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25EFEA-63FA-4A17-A0FA-D1FAE3755A54}"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305008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5EFEA-63FA-4A17-A0FA-D1FAE3755A54}"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296964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5EFEA-63FA-4A17-A0FA-D1FAE3755A54}"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74323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5EFEA-63FA-4A17-A0FA-D1FAE3755A54}"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234078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5EFEA-63FA-4A17-A0FA-D1FAE3755A54}"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41886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25EFEA-63FA-4A17-A0FA-D1FAE3755A54}"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222455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25EFEA-63FA-4A17-A0FA-D1FAE3755A54}" type="datetimeFigureOut">
              <a:rPr lang="en-US" smtClean="0"/>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418664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25EFEA-63FA-4A17-A0FA-D1FAE3755A54}" type="datetimeFigureOut">
              <a:rPr lang="en-US" smtClean="0"/>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173247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5EFEA-63FA-4A17-A0FA-D1FAE3755A54}" type="datetimeFigureOut">
              <a:rPr lang="en-US" smtClean="0"/>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316147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5EFEA-63FA-4A17-A0FA-D1FAE3755A54}"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13078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5EFEA-63FA-4A17-A0FA-D1FAE3755A54}"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383C-99D4-4BCB-BFC4-9DF301AE6188}" type="slidenum">
              <a:rPr lang="en-US" smtClean="0"/>
              <a:t>‹#›</a:t>
            </a:fld>
            <a:endParaRPr lang="en-US"/>
          </a:p>
        </p:txBody>
      </p:sp>
    </p:spTree>
    <p:extLst>
      <p:ext uri="{BB962C8B-B14F-4D97-AF65-F5344CB8AC3E}">
        <p14:creationId xmlns:p14="http://schemas.microsoft.com/office/powerpoint/2010/main" val="189492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5EFEA-63FA-4A17-A0FA-D1FAE3755A54}" type="datetimeFigureOut">
              <a:rPr lang="en-US" smtClean="0"/>
              <a:t>6/12/2021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3383C-99D4-4BCB-BFC4-9DF301AE6188}" type="slidenum">
              <a:rPr lang="en-US" smtClean="0"/>
              <a:t>‹#›</a:t>
            </a:fld>
            <a:endParaRPr lang="en-US"/>
          </a:p>
        </p:txBody>
      </p:sp>
    </p:spTree>
    <p:extLst>
      <p:ext uri="{BB962C8B-B14F-4D97-AF65-F5344CB8AC3E}">
        <p14:creationId xmlns:p14="http://schemas.microsoft.com/office/powerpoint/2010/main" val="333377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b="1" dirty="0"/>
              <a:t>FAKE NEWS DETECTION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16159" y="177421"/>
            <a:ext cx="6127844" cy="3711999"/>
          </a:xfrm>
          <a:prstGeom prst="rect">
            <a:avLst/>
          </a:prstGeom>
          <a:noFill/>
          <a:ln>
            <a:noFill/>
          </a:ln>
        </p:spPr>
      </p:pic>
    </p:spTree>
    <p:extLst>
      <p:ext uri="{BB962C8B-B14F-4D97-AF65-F5344CB8AC3E}">
        <p14:creationId xmlns:p14="http://schemas.microsoft.com/office/powerpoint/2010/main" val="234567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Business Problem Framing</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a:t>News media has become a channel to pass on the information of what’s happening in the world to the people living. Often people perceive whatever conveyed in the news to be true. There were circumstances where even the news channels acknowledged that their news is not true as they wrote. But some news has a significant impact not only on the people or government but also on the economy. One news can shift the curves up and down depending on the emotions of people and political situation.</a:t>
            </a:r>
          </a:p>
          <a:p>
            <a:pPr algn="just"/>
            <a:r>
              <a:rPr lang="en-US" dirty="0"/>
              <a:t>It is important to identify the fake news from the real true news. The problem has been taken over and resolved with the help of Natural Language Processing tools which help us identify fake or true news based on historical data. The news is now in safe hands!</a:t>
            </a:r>
          </a:p>
        </p:txBody>
      </p:sp>
    </p:spTree>
    <p:extLst>
      <p:ext uri="{BB962C8B-B14F-4D97-AF65-F5344CB8AC3E}">
        <p14:creationId xmlns:p14="http://schemas.microsoft.com/office/powerpoint/2010/main" val="342559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Conceptual Background of the Domain Problem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p>
          <a:p>
            <a:pPr algn="just"/>
            <a:r>
              <a:rPr lang="en-US" dirty="0"/>
              <a:t>The sensationalism of not-so-accurate eye-catching and intriguing headlines aimed at retaining the attention of audiences to sell information has persisted all throughout the history of all kinds of information broadcast. On social networking websites, the reach and effects of information spread are however significantly amplified and occur at such a fast pace, that distorted, inaccurate, or false information acquires a tremendous potential to cause real impacts, within minutes, for millions of users.</a:t>
            </a:r>
          </a:p>
        </p:txBody>
      </p:sp>
    </p:spTree>
    <p:extLst>
      <p:ext uri="{BB962C8B-B14F-4D97-AF65-F5344CB8AC3E}">
        <p14:creationId xmlns:p14="http://schemas.microsoft.com/office/powerpoint/2010/main" val="241515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Review of Literature</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IN" dirty="0"/>
              <a:t>As time flows, the amount of data, especially text data increases exponentially. Along with the data, our understanding of AI also increases and the computing power enables us to train very complex and large models faster. Fake news has been gathering a lot of attention worldwide recently. The effects can be political, economic, organizational, or even personal. This paper discusses the approach of natural language processing and machine learning in order to solve this problem. Use of bag-of-words, n-grams, count </a:t>
            </a:r>
            <a:r>
              <a:rPr lang="en-IN" dirty="0" err="1"/>
              <a:t>vectorizer</a:t>
            </a:r>
            <a:r>
              <a:rPr lang="en-IN" dirty="0"/>
              <a:t> has been made, TF-IDF, and trained the data on five classifiers to investigate which of them works well for this specific dataset of labelled news statements. The precision, recall and f1 scores help us determine which model works best.</a:t>
            </a:r>
            <a:endParaRPr lang="en-US" dirty="0"/>
          </a:p>
        </p:txBody>
      </p:sp>
    </p:spTree>
    <p:extLst>
      <p:ext uri="{BB962C8B-B14F-4D97-AF65-F5344CB8AC3E}">
        <p14:creationId xmlns:p14="http://schemas.microsoft.com/office/powerpoint/2010/main" val="146266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Motivation for the Problem Undertaken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IN" dirty="0"/>
              <a:t>The widespread problem of fake news is very difficult to tackle in today’s digital world where there are thousands of information sharing platforms through which fake news or misinformation may propagate. It has become a greater issue because of the advancements in AI which brings along artificial bots that may be used to create and spread fake news. The situation is dire because many people believe anything they read on the internet and the ones who are amateur or are new to the digital technology may be easily fooled. A similar problem is fraud that may happen due to spam or malicious emails and messages. So, it is compelling enough acknowledge this problem take on this challenge to control the rates of crime, political unrest, grief, and thwart the attempts of spreading fake news. Text, or natural language, is one form which is difficult to process simply because of various linguistic features and styles like sarcasm, metaphors, etc. Moreover, there are thousands of spoken languages and every language has its own grammar, script and syntax. Natural language processing is a branch of artificial intelligence and it encompasses techniques that can utilize text, create models and produce predictions. The aim of this work is to create a system or model that can use the data of past news reports and predict the chances of a news report being fake or not.</a:t>
            </a:r>
            <a:endParaRPr lang="en-US" dirty="0"/>
          </a:p>
        </p:txBody>
      </p:sp>
    </p:spTree>
    <p:extLst>
      <p:ext uri="{BB962C8B-B14F-4D97-AF65-F5344CB8AC3E}">
        <p14:creationId xmlns:p14="http://schemas.microsoft.com/office/powerpoint/2010/main" val="122936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lvl="0" indent="0">
              <a:buNone/>
            </a:pPr>
            <a:r>
              <a:rPr lang="en-IN" dirty="0"/>
              <a:t>Key Findings and Conclusions of the Study</a:t>
            </a:r>
            <a:endParaRPr lang="en-US" dirty="0"/>
          </a:p>
          <a:p>
            <a:pPr marL="0" indent="0" fontAlgn="base" latinLnBrk="1">
              <a:buNone/>
            </a:pPr>
            <a:r>
              <a:rPr lang="en-US" dirty="0"/>
              <a:t>	</a:t>
            </a:r>
            <a:r>
              <a:rPr lang="en-US" sz="1800" dirty="0"/>
              <a:t>precision    recall  f1-score   support</a:t>
            </a:r>
          </a:p>
          <a:p>
            <a:pPr fontAlgn="base" latinLnBrk="1"/>
            <a:r>
              <a:rPr lang="en-US" sz="1800" dirty="0"/>
              <a:t> </a:t>
            </a:r>
          </a:p>
          <a:p>
            <a:pPr fontAlgn="base" latinLnBrk="1"/>
            <a:r>
              <a:rPr lang="en-US" sz="1800" dirty="0"/>
              <a:t>        FAKE       0.92      0.89      0.90      2072</a:t>
            </a:r>
          </a:p>
          <a:p>
            <a:pPr fontAlgn="base" latinLnBrk="1"/>
            <a:r>
              <a:rPr lang="en-US" sz="1800" dirty="0"/>
              <a:t>        REAL       0.87      0.89      0.88      1585</a:t>
            </a:r>
          </a:p>
          <a:p>
            <a:pPr fontAlgn="base" latinLnBrk="1"/>
            <a:r>
              <a:rPr lang="en-US" sz="1800" dirty="0"/>
              <a:t> </a:t>
            </a:r>
          </a:p>
          <a:p>
            <a:pPr fontAlgn="base" latinLnBrk="1"/>
            <a:r>
              <a:rPr lang="en-US" sz="1800" dirty="0"/>
              <a:t>    	accuracy                           0.89      3657</a:t>
            </a:r>
          </a:p>
          <a:p>
            <a:pPr fontAlgn="base" latinLnBrk="1"/>
            <a:r>
              <a:rPr lang="en-US" sz="1800" dirty="0"/>
              <a:t>  	macro </a:t>
            </a:r>
            <a:r>
              <a:rPr lang="en-US" sz="1800" dirty="0" err="1"/>
              <a:t>avg</a:t>
            </a:r>
            <a:r>
              <a:rPr lang="en-US" sz="1800" dirty="0"/>
              <a:t>       0.89      0.89      0.89      3657</a:t>
            </a:r>
          </a:p>
          <a:p>
            <a:pPr fontAlgn="base" latinLnBrk="1"/>
            <a:r>
              <a:rPr lang="en-US" sz="1800" dirty="0"/>
              <a:t>	weighted </a:t>
            </a:r>
            <a:r>
              <a:rPr lang="en-US" sz="1800" dirty="0" err="1"/>
              <a:t>avg</a:t>
            </a:r>
            <a:r>
              <a:rPr lang="en-US" sz="1800" dirty="0"/>
              <a:t>       0.89      0.89      0.89      3657</a:t>
            </a:r>
          </a:p>
        </p:txBody>
      </p:sp>
    </p:spTree>
    <p:extLst>
      <p:ext uri="{BB962C8B-B14F-4D97-AF65-F5344CB8AC3E}">
        <p14:creationId xmlns:p14="http://schemas.microsoft.com/office/powerpoint/2010/main" val="258853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47500" lnSpcReduction="20000"/>
          </a:bodyPr>
          <a:lstStyle/>
          <a:p>
            <a:pPr marL="0" lvl="0" indent="0">
              <a:buNone/>
            </a:pPr>
            <a:r>
              <a:rPr lang="en-IN" sz="5100" dirty="0"/>
              <a:t>Learning Outcomes of the Study in respect of Data Science</a:t>
            </a:r>
            <a:endParaRPr lang="en-US" sz="5100" dirty="0"/>
          </a:p>
          <a:p>
            <a:pPr fontAlgn="base" latinLnBrk="1"/>
            <a:r>
              <a:rPr lang="en-US" dirty="0"/>
              <a:t>	</a:t>
            </a:r>
            <a:r>
              <a:rPr lang="en-US" sz="3000" dirty="0"/>
              <a:t>Alpha: 0.0, Score : 0.8851517637407711</a:t>
            </a:r>
          </a:p>
          <a:p>
            <a:pPr fontAlgn="base" latinLnBrk="1"/>
            <a:r>
              <a:rPr lang="en-US" sz="3000" dirty="0"/>
              <a:t>	Alpha: 0.05, Score : 0.8925348646431501</a:t>
            </a:r>
          </a:p>
          <a:p>
            <a:pPr fontAlgn="base" latinLnBrk="1"/>
            <a:r>
              <a:rPr lang="en-US" sz="3000" dirty="0"/>
              <a:t>	Alpha: 0.1, Score : 0.8919879682800109</a:t>
            </a:r>
          </a:p>
          <a:p>
            <a:pPr fontAlgn="base" latinLnBrk="1"/>
            <a:r>
              <a:rPr lang="en-US" sz="3000" dirty="0"/>
              <a:t>	Alpha: 0.15000000000000002, Score : 0.8922614164615805</a:t>
            </a:r>
          </a:p>
          <a:p>
            <a:pPr fontAlgn="base" latinLnBrk="1"/>
            <a:r>
              <a:rPr lang="en-US" sz="3000" dirty="0"/>
              <a:t>	Alpha: 0.2, Score : 0.8919879682800109</a:t>
            </a:r>
          </a:p>
          <a:p>
            <a:pPr fontAlgn="base" latinLnBrk="1"/>
            <a:r>
              <a:rPr lang="en-US" sz="3000" dirty="0"/>
              <a:t>	Alpha: 0.25, Score : 0.8922614164615805</a:t>
            </a:r>
          </a:p>
          <a:p>
            <a:pPr fontAlgn="base" latinLnBrk="1"/>
            <a:r>
              <a:rPr lang="en-US" sz="3000" dirty="0"/>
              <a:t>	Alpha: 0.30000000000000004, Score : 0.8917145200984413</a:t>
            </a:r>
          </a:p>
          <a:p>
            <a:pPr fontAlgn="base" latinLnBrk="1"/>
            <a:r>
              <a:rPr lang="en-US" sz="3000" dirty="0"/>
              <a:t>	Alpha: 0.35000000000000003, Score : 0.8914410719168717</a:t>
            </a:r>
          </a:p>
          <a:p>
            <a:pPr fontAlgn="base" latinLnBrk="1"/>
            <a:r>
              <a:rPr lang="en-US" sz="3000" dirty="0"/>
              <a:t>	Alpha: 0.4, Score : 0.8911676237353021</a:t>
            </a:r>
          </a:p>
          <a:p>
            <a:pPr fontAlgn="base" latinLnBrk="1"/>
            <a:r>
              <a:rPr lang="en-US" sz="3000" dirty="0"/>
              <a:t>	Alpha: 0.45, Score : 0.8925348646431501</a:t>
            </a:r>
          </a:p>
          <a:p>
            <a:pPr fontAlgn="base" latinLnBrk="1"/>
            <a:r>
              <a:rPr lang="en-US" sz="3000" dirty="0"/>
              <a:t>	Alpha: 0.5, Score : 0.8928083128247197</a:t>
            </a:r>
          </a:p>
          <a:p>
            <a:pPr fontAlgn="base" latinLnBrk="1"/>
            <a:r>
              <a:rPr lang="en-US" sz="3000" dirty="0"/>
              <a:t>	Alpha: 0.55, Score : 0.8930817610062893</a:t>
            </a:r>
          </a:p>
          <a:p>
            <a:pPr fontAlgn="base" latinLnBrk="1"/>
            <a:r>
              <a:rPr lang="en-US" sz="3000" dirty="0"/>
              <a:t>	Alpha: 0.6000000000000001, Score : 0.8933552091878589</a:t>
            </a:r>
          </a:p>
          <a:p>
            <a:pPr fontAlgn="base" latinLnBrk="1"/>
            <a:r>
              <a:rPr lang="en-US" sz="3000" dirty="0"/>
              <a:t>	Alpha: 0.65, Score : 0.8933552091878589</a:t>
            </a:r>
          </a:p>
          <a:p>
            <a:pPr fontAlgn="base" latinLnBrk="1"/>
            <a:r>
              <a:rPr lang="en-US" sz="3000" dirty="0"/>
              <a:t>	Alpha: 0.7000000000000001, Score : 0.8936286573694285</a:t>
            </a:r>
          </a:p>
          <a:p>
            <a:pPr fontAlgn="base" latinLnBrk="1"/>
            <a:r>
              <a:rPr lang="en-US" sz="3000" dirty="0"/>
              <a:t>	Alpha: 0.75, Score : 0.8933552091878589</a:t>
            </a:r>
          </a:p>
          <a:p>
            <a:pPr fontAlgn="base" latinLnBrk="1"/>
            <a:r>
              <a:rPr lang="en-US" sz="3000" dirty="0"/>
              <a:t>	Alpha: 0.8, Score : 0.8930817610062893</a:t>
            </a:r>
          </a:p>
          <a:p>
            <a:pPr fontAlgn="base" latinLnBrk="1"/>
            <a:r>
              <a:rPr lang="en-US" sz="3000" dirty="0"/>
              <a:t>	Alpha: 0.8500000000000001, Score : 0.8933552091878589</a:t>
            </a:r>
          </a:p>
          <a:p>
            <a:pPr fontAlgn="base" latinLnBrk="1"/>
            <a:r>
              <a:rPr lang="en-US" sz="3000" dirty="0"/>
              <a:t>	Alpha: 0.9, Score : 0.8936286573694285</a:t>
            </a:r>
          </a:p>
          <a:p>
            <a:pPr fontAlgn="base" latinLnBrk="1"/>
            <a:r>
              <a:rPr lang="en-US" sz="3000" dirty="0"/>
              <a:t>	Alpha: 0.9500000000000001, Score : 0.8930817610062893</a:t>
            </a:r>
          </a:p>
        </p:txBody>
      </p:sp>
    </p:spTree>
    <p:extLst>
      <p:ext uri="{BB962C8B-B14F-4D97-AF65-F5344CB8AC3E}">
        <p14:creationId xmlns:p14="http://schemas.microsoft.com/office/powerpoint/2010/main" val="2931642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Business Problem Framing </vt:lpstr>
      <vt:lpstr>Conceptual Background of the Domain Problem </vt:lpstr>
      <vt:lpstr>Review of Literature </vt:lpstr>
      <vt:lpstr>Motivation for the Problem Undertaken </vt:lpstr>
      <vt:lpstr>CONCLUSION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Chitrak Satyarthi</dc:creator>
  <cp:lastModifiedBy>Chitrak Satyarthi</cp:lastModifiedBy>
  <cp:revision>1</cp:revision>
  <dcterms:created xsi:type="dcterms:W3CDTF">2021-06-12T17:57:06Z</dcterms:created>
  <dcterms:modified xsi:type="dcterms:W3CDTF">2021-06-12T17:57:47Z</dcterms:modified>
</cp:coreProperties>
</file>