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22FC3B1-338F-4561-95BE-4A9C908D89D6}" type="datetimeFigureOut">
              <a:rPr lang="en-US" smtClean="0"/>
              <a:t>6/12/2021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44818C-A730-487D-A6AF-E629EAC4A615}" type="slidenum">
              <a:rPr lang="en-US" smtClean="0"/>
              <a:t>‹#›</a:t>
            </a:fld>
            <a:endParaRPr lang="en-US"/>
          </a:p>
        </p:txBody>
      </p:sp>
    </p:spTree>
    <p:extLst>
      <p:ext uri="{BB962C8B-B14F-4D97-AF65-F5344CB8AC3E}">
        <p14:creationId xmlns:p14="http://schemas.microsoft.com/office/powerpoint/2010/main" val="1436429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2FC3B1-338F-4561-95BE-4A9C908D89D6}" type="datetimeFigureOut">
              <a:rPr lang="en-US" smtClean="0"/>
              <a:t>6/12/2021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44818C-A730-487D-A6AF-E629EAC4A615}" type="slidenum">
              <a:rPr lang="en-US" smtClean="0"/>
              <a:t>‹#›</a:t>
            </a:fld>
            <a:endParaRPr lang="en-US"/>
          </a:p>
        </p:txBody>
      </p:sp>
    </p:spTree>
    <p:extLst>
      <p:ext uri="{BB962C8B-B14F-4D97-AF65-F5344CB8AC3E}">
        <p14:creationId xmlns:p14="http://schemas.microsoft.com/office/powerpoint/2010/main" val="3383114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2FC3B1-338F-4561-95BE-4A9C908D89D6}" type="datetimeFigureOut">
              <a:rPr lang="en-US" smtClean="0"/>
              <a:t>6/12/2021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44818C-A730-487D-A6AF-E629EAC4A615}" type="slidenum">
              <a:rPr lang="en-US" smtClean="0"/>
              <a:t>‹#›</a:t>
            </a:fld>
            <a:endParaRPr lang="en-US"/>
          </a:p>
        </p:txBody>
      </p:sp>
    </p:spTree>
    <p:extLst>
      <p:ext uri="{BB962C8B-B14F-4D97-AF65-F5344CB8AC3E}">
        <p14:creationId xmlns:p14="http://schemas.microsoft.com/office/powerpoint/2010/main" val="3483107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2FC3B1-338F-4561-95BE-4A9C908D89D6}" type="datetimeFigureOut">
              <a:rPr lang="en-US" smtClean="0"/>
              <a:t>6/12/2021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44818C-A730-487D-A6AF-E629EAC4A615}" type="slidenum">
              <a:rPr lang="en-US" smtClean="0"/>
              <a:t>‹#›</a:t>
            </a:fld>
            <a:endParaRPr lang="en-US"/>
          </a:p>
        </p:txBody>
      </p:sp>
    </p:spTree>
    <p:extLst>
      <p:ext uri="{BB962C8B-B14F-4D97-AF65-F5344CB8AC3E}">
        <p14:creationId xmlns:p14="http://schemas.microsoft.com/office/powerpoint/2010/main" val="4190778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2FC3B1-338F-4561-95BE-4A9C908D89D6}" type="datetimeFigureOut">
              <a:rPr lang="en-US" smtClean="0"/>
              <a:t>6/12/2021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44818C-A730-487D-A6AF-E629EAC4A615}" type="slidenum">
              <a:rPr lang="en-US" smtClean="0"/>
              <a:t>‹#›</a:t>
            </a:fld>
            <a:endParaRPr lang="en-US"/>
          </a:p>
        </p:txBody>
      </p:sp>
    </p:spTree>
    <p:extLst>
      <p:ext uri="{BB962C8B-B14F-4D97-AF65-F5344CB8AC3E}">
        <p14:creationId xmlns:p14="http://schemas.microsoft.com/office/powerpoint/2010/main" val="833303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22FC3B1-338F-4561-95BE-4A9C908D89D6}" type="datetimeFigureOut">
              <a:rPr lang="en-US" smtClean="0"/>
              <a:t>6/12/2021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44818C-A730-487D-A6AF-E629EAC4A615}" type="slidenum">
              <a:rPr lang="en-US" smtClean="0"/>
              <a:t>‹#›</a:t>
            </a:fld>
            <a:endParaRPr lang="en-US"/>
          </a:p>
        </p:txBody>
      </p:sp>
    </p:spTree>
    <p:extLst>
      <p:ext uri="{BB962C8B-B14F-4D97-AF65-F5344CB8AC3E}">
        <p14:creationId xmlns:p14="http://schemas.microsoft.com/office/powerpoint/2010/main" val="2303496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22FC3B1-338F-4561-95BE-4A9C908D89D6}" type="datetimeFigureOut">
              <a:rPr lang="en-US" smtClean="0"/>
              <a:t>6/12/2021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44818C-A730-487D-A6AF-E629EAC4A615}" type="slidenum">
              <a:rPr lang="en-US" smtClean="0"/>
              <a:t>‹#›</a:t>
            </a:fld>
            <a:endParaRPr lang="en-US"/>
          </a:p>
        </p:txBody>
      </p:sp>
    </p:spTree>
    <p:extLst>
      <p:ext uri="{BB962C8B-B14F-4D97-AF65-F5344CB8AC3E}">
        <p14:creationId xmlns:p14="http://schemas.microsoft.com/office/powerpoint/2010/main" val="2298706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22FC3B1-338F-4561-95BE-4A9C908D89D6}" type="datetimeFigureOut">
              <a:rPr lang="en-US" smtClean="0"/>
              <a:t>6/12/2021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44818C-A730-487D-A6AF-E629EAC4A615}" type="slidenum">
              <a:rPr lang="en-US" smtClean="0"/>
              <a:t>‹#›</a:t>
            </a:fld>
            <a:endParaRPr lang="en-US"/>
          </a:p>
        </p:txBody>
      </p:sp>
    </p:spTree>
    <p:extLst>
      <p:ext uri="{BB962C8B-B14F-4D97-AF65-F5344CB8AC3E}">
        <p14:creationId xmlns:p14="http://schemas.microsoft.com/office/powerpoint/2010/main" val="3274647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2FC3B1-338F-4561-95BE-4A9C908D89D6}" type="datetimeFigureOut">
              <a:rPr lang="en-US" smtClean="0"/>
              <a:t>6/12/2021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44818C-A730-487D-A6AF-E629EAC4A615}" type="slidenum">
              <a:rPr lang="en-US" smtClean="0"/>
              <a:t>‹#›</a:t>
            </a:fld>
            <a:endParaRPr lang="en-US"/>
          </a:p>
        </p:txBody>
      </p:sp>
    </p:spTree>
    <p:extLst>
      <p:ext uri="{BB962C8B-B14F-4D97-AF65-F5344CB8AC3E}">
        <p14:creationId xmlns:p14="http://schemas.microsoft.com/office/powerpoint/2010/main" val="399603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2FC3B1-338F-4561-95BE-4A9C908D89D6}" type="datetimeFigureOut">
              <a:rPr lang="en-US" smtClean="0"/>
              <a:t>6/12/2021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44818C-A730-487D-A6AF-E629EAC4A615}" type="slidenum">
              <a:rPr lang="en-US" smtClean="0"/>
              <a:t>‹#›</a:t>
            </a:fld>
            <a:endParaRPr lang="en-US"/>
          </a:p>
        </p:txBody>
      </p:sp>
    </p:spTree>
    <p:extLst>
      <p:ext uri="{BB962C8B-B14F-4D97-AF65-F5344CB8AC3E}">
        <p14:creationId xmlns:p14="http://schemas.microsoft.com/office/powerpoint/2010/main" val="3743992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2FC3B1-338F-4561-95BE-4A9C908D89D6}" type="datetimeFigureOut">
              <a:rPr lang="en-US" smtClean="0"/>
              <a:t>6/12/2021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44818C-A730-487D-A6AF-E629EAC4A615}" type="slidenum">
              <a:rPr lang="en-US" smtClean="0"/>
              <a:t>‹#›</a:t>
            </a:fld>
            <a:endParaRPr lang="en-US"/>
          </a:p>
        </p:txBody>
      </p:sp>
    </p:spTree>
    <p:extLst>
      <p:ext uri="{BB962C8B-B14F-4D97-AF65-F5344CB8AC3E}">
        <p14:creationId xmlns:p14="http://schemas.microsoft.com/office/powerpoint/2010/main" val="289568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2FC3B1-338F-4561-95BE-4A9C908D89D6}" type="datetimeFigureOut">
              <a:rPr lang="en-US" smtClean="0"/>
              <a:t>6/12/2021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44818C-A730-487D-A6AF-E629EAC4A615}" type="slidenum">
              <a:rPr lang="en-US" smtClean="0"/>
              <a:t>‹#›</a:t>
            </a:fld>
            <a:endParaRPr lang="en-US"/>
          </a:p>
        </p:txBody>
      </p:sp>
    </p:spTree>
    <p:extLst>
      <p:ext uri="{BB962C8B-B14F-4D97-AF65-F5344CB8AC3E}">
        <p14:creationId xmlns:p14="http://schemas.microsoft.com/office/powerpoint/2010/main" val="25206176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IN" dirty="0"/>
              <a:t>MALIGNANT COMMENTS CLASSIFICATION</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016159" y="177421"/>
            <a:ext cx="6127844" cy="3827909"/>
          </a:xfrm>
          <a:prstGeom prst="rect">
            <a:avLst/>
          </a:prstGeom>
          <a:noFill/>
          <a:ln>
            <a:noFill/>
          </a:ln>
        </p:spPr>
      </p:pic>
    </p:spTree>
    <p:extLst>
      <p:ext uri="{BB962C8B-B14F-4D97-AF65-F5344CB8AC3E}">
        <p14:creationId xmlns:p14="http://schemas.microsoft.com/office/powerpoint/2010/main" val="1075205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smtClean="0"/>
              <a:t>Business Problem Framing</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IN" dirty="0"/>
              <a:t>With the proliferation of smart devices and mobile and social network environments, the social side effects of these technologies, including cyberbullying through malicious comments and rumours, have become more serious. Malicious online comments have emerged as an unwelcome social issue worldwide. </a:t>
            </a:r>
            <a:endParaRPr lang="en-US" dirty="0"/>
          </a:p>
        </p:txBody>
      </p:sp>
    </p:spTree>
    <p:extLst>
      <p:ext uri="{BB962C8B-B14F-4D97-AF65-F5344CB8AC3E}">
        <p14:creationId xmlns:p14="http://schemas.microsoft.com/office/powerpoint/2010/main" val="3398535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IN" dirty="0" smtClean="0"/>
              <a:t>Conceptual Background of the Domain Problem</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pPr fontAlgn="base"/>
            <a:r>
              <a:rPr lang="en-US" dirty="0"/>
              <a:t>Recognizing the harm due to malicious comments, many concerned people have proposed anti-cyberbullying efforts to prevent it. In Europe, one such campaign was called The Big March, the world's first virtual global effort to establish a child's right to be safe from cyberbullying. The key motivation behind these campaigns is not just to stop the posting of malicious comments but also to motivate people to instead post benevolent comments online. Research in social networking has found benevolent comments online are not alone but coexist in cyberspace with many impulsive and illogical arguments, personal attacks, and slander. Such comments are not made in isolation but as part of attacks that amount to cyberbullying.</a:t>
            </a:r>
          </a:p>
          <a:p>
            <a:pPr fontAlgn="base"/>
            <a:r>
              <a:rPr lang="en-US" dirty="0"/>
              <a:t>Both cyberbullying and malicious comments are increasingly viewed as a social problem due to their role in suicides and other real-world crimes. However, the online environment generally lacks a system of barriers to prevent privacy invasion, personal attacks, and cyberbullying, and the barriers that do exist are weak. Social violence as an online phenomenon is increasingly pervasive, a phenomenon manifesting itself through social divisiveness.</a:t>
            </a:r>
          </a:p>
        </p:txBody>
      </p:sp>
    </p:spTree>
    <p:extLst>
      <p:ext uri="{BB962C8B-B14F-4D97-AF65-F5344CB8AC3E}">
        <p14:creationId xmlns:p14="http://schemas.microsoft.com/office/powerpoint/2010/main" val="3408479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smtClean="0"/>
              <a:t>Review of Literature</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IN" dirty="0"/>
              <a:t>Research is needed to find ways to use otherwise socially divisive factors to promote social integration. However, most previous approaches to online comments have focused on </a:t>
            </a:r>
            <a:r>
              <a:rPr lang="en-IN" dirty="0" err="1"/>
              <a:t>analyzing</a:t>
            </a:r>
            <a:r>
              <a:rPr lang="en-IN" dirty="0"/>
              <a:t> them in terms of conceptual definition, current status, and cyberbullying that involves the writing of malicious comments. Still lacking is an understanding of why people post malicious comments in the first place or even why they likewise post benevolent comments that promote social integration. Unlike previous studies that focused on cyberbullying itself as a socially divisive phenomenon, this study, which we conducted in Korea in 2014, involved in-depth interviews with social media users in regard to both malicious and benevolent comments. To combat the impropriety represented by the culture of malicious comments and attacks, our study sought to highlight the problem of malicious comments based on the reasons people post comments. Here, we outline an approach toward shaping a healthier online environment with fewer malicious comments and more benevolent ones that promote social integration.</a:t>
            </a:r>
            <a:endParaRPr lang="en-US" dirty="0"/>
          </a:p>
        </p:txBody>
      </p:sp>
    </p:spTree>
    <p:extLst>
      <p:ext uri="{BB962C8B-B14F-4D97-AF65-F5344CB8AC3E}">
        <p14:creationId xmlns:p14="http://schemas.microsoft.com/office/powerpoint/2010/main" val="2482609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smtClean="0"/>
              <a:t>Motivation for the Problem Undertaken</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pPr fontAlgn="base"/>
            <a:r>
              <a:rPr lang="en-US" dirty="0"/>
              <a:t>As an exploratory study, we took an interview approach. Unlike previous studies where the research typically reflected the perspective of elementary, middle, or high school students, we included in-depth interviews with a broader range of age groups. Questions dealt with reasons for benevolent and malicious comments, problems associated with online comments, and suggestions for addressing the problems.</a:t>
            </a:r>
          </a:p>
          <a:p>
            <a:pPr fontAlgn="base"/>
            <a:r>
              <a:rPr lang="en-US" dirty="0"/>
              <a:t>As a qualitative study, we adopted the convenience-sampling approach for selecting interviewees. For qualitative researchers, it is the relevance of interview subjects to the research topic rather than their representativeness that determines how they select participants. The interviewees should be able to explain the reasons or motivations for such postings. We thus checked whether interview subjects had posted comments online.</a:t>
            </a:r>
          </a:p>
        </p:txBody>
      </p:sp>
    </p:spTree>
    <p:extLst>
      <p:ext uri="{BB962C8B-B14F-4D97-AF65-F5344CB8AC3E}">
        <p14:creationId xmlns:p14="http://schemas.microsoft.com/office/powerpoint/2010/main" val="2776476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CONCLUSION </a:t>
            </a:r>
            <a:r>
              <a:rPr lang="en-US" dirty="0"/>
              <a:t/>
            </a:r>
            <a:br>
              <a:rPr lang="en-US" dirty="0"/>
            </a:br>
            <a:endParaRPr lang="en-US" dirty="0"/>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881735"/>
            <a:ext cx="10031568" cy="5951931"/>
          </a:xfrm>
          <a:prstGeom prst="rect">
            <a:avLst/>
          </a:prstGeom>
        </p:spPr>
      </p:pic>
    </p:spTree>
    <p:extLst>
      <p:ext uri="{BB962C8B-B14F-4D97-AF65-F5344CB8AC3E}">
        <p14:creationId xmlns:p14="http://schemas.microsoft.com/office/powerpoint/2010/main" val="3059960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296214" y="244699"/>
            <a:ext cx="11057586" cy="5932264"/>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b="1" dirty="0" smtClean="0"/>
              <a:t>Key Findings and Conclusions of the Study</a:t>
            </a:r>
            <a:endParaRPr lang="en-US" b="1" dirty="0" smtClean="0"/>
          </a:p>
          <a:p>
            <a:pPr marL="0" indent="0" fontAlgn="base" latinLnBrk="1">
              <a:buNone/>
            </a:pPr>
            <a:r>
              <a:rPr lang="en-US" dirty="0" smtClean="0"/>
              <a:t>	malignant            2.745854</a:t>
            </a:r>
          </a:p>
          <a:p>
            <a:pPr marL="0" indent="0" fontAlgn="base" latinLnBrk="1">
              <a:buNone/>
            </a:pPr>
            <a:r>
              <a:rPr lang="en-US" dirty="0" smtClean="0"/>
              <a:t>	</a:t>
            </a:r>
            <a:r>
              <a:rPr lang="en-US" dirty="0" err="1" smtClean="0"/>
              <a:t>highly_malignant</a:t>
            </a:r>
            <a:r>
              <a:rPr lang="en-US" dirty="0" smtClean="0"/>
              <a:t>     9.851722</a:t>
            </a:r>
          </a:p>
          <a:p>
            <a:pPr marL="0" indent="0" fontAlgn="base" latinLnBrk="1">
              <a:buNone/>
            </a:pPr>
            <a:r>
              <a:rPr lang="en-US" dirty="0" smtClean="0"/>
              <a:t>	rude                 3.992817</a:t>
            </a:r>
          </a:p>
          <a:p>
            <a:pPr marL="0" indent="0" fontAlgn="base" latinLnBrk="1">
              <a:buNone/>
            </a:pPr>
            <a:r>
              <a:rPr lang="en-US" dirty="0" smtClean="0"/>
              <a:t>	threat              18.189001</a:t>
            </a:r>
          </a:p>
          <a:p>
            <a:pPr marL="0" indent="0" fontAlgn="base" latinLnBrk="1">
              <a:buNone/>
            </a:pPr>
            <a:r>
              <a:rPr lang="en-US" dirty="0" smtClean="0"/>
              <a:t>	abuse                4.160540</a:t>
            </a:r>
          </a:p>
          <a:p>
            <a:pPr marL="0" indent="0" fontAlgn="base" latinLnBrk="1">
              <a:buNone/>
            </a:pPr>
            <a:r>
              <a:rPr lang="en-US" dirty="0" smtClean="0"/>
              <a:t>	loathe              10.515923</a:t>
            </a:r>
          </a:p>
          <a:p>
            <a:pPr marL="0" indent="0" fontAlgn="base" latinLnBrk="1">
              <a:buNone/>
            </a:pPr>
            <a:r>
              <a:rPr lang="en-US" dirty="0" smtClean="0"/>
              <a:t>	 </a:t>
            </a:r>
            <a:r>
              <a:rPr lang="en-US" dirty="0" err="1" smtClean="0"/>
              <a:t>dtype</a:t>
            </a:r>
            <a:r>
              <a:rPr lang="en-US" dirty="0" smtClean="0"/>
              <a:t>: float64</a:t>
            </a:r>
          </a:p>
          <a:p>
            <a:pPr marL="0" indent="0" fontAlgn="base" latinLnBrk="1">
              <a:buNone/>
            </a:pPr>
            <a:r>
              <a:rPr lang="en-US" dirty="0" smtClean="0"/>
              <a:t> </a:t>
            </a:r>
            <a:r>
              <a:rPr lang="en-IN" b="1" dirty="0" smtClean="0"/>
              <a:t>Learning Outcomes of the Study in respect of Data Science</a:t>
            </a:r>
            <a:endParaRPr lang="en-US" b="1" dirty="0" smtClean="0"/>
          </a:p>
          <a:p>
            <a:r>
              <a:rPr lang="en-IN" dirty="0" smtClean="0"/>
              <a:t>Random forest and logistic regression were the best algorithms to use for this kind of problem as their accuracy was highest with 0.96.</a:t>
            </a:r>
            <a:endParaRPr lang="en-US" dirty="0" smtClean="0"/>
          </a:p>
          <a:p>
            <a:r>
              <a:rPr lang="en-IN" dirty="0" smtClean="0"/>
              <a:t>The study shows how to take care of the malignant comments as they results in destruction and this is one of the serious issue which people ignore. </a:t>
            </a:r>
            <a:endParaRPr lang="en-US" dirty="0" smtClean="0"/>
          </a:p>
          <a:p>
            <a:r>
              <a:rPr lang="en-IN" dirty="0" smtClean="0"/>
              <a:t>Limitations of this work and Scope for Future Work</a:t>
            </a:r>
            <a:endParaRPr lang="en-US" dirty="0" smtClean="0"/>
          </a:p>
          <a:p>
            <a:r>
              <a:rPr lang="en-IN" dirty="0" smtClean="0"/>
              <a:t>There will always the scope of improvement in any study. As far as the current study is concerned it gives all the insights with the solution of the problem statement given according to my knowledge.</a:t>
            </a:r>
            <a:endParaRPr lang="en-US" dirty="0" smtClean="0"/>
          </a:p>
          <a:p>
            <a:endParaRPr lang="en-US" dirty="0"/>
          </a:p>
        </p:txBody>
      </p:sp>
    </p:spTree>
    <p:extLst>
      <p:ext uri="{BB962C8B-B14F-4D97-AF65-F5344CB8AC3E}">
        <p14:creationId xmlns:p14="http://schemas.microsoft.com/office/powerpoint/2010/main" val="27414256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360</Words>
  <Application>Microsoft Office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Business Problem Framing </vt:lpstr>
      <vt:lpstr>Conceptual Background of the Domain Problem </vt:lpstr>
      <vt:lpstr>Review of Literature </vt:lpstr>
      <vt:lpstr>Motivation for the Problem Undertaken </vt:lpstr>
      <vt:lpstr>CONCLUSION  </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Chitrak Satyarthi</dc:creator>
  <cp:lastModifiedBy>Chitrak Satyarthi</cp:lastModifiedBy>
  <cp:revision>2</cp:revision>
  <dcterms:created xsi:type="dcterms:W3CDTF">2021-06-12T14:10:42Z</dcterms:created>
  <dcterms:modified xsi:type="dcterms:W3CDTF">2021-06-12T14:12:10Z</dcterms:modified>
</cp:coreProperties>
</file>