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78" r:id="rId3"/>
    <p:sldId id="279" r:id="rId4"/>
    <p:sldId id="282" r:id="rId5"/>
    <p:sldId id="283" r:id="rId6"/>
    <p:sldId id="286" r:id="rId7"/>
    <p:sldId id="277" r:id="rId8"/>
    <p:sldId id="287" r:id="rId9"/>
    <p:sldId id="289" r:id="rId10"/>
    <p:sldId id="284" r:id="rId11"/>
    <p:sldId id="281" r:id="rId1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521415D9-36F7-43E2-AB2F-B90AF26B5E84}">
      <p14:sectionLst xmlns:p14="http://schemas.microsoft.com/office/powerpoint/2010/main">
        <p14:section name="Untitled Section" id="{8E0D5776-C4AF-41B8-8801-CEC0D172C510}">
          <p14:sldIdLst>
            <p14:sldId id="256"/>
            <p14:sldId id="278"/>
            <p14:sldId id="279"/>
            <p14:sldId id="282"/>
            <p14:sldId id="283"/>
            <p14:sldId id="286"/>
            <p14:sldId id="277"/>
            <p14:sldId id="287"/>
            <p14:sldId id="289"/>
            <p14:sldId id="284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86"/>
  </p:normalViewPr>
  <p:slideViewPr>
    <p:cSldViewPr snapToGrid="0">
      <p:cViewPr varScale="1">
        <p:scale>
          <a:sx n="85" d="100"/>
          <a:sy n="85" d="100"/>
        </p:scale>
        <p:origin x="14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This is a loose template to follow to cover all of the rubric criteria. If you want to change things around, but still meet criteria - you are welcome to. This does not need to be followed to a T. </a:t>
            </a:r>
          </a:p>
          <a:p>
            <a:r>
              <a:t>he questions are there to guide you, do not answer them in a literary way on the PPT, but rather give your bullet notes and talk about these questions as major discussion points in your presentation.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/>
          <p:cNvSpPr/>
          <p:nvPr/>
        </p:nvSpPr>
        <p:spPr>
          <a:xfrm>
            <a:off x="0" y="6569075"/>
            <a:ext cx="9144000" cy="288925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Rectangle 8"/>
          <p:cNvSpPr/>
          <p:nvPr/>
        </p:nvSpPr>
        <p:spPr>
          <a:xfrm>
            <a:off x="0" y="0"/>
            <a:ext cx="9144000" cy="8318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3000" dir="5400000" rotWithShape="0">
              <a:srgbClr val="808080">
                <a:alpha val="34998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5" y="127000"/>
            <a:ext cx="3316288" cy="604838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Box 10"/>
          <p:cNvSpPr txBox="1"/>
          <p:nvPr/>
        </p:nvSpPr>
        <p:spPr>
          <a:xfrm>
            <a:off x="7227569" y="6542088"/>
            <a:ext cx="1731011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www.umbc.edu</a:t>
            </a:r>
          </a:p>
        </p:txBody>
      </p:sp>
      <p:sp>
        <p:nvSpPr>
          <p:cNvPr id="20" name="Rectangle 1"/>
          <p:cNvSpPr txBox="1"/>
          <p:nvPr/>
        </p:nvSpPr>
        <p:spPr>
          <a:xfrm>
            <a:off x="6162428" y="581728"/>
            <a:ext cx="2931250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00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DATA 602 Intro to Data Analysis and Machine Learning</a:t>
            </a:r>
            <a:endParaRPr dirty="0"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7"/>
          <p:cNvSpPr/>
          <p:nvPr/>
        </p:nvSpPr>
        <p:spPr>
          <a:xfrm>
            <a:off x="0" y="6569075"/>
            <a:ext cx="9144000" cy="288925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" name="Rectangle 8"/>
          <p:cNvSpPr/>
          <p:nvPr/>
        </p:nvSpPr>
        <p:spPr>
          <a:xfrm>
            <a:off x="0" y="0"/>
            <a:ext cx="9144000" cy="8318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3000" dir="5400000" rotWithShape="0">
              <a:srgbClr val="808080">
                <a:alpha val="34998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2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5" y="127000"/>
            <a:ext cx="3316288" cy="604838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TextBox 10"/>
          <p:cNvSpPr txBox="1"/>
          <p:nvPr/>
        </p:nvSpPr>
        <p:spPr>
          <a:xfrm>
            <a:off x="7227569" y="6542088"/>
            <a:ext cx="1731011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www.umbc.edu</a:t>
            </a:r>
          </a:p>
        </p:txBody>
      </p:sp>
      <p:sp>
        <p:nvSpPr>
          <p:cNvPr id="34" name="Rectangle 1"/>
          <p:cNvSpPr txBox="1"/>
          <p:nvPr/>
        </p:nvSpPr>
        <p:spPr>
          <a:xfrm>
            <a:off x="6162428" y="581728"/>
            <a:ext cx="2931250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00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DATA 602 Intro to Data Analysis and Machine Learning</a:t>
            </a:r>
            <a:endParaRPr dirty="0"/>
          </a:p>
        </p:txBody>
      </p:sp>
      <p:sp>
        <p:nvSpPr>
          <p:cNvPr id="3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6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452688"/>
            <a:ext cx="8229600" cy="36734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4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7"/>
          <p:cNvSpPr/>
          <p:nvPr/>
        </p:nvSpPr>
        <p:spPr>
          <a:xfrm>
            <a:off x="0" y="6569075"/>
            <a:ext cx="9144000" cy="288925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8" name="Rectangle 8"/>
          <p:cNvSpPr/>
          <p:nvPr/>
        </p:nvSpPr>
        <p:spPr>
          <a:xfrm>
            <a:off x="0" y="0"/>
            <a:ext cx="9144000" cy="8318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3000" dir="5400000" rotWithShape="0">
              <a:srgbClr val="808080">
                <a:alpha val="34998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89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5" y="127000"/>
            <a:ext cx="3316288" cy="604838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TextBox 10"/>
          <p:cNvSpPr txBox="1"/>
          <p:nvPr/>
        </p:nvSpPr>
        <p:spPr>
          <a:xfrm>
            <a:off x="7227569" y="6542088"/>
            <a:ext cx="1731011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www.umbc.edu</a:t>
            </a:r>
          </a:p>
        </p:txBody>
      </p:sp>
      <p:sp>
        <p:nvSpPr>
          <p:cNvPr id="91" name="Rectangle 1"/>
          <p:cNvSpPr txBox="1"/>
          <p:nvPr/>
        </p:nvSpPr>
        <p:spPr>
          <a:xfrm>
            <a:off x="6162428" y="581728"/>
            <a:ext cx="2931250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00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DATA 602 Intro to Data Analysis and Machine Learning</a:t>
            </a:r>
            <a:endParaRPr dirty="0"/>
          </a:p>
        </p:txBody>
      </p:sp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0" y="6569075"/>
            <a:ext cx="9144000" cy="288925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Rectangle 8"/>
          <p:cNvSpPr/>
          <p:nvPr/>
        </p:nvSpPr>
        <p:spPr>
          <a:xfrm>
            <a:off x="0" y="0"/>
            <a:ext cx="9144000" cy="8318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3000" dir="5400000" rotWithShape="0">
              <a:srgbClr val="808080">
                <a:alpha val="34998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" name="Picture 9" descr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8275" y="127000"/>
            <a:ext cx="3316288" cy="60483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10"/>
          <p:cNvSpPr txBox="1"/>
          <p:nvPr/>
        </p:nvSpPr>
        <p:spPr>
          <a:xfrm>
            <a:off x="7227569" y="6542088"/>
            <a:ext cx="1731011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www.umbc.edu</a:t>
            </a:r>
          </a:p>
        </p:txBody>
      </p:sp>
      <p:sp>
        <p:nvSpPr>
          <p:cNvPr id="6" name="Rectangle 1"/>
          <p:cNvSpPr txBox="1"/>
          <p:nvPr/>
        </p:nvSpPr>
        <p:spPr>
          <a:xfrm>
            <a:off x="6162428" y="581728"/>
            <a:ext cx="2931250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00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DATA 602 Intro to Data Analysis and Machine Learning</a:t>
            </a:r>
            <a:endParaRPr dirty="0"/>
          </a:p>
        </p:txBody>
      </p:sp>
      <p:sp>
        <p:nvSpPr>
          <p:cNvPr id="7" name="Title Text"/>
          <p:cNvSpPr txBox="1">
            <a:spLocks noGrp="1"/>
          </p:cNvSpPr>
          <p:nvPr>
            <p:ph type="title"/>
          </p:nvPr>
        </p:nvSpPr>
        <p:spPr>
          <a:xfrm>
            <a:off x="457200" y="1158875"/>
            <a:ext cx="8229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8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356350"/>
            <a:ext cx="335866" cy="33308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Ip9vno0gqzY" TargetMode="External"/><Relationship Id="rId2" Type="http://schemas.openxmlformats.org/officeDocument/2006/relationships/hyperlink" Target="https://archive.ics.uci.edu/ml/datasets/Online+Retail+I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1"/>
          <p:cNvSpPr txBox="1">
            <a:spLocks noGrp="1"/>
          </p:cNvSpPr>
          <p:nvPr>
            <p:ph type="ctrTitle"/>
          </p:nvPr>
        </p:nvSpPr>
        <p:spPr>
          <a:xfrm>
            <a:off x="-188536" y="1183784"/>
            <a:ext cx="9539926" cy="1470026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4800" b="1">
                <a:solidFill>
                  <a:srgbClr val="002060"/>
                </a:solidFill>
              </a:defRPr>
            </a:lvl1pPr>
          </a:lstStyle>
          <a:p>
            <a:br>
              <a:rPr lang="en-US" sz="3200" dirty="0"/>
            </a:br>
            <a:r>
              <a:rPr lang="en-US" sz="3200" dirty="0"/>
              <a:t>Product Recommendation in E-commerce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122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039" y="5410407"/>
            <a:ext cx="3310079" cy="8651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6" name="Picture 2" descr="E-Commerce logo, Logo E-commerce Electronic business, ecommerce, angle,  text, service png | PNGWing">
            <a:extLst>
              <a:ext uri="{FF2B5EF4-FFF2-40B4-BE49-F238E27FC236}">
                <a16:creationId xmlns:a16="http://schemas.microsoft.com/office/drawing/2014/main" id="{7A60B820-7102-ADE8-3E44-2D0F3316A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642" y="2911260"/>
            <a:ext cx="24288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F64DA9-6837-06EF-788F-08638FF8C190}"/>
              </a:ext>
            </a:extLst>
          </p:cNvPr>
          <p:cNvSpPr txBox="1"/>
          <p:nvPr/>
        </p:nvSpPr>
        <p:spPr>
          <a:xfrm>
            <a:off x="7897906" y="6136795"/>
            <a:ext cx="135367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1200" dirty="0"/>
              <a:t>Satyasai Mandlem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XA35174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4B22-6B86-B1FE-CA14-184A115C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624064"/>
            <a:ext cx="3809999" cy="1633301"/>
          </a:xfrm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000" b="0" dirty="0">
                <a:solidFill>
                  <a:srgbClr val="000000"/>
                </a:solidFill>
              </a:rPr>
              <a:t>Potential high-value customers with personalized offers and recommendations: Final model is </a:t>
            </a:r>
            <a:r>
              <a:rPr lang="fr-FR" sz="2000" dirty="0"/>
              <a:t>Support Vector Machine (SVM) classifier</a:t>
            </a:r>
            <a:endParaRPr lang="en-IN" sz="2000" b="0" dirty="0">
              <a:solidFill>
                <a:srgbClr val="000000"/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7826392-C290-BA2B-F67F-B306FD4A9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06" y="1855694"/>
            <a:ext cx="3628193" cy="266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2A0424-F429-62DF-7AD1-39C27D914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766" y="1855694"/>
            <a:ext cx="3538546" cy="266975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C15D17F-BD72-B572-0F1A-03C2B640D7F8}"/>
              </a:ext>
            </a:extLst>
          </p:cNvPr>
          <p:cNvSpPr txBox="1">
            <a:spLocks/>
          </p:cNvSpPr>
          <p:nvPr/>
        </p:nvSpPr>
        <p:spPr>
          <a:xfrm>
            <a:off x="457200" y="1060264"/>
            <a:ext cx="8229600" cy="696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00206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4572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9144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13716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18288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Evaluation And Deployment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5DB72BA-727E-1AA3-DE6F-38ED385468D8}"/>
              </a:ext>
            </a:extLst>
          </p:cNvPr>
          <p:cNvSpPr txBox="1">
            <a:spLocks/>
          </p:cNvSpPr>
          <p:nvPr/>
        </p:nvSpPr>
        <p:spPr>
          <a:xfrm>
            <a:off x="4750039" y="4624064"/>
            <a:ext cx="3809999" cy="163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00206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4572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9144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13716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18288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hangingPunct="1">
              <a:lnSpc>
                <a:spcPct val="107000"/>
              </a:lnSpc>
              <a:spcAft>
                <a:spcPts val="800"/>
              </a:spcAft>
            </a:pPr>
            <a:r>
              <a:rPr lang="en-US" sz="2000" b="0" dirty="0">
                <a:solidFill>
                  <a:srgbClr val="000000"/>
                </a:solidFill>
              </a:rPr>
              <a:t>Customers with similar needs and preferences and provide them with personalized recommendations and offers: Final model is </a:t>
            </a:r>
            <a:r>
              <a:rPr lang="en-IN" sz="2000" dirty="0"/>
              <a:t>K mean clustering </a:t>
            </a:r>
          </a:p>
        </p:txBody>
      </p:sp>
    </p:spTree>
    <p:extLst>
      <p:ext uri="{BB962C8B-B14F-4D97-AF65-F5344CB8AC3E}">
        <p14:creationId xmlns:p14="http://schemas.microsoft.com/office/powerpoint/2010/main" val="872874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D6E03-4C7E-2A05-3D41-3A4EB5DEC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882" y="2933887"/>
            <a:ext cx="8229600" cy="114300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3664499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4B22-6B86-B1FE-CA14-184A115C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8875"/>
            <a:ext cx="8229600" cy="696819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Approach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976B36-F11B-EF0B-426D-E90573743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602" y="2405312"/>
            <a:ext cx="5940250" cy="389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877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7D0E0-FAC2-206E-2AC2-7561CF91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8875"/>
            <a:ext cx="8229600" cy="535454"/>
          </a:xfrm>
        </p:spPr>
        <p:txBody>
          <a:bodyPr>
            <a:normAutofit/>
          </a:bodyPr>
          <a:lstStyle/>
          <a:p>
            <a:r>
              <a:rPr lang="en-IN" sz="2800" dirty="0"/>
              <a:t>Business Understanding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B22C9-DB51-DF89-499F-602D736FD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46730"/>
            <a:ext cx="4114800" cy="4144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/>
              <a:t>Business problem:</a:t>
            </a:r>
          </a:p>
          <a:p>
            <a:r>
              <a:rPr lang="en-US" sz="2000" dirty="0"/>
              <a:t>Increasing Sales</a:t>
            </a:r>
          </a:p>
          <a:p>
            <a:r>
              <a:rPr lang="en-US" sz="2000" dirty="0"/>
              <a:t>Increasing Customer Satisfaction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IN" sz="2000" b="1" dirty="0"/>
              <a:t>Data Source:</a:t>
            </a:r>
          </a:p>
          <a:p>
            <a:r>
              <a:rPr lang="en-IN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data set used will be the "Online Retail II" data set from UCI Machine Learning Repository (</a:t>
            </a:r>
            <a:r>
              <a:rPr lang="en-IN" sz="1800" u="none" strike="noStrike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https://archive.ics.uci.edu/ml/datasets/Online+Retail+II</a:t>
            </a:r>
            <a:r>
              <a:rPr lang="en-IN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IN" sz="2000" dirty="0">
                <a:hlinkClick r:id="rId3"/>
              </a:rPr>
              <a:t>https://youtu.be/Ip9vno0gqzY</a:t>
            </a:r>
            <a:endParaRPr lang="en-IN" sz="2000" dirty="0"/>
          </a:p>
          <a:p>
            <a:endParaRPr lang="en-IN" sz="2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0CC18F7-927B-9AC2-7E1B-D226F2402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247" y="1846730"/>
            <a:ext cx="3263153" cy="348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80388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7D0E0-FAC2-206E-2AC2-7561CF91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8875"/>
            <a:ext cx="8229600" cy="535454"/>
          </a:xfrm>
        </p:spPr>
        <p:txBody>
          <a:bodyPr>
            <a:normAutofit/>
          </a:bodyPr>
          <a:lstStyle/>
          <a:p>
            <a:r>
              <a:rPr lang="en-IN" sz="2800" dirty="0"/>
              <a:t>Data Understanding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B22C9-DB51-DF89-499F-602D736FD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1684" y="2205318"/>
            <a:ext cx="3698222" cy="4010494"/>
          </a:xfrm>
        </p:spPr>
        <p:txBody>
          <a:bodyPr/>
          <a:lstStyle/>
          <a:p>
            <a:r>
              <a:rPr lang="en-IN" sz="2000" dirty="0"/>
              <a:t>Attributes</a:t>
            </a:r>
          </a:p>
          <a:p>
            <a:r>
              <a:rPr lang="en-IN" sz="2000" dirty="0"/>
              <a:t>Distribution </a:t>
            </a:r>
          </a:p>
          <a:p>
            <a:r>
              <a:rPr lang="en-IN" sz="2000" dirty="0"/>
              <a:t>Data Missing</a:t>
            </a:r>
          </a:p>
          <a:p>
            <a:r>
              <a:rPr lang="en-IN" sz="2000" dirty="0"/>
              <a:t>Null Values</a:t>
            </a:r>
          </a:p>
          <a:p>
            <a:r>
              <a:rPr lang="en-IN" sz="2000" dirty="0"/>
              <a:t>Outliers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3FE9BD2-CEEC-D4A0-A3EF-1AE977B97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047" y="2205318"/>
            <a:ext cx="2416269" cy="255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C3D6EA-ED9A-2E0E-1EE1-DF4B9CB0F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84" y="4524703"/>
            <a:ext cx="7978831" cy="14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7770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4B22-6B86-B1FE-CA14-184A115C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8875"/>
            <a:ext cx="8229600" cy="696819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D0AF276-202B-D329-2A4F-86DA2DE0C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8978" y="2052918"/>
            <a:ext cx="3698222" cy="4010494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/>
              <a:t>Treating below components</a:t>
            </a:r>
          </a:p>
          <a:p>
            <a:r>
              <a:rPr lang="en-IN" sz="2000" dirty="0"/>
              <a:t>Missing values </a:t>
            </a:r>
          </a:p>
          <a:p>
            <a:r>
              <a:rPr lang="en-IN" sz="2000" dirty="0"/>
              <a:t>Null values</a:t>
            </a:r>
          </a:p>
          <a:p>
            <a:r>
              <a:rPr lang="en-IN" sz="2000" dirty="0"/>
              <a:t>Outliers</a:t>
            </a:r>
          </a:p>
          <a:p>
            <a:r>
              <a:rPr lang="en-IN" sz="2000" dirty="0"/>
              <a:t>Format</a:t>
            </a:r>
          </a:p>
          <a:p>
            <a:r>
              <a:rPr lang="en-IN" sz="2000" dirty="0"/>
              <a:t>Feature Engineering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A58C231-D8FF-C992-C5F2-47876B65C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743" y="2214282"/>
            <a:ext cx="4755279" cy="267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58690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4B22-6B86-B1FE-CA14-184A115C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8875"/>
            <a:ext cx="8229600" cy="696819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D93C1C-8742-8A68-0E1E-B42153E72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55693"/>
            <a:ext cx="3582626" cy="24184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C692D3-8F7A-A915-E304-5AFD00E25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165" y="1956913"/>
            <a:ext cx="4776059" cy="25196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6A55AC-D32E-0BF1-5A45-4B04972C0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21" y="4375345"/>
            <a:ext cx="3867185" cy="20028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191146-A831-972C-4720-734FE19C00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1345" y="4476566"/>
            <a:ext cx="4313267" cy="206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5862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204CB-2FC3-3F07-CA36-BF51EABC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65" y="1810871"/>
            <a:ext cx="7890288" cy="1062442"/>
          </a:xfrm>
        </p:spPr>
        <p:txBody>
          <a:bodyPr>
            <a:noAutofit/>
          </a:bodyPr>
          <a:lstStyle/>
          <a:p>
            <a:pPr algn="l"/>
            <a:r>
              <a:rPr lang="en-US" sz="2000" b="0" dirty="0">
                <a:solidFill>
                  <a:srgbClr val="000000"/>
                </a:solidFill>
              </a:rPr>
              <a:t>1. The aim of this project is to build a model that can target potential high-value customers with personalized offers and recommendations.</a:t>
            </a:r>
            <a:br>
              <a:rPr lang="en-US" sz="2000" b="0" dirty="0">
                <a:solidFill>
                  <a:srgbClr val="000000"/>
                </a:solidFill>
              </a:rPr>
            </a:br>
            <a:br>
              <a:rPr lang="en-US" sz="2000" b="0" dirty="0">
                <a:solidFill>
                  <a:srgbClr val="000000"/>
                </a:solidFill>
              </a:rPr>
            </a:br>
            <a:r>
              <a:rPr lang="en-US" sz="2000" b="0" dirty="0">
                <a:solidFill>
                  <a:srgbClr val="000000"/>
                </a:solidFill>
              </a:rPr>
              <a:t> 2. To identify groups of customers with similar needs and preferences and provide them with personalized recommendations and offers.</a:t>
            </a:r>
            <a:endParaRPr lang="en-IN" sz="2000" b="0" dirty="0">
              <a:solidFill>
                <a:srgbClr val="000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9191D06-B56A-9685-D411-FC0D53E52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776" y="3227295"/>
            <a:ext cx="6490448" cy="308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6859721-B1AA-37BF-D989-885B288E3529}"/>
              </a:ext>
            </a:extLst>
          </p:cNvPr>
          <p:cNvSpPr txBox="1">
            <a:spLocks/>
          </p:cNvSpPr>
          <p:nvPr/>
        </p:nvSpPr>
        <p:spPr>
          <a:xfrm>
            <a:off x="170329" y="988546"/>
            <a:ext cx="8229600" cy="696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00206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4572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9144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13716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18288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sz="2400" dirty="0"/>
              <a:t>Model Selection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5775024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4FF8E-E7C5-F1FD-6D39-1A6A3770F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8875"/>
            <a:ext cx="8229600" cy="589243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Potential high-value customers with personalized offers and recommendations</a:t>
            </a:r>
            <a:endParaRPr lang="en-IN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5955E-93B2-736A-2F9F-4CF0C2258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106706"/>
            <a:ext cx="8229600" cy="401945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IN" sz="2000" dirty="0"/>
              <a:t>Random Forest Classifier</a:t>
            </a:r>
          </a:p>
          <a:p>
            <a:pPr marL="457200" indent="-457200">
              <a:buAutoNum type="arabicPeriod"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fr-FR" sz="2000" dirty="0"/>
              <a:t>2. Support Vector Machine (SVM) classifier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3. Logistic Regression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D33880-460A-BD8B-B7AA-35E4A4D3E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40" y="5224395"/>
            <a:ext cx="2309495" cy="8357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92AFC8-4ED1-577C-FB51-4807D55A4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08" y="2416467"/>
            <a:ext cx="2631698" cy="8879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AB79C3-D2C2-0419-E483-50477EC41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540" y="3719859"/>
            <a:ext cx="3331881" cy="120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2672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4FF8E-E7C5-F1FD-6D39-1A6A3770F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8875"/>
            <a:ext cx="8229600" cy="589243"/>
          </a:xfrm>
        </p:spPr>
        <p:txBody>
          <a:bodyPr>
            <a:normAutofit fontScale="90000"/>
          </a:bodyPr>
          <a:lstStyle/>
          <a:p>
            <a:r>
              <a:rPr lang="en-US" sz="2200" dirty="0"/>
              <a:t>Customers with similar needs and preferences and provide them with personalized recommendations and offers</a:t>
            </a:r>
            <a:endParaRPr lang="en-IN" sz="2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5955E-93B2-736A-2F9F-4CF0C2258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106706"/>
            <a:ext cx="8229600" cy="4019458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/>
              <a:t>1. K mean clustering                                          2. DBSCAN</a:t>
            </a:r>
          </a:p>
          <a:p>
            <a:pPr marL="457200" indent="-457200">
              <a:buAutoNum type="arabicPeriod"/>
            </a:pPr>
            <a:endParaRPr lang="en-IN" sz="2000" dirty="0"/>
          </a:p>
          <a:p>
            <a:pPr marL="457200" indent="-457200">
              <a:buAutoNum type="arabicPeriod"/>
            </a:pPr>
            <a:endParaRPr lang="en-IN" sz="2000" dirty="0"/>
          </a:p>
          <a:p>
            <a:pPr marL="457200" indent="-457200">
              <a:buAutoNum type="arabicPeriod"/>
            </a:pPr>
            <a:endParaRPr lang="en-IN" sz="2000" dirty="0"/>
          </a:p>
          <a:p>
            <a:pPr marL="457200" indent="-457200">
              <a:buAutoNum type="arabicPeriod"/>
            </a:pPr>
            <a:endParaRPr lang="en-IN" sz="2000" dirty="0"/>
          </a:p>
          <a:p>
            <a:pPr marL="457200" indent="-457200">
              <a:buAutoNum type="arabicPeriod"/>
            </a:pPr>
            <a:endParaRPr lang="en-IN" sz="2000" dirty="0"/>
          </a:p>
          <a:p>
            <a:pPr marL="457200" indent="-457200">
              <a:buAutoNum type="arabicPeriod"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3. Gaussian Mixture Model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457200" indent="-457200">
              <a:buAutoNum type="arabicPeriod"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9524E5-81F8-3839-DC44-9AC3DF559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79" y="2492608"/>
            <a:ext cx="2873080" cy="23393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E83656-1C10-2F6B-D6D6-23035509F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492610"/>
            <a:ext cx="3542861" cy="23117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157D4F9-6EC1-7652-F139-4F1DADFA3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647" y="5436208"/>
            <a:ext cx="1945341" cy="73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7263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1863</TotalTime>
  <Words>324</Words>
  <Application>Microsoft Office PowerPoint</Application>
  <PresentationFormat>On-screen Show (4:3)</PresentationFormat>
  <Paragraphs>55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Segoe UI</vt:lpstr>
      <vt:lpstr>Office Theme</vt:lpstr>
      <vt:lpstr> Product Recommendation in E-commerce </vt:lpstr>
      <vt:lpstr>Project Approach</vt:lpstr>
      <vt:lpstr>Business Understanding</vt:lpstr>
      <vt:lpstr>Data Understanding</vt:lpstr>
      <vt:lpstr>Data preparation</vt:lpstr>
      <vt:lpstr>Data preparation</vt:lpstr>
      <vt:lpstr>1. The aim of this project is to build a model that can target potential high-value customers with personalized offers and recommendations.   2. To identify groups of customers with similar needs and preferences and provide them with personalized recommendations and offers.</vt:lpstr>
      <vt:lpstr>Potential high-value customers with personalized offers and recommendations</vt:lpstr>
      <vt:lpstr>Customers with similar needs and preferences and provide them with personalized recommendations and offers</vt:lpstr>
      <vt:lpstr>Potential high-value customers with personalized offers and recommendations: Final model is Support Vector Machine (SVM) classifier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603 – Platforms for Big Data Processing</dc:title>
  <dc:creator>Satya</dc:creator>
  <cp:lastModifiedBy>Satyasai Mandlem</cp:lastModifiedBy>
  <cp:revision>13</cp:revision>
  <dcterms:modified xsi:type="dcterms:W3CDTF">2023-05-22T19:24:20Z</dcterms:modified>
</cp:coreProperties>
</file>