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256" r:id="rId2"/>
    <p:sldId id="257" r:id="rId3"/>
    <p:sldId id="296" r:id="rId4"/>
    <p:sldId id="261" r:id="rId5"/>
    <p:sldId id="260" r:id="rId6"/>
    <p:sldId id="263" r:id="rId7"/>
    <p:sldId id="297" r:id="rId8"/>
    <p:sldId id="300" r:id="rId9"/>
    <p:sldId id="264" r:id="rId10"/>
    <p:sldId id="265" r:id="rId11"/>
    <p:sldId id="267" r:id="rId12"/>
    <p:sldId id="268" r:id="rId13"/>
    <p:sldId id="299" r:id="rId14"/>
    <p:sldId id="298" r:id="rId15"/>
  </p:sldIdLst>
  <p:sldSz cx="9144000" cy="5143500" type="screen16x9"/>
  <p:notesSz cx="6858000" cy="9144000"/>
  <p:embeddedFontLst>
    <p:embeddedFont>
      <p:font typeface="Barlow" panose="020B0604020202020204" charset="0"/>
      <p:regular r:id="rId17"/>
      <p:bold r:id="rId18"/>
      <p:italic r:id="rId19"/>
      <p:boldItalic r:id="rId20"/>
    </p:embeddedFont>
    <p:embeddedFont>
      <p:font typeface="Barlow Light"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E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1"/>
    <p:restoredTop sz="94694"/>
  </p:normalViewPr>
  <p:slideViewPr>
    <p:cSldViewPr snapToGrid="0" snapToObjects="1">
      <p:cViewPr varScale="1">
        <p:scale>
          <a:sx n="110" d="100"/>
          <a:sy n="110" d="100"/>
        </p:scale>
        <p:origin x="7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134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b72d1cf2b1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b72d1cf2b1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78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267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855300" y="2161800"/>
            <a:ext cx="5307000" cy="819900"/>
          </a:xfrm>
          <a:prstGeom prst="rect">
            <a:avLst/>
          </a:prstGeom>
          <a:effectLst>
            <a:outerShdw blurRad="14288" dist="9525" dir="16560000" algn="bl" rotWithShape="0">
              <a:schemeClr val="accent1"/>
            </a:outerShdw>
          </a:effectLst>
        </p:spPr>
        <p:txBody>
          <a:bodyPr spcFirstLastPara="1" wrap="square" lIns="0" tIns="0" rIns="0" bIns="0" anchor="ctr" anchorCtr="0">
            <a:noAutofit/>
          </a:bodyPr>
          <a:lstStyle>
            <a:lvl1pPr marL="457200" lvl="0" indent="-419100" rtl="0">
              <a:spcBef>
                <a:spcPts val="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1pPr>
            <a:lvl2pPr marL="914400" lvl="1"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2pPr>
            <a:lvl3pPr marL="1371600" lvl="2"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3pPr>
            <a:lvl4pPr marL="1828800" lvl="3"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4pPr>
            <a:lvl5pPr marL="2286000" lvl="4"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5pPr>
            <a:lvl6pPr marL="2743200" lvl="5"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6pPr>
            <a:lvl7pPr marL="3200400" lvl="6"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7pPr>
            <a:lvl8pPr marL="3657600" lvl="7"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8pPr>
            <a:lvl9pPr marL="4114800" lvl="8" indent="-419100" rtl="0">
              <a:spcBef>
                <a:spcPts val="800"/>
              </a:spcBef>
              <a:spcAft>
                <a:spcPts val="800"/>
              </a:spcAft>
              <a:buClr>
                <a:schemeClr val="accent5"/>
              </a:buClr>
              <a:buSzPts val="3000"/>
              <a:buFont typeface="Barlow"/>
              <a:buChar char="■"/>
              <a:defRPr sz="3000" b="1" i="1">
                <a:solidFill>
                  <a:schemeClr val="accent5"/>
                </a:solidFill>
                <a:latin typeface="Barlow"/>
                <a:ea typeface="Barlow"/>
                <a:cs typeface="Barlow"/>
                <a:sym typeface="Barlow"/>
              </a:defRPr>
            </a:lvl9pPr>
          </a:lstStyle>
          <a:p>
            <a:endParaRPr/>
          </a:p>
        </p:txBody>
      </p:sp>
      <p:sp>
        <p:nvSpPr>
          <p:cNvPr id="24" name="Google Shape;24;p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 name="Google Shape;44;p7"/>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7" name="Google Shape;47;p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4296647" y="343296"/>
            <a:ext cx="5110800" cy="296163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000" dirty="0">
                <a:solidFill>
                  <a:schemeClr val="lt2"/>
                </a:solidFill>
              </a:rPr>
              <a:t>Security and privacy aware </a:t>
            </a:r>
            <a:r>
              <a:rPr lang="en-US" sz="4000" dirty="0">
                <a:solidFill>
                  <a:srgbClr val="FF9E44"/>
                </a:solidFill>
              </a:rPr>
              <a:t>handover authentication </a:t>
            </a:r>
            <a:r>
              <a:rPr lang="en-US" sz="4000" dirty="0">
                <a:solidFill>
                  <a:schemeClr val="lt2"/>
                </a:solidFill>
              </a:rPr>
              <a:t>for next generation mobile networks</a:t>
            </a:r>
            <a:endParaRPr sz="4000" dirty="0">
              <a:solidFill>
                <a:schemeClr val="lt2"/>
              </a:solidFill>
            </a:endParaRPr>
          </a:p>
        </p:txBody>
      </p:sp>
      <p:grpSp>
        <p:nvGrpSpPr>
          <p:cNvPr id="61" name="Grupo 60">
            <a:extLst>
              <a:ext uri="{FF2B5EF4-FFF2-40B4-BE49-F238E27FC236}">
                <a16:creationId xmlns:a16="http://schemas.microsoft.com/office/drawing/2014/main" id="{7B26CBDF-DC18-0E4C-98B9-BDF97A5A70BC}"/>
              </a:ext>
            </a:extLst>
          </p:cNvPr>
          <p:cNvGrpSpPr/>
          <p:nvPr/>
        </p:nvGrpSpPr>
        <p:grpSpPr>
          <a:xfrm>
            <a:off x="709225" y="186671"/>
            <a:ext cx="2962635" cy="3387662"/>
            <a:chOff x="1019213" y="3964719"/>
            <a:chExt cx="438896" cy="683556"/>
          </a:xfrm>
        </p:grpSpPr>
        <p:sp>
          <p:nvSpPr>
            <p:cNvPr id="62"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D1438F79-A63E-4E56-9C2A-44641B4FE0E4}"/>
              </a:ext>
            </a:extLst>
          </p:cNvPr>
          <p:cNvSpPr txBox="1"/>
          <p:nvPr/>
        </p:nvSpPr>
        <p:spPr>
          <a:xfrm>
            <a:off x="106693" y="3803387"/>
            <a:ext cx="3900427" cy="1077218"/>
          </a:xfrm>
          <a:prstGeom prst="rect">
            <a:avLst/>
          </a:prstGeom>
          <a:noFill/>
        </p:spPr>
        <p:txBody>
          <a:bodyPr wrap="none" rtlCol="0">
            <a:spAutoFit/>
          </a:bodyPr>
          <a:lstStyle/>
          <a:p>
            <a:pPr rtl="0">
              <a:spcBef>
                <a:spcPts val="0"/>
              </a:spcBef>
              <a:spcAft>
                <a:spcPts val="0"/>
              </a:spcAft>
            </a:pPr>
            <a:r>
              <a:rPr lang="en-IN" sz="1600" b="0" i="0" u="none" strike="noStrike" dirty="0">
                <a:solidFill>
                  <a:schemeClr val="bg1">
                    <a:lumMod val="25000"/>
                    <a:lumOff val="75000"/>
                  </a:schemeClr>
                </a:solidFill>
                <a:effectLst/>
                <a:latin typeface="+mn-lt"/>
              </a:rPr>
              <a:t>Project Presentation By</a:t>
            </a:r>
            <a:endParaRPr lang="en-IN" sz="1600" i="0" u="none" strike="noStrike" dirty="0">
              <a:solidFill>
                <a:schemeClr val="bg1">
                  <a:lumMod val="25000"/>
                  <a:lumOff val="75000"/>
                </a:schemeClr>
              </a:solidFill>
              <a:latin typeface="+mn-lt"/>
            </a:endParaRPr>
          </a:p>
          <a:p>
            <a:pPr rtl="0">
              <a:spcBef>
                <a:spcPts val="0"/>
              </a:spcBef>
              <a:spcAft>
                <a:spcPts val="0"/>
              </a:spcAft>
            </a:pPr>
            <a:r>
              <a:rPr lang="en-IN" sz="1600" b="0" i="0" u="none" strike="noStrike" dirty="0">
                <a:solidFill>
                  <a:schemeClr val="bg1">
                    <a:lumMod val="25000"/>
                    <a:lumOff val="75000"/>
                  </a:schemeClr>
                </a:solidFill>
                <a:effectLst/>
                <a:latin typeface="+mn-lt"/>
              </a:rPr>
              <a:t>18JE0746      Satyavart</a:t>
            </a:r>
            <a:br>
              <a:rPr lang="en-IN" sz="1600" b="0" dirty="0">
                <a:solidFill>
                  <a:schemeClr val="bg1">
                    <a:lumMod val="25000"/>
                    <a:lumOff val="75000"/>
                  </a:schemeClr>
                </a:solidFill>
                <a:effectLst/>
                <a:latin typeface="+mn-lt"/>
              </a:rPr>
            </a:br>
            <a:r>
              <a:rPr lang="en-IN" sz="1600" b="0" i="0" u="none" strike="noStrike" dirty="0">
                <a:solidFill>
                  <a:schemeClr val="bg1">
                    <a:lumMod val="25000"/>
                    <a:lumOff val="75000"/>
                  </a:schemeClr>
                </a:solidFill>
                <a:effectLst/>
                <a:latin typeface="+mn-lt"/>
              </a:rPr>
              <a:t>Scholar     </a:t>
            </a:r>
            <a:r>
              <a:rPr lang="en-IN" sz="1600" b="1" i="0" u="none" strike="noStrike" dirty="0">
                <a:solidFill>
                  <a:schemeClr val="bg1">
                    <a:lumMod val="25000"/>
                    <a:lumOff val="75000"/>
                  </a:schemeClr>
                </a:solidFill>
                <a:effectLst/>
                <a:latin typeface="+mn-lt"/>
              </a:rPr>
              <a:t>: </a:t>
            </a:r>
            <a:r>
              <a:rPr lang="en-IN" sz="1600" b="0" i="0" u="none" strike="noStrike" dirty="0">
                <a:solidFill>
                  <a:schemeClr val="bg1">
                    <a:lumMod val="25000"/>
                    <a:lumOff val="75000"/>
                  </a:schemeClr>
                </a:solidFill>
                <a:effectLst/>
                <a:latin typeface="+mn-lt"/>
              </a:rPr>
              <a:t>    Prasanta Kumar Roy</a:t>
            </a:r>
            <a:br>
              <a:rPr lang="en-IN" sz="1600" b="0" i="0" u="none" strike="noStrike" dirty="0">
                <a:solidFill>
                  <a:schemeClr val="bg1">
                    <a:lumMod val="25000"/>
                    <a:lumOff val="75000"/>
                  </a:schemeClr>
                </a:solidFill>
                <a:effectLst/>
                <a:latin typeface="+mn-lt"/>
              </a:rPr>
            </a:br>
            <a:r>
              <a:rPr lang="en-IN" sz="1600" b="0" i="0" u="none" strike="noStrike" dirty="0">
                <a:solidFill>
                  <a:schemeClr val="bg1">
                    <a:lumMod val="25000"/>
                    <a:lumOff val="75000"/>
                  </a:schemeClr>
                </a:solidFill>
                <a:effectLst/>
                <a:latin typeface="+mn-lt"/>
              </a:rPr>
              <a:t>Guide       </a:t>
            </a:r>
            <a:r>
              <a:rPr lang="en-IN" sz="1600" b="1" i="0" u="none" strike="noStrike" dirty="0">
                <a:solidFill>
                  <a:schemeClr val="bg1">
                    <a:lumMod val="25000"/>
                    <a:lumOff val="75000"/>
                  </a:schemeClr>
                </a:solidFill>
                <a:effectLst/>
                <a:latin typeface="+mn-lt"/>
              </a:rPr>
              <a:t>:   </a:t>
            </a:r>
            <a:r>
              <a:rPr lang="en-IN" sz="1600" b="0" i="0" u="none" strike="noStrike" dirty="0">
                <a:solidFill>
                  <a:schemeClr val="bg1">
                    <a:lumMod val="25000"/>
                    <a:lumOff val="75000"/>
                  </a:schemeClr>
                </a:solidFill>
                <a:effectLst/>
                <a:latin typeface="+mn-lt"/>
              </a:rPr>
              <a:t>  </a:t>
            </a:r>
            <a:r>
              <a:rPr lang="en-IN" sz="1600" b="0" i="0" u="none" strike="noStrike" dirty="0" err="1">
                <a:solidFill>
                  <a:schemeClr val="bg1">
                    <a:lumMod val="25000"/>
                    <a:lumOff val="75000"/>
                  </a:schemeClr>
                </a:solidFill>
                <a:effectLst/>
                <a:latin typeface="+mn-lt"/>
              </a:rPr>
              <a:t>Dr.</a:t>
            </a:r>
            <a:r>
              <a:rPr lang="en-IN" sz="1600" b="0" i="0" u="none" strike="noStrike" dirty="0">
                <a:solidFill>
                  <a:schemeClr val="bg1">
                    <a:lumMod val="25000"/>
                    <a:lumOff val="75000"/>
                  </a:schemeClr>
                </a:solidFill>
                <a:effectLst/>
                <a:latin typeface="+mn-lt"/>
              </a:rPr>
              <a:t> Ansuman  Battacharya</a:t>
            </a:r>
            <a:endParaRPr lang="en-IN" sz="1600" b="0" dirty="0">
              <a:solidFill>
                <a:schemeClr val="bg1">
                  <a:lumMod val="25000"/>
                  <a:lumOff val="75000"/>
                </a:schemeClr>
              </a:solidFill>
              <a:effectLst/>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20"/>
          <p:cNvSpPr txBox="1">
            <a:spLocks noGrp="1"/>
          </p:cNvSpPr>
          <p:nvPr>
            <p:ph type="title"/>
          </p:nvPr>
        </p:nvSpPr>
        <p:spPr>
          <a:xfrm>
            <a:off x="855300" y="836000"/>
            <a:ext cx="43485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Security Model</a:t>
            </a:r>
            <a:endParaRPr dirty="0"/>
          </a:p>
        </p:txBody>
      </p:sp>
      <p:sp>
        <p:nvSpPr>
          <p:cNvPr id="275" name="Google Shape;275;p20"/>
          <p:cNvSpPr txBox="1">
            <a:spLocks noGrp="1"/>
          </p:cNvSpPr>
          <p:nvPr>
            <p:ph type="body" idx="1"/>
          </p:nvPr>
        </p:nvSpPr>
        <p:spPr>
          <a:xfrm>
            <a:off x="855300" y="1353948"/>
            <a:ext cx="4348500" cy="30339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1600" dirty="0"/>
              <a:t>Blockchain is proposed for implementation for secure and energy-efficient handover in distributed mobility management.</a:t>
            </a:r>
          </a:p>
          <a:p>
            <a:pPr marL="0" lvl="0" indent="0" algn="l" rtl="0">
              <a:spcBef>
                <a:spcPts val="0"/>
              </a:spcBef>
              <a:spcAft>
                <a:spcPts val="800"/>
              </a:spcAft>
              <a:buNone/>
            </a:pPr>
            <a:endParaRPr lang="en-US" sz="1600" dirty="0"/>
          </a:p>
          <a:p>
            <a:pPr marL="0" lvl="0" indent="0" algn="l" rtl="0">
              <a:spcBef>
                <a:spcPts val="0"/>
              </a:spcBef>
              <a:spcAft>
                <a:spcPts val="800"/>
              </a:spcAft>
              <a:buNone/>
            </a:pPr>
            <a:r>
              <a:rPr lang="en-US" sz="1600" dirty="0"/>
              <a:t>In this scheme, mutual authentication, confidentiality, integrity, FWS, nonrepudiation, user anonymity, and non-traceability can be guaranteed.</a:t>
            </a:r>
          </a:p>
          <a:p>
            <a:pPr marL="0" lvl="0" indent="0" algn="l" rtl="0">
              <a:spcBef>
                <a:spcPts val="0"/>
              </a:spcBef>
              <a:spcAft>
                <a:spcPts val="800"/>
              </a:spcAft>
              <a:buNone/>
            </a:pPr>
            <a:endParaRPr lang="en-US" sz="1600" dirty="0"/>
          </a:p>
          <a:p>
            <a:pPr marL="0" lvl="0" indent="0" algn="l" rtl="0">
              <a:spcBef>
                <a:spcPts val="0"/>
              </a:spcBef>
              <a:spcAft>
                <a:spcPts val="800"/>
              </a:spcAft>
              <a:buNone/>
            </a:pPr>
            <a:endParaRPr lang="en-US" sz="1600" dirty="0"/>
          </a:p>
          <a:p>
            <a:pPr marL="0" lvl="0" indent="0" algn="l" rtl="0">
              <a:spcBef>
                <a:spcPts val="0"/>
              </a:spcBef>
              <a:spcAft>
                <a:spcPts val="800"/>
              </a:spcAft>
              <a:buNone/>
            </a:pPr>
            <a:endParaRPr lang="en-IN" sz="1600" dirty="0"/>
          </a:p>
        </p:txBody>
      </p:sp>
      <p:sp>
        <p:nvSpPr>
          <p:cNvPr id="276" name="Google Shape;276;p2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C3806C5E-419F-46E7-BE8D-79FAD9ADBF58}"/>
              </a:ext>
            </a:extLst>
          </p:cNvPr>
          <p:cNvPicPr>
            <a:picLocks noChangeAspect="1"/>
          </p:cNvPicPr>
          <p:nvPr/>
        </p:nvPicPr>
        <p:blipFill>
          <a:blip r:embed="rId3"/>
          <a:stretch>
            <a:fillRect/>
          </a:stretch>
        </p:blipFill>
        <p:spPr>
          <a:xfrm>
            <a:off x="5714340" y="1353948"/>
            <a:ext cx="3148053" cy="1911035"/>
          </a:xfrm>
          <a:prstGeom prst="rect">
            <a:avLst/>
          </a:prstGeom>
        </p:spPr>
      </p:pic>
      <p:sp>
        <p:nvSpPr>
          <p:cNvPr id="8" name="TextBox 7">
            <a:extLst>
              <a:ext uri="{FF2B5EF4-FFF2-40B4-BE49-F238E27FC236}">
                <a16:creationId xmlns:a16="http://schemas.microsoft.com/office/drawing/2014/main" id="{02EEF5E3-250D-4EBC-95CE-5BE4247EE978}"/>
              </a:ext>
            </a:extLst>
          </p:cNvPr>
          <p:cNvSpPr txBox="1"/>
          <p:nvPr/>
        </p:nvSpPr>
        <p:spPr>
          <a:xfrm>
            <a:off x="5785883" y="3545751"/>
            <a:ext cx="2727029" cy="369332"/>
          </a:xfrm>
          <a:prstGeom prst="rect">
            <a:avLst/>
          </a:prstGeom>
          <a:noFill/>
        </p:spPr>
        <p:txBody>
          <a:bodyPr wrap="none" rtlCol="0">
            <a:spAutoFit/>
          </a:bodyPr>
          <a:lstStyle/>
          <a:p>
            <a:pPr algn="ctr"/>
            <a:r>
              <a:rPr lang="en-US" sz="1200" dirty="0">
                <a:solidFill>
                  <a:schemeClr val="tx1">
                    <a:lumMod val="95000"/>
                  </a:schemeClr>
                </a:solidFill>
              </a:rPr>
              <a:t>Fig.</a:t>
            </a:r>
            <a:r>
              <a:rPr lang="en-IN" sz="1800" b="0" i="0" u="none" strike="noStrike" baseline="0" dirty="0">
                <a:solidFill>
                  <a:schemeClr val="tx1">
                    <a:lumMod val="95000"/>
                  </a:schemeClr>
                </a:solidFill>
                <a:latin typeface="NimbusRomNo9L-Regu"/>
              </a:rPr>
              <a:t> </a:t>
            </a:r>
            <a:r>
              <a:rPr lang="en-IN" sz="1200" b="0" i="0" u="none" strike="noStrike" baseline="0" dirty="0">
                <a:solidFill>
                  <a:schemeClr val="tx1">
                    <a:lumMod val="95000"/>
                  </a:schemeClr>
                </a:solidFill>
                <a:latin typeface="+mj-lt"/>
              </a:rPr>
              <a:t>Blockchain based security model</a:t>
            </a:r>
            <a:endParaRPr lang="en-US" sz="1200" dirty="0">
              <a:solidFill>
                <a:schemeClr val="tx1">
                  <a:lumMod val="95000"/>
                </a:schemeClr>
              </a:solidFill>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3" name="Google Shape;288;p22">
            <a:extLst>
              <a:ext uri="{FF2B5EF4-FFF2-40B4-BE49-F238E27FC236}">
                <a16:creationId xmlns:a16="http://schemas.microsoft.com/office/drawing/2014/main" id="{D5B2B3EB-837F-4CE6-ACEF-E433E0E0F5FA}"/>
              </a:ext>
            </a:extLst>
          </p:cNvPr>
          <p:cNvGrpSpPr/>
          <p:nvPr/>
        </p:nvGrpSpPr>
        <p:grpSpPr>
          <a:xfrm>
            <a:off x="545133" y="1487372"/>
            <a:ext cx="2939246" cy="2986879"/>
            <a:chOff x="917321" y="1148863"/>
            <a:chExt cx="3737901" cy="3622567"/>
          </a:xfrm>
        </p:grpSpPr>
        <p:sp>
          <p:nvSpPr>
            <p:cNvPr id="24" name="Google Shape;289;p22">
              <a:extLst>
                <a:ext uri="{FF2B5EF4-FFF2-40B4-BE49-F238E27FC236}">
                  <a16:creationId xmlns:a16="http://schemas.microsoft.com/office/drawing/2014/main" id="{4FCACB53-F5D1-4B25-A96F-876093B2D90F}"/>
                </a:ext>
              </a:extLst>
            </p:cNvPr>
            <p:cNvSpPr/>
            <p:nvPr/>
          </p:nvSpPr>
          <p:spPr>
            <a:xfrm rot="-6597333">
              <a:off x="2895551" y="4185127"/>
              <a:ext cx="586303" cy="586303"/>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290;p22">
              <a:extLst>
                <a:ext uri="{FF2B5EF4-FFF2-40B4-BE49-F238E27FC236}">
                  <a16:creationId xmlns:a16="http://schemas.microsoft.com/office/drawing/2014/main" id="{5A99DCA6-B34E-4BC4-ABA2-505A4EE74F2C}"/>
                </a:ext>
              </a:extLst>
            </p:cNvPr>
            <p:cNvSpPr/>
            <p:nvPr/>
          </p:nvSpPr>
          <p:spPr>
            <a:xfrm rot="-6599386">
              <a:off x="917321" y="1642633"/>
              <a:ext cx="440541" cy="44054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291;p22">
              <a:extLst>
                <a:ext uri="{FF2B5EF4-FFF2-40B4-BE49-F238E27FC236}">
                  <a16:creationId xmlns:a16="http://schemas.microsoft.com/office/drawing/2014/main" id="{65B2F381-958C-44CB-9696-96B20CEF35CF}"/>
                </a:ext>
              </a:extLst>
            </p:cNvPr>
            <p:cNvSpPr/>
            <p:nvPr/>
          </p:nvSpPr>
          <p:spPr>
            <a:xfrm rot="-6598839">
              <a:off x="1486366" y="2582084"/>
              <a:ext cx="1199287" cy="1199287"/>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292;p22">
              <a:extLst>
                <a:ext uri="{FF2B5EF4-FFF2-40B4-BE49-F238E27FC236}">
                  <a16:creationId xmlns:a16="http://schemas.microsoft.com/office/drawing/2014/main" id="{B071280C-D561-4402-9296-AF8A4B116F92}"/>
                </a:ext>
              </a:extLst>
            </p:cNvPr>
            <p:cNvSpPr/>
            <p:nvPr/>
          </p:nvSpPr>
          <p:spPr>
            <a:xfrm rot="-6598620">
              <a:off x="2973641" y="1148863"/>
              <a:ext cx="1681581" cy="168158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293;p22">
              <a:extLst>
                <a:ext uri="{FF2B5EF4-FFF2-40B4-BE49-F238E27FC236}">
                  <a16:creationId xmlns:a16="http://schemas.microsoft.com/office/drawing/2014/main" id="{2D4664B0-C089-49CF-BA58-4F67EEB3A97D}"/>
                </a:ext>
              </a:extLst>
            </p:cNvPr>
            <p:cNvSpPr/>
            <p:nvPr/>
          </p:nvSpPr>
          <p:spPr>
            <a:xfrm rot="-6597866">
              <a:off x="1260554" y="2443316"/>
              <a:ext cx="629106" cy="629106"/>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294;p22">
              <a:extLst>
                <a:ext uri="{FF2B5EF4-FFF2-40B4-BE49-F238E27FC236}">
                  <a16:creationId xmlns:a16="http://schemas.microsoft.com/office/drawing/2014/main" id="{BF03396F-8E9D-4831-BE4D-7A1C8629DCD0}"/>
                </a:ext>
              </a:extLst>
            </p:cNvPr>
            <p:cNvSpPr/>
            <p:nvPr/>
          </p:nvSpPr>
          <p:spPr>
            <a:xfrm rot="-6597701">
              <a:off x="1866350" y="1348918"/>
              <a:ext cx="274172" cy="274172"/>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Security Verification</a:t>
            </a:r>
            <a:endParaRPr dirty="0"/>
          </a:p>
        </p:txBody>
      </p:sp>
      <p:sp>
        <p:nvSpPr>
          <p:cNvPr id="22" name="Google Shape;295;p22">
            <a:extLst>
              <a:ext uri="{FF2B5EF4-FFF2-40B4-BE49-F238E27FC236}">
                <a16:creationId xmlns:a16="http://schemas.microsoft.com/office/drawing/2014/main" id="{BB00C434-08E6-4FE9-B3CF-69A37FF3D205}"/>
              </a:ext>
            </a:extLst>
          </p:cNvPr>
          <p:cNvSpPr/>
          <p:nvPr/>
        </p:nvSpPr>
        <p:spPr>
          <a:xfrm>
            <a:off x="1559383" y="1792341"/>
            <a:ext cx="2440200" cy="2440200"/>
          </a:xfrm>
          <a:prstGeom prst="ellipse">
            <a:avLst/>
          </a:prstGeom>
          <a:gradFill>
            <a:gsLst>
              <a:gs pos="0">
                <a:schemeClr val="accent1"/>
              </a:gs>
              <a:gs pos="100000">
                <a:schemeClr val="accent2"/>
              </a:gs>
            </a:gsLst>
            <a:lin ang="0" scaled="0"/>
          </a:gra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400" dirty="0">
                <a:solidFill>
                  <a:schemeClr val="dk1"/>
                </a:solidFill>
                <a:latin typeface="Barlow Light"/>
                <a:ea typeface="Barlow Light"/>
                <a:cs typeface="Barlow Light"/>
                <a:sym typeface="Barlow Light"/>
              </a:rPr>
              <a:t>Formal Analysis</a:t>
            </a:r>
            <a:endParaRPr sz="2400" dirty="0">
              <a:solidFill>
                <a:schemeClr val="dk1"/>
              </a:solidFill>
              <a:latin typeface="Barlow Light"/>
              <a:ea typeface="Barlow Light"/>
              <a:cs typeface="Barlow Light"/>
              <a:sym typeface="Barlow Light"/>
            </a:endParaRPr>
          </a:p>
        </p:txBody>
      </p:sp>
      <p:grpSp>
        <p:nvGrpSpPr>
          <p:cNvPr id="30" name="Google Shape;288;p22">
            <a:extLst>
              <a:ext uri="{FF2B5EF4-FFF2-40B4-BE49-F238E27FC236}">
                <a16:creationId xmlns:a16="http://schemas.microsoft.com/office/drawing/2014/main" id="{E3DB527F-1495-4C69-BF50-4F292A49D165}"/>
              </a:ext>
            </a:extLst>
          </p:cNvPr>
          <p:cNvGrpSpPr/>
          <p:nvPr/>
        </p:nvGrpSpPr>
        <p:grpSpPr>
          <a:xfrm flipH="1">
            <a:off x="6162300" y="1303210"/>
            <a:ext cx="2874814" cy="2986879"/>
            <a:chOff x="917321" y="1148863"/>
            <a:chExt cx="3737901" cy="3622567"/>
          </a:xfrm>
        </p:grpSpPr>
        <p:sp>
          <p:nvSpPr>
            <p:cNvPr id="31" name="Google Shape;289;p22">
              <a:extLst>
                <a:ext uri="{FF2B5EF4-FFF2-40B4-BE49-F238E27FC236}">
                  <a16:creationId xmlns:a16="http://schemas.microsoft.com/office/drawing/2014/main" id="{973C0647-3740-40DD-9C30-C59E047E4BDF}"/>
                </a:ext>
              </a:extLst>
            </p:cNvPr>
            <p:cNvSpPr/>
            <p:nvPr/>
          </p:nvSpPr>
          <p:spPr>
            <a:xfrm rot="-6597333">
              <a:off x="2895551" y="4185127"/>
              <a:ext cx="586303" cy="586303"/>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290;p22">
              <a:extLst>
                <a:ext uri="{FF2B5EF4-FFF2-40B4-BE49-F238E27FC236}">
                  <a16:creationId xmlns:a16="http://schemas.microsoft.com/office/drawing/2014/main" id="{2447F965-3BD2-4122-8A6B-51972F40208C}"/>
                </a:ext>
              </a:extLst>
            </p:cNvPr>
            <p:cNvSpPr/>
            <p:nvPr/>
          </p:nvSpPr>
          <p:spPr>
            <a:xfrm rot="-6599386">
              <a:off x="917321" y="1642633"/>
              <a:ext cx="440541" cy="44054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291;p22">
              <a:extLst>
                <a:ext uri="{FF2B5EF4-FFF2-40B4-BE49-F238E27FC236}">
                  <a16:creationId xmlns:a16="http://schemas.microsoft.com/office/drawing/2014/main" id="{99D95394-0A07-40B1-B560-0756170E5618}"/>
                </a:ext>
              </a:extLst>
            </p:cNvPr>
            <p:cNvSpPr/>
            <p:nvPr/>
          </p:nvSpPr>
          <p:spPr>
            <a:xfrm rot="-6598839">
              <a:off x="1486366" y="2582084"/>
              <a:ext cx="1199287" cy="1199287"/>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292;p22">
              <a:extLst>
                <a:ext uri="{FF2B5EF4-FFF2-40B4-BE49-F238E27FC236}">
                  <a16:creationId xmlns:a16="http://schemas.microsoft.com/office/drawing/2014/main" id="{6FAD6F96-8D09-4F68-83C4-EC73B0340600}"/>
                </a:ext>
              </a:extLst>
            </p:cNvPr>
            <p:cNvSpPr/>
            <p:nvPr/>
          </p:nvSpPr>
          <p:spPr>
            <a:xfrm rot="-6598620">
              <a:off x="2973641" y="1148863"/>
              <a:ext cx="1681581" cy="168158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293;p22">
              <a:extLst>
                <a:ext uri="{FF2B5EF4-FFF2-40B4-BE49-F238E27FC236}">
                  <a16:creationId xmlns:a16="http://schemas.microsoft.com/office/drawing/2014/main" id="{F3F658B1-2C88-43AE-A447-CF14756F446A}"/>
                </a:ext>
              </a:extLst>
            </p:cNvPr>
            <p:cNvSpPr/>
            <p:nvPr/>
          </p:nvSpPr>
          <p:spPr>
            <a:xfrm rot="-6597866">
              <a:off x="1260554" y="2443316"/>
              <a:ext cx="629106" cy="629106"/>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294;p22">
              <a:extLst>
                <a:ext uri="{FF2B5EF4-FFF2-40B4-BE49-F238E27FC236}">
                  <a16:creationId xmlns:a16="http://schemas.microsoft.com/office/drawing/2014/main" id="{211C9F5C-F596-4152-84B6-5E54F2BA9588}"/>
                </a:ext>
              </a:extLst>
            </p:cNvPr>
            <p:cNvSpPr/>
            <p:nvPr/>
          </p:nvSpPr>
          <p:spPr>
            <a:xfrm rot="-6597701">
              <a:off x="1866350" y="1348918"/>
              <a:ext cx="274172" cy="274172"/>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37" name="Google Shape;295;p22">
            <a:extLst>
              <a:ext uri="{FF2B5EF4-FFF2-40B4-BE49-F238E27FC236}">
                <a16:creationId xmlns:a16="http://schemas.microsoft.com/office/drawing/2014/main" id="{E3A1EA28-2B3C-442F-84A0-81C1BDAB8382}"/>
              </a:ext>
            </a:extLst>
          </p:cNvPr>
          <p:cNvSpPr/>
          <p:nvPr/>
        </p:nvSpPr>
        <p:spPr>
          <a:xfrm>
            <a:off x="5462560" y="1674457"/>
            <a:ext cx="2440200" cy="2440200"/>
          </a:xfrm>
          <a:prstGeom prst="ellipse">
            <a:avLst/>
          </a:prstGeom>
          <a:gradFill>
            <a:gsLst>
              <a:gs pos="0">
                <a:schemeClr val="accent1"/>
              </a:gs>
              <a:gs pos="100000">
                <a:schemeClr val="accent2"/>
              </a:gs>
            </a:gsLst>
            <a:lin ang="0" scaled="0"/>
          </a:gra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400" dirty="0">
                <a:solidFill>
                  <a:schemeClr val="dk1"/>
                </a:solidFill>
                <a:latin typeface="Barlow Light"/>
                <a:ea typeface="Barlow Light"/>
                <a:cs typeface="Barlow Light"/>
                <a:sym typeface="Barlow Light"/>
              </a:rPr>
              <a:t>Informal Analysis</a:t>
            </a:r>
            <a:endParaRPr sz="2400" dirty="0">
              <a:solidFill>
                <a:schemeClr val="dk1"/>
              </a:solidFill>
              <a:latin typeface="Barlow Light"/>
              <a:ea typeface="Barlow Light"/>
              <a:cs typeface="Barlow Light"/>
              <a:sym typeface="Barlow Light"/>
            </a:endParaRPr>
          </a:p>
        </p:txBody>
      </p:sp>
      <p:sp>
        <p:nvSpPr>
          <p:cNvPr id="38" name="Google Shape;297;p22">
            <a:extLst>
              <a:ext uri="{FF2B5EF4-FFF2-40B4-BE49-F238E27FC236}">
                <a16:creationId xmlns:a16="http://schemas.microsoft.com/office/drawing/2014/main" id="{9ACE1E02-C643-438A-BC4D-5D853A3D9604}"/>
              </a:ext>
            </a:extLst>
          </p:cNvPr>
          <p:cNvSpPr/>
          <p:nvPr/>
        </p:nvSpPr>
        <p:spPr>
          <a:xfrm>
            <a:off x="815729" y="3189925"/>
            <a:ext cx="1668428" cy="1540099"/>
          </a:xfrm>
          <a:prstGeom prst="ellipse">
            <a:avLst/>
          </a:prstGeom>
          <a:solidFill>
            <a:schemeClr val="accent1"/>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Barlow Light"/>
                <a:ea typeface="Barlow Light"/>
                <a:cs typeface="Barlow Light"/>
                <a:sym typeface="Barlow Light"/>
              </a:rPr>
              <a:t>Real-or-Random Oracle Model</a:t>
            </a:r>
            <a:endParaRPr dirty="0">
              <a:solidFill>
                <a:schemeClr val="dk1"/>
              </a:solidFill>
              <a:latin typeface="Barlow Light"/>
              <a:ea typeface="Barlow Light"/>
              <a:cs typeface="Barlow Light"/>
              <a:sym typeface="Barlow Light"/>
            </a:endParaRPr>
          </a:p>
        </p:txBody>
      </p:sp>
      <p:sp>
        <p:nvSpPr>
          <p:cNvPr id="39" name="Google Shape;297;p22">
            <a:extLst>
              <a:ext uri="{FF2B5EF4-FFF2-40B4-BE49-F238E27FC236}">
                <a16:creationId xmlns:a16="http://schemas.microsoft.com/office/drawing/2014/main" id="{55BE7659-4242-4A16-AFAC-72D684422782}"/>
              </a:ext>
            </a:extLst>
          </p:cNvPr>
          <p:cNvSpPr/>
          <p:nvPr/>
        </p:nvSpPr>
        <p:spPr>
          <a:xfrm>
            <a:off x="4708971" y="985892"/>
            <a:ext cx="1668427" cy="1475061"/>
          </a:xfrm>
          <a:prstGeom prst="ellipse">
            <a:avLst/>
          </a:prstGeom>
          <a:solidFill>
            <a:schemeClr val="accent1"/>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Barlow Light"/>
                <a:ea typeface="Barlow Light"/>
                <a:cs typeface="Barlow Light"/>
                <a:sym typeface="Barlow Light"/>
              </a:rPr>
              <a:t>Computational hardness</a:t>
            </a:r>
            <a:endParaRPr sz="1200" dirty="0">
              <a:solidFill>
                <a:schemeClr val="dk1"/>
              </a:solidFill>
              <a:latin typeface="Barlow Light"/>
              <a:ea typeface="Barlow Light"/>
              <a:cs typeface="Barlow Light"/>
              <a:sym typeface="Barlow Light"/>
            </a:endParaRPr>
          </a:p>
        </p:txBody>
      </p:sp>
      <p:sp>
        <p:nvSpPr>
          <p:cNvPr id="40" name="Google Shape;301;p22">
            <a:extLst>
              <a:ext uri="{FF2B5EF4-FFF2-40B4-BE49-F238E27FC236}">
                <a16:creationId xmlns:a16="http://schemas.microsoft.com/office/drawing/2014/main" id="{FAEFC5FE-2088-4D6F-9C29-280E7E17B9EF}"/>
              </a:ext>
            </a:extLst>
          </p:cNvPr>
          <p:cNvSpPr/>
          <p:nvPr/>
        </p:nvSpPr>
        <p:spPr>
          <a:xfrm>
            <a:off x="3056826" y="1393261"/>
            <a:ext cx="1030262" cy="1030262"/>
          </a:xfrm>
          <a:prstGeom prst="ellipse">
            <a:avLst/>
          </a:prstGeom>
          <a:solidFill>
            <a:schemeClr val="accent2"/>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Barlow Light"/>
                <a:ea typeface="Barlow Light"/>
                <a:cs typeface="Barlow Light"/>
                <a:sym typeface="Barlow Light"/>
              </a:rPr>
              <a:t>BAN Logic</a:t>
            </a:r>
            <a:endParaRPr dirty="0">
              <a:solidFill>
                <a:schemeClr val="dk1"/>
              </a:solidFill>
              <a:latin typeface="Barlow Light"/>
              <a:ea typeface="Barlow Light"/>
              <a:cs typeface="Barlow Light"/>
              <a:sym typeface="Barlow Light"/>
            </a:endParaRPr>
          </a:p>
        </p:txBody>
      </p:sp>
      <p:sp>
        <p:nvSpPr>
          <p:cNvPr id="41" name="Google Shape;301;p22">
            <a:extLst>
              <a:ext uri="{FF2B5EF4-FFF2-40B4-BE49-F238E27FC236}">
                <a16:creationId xmlns:a16="http://schemas.microsoft.com/office/drawing/2014/main" id="{B3117013-8716-4BA0-A8EA-0A2F6403A5FE}"/>
              </a:ext>
            </a:extLst>
          </p:cNvPr>
          <p:cNvSpPr/>
          <p:nvPr/>
        </p:nvSpPr>
        <p:spPr>
          <a:xfrm>
            <a:off x="6925253" y="3397717"/>
            <a:ext cx="1414217" cy="1124513"/>
          </a:xfrm>
          <a:prstGeom prst="ellipse">
            <a:avLst/>
          </a:prstGeom>
          <a:solidFill>
            <a:schemeClr val="accent2"/>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Barlow Light"/>
                <a:ea typeface="Barlow Light"/>
                <a:cs typeface="Barlow Light"/>
                <a:sym typeface="Barlow Light"/>
              </a:rPr>
              <a:t>Decisional Hardness</a:t>
            </a:r>
            <a:endParaRPr dirty="0">
              <a:solidFill>
                <a:schemeClr val="dk1"/>
              </a:solidFill>
              <a:latin typeface="Barlow Light"/>
              <a:ea typeface="Barlow Light"/>
              <a:cs typeface="Barlow Light"/>
              <a:sym typeface="Barlow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3"/>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Simulation Platform</a:t>
            </a:r>
            <a:endParaRPr dirty="0"/>
          </a:p>
        </p:txBody>
      </p:sp>
      <p:sp>
        <p:nvSpPr>
          <p:cNvPr id="310" name="Google Shape;310;p2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 name="TextBox 1">
            <a:extLst>
              <a:ext uri="{FF2B5EF4-FFF2-40B4-BE49-F238E27FC236}">
                <a16:creationId xmlns:a16="http://schemas.microsoft.com/office/drawing/2014/main" id="{65346E3B-7E0B-495D-B0B6-0C95093EC120}"/>
              </a:ext>
            </a:extLst>
          </p:cNvPr>
          <p:cNvSpPr txBox="1"/>
          <p:nvPr/>
        </p:nvSpPr>
        <p:spPr>
          <a:xfrm>
            <a:off x="861060" y="1562100"/>
            <a:ext cx="7714904" cy="1985672"/>
          </a:xfrm>
          <a:prstGeom prst="rect">
            <a:avLst/>
          </a:prstGeom>
          <a:noFill/>
        </p:spPr>
        <p:txBody>
          <a:bodyPr wrap="square" rtlCol="0">
            <a:spAutoFit/>
          </a:bodyPr>
          <a:lstStyle/>
          <a:p>
            <a:pPr marL="342900" indent="-342900">
              <a:lnSpc>
                <a:spcPct val="200000"/>
              </a:lnSpc>
              <a:buClr>
                <a:schemeClr val="tx1"/>
              </a:buClr>
              <a:buFont typeface="Wingdings" panose="05000000000000000000" pitchFamily="2" charset="2"/>
              <a:buChar char="Ø"/>
            </a:pPr>
            <a:r>
              <a:rPr lang="en-US" sz="1600" u="sng" dirty="0">
                <a:solidFill>
                  <a:schemeClr val="tx1">
                    <a:lumMod val="65000"/>
                  </a:schemeClr>
                </a:solidFill>
              </a:rPr>
              <a:t>Security</a:t>
            </a:r>
            <a:r>
              <a:rPr lang="en-US" sz="1600" dirty="0">
                <a:solidFill>
                  <a:schemeClr val="tx1"/>
                </a:solidFill>
              </a:rPr>
              <a:t> – AVISPA</a:t>
            </a:r>
          </a:p>
          <a:p>
            <a:pPr marL="342900" indent="-342900">
              <a:lnSpc>
                <a:spcPct val="200000"/>
              </a:lnSpc>
              <a:buClr>
                <a:schemeClr val="tx1"/>
              </a:buClr>
              <a:buFont typeface="Wingdings" panose="05000000000000000000" pitchFamily="2" charset="2"/>
              <a:buChar char="Ø"/>
            </a:pPr>
            <a:r>
              <a:rPr lang="en-US" sz="1600" u="sng" dirty="0">
                <a:solidFill>
                  <a:schemeClr val="tx1">
                    <a:lumMod val="65000"/>
                  </a:schemeClr>
                </a:solidFill>
              </a:rPr>
              <a:t>Computational Cost/Execution Time</a:t>
            </a:r>
            <a:r>
              <a:rPr lang="en-US" sz="1600" dirty="0">
                <a:solidFill>
                  <a:schemeClr val="tx1">
                    <a:lumMod val="65000"/>
                  </a:schemeClr>
                </a:solidFill>
              </a:rPr>
              <a:t> – </a:t>
            </a:r>
            <a:r>
              <a:rPr lang="en-US" sz="1600" dirty="0">
                <a:solidFill>
                  <a:schemeClr val="tx1"/>
                </a:solidFill>
              </a:rPr>
              <a:t>Python(</a:t>
            </a:r>
            <a:r>
              <a:rPr lang="en-US" sz="1600" dirty="0" err="1">
                <a:solidFill>
                  <a:schemeClr val="tx1"/>
                </a:solidFill>
              </a:rPr>
              <a:t>PyCryptodome</a:t>
            </a:r>
            <a:r>
              <a:rPr lang="en-US" sz="1600" dirty="0">
                <a:solidFill>
                  <a:schemeClr val="tx1"/>
                </a:solidFill>
              </a:rPr>
              <a:t>, </a:t>
            </a:r>
            <a:r>
              <a:rPr lang="en-US" sz="1600" dirty="0" err="1">
                <a:solidFill>
                  <a:schemeClr val="tx1"/>
                </a:solidFill>
              </a:rPr>
              <a:t>PyCrypto</a:t>
            </a:r>
            <a:r>
              <a:rPr lang="en-US" sz="1600" dirty="0">
                <a:solidFill>
                  <a:schemeClr val="tx1"/>
                </a:solidFill>
              </a:rPr>
              <a:t>, etc.)</a:t>
            </a:r>
          </a:p>
          <a:p>
            <a:pPr marL="342900" indent="-342900">
              <a:lnSpc>
                <a:spcPct val="200000"/>
              </a:lnSpc>
              <a:buClr>
                <a:schemeClr val="tx1"/>
              </a:buClr>
              <a:buFont typeface="Wingdings" panose="05000000000000000000" pitchFamily="2" charset="2"/>
              <a:buChar char="Ø"/>
            </a:pPr>
            <a:r>
              <a:rPr lang="en-US" sz="1600" u="sng" dirty="0">
                <a:solidFill>
                  <a:schemeClr val="tx1">
                    <a:lumMod val="65000"/>
                  </a:schemeClr>
                </a:solidFill>
              </a:rPr>
              <a:t>Blockchain</a:t>
            </a:r>
            <a:r>
              <a:rPr lang="en-US" sz="1600" dirty="0">
                <a:solidFill>
                  <a:schemeClr val="tx1">
                    <a:lumMod val="65000"/>
                  </a:schemeClr>
                </a:solidFill>
              </a:rPr>
              <a:t> – </a:t>
            </a:r>
            <a:r>
              <a:rPr lang="en-US" sz="1600" dirty="0">
                <a:solidFill>
                  <a:schemeClr val="tx1"/>
                </a:solidFill>
              </a:rPr>
              <a:t>Python</a:t>
            </a:r>
          </a:p>
          <a:p>
            <a:pPr marL="342900" indent="-342900">
              <a:lnSpc>
                <a:spcPct val="200000"/>
              </a:lnSpc>
              <a:buClr>
                <a:schemeClr val="tx1"/>
              </a:buClr>
              <a:buFont typeface="Wingdings" panose="05000000000000000000" pitchFamily="2" charset="2"/>
              <a:buChar char="Ø"/>
            </a:pPr>
            <a:r>
              <a:rPr lang="en-US" sz="1600" u="sng" dirty="0">
                <a:solidFill>
                  <a:schemeClr val="tx1">
                    <a:lumMod val="65000"/>
                  </a:schemeClr>
                </a:solidFill>
              </a:rPr>
              <a:t>System Model</a:t>
            </a:r>
            <a:r>
              <a:rPr lang="en-US" sz="1600" dirty="0">
                <a:solidFill>
                  <a:schemeClr val="tx1">
                    <a:lumMod val="65000"/>
                  </a:schemeClr>
                </a:solidFill>
              </a:rPr>
              <a:t> – </a:t>
            </a:r>
            <a:r>
              <a:rPr lang="en-US" sz="1600" dirty="0">
                <a:solidFill>
                  <a:schemeClr val="tx1"/>
                </a:solidFill>
              </a:rPr>
              <a:t>ns3/ Oment++/ Mininet-</a:t>
            </a:r>
            <a:r>
              <a:rPr lang="en-US" sz="1600" dirty="0" err="1">
                <a:solidFill>
                  <a:schemeClr val="tx1"/>
                </a:solidFill>
              </a:rPr>
              <a:t>WiFi</a:t>
            </a:r>
            <a:endParaRPr lang="en-IN" sz="1600" u="sng"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4"/>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References</a:t>
            </a:r>
            <a:endParaRPr dirty="0"/>
          </a:p>
        </p:txBody>
      </p:sp>
      <p:sp>
        <p:nvSpPr>
          <p:cNvPr id="477" name="Google Shape;477;p34"/>
          <p:cNvSpPr txBox="1">
            <a:spLocks noGrp="1"/>
          </p:cNvSpPr>
          <p:nvPr>
            <p:ph type="body" idx="1"/>
          </p:nvPr>
        </p:nvSpPr>
        <p:spPr>
          <a:xfrm>
            <a:off x="855300" y="1353950"/>
            <a:ext cx="7267620" cy="3606670"/>
          </a:xfrm>
          <a:prstGeom prst="rect">
            <a:avLst/>
          </a:prstGeom>
        </p:spPr>
        <p:txBody>
          <a:bodyPr spcFirstLastPara="1" wrap="square" lIns="0" tIns="0" rIns="0" bIns="0" anchor="t" anchorCtr="0">
            <a:noAutofit/>
          </a:bodyPr>
          <a:lstStyle/>
          <a:p>
            <a:pPr marL="342900" indent="-266700">
              <a:spcBef>
                <a:spcPts val="100"/>
              </a:spcBef>
            </a:pPr>
            <a:r>
              <a:rPr lang="en-IN" sz="1050" b="0" i="0" dirty="0">
                <a:solidFill>
                  <a:schemeClr val="tx1">
                    <a:lumMod val="85000"/>
                  </a:schemeClr>
                </a:solidFill>
                <a:effectLst/>
                <a:latin typeface="+mj-lt"/>
              </a:rPr>
              <a:t> A. K. </a:t>
            </a:r>
            <a:r>
              <a:rPr lang="en-IN" sz="1050" b="0" i="0" dirty="0" err="1">
                <a:solidFill>
                  <a:schemeClr val="tx1">
                    <a:lumMod val="85000"/>
                  </a:schemeClr>
                </a:solidFill>
                <a:effectLst/>
                <a:latin typeface="+mj-lt"/>
              </a:rPr>
              <a:t>Sutrala</a:t>
            </a:r>
            <a:r>
              <a:rPr lang="en-IN" sz="1050" b="0" i="0" dirty="0">
                <a:solidFill>
                  <a:schemeClr val="tx1">
                    <a:lumMod val="85000"/>
                  </a:schemeClr>
                </a:solidFill>
                <a:effectLst/>
                <a:latin typeface="+mj-lt"/>
              </a:rPr>
              <a:t>, M. S. </a:t>
            </a:r>
            <a:r>
              <a:rPr lang="en-IN" sz="1050" b="0" i="0" dirty="0" err="1">
                <a:solidFill>
                  <a:schemeClr val="tx1">
                    <a:lumMod val="85000"/>
                  </a:schemeClr>
                </a:solidFill>
                <a:effectLst/>
                <a:latin typeface="+mj-lt"/>
              </a:rPr>
              <a:t>Obaidat</a:t>
            </a:r>
            <a:r>
              <a:rPr lang="en-IN" sz="1050" b="0" i="0" dirty="0">
                <a:solidFill>
                  <a:schemeClr val="tx1">
                    <a:lumMod val="85000"/>
                  </a:schemeClr>
                </a:solidFill>
                <a:effectLst/>
                <a:latin typeface="+mj-lt"/>
              </a:rPr>
              <a:t>, S. </a:t>
            </a:r>
            <a:r>
              <a:rPr lang="en-IN" sz="1050" b="0" i="0" dirty="0" err="1">
                <a:solidFill>
                  <a:schemeClr val="tx1">
                    <a:lumMod val="85000"/>
                  </a:schemeClr>
                </a:solidFill>
                <a:effectLst/>
                <a:latin typeface="+mj-lt"/>
              </a:rPr>
              <a:t>Saha</a:t>
            </a:r>
            <a:r>
              <a:rPr lang="en-IN" sz="1050" b="0" i="0" dirty="0">
                <a:solidFill>
                  <a:schemeClr val="tx1">
                    <a:lumMod val="85000"/>
                  </a:schemeClr>
                </a:solidFill>
                <a:effectLst/>
                <a:latin typeface="+mj-lt"/>
              </a:rPr>
              <a:t>, A. K. Das, M. </a:t>
            </a:r>
            <a:r>
              <a:rPr lang="en-IN" sz="1050" b="0" i="0" dirty="0" err="1">
                <a:solidFill>
                  <a:schemeClr val="tx1">
                    <a:lumMod val="85000"/>
                  </a:schemeClr>
                </a:solidFill>
                <a:effectLst/>
                <a:latin typeface="+mj-lt"/>
              </a:rPr>
              <a:t>Alazab</a:t>
            </a:r>
            <a:r>
              <a:rPr lang="en-IN" sz="1050" b="0" i="0" dirty="0">
                <a:solidFill>
                  <a:schemeClr val="tx1">
                    <a:lumMod val="85000"/>
                  </a:schemeClr>
                </a:solidFill>
                <a:effectLst/>
                <a:latin typeface="+mj-lt"/>
              </a:rPr>
              <a:t>, and Y. Park, “Authenticated key agreement scheme with user anonymity and </a:t>
            </a:r>
            <a:r>
              <a:rPr lang="en-IN" sz="1050" b="0" i="0" dirty="0" err="1">
                <a:solidFill>
                  <a:schemeClr val="tx1">
                    <a:lumMod val="85000"/>
                  </a:schemeClr>
                </a:solidFill>
                <a:effectLst/>
                <a:latin typeface="+mj-lt"/>
              </a:rPr>
              <a:t>untraceability</a:t>
            </a:r>
            <a:r>
              <a:rPr lang="en-IN" sz="1050" b="0" i="0" dirty="0">
                <a:solidFill>
                  <a:schemeClr val="tx1">
                    <a:lumMod val="85000"/>
                  </a:schemeClr>
                </a:solidFill>
                <a:effectLst/>
                <a:latin typeface="+mj-lt"/>
              </a:rPr>
              <a:t> for 5genabled </a:t>
            </a:r>
            <a:r>
              <a:rPr lang="en-IN" sz="1050" b="0" i="0" dirty="0" err="1">
                <a:solidFill>
                  <a:schemeClr val="tx1">
                    <a:lumMod val="85000"/>
                  </a:schemeClr>
                </a:solidFill>
                <a:effectLst/>
                <a:latin typeface="+mj-lt"/>
              </a:rPr>
              <a:t>softwarized</a:t>
            </a:r>
            <a:r>
              <a:rPr lang="en-IN" sz="1050" b="0" i="0" dirty="0">
                <a:solidFill>
                  <a:schemeClr val="tx1">
                    <a:lumMod val="85000"/>
                  </a:schemeClr>
                </a:solidFill>
                <a:effectLst/>
                <a:latin typeface="+mj-lt"/>
              </a:rPr>
              <a:t> industrial cyber-physical systems,” IEEE Transactions on Intelligent Transportation Systems, 2021</a:t>
            </a:r>
          </a:p>
          <a:p>
            <a:pPr marL="342900" indent="-266700" algn="l">
              <a:spcBef>
                <a:spcPts val="100"/>
              </a:spcBef>
            </a:pPr>
            <a:r>
              <a:rPr lang="en-US" sz="1050" b="0" i="0" dirty="0">
                <a:solidFill>
                  <a:schemeClr val="tx1">
                    <a:lumMod val="85000"/>
                  </a:schemeClr>
                </a:solidFill>
                <a:effectLst/>
                <a:latin typeface="+mj-lt"/>
              </a:rPr>
              <a:t> R. Canetti and H. Krawczyk, “Universally composable notions of key exchange and secure channels,” in International Conference on the Theory and Applications of Cryptographic Techniques. Springer, 2002, pp. 337–351</a:t>
            </a:r>
          </a:p>
          <a:p>
            <a:pPr marL="342900" indent="-266700" algn="l">
              <a:spcBef>
                <a:spcPts val="100"/>
              </a:spcBef>
            </a:pPr>
            <a:r>
              <a:rPr lang="en-US" sz="1050" b="0" i="0" dirty="0">
                <a:solidFill>
                  <a:schemeClr val="tx1">
                    <a:lumMod val="85000"/>
                  </a:schemeClr>
                </a:solidFill>
                <a:effectLst/>
                <a:latin typeface="+mj-lt"/>
              </a:rPr>
              <a:t>C.-C. Chang and H.-D. Le, “A provably secure, efficient, and flexible authentication scheme for ad hoc wireless sensor networks,” IEEE Transactions on wireless communications, vol. 15, no. 1, pp. 357–366, 2015</a:t>
            </a:r>
          </a:p>
          <a:p>
            <a:pPr marL="342900" indent="-266700" algn="l">
              <a:spcBef>
                <a:spcPts val="100"/>
              </a:spcBef>
            </a:pPr>
            <a:r>
              <a:rPr lang="en-US" sz="1050" b="0" i="0" dirty="0">
                <a:solidFill>
                  <a:schemeClr val="tx1">
                    <a:lumMod val="85000"/>
                  </a:schemeClr>
                </a:solidFill>
                <a:effectLst/>
                <a:latin typeface="+mj-lt"/>
              </a:rPr>
              <a:t>Burrows, M., Abadi, M., Needham, R.M.: A logic of authentication. Proceedings of the Royal Society of London. A. Mathematical and Physical Sciences 426(1871), 233-271 (1989).</a:t>
            </a:r>
          </a:p>
          <a:p>
            <a:pPr marL="342900" indent="-266700" algn="l">
              <a:spcBef>
                <a:spcPts val="100"/>
              </a:spcBef>
            </a:pPr>
            <a:r>
              <a:rPr lang="en-IN" sz="1050" dirty="0">
                <a:solidFill>
                  <a:schemeClr val="tx1">
                    <a:lumMod val="85000"/>
                  </a:schemeClr>
                </a:solidFill>
                <a:latin typeface="+mj-lt"/>
              </a:rPr>
              <a:t>“Desynchronization resistant privacy preserving user authentication protocol for location based services”, PK Roy, A Bhattacharya, Peer-to-Peer Networking and Applications 14 (6), 3619-3633</a:t>
            </a:r>
          </a:p>
          <a:p>
            <a:pPr marL="342900" indent="-266700" algn="l">
              <a:spcBef>
                <a:spcPts val="100"/>
              </a:spcBef>
            </a:pPr>
            <a:r>
              <a:rPr lang="en-US" sz="1050" dirty="0">
                <a:solidFill>
                  <a:schemeClr val="tx1">
                    <a:lumMod val="85000"/>
                  </a:schemeClr>
                </a:solidFill>
                <a:latin typeface="+mj-lt"/>
              </a:rPr>
              <a:t>“A group key-based lightweight Mutual Authentication and Key Agreement (MAKA) protocol for multi-server environment” ,PK Roy, A Bhattacharya, The Journal of Supercomputing, 1-28</a:t>
            </a:r>
          </a:p>
          <a:p>
            <a:pPr marL="342900" indent="-266700" algn="l">
              <a:spcBef>
                <a:spcPts val="100"/>
              </a:spcBef>
            </a:pPr>
            <a:r>
              <a:rPr lang="en-US" sz="1050" dirty="0">
                <a:solidFill>
                  <a:schemeClr val="tx1">
                    <a:lumMod val="85000"/>
                  </a:schemeClr>
                </a:solidFill>
                <a:latin typeface="+mj-lt"/>
              </a:rPr>
              <a:t>“Secure and efficient authentication protocol with user </a:t>
            </a:r>
            <a:r>
              <a:rPr lang="en-US" sz="1050" dirty="0" err="1">
                <a:solidFill>
                  <a:schemeClr val="tx1">
                    <a:lumMod val="85000"/>
                  </a:schemeClr>
                </a:solidFill>
                <a:latin typeface="+mj-lt"/>
              </a:rPr>
              <a:t>untraceability</a:t>
            </a:r>
            <a:r>
              <a:rPr lang="en-US" sz="1050" dirty="0">
                <a:solidFill>
                  <a:schemeClr val="tx1">
                    <a:lumMod val="85000"/>
                  </a:schemeClr>
                </a:solidFill>
                <a:latin typeface="+mj-lt"/>
              </a:rPr>
              <a:t> for global roaming services “, PK Roy, A Bhattacharya, Wireless Networks, 1-18</a:t>
            </a:r>
          </a:p>
          <a:p>
            <a:pPr marL="342900" indent="-266700" algn="l">
              <a:spcBef>
                <a:spcPts val="100"/>
              </a:spcBef>
            </a:pPr>
            <a:r>
              <a:rPr lang="en-IN" sz="1050" dirty="0">
                <a:solidFill>
                  <a:schemeClr val="tx1">
                    <a:lumMod val="85000"/>
                  </a:schemeClr>
                </a:solidFill>
                <a:latin typeface="+mj-lt"/>
              </a:rPr>
              <a:t>“Is 5G Handover Secure and Private? A Survey” Dongsheng Zhao, Zheng Yan, Senior Member, IEEE, </a:t>
            </a:r>
            <a:r>
              <a:rPr lang="en-IN" sz="1050" dirty="0" err="1">
                <a:solidFill>
                  <a:schemeClr val="tx1">
                    <a:lumMod val="85000"/>
                  </a:schemeClr>
                </a:solidFill>
                <a:latin typeface="+mj-lt"/>
              </a:rPr>
              <a:t>Mingjun</a:t>
            </a:r>
            <a:r>
              <a:rPr lang="en-IN" sz="1050" dirty="0">
                <a:solidFill>
                  <a:schemeClr val="tx1">
                    <a:lumMod val="85000"/>
                  </a:schemeClr>
                </a:solidFill>
                <a:latin typeface="+mj-lt"/>
              </a:rPr>
              <a:t> Wang, Peng Zhang, and Bin Song, Senior Member, IEEE</a:t>
            </a:r>
          </a:p>
          <a:p>
            <a:pPr marL="342900" indent="-266700" algn="l">
              <a:spcBef>
                <a:spcPts val="100"/>
              </a:spcBef>
            </a:pPr>
            <a:r>
              <a:rPr lang="en-IN" sz="1050" dirty="0">
                <a:solidFill>
                  <a:schemeClr val="tx1">
                    <a:lumMod val="85000"/>
                  </a:schemeClr>
                </a:solidFill>
                <a:latin typeface="+mj-lt"/>
              </a:rPr>
              <a:t>https://pypi.org/project/</a:t>
            </a:r>
            <a:r>
              <a:rPr lang="en-IN" sz="1050" dirty="0">
                <a:solidFill>
                  <a:schemeClr val="tx1">
                    <a:lumMod val="85000"/>
                  </a:schemeClr>
                </a:solidFill>
                <a:latin typeface="+mn-lt"/>
              </a:rPr>
              <a:t>pycryptodome</a:t>
            </a:r>
            <a:r>
              <a:rPr lang="en-IN" sz="1050" dirty="0">
                <a:solidFill>
                  <a:schemeClr val="tx1">
                    <a:lumMod val="85000"/>
                  </a:schemeClr>
                </a:solidFill>
                <a:latin typeface="+mj-lt"/>
              </a:rPr>
              <a:t>/</a:t>
            </a:r>
          </a:p>
        </p:txBody>
      </p:sp>
      <p:sp>
        <p:nvSpPr>
          <p:cNvPr id="478" name="Google Shape;478;p3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369986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33"/>
          <p:cNvSpPr txBox="1">
            <a:spLocks noGrp="1"/>
          </p:cNvSpPr>
          <p:nvPr>
            <p:ph type="ctrTitle" idx="4294967295"/>
          </p:nvPr>
        </p:nvSpPr>
        <p:spPr>
          <a:xfrm>
            <a:off x="2280565" y="1991850"/>
            <a:ext cx="5007741"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000" dirty="0"/>
              <a:t>THANKS!</a:t>
            </a:r>
            <a:endParaRPr sz="9000" dirty="0"/>
          </a:p>
        </p:txBody>
      </p:sp>
      <p:sp>
        <p:nvSpPr>
          <p:cNvPr id="471" name="Google Shape;471;p3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0921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dirty="0"/>
              <a:t>What is Handover?</a:t>
            </a:r>
            <a:endParaRPr sz="3200" dirty="0"/>
          </a:p>
        </p:txBody>
      </p:sp>
      <p:sp>
        <p:nvSpPr>
          <p:cNvPr id="108" name="Google Shape;108;p12"/>
          <p:cNvSpPr txBox="1">
            <a:spLocks noGrp="1"/>
          </p:cNvSpPr>
          <p:nvPr>
            <p:ph type="body" idx="1"/>
          </p:nvPr>
        </p:nvSpPr>
        <p:spPr>
          <a:xfrm>
            <a:off x="611840" y="1649786"/>
            <a:ext cx="4363571" cy="20949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200" b="0" i="0" dirty="0">
                <a:solidFill>
                  <a:schemeClr val="tx1">
                    <a:lumMod val="85000"/>
                  </a:schemeClr>
                </a:solidFill>
                <a:effectLst/>
                <a:latin typeface="Verdana" panose="020B0604030504040204" pitchFamily="34" charset="0"/>
              </a:rPr>
              <a:t>A handover is a process in telecommunications and mobile communications in which a connected cellular call or a data session is transferred from one cell site (base station) to another without disconnecting the session. </a:t>
            </a:r>
          </a:p>
          <a:p>
            <a:pPr marL="0" lvl="0" indent="0" algn="l" rtl="0">
              <a:spcBef>
                <a:spcPts val="0"/>
              </a:spcBef>
              <a:spcAft>
                <a:spcPts val="0"/>
              </a:spcAft>
              <a:buClr>
                <a:schemeClr val="dk1"/>
              </a:buClr>
              <a:buSzPts val="1100"/>
              <a:buFont typeface="Arial"/>
              <a:buNone/>
            </a:pPr>
            <a:endParaRPr lang="en-US" sz="1200" dirty="0">
              <a:solidFill>
                <a:schemeClr val="tx1">
                  <a:lumMod val="85000"/>
                </a:schemeClr>
              </a:solidFill>
              <a:latin typeface="Verdana" panose="020B0604030504040204" pitchFamily="34" charset="0"/>
            </a:endParaRPr>
          </a:p>
          <a:p>
            <a:pPr marL="0" lvl="0" indent="0" algn="l" rtl="0">
              <a:spcBef>
                <a:spcPts val="0"/>
              </a:spcBef>
              <a:spcAft>
                <a:spcPts val="0"/>
              </a:spcAft>
              <a:buClr>
                <a:schemeClr val="dk1"/>
              </a:buClr>
              <a:buSzPts val="1100"/>
              <a:buFont typeface="Arial"/>
              <a:buNone/>
            </a:pPr>
            <a:r>
              <a:rPr lang="en-US" sz="1200" b="0" i="0" dirty="0">
                <a:solidFill>
                  <a:schemeClr val="tx1">
                    <a:lumMod val="85000"/>
                  </a:schemeClr>
                </a:solidFill>
                <a:effectLst/>
                <a:latin typeface="Verdana" panose="020B0604030504040204" pitchFamily="34" charset="0"/>
              </a:rPr>
              <a:t>Cellular services are based on mobility and handover, allowing the user to be moved from one cell site range to another or to be switched to the nearest cell site for better performance.</a:t>
            </a:r>
            <a:endParaRPr lang="en-US" sz="1400" dirty="0">
              <a:solidFill>
                <a:schemeClr val="tx1">
                  <a:lumMod val="85000"/>
                </a:schemeClr>
              </a:solidFill>
            </a:endParaRPr>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1026" name="Picture 2" descr="Telecommunication Engineering Concepts: GSM Handover/Handoff">
            <a:extLst>
              <a:ext uri="{FF2B5EF4-FFF2-40B4-BE49-F238E27FC236}">
                <a16:creationId xmlns:a16="http://schemas.microsoft.com/office/drawing/2014/main" id="{4B7E7A9C-E7F1-427B-AE4A-2B72FE218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1552" y="1353950"/>
            <a:ext cx="3196477" cy="29046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9AC8D44-288F-43FC-983F-C97AE4E6B694}"/>
              </a:ext>
            </a:extLst>
          </p:cNvPr>
          <p:cNvSpPr txBox="1"/>
          <p:nvPr/>
        </p:nvSpPr>
        <p:spPr>
          <a:xfrm>
            <a:off x="611841" y="4393729"/>
            <a:ext cx="7188186" cy="307777"/>
          </a:xfrm>
          <a:prstGeom prst="rect">
            <a:avLst/>
          </a:prstGeom>
          <a:noFill/>
        </p:spPr>
        <p:txBody>
          <a:bodyPr wrap="none" rtlCol="0">
            <a:spAutoFit/>
          </a:bodyPr>
          <a:lstStyle/>
          <a:p>
            <a:pPr marL="285750" indent="-285750">
              <a:buClr>
                <a:schemeClr val="accent2"/>
              </a:buClr>
              <a:buFont typeface="Arial" panose="020B0604020202020204" pitchFamily="34" charset="0"/>
              <a:buChar char="•"/>
            </a:pPr>
            <a:r>
              <a:rPr lang="en-US" b="0" i="0" dirty="0">
                <a:solidFill>
                  <a:schemeClr val="accent2">
                    <a:lumMod val="75000"/>
                  </a:schemeClr>
                </a:solidFill>
                <a:effectLst/>
                <a:latin typeface="Verdana" panose="020B0604030504040204" pitchFamily="34" charset="0"/>
              </a:rPr>
              <a:t>Handovers are a core element in planning and deploying cellular networks</a:t>
            </a:r>
            <a:endParaRPr lang="en-IN" dirty="0">
              <a:solidFill>
                <a:schemeClr val="accent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270C-DF8A-4D4D-9919-731803B0E8EC}"/>
              </a:ext>
            </a:extLst>
          </p:cNvPr>
          <p:cNvSpPr>
            <a:spLocks noGrp="1"/>
          </p:cNvSpPr>
          <p:nvPr>
            <p:ph type="title"/>
          </p:nvPr>
        </p:nvSpPr>
        <p:spPr/>
        <p:txBody>
          <a:bodyPr/>
          <a:lstStyle/>
          <a:p>
            <a:r>
              <a:rPr lang="en-US" dirty="0"/>
              <a:t>Classification of Handover</a:t>
            </a:r>
            <a:endParaRPr lang="en-IN" dirty="0"/>
          </a:p>
        </p:txBody>
      </p:sp>
      <p:sp>
        <p:nvSpPr>
          <p:cNvPr id="5" name="Slide Number Placeholder 4">
            <a:extLst>
              <a:ext uri="{FF2B5EF4-FFF2-40B4-BE49-F238E27FC236}">
                <a16:creationId xmlns:a16="http://schemas.microsoft.com/office/drawing/2014/main" id="{856FF897-9C40-43D7-B2F1-C3B1A2D5CD8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6" name="Rectangle: Rounded Corners 5">
            <a:extLst>
              <a:ext uri="{FF2B5EF4-FFF2-40B4-BE49-F238E27FC236}">
                <a16:creationId xmlns:a16="http://schemas.microsoft.com/office/drawing/2014/main" id="{83D1B8F9-14AB-4EB5-8A9F-9A4A765F9BC9}"/>
              </a:ext>
            </a:extLst>
          </p:cNvPr>
          <p:cNvSpPr/>
          <p:nvPr/>
        </p:nvSpPr>
        <p:spPr>
          <a:xfrm>
            <a:off x="3508800" y="1641274"/>
            <a:ext cx="1788459" cy="504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Handover</a:t>
            </a:r>
            <a:endParaRPr lang="en-IN" dirty="0"/>
          </a:p>
        </p:txBody>
      </p:sp>
      <p:sp>
        <p:nvSpPr>
          <p:cNvPr id="7" name="Rectangle: Rounded Corners 6">
            <a:extLst>
              <a:ext uri="{FF2B5EF4-FFF2-40B4-BE49-F238E27FC236}">
                <a16:creationId xmlns:a16="http://schemas.microsoft.com/office/drawing/2014/main" id="{4A77747A-79C5-4E7E-B91C-46A989CAEA5A}"/>
              </a:ext>
            </a:extLst>
          </p:cNvPr>
          <p:cNvSpPr/>
          <p:nvPr/>
        </p:nvSpPr>
        <p:spPr>
          <a:xfrm>
            <a:off x="5466232" y="2487703"/>
            <a:ext cx="1438832" cy="504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Intra-domain</a:t>
            </a:r>
            <a:endParaRPr lang="en-IN" dirty="0"/>
          </a:p>
        </p:txBody>
      </p:sp>
      <p:sp>
        <p:nvSpPr>
          <p:cNvPr id="8" name="Rectangle: Rounded Corners 7">
            <a:extLst>
              <a:ext uri="{FF2B5EF4-FFF2-40B4-BE49-F238E27FC236}">
                <a16:creationId xmlns:a16="http://schemas.microsoft.com/office/drawing/2014/main" id="{8F4405C7-9C66-4EDB-80F4-133C61B0BC03}"/>
              </a:ext>
            </a:extLst>
          </p:cNvPr>
          <p:cNvSpPr/>
          <p:nvPr/>
        </p:nvSpPr>
        <p:spPr>
          <a:xfrm>
            <a:off x="1900998" y="2487704"/>
            <a:ext cx="1438832" cy="504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Inter-domain</a:t>
            </a:r>
            <a:endParaRPr lang="en-IN" dirty="0"/>
          </a:p>
        </p:txBody>
      </p:sp>
      <p:sp>
        <p:nvSpPr>
          <p:cNvPr id="9" name="Rectangle: Rounded Corners 8">
            <a:extLst>
              <a:ext uri="{FF2B5EF4-FFF2-40B4-BE49-F238E27FC236}">
                <a16:creationId xmlns:a16="http://schemas.microsoft.com/office/drawing/2014/main" id="{B32E8006-218B-4403-94B4-5D56EE63F1FB}"/>
              </a:ext>
            </a:extLst>
          </p:cNvPr>
          <p:cNvSpPr/>
          <p:nvPr/>
        </p:nvSpPr>
        <p:spPr>
          <a:xfrm>
            <a:off x="1098654" y="3821890"/>
            <a:ext cx="802341" cy="504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a:t>
            </a:r>
            <a:endParaRPr lang="en-IN" dirty="0"/>
          </a:p>
        </p:txBody>
      </p:sp>
      <p:sp>
        <p:nvSpPr>
          <p:cNvPr id="10" name="Rectangle: Rounded Corners 9">
            <a:extLst>
              <a:ext uri="{FF2B5EF4-FFF2-40B4-BE49-F238E27FC236}">
                <a16:creationId xmlns:a16="http://schemas.microsoft.com/office/drawing/2014/main" id="{2AECAAD3-EE12-4248-A288-A9EF56CB8F34}"/>
              </a:ext>
            </a:extLst>
          </p:cNvPr>
          <p:cNvSpPr/>
          <p:nvPr/>
        </p:nvSpPr>
        <p:spPr>
          <a:xfrm>
            <a:off x="3339830" y="3821891"/>
            <a:ext cx="802341" cy="504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a:t>
            </a:r>
            <a:endParaRPr lang="en-IN" dirty="0"/>
          </a:p>
        </p:txBody>
      </p:sp>
      <p:sp>
        <p:nvSpPr>
          <p:cNvPr id="11" name="Rectangle: Rounded Corners 10">
            <a:extLst>
              <a:ext uri="{FF2B5EF4-FFF2-40B4-BE49-F238E27FC236}">
                <a16:creationId xmlns:a16="http://schemas.microsoft.com/office/drawing/2014/main" id="{0E9C2196-537D-4F98-9119-A0E5D2C8D7DE}"/>
              </a:ext>
            </a:extLst>
          </p:cNvPr>
          <p:cNvSpPr/>
          <p:nvPr/>
        </p:nvSpPr>
        <p:spPr>
          <a:xfrm>
            <a:off x="4669679" y="3812146"/>
            <a:ext cx="802341" cy="504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a:t>
            </a:r>
            <a:endParaRPr lang="en-IN" dirty="0"/>
          </a:p>
        </p:txBody>
      </p:sp>
      <p:sp>
        <p:nvSpPr>
          <p:cNvPr id="12" name="Rectangle: Rounded Corners 11">
            <a:extLst>
              <a:ext uri="{FF2B5EF4-FFF2-40B4-BE49-F238E27FC236}">
                <a16:creationId xmlns:a16="http://schemas.microsoft.com/office/drawing/2014/main" id="{FC6FA2FF-D58B-4A2A-B88B-32A60C62CA56}"/>
              </a:ext>
            </a:extLst>
          </p:cNvPr>
          <p:cNvSpPr/>
          <p:nvPr/>
        </p:nvSpPr>
        <p:spPr>
          <a:xfrm>
            <a:off x="6905064" y="3808349"/>
            <a:ext cx="802342" cy="504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a:t>
            </a:r>
            <a:endParaRPr lang="en-IN" dirty="0"/>
          </a:p>
        </p:txBody>
      </p:sp>
      <p:cxnSp>
        <p:nvCxnSpPr>
          <p:cNvPr id="14" name="Straight Arrow Connector 13">
            <a:extLst>
              <a:ext uri="{FF2B5EF4-FFF2-40B4-BE49-F238E27FC236}">
                <a16:creationId xmlns:a16="http://schemas.microsoft.com/office/drawing/2014/main" id="{394C040A-E73D-441E-914A-CE6A359FA5BC}"/>
              </a:ext>
            </a:extLst>
          </p:cNvPr>
          <p:cNvCxnSpPr>
            <a:stCxn id="6" idx="2"/>
            <a:endCxn id="8" idx="0"/>
          </p:cNvCxnSpPr>
          <p:nvPr/>
        </p:nvCxnSpPr>
        <p:spPr>
          <a:xfrm flipH="1">
            <a:off x="2620414" y="2145539"/>
            <a:ext cx="1782616" cy="342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29F2771-8016-45F3-ADDC-7E4AE7B17681}"/>
              </a:ext>
            </a:extLst>
          </p:cNvPr>
          <p:cNvCxnSpPr>
            <a:stCxn id="6" idx="2"/>
            <a:endCxn id="7" idx="0"/>
          </p:cNvCxnSpPr>
          <p:nvPr/>
        </p:nvCxnSpPr>
        <p:spPr>
          <a:xfrm>
            <a:off x="4403030" y="2145539"/>
            <a:ext cx="1782618" cy="342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09CC43D-425D-4A44-85F2-DC8F074E5237}"/>
              </a:ext>
            </a:extLst>
          </p:cNvPr>
          <p:cNvCxnSpPr>
            <a:stCxn id="8" idx="2"/>
            <a:endCxn id="9" idx="0"/>
          </p:cNvCxnSpPr>
          <p:nvPr/>
        </p:nvCxnSpPr>
        <p:spPr>
          <a:xfrm flipH="1">
            <a:off x="1499825" y="2991969"/>
            <a:ext cx="1120589" cy="829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F13C268-5495-44A6-AF5A-43F8F9FC4CEB}"/>
              </a:ext>
            </a:extLst>
          </p:cNvPr>
          <p:cNvCxnSpPr>
            <a:stCxn id="8" idx="2"/>
            <a:endCxn id="10" idx="0"/>
          </p:cNvCxnSpPr>
          <p:nvPr/>
        </p:nvCxnSpPr>
        <p:spPr>
          <a:xfrm>
            <a:off x="2620414" y="2991969"/>
            <a:ext cx="1120587" cy="829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55F3908A-0E4D-4C7A-BFE7-9601D4092C5D}"/>
              </a:ext>
            </a:extLst>
          </p:cNvPr>
          <p:cNvCxnSpPr>
            <a:stCxn id="7" idx="2"/>
            <a:endCxn id="11" idx="0"/>
          </p:cNvCxnSpPr>
          <p:nvPr/>
        </p:nvCxnSpPr>
        <p:spPr>
          <a:xfrm flipH="1">
            <a:off x="5070850" y="2991968"/>
            <a:ext cx="1114798" cy="820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825BA49-0F0A-4937-B5D8-CDDBA6A0BDFA}"/>
              </a:ext>
            </a:extLst>
          </p:cNvPr>
          <p:cNvCxnSpPr>
            <a:cxnSpLocks/>
            <a:stCxn id="7" idx="2"/>
            <a:endCxn id="12" idx="0"/>
          </p:cNvCxnSpPr>
          <p:nvPr/>
        </p:nvCxnSpPr>
        <p:spPr>
          <a:xfrm>
            <a:off x="6185648" y="2991968"/>
            <a:ext cx="1120587" cy="8163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577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799119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Efficieny Requirement (LTE, 5G, Next Gen. mobile network)</a:t>
            </a:r>
            <a:endParaRPr dirty="0"/>
          </a:p>
        </p:txBody>
      </p:sp>
      <p:sp>
        <p:nvSpPr>
          <p:cNvPr id="163" name="Google Shape;163;p16"/>
          <p:cNvSpPr txBox="1">
            <a:spLocks noGrp="1"/>
          </p:cNvSpPr>
          <p:nvPr>
            <p:ph type="body" idx="1"/>
          </p:nvPr>
        </p:nvSpPr>
        <p:spPr>
          <a:xfrm>
            <a:off x="468195" y="1679809"/>
            <a:ext cx="5307000" cy="1848501"/>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dirty="0"/>
              <a:t>Increase system capacity</a:t>
            </a:r>
            <a:endParaRPr dirty="0"/>
          </a:p>
          <a:p>
            <a:pPr marL="457200" lvl="0" indent="-381000" algn="l" rtl="0">
              <a:spcBef>
                <a:spcPts val="0"/>
              </a:spcBef>
              <a:spcAft>
                <a:spcPts val="0"/>
              </a:spcAft>
              <a:buSzPts val="2400"/>
              <a:buChar char="╸"/>
            </a:pPr>
            <a:r>
              <a:rPr lang="en" dirty="0"/>
              <a:t>Increase seamless mobility</a:t>
            </a:r>
            <a:endParaRPr dirty="0"/>
          </a:p>
          <a:p>
            <a:pPr marL="457200" lvl="0" indent="-381000" algn="l" rtl="0">
              <a:spcBef>
                <a:spcPts val="0"/>
              </a:spcBef>
              <a:spcAft>
                <a:spcPts val="0"/>
              </a:spcAft>
              <a:buSzPts val="2400"/>
              <a:buChar char="╸"/>
            </a:pPr>
            <a:r>
              <a:rPr lang="en-US" dirty="0"/>
              <a:t>Higher resource utilization</a:t>
            </a:r>
          </a:p>
          <a:p>
            <a:pPr marL="457200" lvl="0" indent="-381000" algn="l" rtl="0">
              <a:spcBef>
                <a:spcPts val="0"/>
              </a:spcBef>
              <a:spcAft>
                <a:spcPts val="0"/>
              </a:spcAft>
              <a:buSzPts val="2400"/>
              <a:buChar char="╸"/>
            </a:pPr>
            <a:r>
              <a:rPr lang="en-US" dirty="0"/>
              <a:t>Improve coverage area</a:t>
            </a:r>
            <a:endParaRPr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214826" y="1475315"/>
            <a:ext cx="2731502" cy="3422234"/>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3539602A-80B8-430C-BE94-27FE7B04AE82}"/>
              </a:ext>
            </a:extLst>
          </p:cNvPr>
          <p:cNvSpPr txBox="1"/>
          <p:nvPr/>
        </p:nvSpPr>
        <p:spPr>
          <a:xfrm>
            <a:off x="262218" y="3970338"/>
            <a:ext cx="4480714" cy="646331"/>
          </a:xfrm>
          <a:prstGeom prst="rect">
            <a:avLst/>
          </a:prstGeom>
          <a:noFill/>
        </p:spPr>
        <p:txBody>
          <a:bodyPr wrap="none" rtlCol="0">
            <a:spAutoFit/>
          </a:bodyPr>
          <a:lstStyle/>
          <a:p>
            <a:r>
              <a:rPr lang="en-US" sz="1800" dirty="0">
                <a:solidFill>
                  <a:schemeClr val="accent2">
                    <a:lumMod val="75000"/>
                  </a:schemeClr>
                </a:solidFill>
              </a:rPr>
              <a:t>Note: Heterogenous Network Connectivity</a:t>
            </a:r>
          </a:p>
          <a:p>
            <a:pPr marL="685800" indent="228600">
              <a:buClr>
                <a:schemeClr val="accent2">
                  <a:lumMod val="75000"/>
                </a:schemeClr>
              </a:buClr>
              <a:buFont typeface="Arial" panose="020B0604020202020204" pitchFamily="34" charset="0"/>
              <a:buChar char="•"/>
            </a:pPr>
            <a:r>
              <a:rPr lang="en-US" sz="1800" dirty="0">
                <a:solidFill>
                  <a:schemeClr val="accent2">
                    <a:lumMod val="75000"/>
                  </a:schemeClr>
                </a:solidFill>
              </a:rPr>
              <a:t>Maintaining universality</a:t>
            </a:r>
            <a:endParaRPr lang="en-IN" sz="1800" dirty="0">
              <a:solidFill>
                <a:schemeClr val="accent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body" idx="1"/>
          </p:nvPr>
        </p:nvSpPr>
        <p:spPr>
          <a:xfrm>
            <a:off x="3110338" y="484466"/>
            <a:ext cx="2923324" cy="8199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dirty="0"/>
              <a:t>Possible Solution </a:t>
            </a:r>
            <a:endParaRPr dirty="0"/>
          </a:p>
        </p:txBody>
      </p:sp>
      <p:sp>
        <p:nvSpPr>
          <p:cNvPr id="157" name="Google Shape;157;p1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TextBox 1">
            <a:extLst>
              <a:ext uri="{FF2B5EF4-FFF2-40B4-BE49-F238E27FC236}">
                <a16:creationId xmlns:a16="http://schemas.microsoft.com/office/drawing/2014/main" id="{2EFD04D9-C359-4119-B384-80664134BC10}"/>
              </a:ext>
            </a:extLst>
          </p:cNvPr>
          <p:cNvSpPr txBox="1"/>
          <p:nvPr/>
        </p:nvSpPr>
        <p:spPr>
          <a:xfrm>
            <a:off x="847165" y="1786920"/>
            <a:ext cx="5439336" cy="1815882"/>
          </a:xfrm>
          <a:prstGeom prst="rect">
            <a:avLst/>
          </a:prstGeom>
          <a:noFill/>
        </p:spPr>
        <p:txBody>
          <a:bodyPr wrap="square" rtlCol="0">
            <a:spAutoFit/>
          </a:bodyPr>
          <a:lstStyle/>
          <a:p>
            <a:pPr marL="285750" indent="-285750">
              <a:buFont typeface="Calibri" panose="020F0502020204030204" pitchFamily="34" charset="0"/>
              <a:buChar char="•"/>
            </a:pPr>
            <a:r>
              <a:rPr lang="en-US" sz="1600" dirty="0"/>
              <a:t>Increasing small cell deployment density under macro cell coverage (cell spitting and cell sectoring).</a:t>
            </a:r>
          </a:p>
          <a:p>
            <a:pPr marL="285750" lvl="4" indent="-285750">
              <a:buFont typeface="Arial" panose="020B0604020202020204" pitchFamily="34" charset="0"/>
              <a:buChar char="•"/>
            </a:pPr>
            <a:r>
              <a:rPr lang="en-US" sz="1600" dirty="0"/>
              <a:t>Micro-cell, pico-cell, fem-to-cell</a:t>
            </a:r>
          </a:p>
          <a:p>
            <a:pPr marL="285750" indent="-285750">
              <a:buFont typeface="Calibri" panose="020F0502020204030204" pitchFamily="34" charset="0"/>
              <a:buChar char="•"/>
            </a:pPr>
            <a:endParaRPr lang="en-US" sz="1600" dirty="0"/>
          </a:p>
          <a:p>
            <a:pPr marL="285750" indent="-285750">
              <a:buFont typeface="Calibri" panose="020F0502020204030204" pitchFamily="34" charset="0"/>
              <a:buChar char="•"/>
            </a:pPr>
            <a:endParaRPr lang="en-US" sz="1600" dirty="0"/>
          </a:p>
          <a:p>
            <a:pPr marL="285750" indent="-285750">
              <a:buFont typeface="Calibri" panose="020F0502020204030204" pitchFamily="34" charset="0"/>
              <a:buChar char="•"/>
            </a:pPr>
            <a:r>
              <a:rPr lang="en-US" sz="1600" dirty="0"/>
              <a:t>Logically centralized and physically distributed control over heterogenous network (EPC, SDN like approach).</a:t>
            </a:r>
          </a:p>
        </p:txBody>
      </p:sp>
      <p:pic>
        <p:nvPicPr>
          <p:cNvPr id="2050" name="Picture 2" descr="ECSTUFF4U for Electronics Engineer: Cell splitting">
            <a:extLst>
              <a:ext uri="{FF2B5EF4-FFF2-40B4-BE49-F238E27FC236}">
                <a16:creationId xmlns:a16="http://schemas.microsoft.com/office/drawing/2014/main" id="{01439C33-F044-4CEE-9D8C-1F0B84872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717" y="968060"/>
            <a:ext cx="1315694" cy="13276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0AF41C-DEC6-4D4B-8B0B-BBC3B8BCD22B}"/>
              </a:ext>
            </a:extLst>
          </p:cNvPr>
          <p:cNvSpPr txBox="1"/>
          <p:nvPr/>
        </p:nvSpPr>
        <p:spPr>
          <a:xfrm>
            <a:off x="7049096" y="2425031"/>
            <a:ext cx="1394934" cy="276999"/>
          </a:xfrm>
          <a:prstGeom prst="rect">
            <a:avLst/>
          </a:prstGeom>
          <a:noFill/>
        </p:spPr>
        <p:txBody>
          <a:bodyPr wrap="none" rtlCol="0">
            <a:spAutoFit/>
          </a:bodyPr>
          <a:lstStyle/>
          <a:p>
            <a:r>
              <a:rPr lang="en-US" sz="1200" dirty="0"/>
              <a:t>Fig.2 Cell splitting</a:t>
            </a:r>
            <a:endParaRPr lang="en-IN" sz="1200" dirty="0"/>
          </a:p>
        </p:txBody>
      </p:sp>
      <p:sp>
        <p:nvSpPr>
          <p:cNvPr id="7" name="TextBox 6">
            <a:extLst>
              <a:ext uri="{FF2B5EF4-FFF2-40B4-BE49-F238E27FC236}">
                <a16:creationId xmlns:a16="http://schemas.microsoft.com/office/drawing/2014/main" id="{600E5149-68EA-4285-B883-5C71061C4DB8}"/>
              </a:ext>
            </a:extLst>
          </p:cNvPr>
          <p:cNvSpPr txBox="1"/>
          <p:nvPr/>
        </p:nvSpPr>
        <p:spPr>
          <a:xfrm>
            <a:off x="6984976" y="4331826"/>
            <a:ext cx="1523174" cy="276999"/>
          </a:xfrm>
          <a:prstGeom prst="rect">
            <a:avLst/>
          </a:prstGeom>
          <a:noFill/>
        </p:spPr>
        <p:txBody>
          <a:bodyPr wrap="none" rtlCol="0">
            <a:spAutoFit/>
          </a:bodyPr>
          <a:lstStyle/>
          <a:p>
            <a:r>
              <a:rPr lang="en-US" sz="1200" dirty="0"/>
              <a:t>Fig.3 Cell Sectoring</a:t>
            </a:r>
            <a:endParaRPr lang="en-IN" sz="1200" dirty="0"/>
          </a:p>
        </p:txBody>
      </p:sp>
      <p:pic>
        <p:nvPicPr>
          <p:cNvPr id="2052" name="Picture 4" descr="Study on Improving Coverage Area by Cell Splitting and Cell Sectoring  Method in Cellular System | Semantic Scholar">
            <a:extLst>
              <a:ext uri="{FF2B5EF4-FFF2-40B4-BE49-F238E27FC236}">
                <a16:creationId xmlns:a16="http://schemas.microsoft.com/office/drawing/2014/main" id="{AF050FF2-532A-4C14-BB23-F4AD903CD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3843" y="3091493"/>
            <a:ext cx="2465440" cy="11852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855274" y="1353950"/>
            <a:ext cx="2755683" cy="3418200"/>
          </a:xfrm>
          <a:prstGeom prst="rect">
            <a:avLst/>
          </a:prstGeom>
        </p:spPr>
        <p:txBody>
          <a:bodyPr spcFirstLastPara="1" wrap="square" lIns="0" tIns="0" rIns="0" bIns="0" anchor="t" anchorCtr="0">
            <a:noAutofit/>
          </a:bodyPr>
          <a:lstStyle/>
          <a:p>
            <a:pPr marL="342900" indent="-342900">
              <a:lnSpc>
                <a:spcPct val="150000"/>
              </a:lnSpc>
            </a:pPr>
            <a:r>
              <a:rPr lang="en-US" sz="1400" b="1" dirty="0"/>
              <a:t>Confidentiality</a:t>
            </a:r>
          </a:p>
          <a:p>
            <a:pPr marL="342900" indent="-342900">
              <a:lnSpc>
                <a:spcPct val="150000"/>
              </a:lnSpc>
            </a:pPr>
            <a:r>
              <a:rPr lang="en-US" sz="1400" b="1" dirty="0"/>
              <a:t>Integrity </a:t>
            </a:r>
          </a:p>
          <a:p>
            <a:pPr marL="800100" lvl="1" indent="-342900">
              <a:lnSpc>
                <a:spcPct val="150000"/>
              </a:lnSpc>
            </a:pPr>
            <a:r>
              <a:rPr lang="en-US" sz="1400" b="1" dirty="0"/>
              <a:t>Entity Authentication</a:t>
            </a:r>
          </a:p>
          <a:p>
            <a:pPr marL="800100" lvl="1" indent="-342900">
              <a:lnSpc>
                <a:spcPct val="150000"/>
              </a:lnSpc>
            </a:pPr>
            <a:r>
              <a:rPr lang="en-US" sz="1400" b="1" dirty="0"/>
              <a:t>Data Authentication</a:t>
            </a:r>
          </a:p>
          <a:p>
            <a:pPr marL="342900" indent="-342900">
              <a:lnSpc>
                <a:spcPct val="150000"/>
              </a:lnSpc>
            </a:pPr>
            <a:r>
              <a:rPr lang="en-US" sz="1400" b="1" dirty="0"/>
              <a:t>Availability</a:t>
            </a:r>
          </a:p>
          <a:p>
            <a:pPr marL="800100" lvl="1" indent="-342900">
              <a:lnSpc>
                <a:spcPct val="150000"/>
              </a:lnSpc>
            </a:pPr>
            <a:r>
              <a:rPr lang="en-US" sz="1400" b="1" dirty="0"/>
              <a:t>DoS</a:t>
            </a:r>
          </a:p>
          <a:p>
            <a:pPr marL="800100" lvl="1" indent="-342900">
              <a:lnSpc>
                <a:spcPct val="150000"/>
              </a:lnSpc>
            </a:pPr>
            <a:r>
              <a:rPr lang="en-US" sz="1400" b="1" dirty="0"/>
              <a:t>Desynchronization</a:t>
            </a:r>
          </a:p>
          <a:p>
            <a:pPr marL="342900" indent="-342900">
              <a:lnSpc>
                <a:spcPct val="150000"/>
              </a:lnSpc>
            </a:pPr>
            <a:r>
              <a:rPr lang="en-US" sz="1400" b="1" dirty="0"/>
              <a:t>Resistant to active and passive attacks</a:t>
            </a:r>
          </a:p>
          <a:p>
            <a:pPr marL="342900" indent="-342900">
              <a:lnSpc>
                <a:spcPct val="150000"/>
              </a:lnSpc>
            </a:pPr>
            <a:endParaRPr lang="en-US" sz="1400" b="1" dirty="0"/>
          </a:p>
        </p:txBody>
      </p:sp>
      <p:sp>
        <p:nvSpPr>
          <p:cNvPr id="231" name="Google Shape;231;p1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Security Requirement</a:t>
            </a:r>
            <a:endParaRPr dirty="0"/>
          </a:p>
        </p:txBody>
      </p:sp>
      <p:sp>
        <p:nvSpPr>
          <p:cNvPr id="232" name="Google Shape;232;p18"/>
          <p:cNvSpPr txBox="1">
            <a:spLocks noGrp="1"/>
          </p:cNvSpPr>
          <p:nvPr>
            <p:ph type="body" idx="2"/>
          </p:nvPr>
        </p:nvSpPr>
        <p:spPr>
          <a:xfrm>
            <a:off x="3728347" y="1354541"/>
            <a:ext cx="3073834" cy="3418200"/>
          </a:xfrm>
          <a:prstGeom prst="rect">
            <a:avLst/>
          </a:prstGeom>
        </p:spPr>
        <p:txBody>
          <a:bodyPr spcFirstLastPara="1" wrap="square" lIns="0" tIns="0" rIns="0" bIns="0" anchor="t" anchorCtr="0">
            <a:noAutofit/>
          </a:bodyPr>
          <a:lstStyle/>
          <a:p>
            <a:pPr marL="285750" indent="-285750">
              <a:lnSpc>
                <a:spcPct val="100000"/>
              </a:lnSpc>
              <a:spcBef>
                <a:spcPts val="800"/>
              </a:spcBef>
              <a:spcAft>
                <a:spcPts val="800"/>
              </a:spcAft>
            </a:pPr>
            <a:r>
              <a:rPr lang="en-US" sz="1400" b="1" dirty="0"/>
              <a:t>Session Key Secrecy</a:t>
            </a:r>
          </a:p>
          <a:p>
            <a:pPr marL="742950" lvl="1" indent="-285750">
              <a:lnSpc>
                <a:spcPct val="100000"/>
              </a:lnSpc>
              <a:spcAft>
                <a:spcPts val="800"/>
              </a:spcAft>
            </a:pPr>
            <a:r>
              <a:rPr lang="en-US" sz="1400" b="1" dirty="0"/>
              <a:t>Forward/Backward Secrecy</a:t>
            </a:r>
          </a:p>
          <a:p>
            <a:pPr marL="742950" lvl="1" indent="-285750">
              <a:lnSpc>
                <a:spcPct val="100000"/>
              </a:lnSpc>
              <a:spcAft>
                <a:spcPts val="800"/>
              </a:spcAft>
            </a:pPr>
            <a:r>
              <a:rPr lang="en-US" sz="1400" b="1" dirty="0"/>
              <a:t>Key Escrow</a:t>
            </a:r>
          </a:p>
          <a:p>
            <a:pPr marL="742950" lvl="1" indent="-285750">
              <a:lnSpc>
                <a:spcPct val="100000"/>
              </a:lnSpc>
              <a:spcAft>
                <a:spcPts val="800"/>
              </a:spcAft>
            </a:pPr>
            <a:r>
              <a:rPr lang="en-US" sz="1400" b="1" dirty="0"/>
              <a:t>Ephemeral Secret Leakage</a:t>
            </a:r>
          </a:p>
          <a:p>
            <a:pPr marL="342900" indent="-342900">
              <a:lnSpc>
                <a:spcPct val="150000"/>
              </a:lnSpc>
            </a:pPr>
            <a:r>
              <a:rPr lang="en-US" sz="1400" b="1" dirty="0"/>
              <a:t>Privacy</a:t>
            </a:r>
          </a:p>
          <a:p>
            <a:pPr marL="800100" lvl="1" indent="-342900">
              <a:lnSpc>
                <a:spcPct val="150000"/>
              </a:lnSpc>
            </a:pPr>
            <a:r>
              <a:rPr lang="en-US" sz="1400" b="1" dirty="0"/>
              <a:t>Anonymity</a:t>
            </a:r>
          </a:p>
          <a:p>
            <a:pPr marL="800100" lvl="1" indent="-342900">
              <a:lnSpc>
                <a:spcPct val="150000"/>
              </a:lnSpc>
            </a:pPr>
            <a:r>
              <a:rPr lang="en-US" sz="1400" b="1" dirty="0"/>
              <a:t>Unlinkability</a:t>
            </a:r>
          </a:p>
          <a:p>
            <a:pPr marL="800100" lvl="1" indent="-342900">
              <a:lnSpc>
                <a:spcPct val="150000"/>
              </a:lnSpc>
            </a:pPr>
            <a:r>
              <a:rPr lang="en-US" sz="1400" b="1" dirty="0"/>
              <a:t>Conditional Privacy</a:t>
            </a:r>
          </a:p>
          <a:p>
            <a:pPr marL="285750" indent="-285750">
              <a:lnSpc>
                <a:spcPct val="100000"/>
              </a:lnSpc>
              <a:spcAft>
                <a:spcPts val="800"/>
              </a:spcAft>
            </a:pPr>
            <a:endParaRPr lang="en-US" sz="1400" b="1"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79" name="Grupo 50">
            <a:extLst>
              <a:ext uri="{FF2B5EF4-FFF2-40B4-BE49-F238E27FC236}">
                <a16:creationId xmlns:a16="http://schemas.microsoft.com/office/drawing/2014/main" id="{04311164-E4A1-481C-9E1E-A07FB8FBC29C}"/>
              </a:ext>
            </a:extLst>
          </p:cNvPr>
          <p:cNvGrpSpPr/>
          <p:nvPr/>
        </p:nvGrpSpPr>
        <p:grpSpPr>
          <a:xfrm>
            <a:off x="5274684" y="413417"/>
            <a:ext cx="3869316" cy="4436065"/>
            <a:chOff x="5419407" y="3281869"/>
            <a:chExt cx="743968" cy="852939"/>
          </a:xfrm>
        </p:grpSpPr>
        <p:sp>
          <p:nvSpPr>
            <p:cNvPr id="80" name="Google Shape;1068;p46">
              <a:extLst>
                <a:ext uri="{FF2B5EF4-FFF2-40B4-BE49-F238E27FC236}">
                  <a16:creationId xmlns:a16="http://schemas.microsoft.com/office/drawing/2014/main" id="{FD311814-04D5-4267-8478-4662E4A559D0}"/>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69;p46">
              <a:extLst>
                <a:ext uri="{FF2B5EF4-FFF2-40B4-BE49-F238E27FC236}">
                  <a16:creationId xmlns:a16="http://schemas.microsoft.com/office/drawing/2014/main" id="{647FDEFB-ABE4-471D-AFEA-E411A2EFC477}"/>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70;p46">
              <a:extLst>
                <a:ext uri="{FF2B5EF4-FFF2-40B4-BE49-F238E27FC236}">
                  <a16:creationId xmlns:a16="http://schemas.microsoft.com/office/drawing/2014/main" id="{7A52C834-6A05-41E2-9029-14C59572A78A}"/>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71;p46">
              <a:extLst>
                <a:ext uri="{FF2B5EF4-FFF2-40B4-BE49-F238E27FC236}">
                  <a16:creationId xmlns:a16="http://schemas.microsoft.com/office/drawing/2014/main" id="{A3F1A497-DAAD-4EB3-AA5D-D74E88BD95B4}"/>
                </a:ext>
              </a:extLst>
            </p:cNvPr>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72;p46">
              <a:extLst>
                <a:ext uri="{FF2B5EF4-FFF2-40B4-BE49-F238E27FC236}">
                  <a16:creationId xmlns:a16="http://schemas.microsoft.com/office/drawing/2014/main" id="{3B5FFF86-7038-43F4-9991-0B72DB029186}"/>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73;p46">
              <a:extLst>
                <a:ext uri="{FF2B5EF4-FFF2-40B4-BE49-F238E27FC236}">
                  <a16:creationId xmlns:a16="http://schemas.microsoft.com/office/drawing/2014/main" id="{F30EB767-114B-4FBA-8047-3425DB045FE7}"/>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74;p46">
              <a:extLst>
                <a:ext uri="{FF2B5EF4-FFF2-40B4-BE49-F238E27FC236}">
                  <a16:creationId xmlns:a16="http://schemas.microsoft.com/office/drawing/2014/main" id="{B4AA6D39-941A-498E-95AB-851534BC402F}"/>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75;p46">
              <a:extLst>
                <a:ext uri="{FF2B5EF4-FFF2-40B4-BE49-F238E27FC236}">
                  <a16:creationId xmlns:a16="http://schemas.microsoft.com/office/drawing/2014/main" id="{7596CF68-F6EC-4C07-AF25-6D7909BDBFE4}"/>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76;p46">
              <a:extLst>
                <a:ext uri="{FF2B5EF4-FFF2-40B4-BE49-F238E27FC236}">
                  <a16:creationId xmlns:a16="http://schemas.microsoft.com/office/drawing/2014/main" id="{7D31CC26-7490-4D74-9DB9-6BCA5090D9CE}"/>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 name="Google Shape;1077;p46">
              <a:extLst>
                <a:ext uri="{FF2B5EF4-FFF2-40B4-BE49-F238E27FC236}">
                  <a16:creationId xmlns:a16="http://schemas.microsoft.com/office/drawing/2014/main" id="{F4BFB338-C980-4DEF-A9B2-6C3A42D9B4B9}"/>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 name="Google Shape;1078;p46">
              <a:extLst>
                <a:ext uri="{FF2B5EF4-FFF2-40B4-BE49-F238E27FC236}">
                  <a16:creationId xmlns:a16="http://schemas.microsoft.com/office/drawing/2014/main" id="{9850C68A-F769-4837-8F19-30861E365E04}"/>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 name="Google Shape;1079;p46">
              <a:extLst>
                <a:ext uri="{FF2B5EF4-FFF2-40B4-BE49-F238E27FC236}">
                  <a16:creationId xmlns:a16="http://schemas.microsoft.com/office/drawing/2014/main" id="{281A4052-7223-4AAE-A715-D93F764408EC}"/>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 name="Google Shape;1080;p46">
              <a:extLst>
                <a:ext uri="{FF2B5EF4-FFF2-40B4-BE49-F238E27FC236}">
                  <a16:creationId xmlns:a16="http://schemas.microsoft.com/office/drawing/2014/main" id="{6F23AE69-E175-4C10-9180-DC01D26143A1}"/>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 name="Google Shape;1081;p46">
              <a:extLst>
                <a:ext uri="{FF2B5EF4-FFF2-40B4-BE49-F238E27FC236}">
                  <a16:creationId xmlns:a16="http://schemas.microsoft.com/office/drawing/2014/main" id="{D856FB05-B133-482D-A37D-1621D5234C4F}"/>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 name="Google Shape;1082;p46">
              <a:extLst>
                <a:ext uri="{FF2B5EF4-FFF2-40B4-BE49-F238E27FC236}">
                  <a16:creationId xmlns:a16="http://schemas.microsoft.com/office/drawing/2014/main" id="{D1216E9D-AE60-4AFA-8113-062777D68ACC}"/>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1083;p46">
              <a:extLst>
                <a:ext uri="{FF2B5EF4-FFF2-40B4-BE49-F238E27FC236}">
                  <a16:creationId xmlns:a16="http://schemas.microsoft.com/office/drawing/2014/main" id="{9D03F171-CAFD-4384-8052-81D527052503}"/>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1084;p46">
              <a:extLst>
                <a:ext uri="{FF2B5EF4-FFF2-40B4-BE49-F238E27FC236}">
                  <a16:creationId xmlns:a16="http://schemas.microsoft.com/office/drawing/2014/main" id="{70A081CF-A094-4E71-84C7-476C1A485F36}"/>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1085;p46">
              <a:extLst>
                <a:ext uri="{FF2B5EF4-FFF2-40B4-BE49-F238E27FC236}">
                  <a16:creationId xmlns:a16="http://schemas.microsoft.com/office/drawing/2014/main" id="{2911E9A8-304C-4B33-B747-64E8F18DFFC9}"/>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1086;p46">
              <a:extLst>
                <a:ext uri="{FF2B5EF4-FFF2-40B4-BE49-F238E27FC236}">
                  <a16:creationId xmlns:a16="http://schemas.microsoft.com/office/drawing/2014/main" id="{A95395F9-04A7-47A9-A422-1B615D2FC94E}"/>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1087;p46">
              <a:extLst>
                <a:ext uri="{FF2B5EF4-FFF2-40B4-BE49-F238E27FC236}">
                  <a16:creationId xmlns:a16="http://schemas.microsoft.com/office/drawing/2014/main" id="{3DAC11F6-5AAD-4503-A610-28AE8D87FFA6}"/>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body" idx="1"/>
          </p:nvPr>
        </p:nvSpPr>
        <p:spPr>
          <a:xfrm>
            <a:off x="3110338" y="484466"/>
            <a:ext cx="2923324" cy="8199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dirty="0"/>
              <a:t>Possible Solution </a:t>
            </a:r>
            <a:endParaRPr dirty="0"/>
          </a:p>
        </p:txBody>
      </p:sp>
      <p:sp>
        <p:nvSpPr>
          <p:cNvPr id="157" name="Google Shape;157;p1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id="{2EFD04D9-C359-4119-B384-80664134BC10}"/>
              </a:ext>
            </a:extLst>
          </p:cNvPr>
          <p:cNvSpPr txBox="1"/>
          <p:nvPr/>
        </p:nvSpPr>
        <p:spPr>
          <a:xfrm>
            <a:off x="500801" y="1502226"/>
            <a:ext cx="5439336" cy="2139047"/>
          </a:xfrm>
          <a:prstGeom prst="rect">
            <a:avLst/>
          </a:prstGeom>
          <a:noFill/>
        </p:spPr>
        <p:txBody>
          <a:bodyPr wrap="square" rtlCol="0">
            <a:spAutoFit/>
          </a:bodyPr>
          <a:lstStyle/>
          <a:p>
            <a:pPr marL="285750" indent="-285750">
              <a:spcBef>
                <a:spcPts val="600"/>
              </a:spcBef>
              <a:buFont typeface="Calibri" panose="020F0502020204030204" pitchFamily="34" charset="0"/>
              <a:buChar char="•"/>
            </a:pPr>
            <a:r>
              <a:rPr lang="en-US" sz="1800" dirty="0"/>
              <a:t>Mutual Authentication and Key Requirement</a:t>
            </a:r>
          </a:p>
          <a:p>
            <a:pPr marL="285750" indent="-285750">
              <a:spcBef>
                <a:spcPts val="600"/>
              </a:spcBef>
              <a:buFont typeface="Calibri" panose="020F0502020204030204" pitchFamily="34" charset="0"/>
              <a:buChar char="•"/>
            </a:pPr>
            <a:r>
              <a:rPr lang="en-US" sz="1800" dirty="0"/>
              <a:t>Proper Key agreement</a:t>
            </a:r>
          </a:p>
          <a:p>
            <a:pPr marL="285750" indent="-285750">
              <a:spcBef>
                <a:spcPts val="600"/>
              </a:spcBef>
              <a:buFont typeface="Calibri" panose="020F0502020204030204" pitchFamily="34" charset="0"/>
              <a:buChar char="•"/>
            </a:pPr>
            <a:r>
              <a:rPr lang="en-US" sz="1800" dirty="0"/>
              <a:t>Dynamic Key</a:t>
            </a:r>
          </a:p>
          <a:p>
            <a:pPr marL="285750" indent="-285750">
              <a:spcBef>
                <a:spcPts val="600"/>
              </a:spcBef>
              <a:buFont typeface="Calibri" panose="020F0502020204030204" pitchFamily="34" charset="0"/>
              <a:buChar char="•"/>
            </a:pPr>
            <a:r>
              <a:rPr lang="en-US" sz="1800" dirty="0"/>
              <a:t>Desynchronization Resistant</a:t>
            </a:r>
          </a:p>
          <a:p>
            <a:pPr marL="285750" indent="-285750">
              <a:spcBef>
                <a:spcPts val="600"/>
              </a:spcBef>
              <a:buFont typeface="Calibri" panose="020F0502020204030204" pitchFamily="34" charset="0"/>
              <a:buChar char="•"/>
            </a:pPr>
            <a:r>
              <a:rPr lang="en-US" sz="1800" dirty="0"/>
              <a:t>Dynamic Pseudonym</a:t>
            </a:r>
          </a:p>
          <a:p>
            <a:pPr marL="285750" indent="-285750">
              <a:spcBef>
                <a:spcPts val="600"/>
              </a:spcBef>
              <a:buFont typeface="Calibri" panose="020F0502020204030204" pitchFamily="34" charset="0"/>
              <a:buChar char="•"/>
            </a:pPr>
            <a:r>
              <a:rPr lang="en-US" sz="1800" dirty="0"/>
              <a:t>Include short term and long term secrets</a:t>
            </a:r>
          </a:p>
        </p:txBody>
      </p:sp>
      <p:sp>
        <p:nvSpPr>
          <p:cNvPr id="9" name="TextBox 8">
            <a:extLst>
              <a:ext uri="{FF2B5EF4-FFF2-40B4-BE49-F238E27FC236}">
                <a16:creationId xmlns:a16="http://schemas.microsoft.com/office/drawing/2014/main" id="{BA87F35A-A978-4F5D-88C0-4C2B719EBF23}"/>
              </a:ext>
            </a:extLst>
          </p:cNvPr>
          <p:cNvSpPr txBox="1"/>
          <p:nvPr/>
        </p:nvSpPr>
        <p:spPr>
          <a:xfrm>
            <a:off x="262218" y="4203790"/>
            <a:ext cx="7545655" cy="646331"/>
          </a:xfrm>
          <a:prstGeom prst="rect">
            <a:avLst/>
          </a:prstGeom>
          <a:noFill/>
        </p:spPr>
        <p:txBody>
          <a:bodyPr wrap="none" rtlCol="0">
            <a:spAutoFit/>
          </a:bodyPr>
          <a:lstStyle/>
          <a:p>
            <a:r>
              <a:rPr lang="en-US" sz="1800" dirty="0">
                <a:solidFill>
                  <a:schemeClr val="bg1">
                    <a:lumMod val="75000"/>
                    <a:lumOff val="25000"/>
                  </a:schemeClr>
                </a:solidFill>
              </a:rPr>
              <a:t>Note: Reduced computational, communicational and storage overweight</a:t>
            </a:r>
          </a:p>
          <a:p>
            <a:pPr marL="969963" indent="-228600">
              <a:buClr>
                <a:schemeClr val="bg1">
                  <a:lumMod val="75000"/>
                  <a:lumOff val="25000"/>
                </a:schemeClr>
              </a:buClr>
              <a:buFont typeface="Arial" panose="020B0604020202020204" pitchFamily="34" charset="0"/>
              <a:buChar char="•"/>
            </a:pPr>
            <a:r>
              <a:rPr lang="en-US" sz="1800" dirty="0">
                <a:solidFill>
                  <a:schemeClr val="bg1">
                    <a:lumMod val="75000"/>
                    <a:lumOff val="25000"/>
                  </a:schemeClr>
                </a:solidFill>
              </a:rPr>
              <a:t>Symmetric key best approach is preferred</a:t>
            </a:r>
            <a:endParaRPr lang="en-IN" sz="1800" dirty="0">
              <a:solidFill>
                <a:schemeClr val="bg1">
                  <a:lumMod val="75000"/>
                  <a:lumOff val="25000"/>
                </a:schemeClr>
              </a:solidFill>
            </a:endParaRPr>
          </a:p>
        </p:txBody>
      </p:sp>
      <p:pic>
        <p:nvPicPr>
          <p:cNvPr id="3074" name="Picture 2" descr="A lightweight dynamic pseudonym identity based authentication and key  agreement protocol without verification tables for multi-server  architecture - ScienceDirect">
            <a:extLst>
              <a:ext uri="{FF2B5EF4-FFF2-40B4-BE49-F238E27FC236}">
                <a16:creationId xmlns:a16="http://schemas.microsoft.com/office/drawing/2014/main" id="{B1EBA9E6-BC80-4115-92AC-F8BE5E5EA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243" y="1582727"/>
            <a:ext cx="1623019" cy="160511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B34CACC-583E-4722-9073-26D8F8B843EB}"/>
              </a:ext>
            </a:extLst>
          </p:cNvPr>
          <p:cNvSpPr txBox="1"/>
          <p:nvPr/>
        </p:nvSpPr>
        <p:spPr>
          <a:xfrm>
            <a:off x="6712860" y="3317884"/>
            <a:ext cx="2061783" cy="461665"/>
          </a:xfrm>
          <a:prstGeom prst="rect">
            <a:avLst/>
          </a:prstGeom>
          <a:noFill/>
        </p:spPr>
        <p:txBody>
          <a:bodyPr wrap="none" rtlCol="0">
            <a:spAutoFit/>
          </a:bodyPr>
          <a:lstStyle/>
          <a:p>
            <a:pPr algn="ctr"/>
            <a:r>
              <a:rPr lang="en-US" sz="1200" dirty="0"/>
              <a:t>Fig.4 Dynamic Pseudonym </a:t>
            </a:r>
          </a:p>
          <a:p>
            <a:pPr algn="ctr"/>
            <a:r>
              <a:rPr lang="en-US" sz="1200" dirty="0"/>
              <a:t>illustration</a:t>
            </a:r>
          </a:p>
        </p:txBody>
      </p:sp>
    </p:spTree>
    <p:extLst>
      <p:ext uri="{BB962C8B-B14F-4D97-AF65-F5344CB8AC3E}">
        <p14:creationId xmlns:p14="http://schemas.microsoft.com/office/powerpoint/2010/main" val="54306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C787-2CE7-411C-B642-40E3A0FDA63C}"/>
              </a:ext>
            </a:extLst>
          </p:cNvPr>
          <p:cNvSpPr>
            <a:spLocks noGrp="1"/>
          </p:cNvSpPr>
          <p:nvPr>
            <p:ph type="title"/>
          </p:nvPr>
        </p:nvSpPr>
        <p:spPr/>
        <p:txBody>
          <a:bodyPr/>
          <a:lstStyle/>
          <a:p>
            <a:r>
              <a:rPr lang="en-US" dirty="0"/>
              <a:t>What is Blockchain?</a:t>
            </a:r>
            <a:endParaRPr lang="en-IN" dirty="0"/>
          </a:p>
        </p:txBody>
      </p:sp>
      <p:sp>
        <p:nvSpPr>
          <p:cNvPr id="3" name="Text Placeholder 2">
            <a:extLst>
              <a:ext uri="{FF2B5EF4-FFF2-40B4-BE49-F238E27FC236}">
                <a16:creationId xmlns:a16="http://schemas.microsoft.com/office/drawing/2014/main" id="{EE038D4A-F9F7-4084-A0BB-4F0A6C965A8B}"/>
              </a:ext>
            </a:extLst>
          </p:cNvPr>
          <p:cNvSpPr>
            <a:spLocks noGrp="1"/>
          </p:cNvSpPr>
          <p:nvPr>
            <p:ph type="body" idx="1"/>
          </p:nvPr>
        </p:nvSpPr>
        <p:spPr>
          <a:xfrm>
            <a:off x="328802" y="1517385"/>
            <a:ext cx="7748398" cy="1472377"/>
          </a:xfrm>
        </p:spPr>
        <p:txBody>
          <a:bodyPr/>
          <a:lstStyle/>
          <a:p>
            <a:r>
              <a:rPr lang="en-US" sz="1600" b="0" i="0" dirty="0">
                <a:solidFill>
                  <a:srgbClr val="BDC1C6"/>
                </a:solidFill>
                <a:effectLst/>
                <a:latin typeface="arial" panose="020B0604020202020204" pitchFamily="34" charset="0"/>
              </a:rPr>
              <a:t>Blockchain is </a:t>
            </a:r>
            <a:r>
              <a:rPr lang="en-US" sz="1600" b="1" i="0" dirty="0">
                <a:solidFill>
                  <a:srgbClr val="BDC1C6"/>
                </a:solidFill>
                <a:effectLst/>
                <a:latin typeface="arial" panose="020B0604020202020204" pitchFamily="34" charset="0"/>
              </a:rPr>
              <a:t>a system of recording information in a way that</a:t>
            </a:r>
            <a:r>
              <a:rPr lang="en-US" sz="1600" b="0" i="0" dirty="0">
                <a:solidFill>
                  <a:srgbClr val="BDC1C6"/>
                </a:solidFill>
                <a:effectLst/>
                <a:latin typeface="arial" panose="020B0604020202020204" pitchFamily="34" charset="0"/>
              </a:rPr>
              <a:t> makes it difficult or impossible to change, hack, or cheat the system. </a:t>
            </a:r>
          </a:p>
          <a:p>
            <a:endParaRPr lang="en-US" sz="1600" dirty="0">
              <a:solidFill>
                <a:srgbClr val="BDC1C6"/>
              </a:solidFill>
              <a:latin typeface="arial" panose="020B0604020202020204" pitchFamily="34" charset="0"/>
            </a:endParaRPr>
          </a:p>
          <a:p>
            <a:r>
              <a:rPr lang="en-US" sz="1600" b="0" i="0" dirty="0">
                <a:solidFill>
                  <a:srgbClr val="BDC1C6"/>
                </a:solidFill>
                <a:effectLst/>
                <a:latin typeface="arial" panose="020B0604020202020204" pitchFamily="34" charset="0"/>
              </a:rPr>
              <a:t>A blockchain is essentially a digital ledger of transactions that is duplicated and distributed across the entire network of computer systems on the blockchain.</a:t>
            </a:r>
            <a:endParaRPr lang="en-IN" sz="1800" dirty="0">
              <a:solidFill>
                <a:schemeClr val="tx1">
                  <a:lumMod val="95000"/>
                </a:schemeClr>
              </a:solidFill>
            </a:endParaRPr>
          </a:p>
        </p:txBody>
      </p:sp>
      <p:sp>
        <p:nvSpPr>
          <p:cNvPr id="5" name="Slide Number Placeholder 4">
            <a:extLst>
              <a:ext uri="{FF2B5EF4-FFF2-40B4-BE49-F238E27FC236}">
                <a16:creationId xmlns:a16="http://schemas.microsoft.com/office/drawing/2014/main" id="{89C8218F-D5A8-4F57-9131-DCFFF22507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1028" name="Picture 4" descr="Blockchain Technology : The Beginning of a New Era in Traceability | VISIOTT">
            <a:extLst>
              <a:ext uri="{FF2B5EF4-FFF2-40B4-BE49-F238E27FC236}">
                <a16:creationId xmlns:a16="http://schemas.microsoft.com/office/drawing/2014/main" id="{A7D89368-AB8E-459E-8441-7012B473C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74847"/>
            <a:ext cx="9144000" cy="186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10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System Model</a:t>
            </a:r>
            <a:endParaRPr dirty="0"/>
          </a:p>
        </p:txBody>
      </p:sp>
      <p:sp>
        <p:nvSpPr>
          <p:cNvPr id="268" name="Google Shape;268;p1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10" name="Picture 9">
            <a:extLst>
              <a:ext uri="{FF2B5EF4-FFF2-40B4-BE49-F238E27FC236}">
                <a16:creationId xmlns:a16="http://schemas.microsoft.com/office/drawing/2014/main" id="{693FCE96-AF6E-49F8-BBD3-FFE4B4908698}"/>
              </a:ext>
            </a:extLst>
          </p:cNvPr>
          <p:cNvPicPr>
            <a:picLocks noChangeAspect="1"/>
          </p:cNvPicPr>
          <p:nvPr/>
        </p:nvPicPr>
        <p:blipFill>
          <a:blip r:embed="rId3"/>
          <a:stretch>
            <a:fillRect/>
          </a:stretch>
        </p:blipFill>
        <p:spPr>
          <a:xfrm>
            <a:off x="5841685" y="1477743"/>
            <a:ext cx="2851715" cy="2932158"/>
          </a:xfrm>
          <a:prstGeom prst="rect">
            <a:avLst/>
          </a:prstGeom>
        </p:spPr>
      </p:pic>
      <p:pic>
        <p:nvPicPr>
          <p:cNvPr id="13" name="Picture 12">
            <a:extLst>
              <a:ext uri="{FF2B5EF4-FFF2-40B4-BE49-F238E27FC236}">
                <a16:creationId xmlns:a16="http://schemas.microsoft.com/office/drawing/2014/main" id="{18CBFFDA-E5CF-47E9-986D-4EB1FE8E5D44}"/>
              </a:ext>
            </a:extLst>
          </p:cNvPr>
          <p:cNvPicPr>
            <a:picLocks noChangeAspect="1"/>
          </p:cNvPicPr>
          <p:nvPr/>
        </p:nvPicPr>
        <p:blipFill>
          <a:blip r:embed="rId4"/>
          <a:stretch>
            <a:fillRect/>
          </a:stretch>
        </p:blipFill>
        <p:spPr>
          <a:xfrm>
            <a:off x="683923" y="1477743"/>
            <a:ext cx="4241040" cy="2932158"/>
          </a:xfrm>
          <a:prstGeom prst="rect">
            <a:avLst/>
          </a:prstGeom>
        </p:spPr>
      </p:pic>
      <p:sp>
        <p:nvSpPr>
          <p:cNvPr id="2" name="TextBox 1">
            <a:extLst>
              <a:ext uri="{FF2B5EF4-FFF2-40B4-BE49-F238E27FC236}">
                <a16:creationId xmlns:a16="http://schemas.microsoft.com/office/drawing/2014/main" id="{6ACF24DF-C4BF-4DD1-A1C6-D82DF78A088E}"/>
              </a:ext>
            </a:extLst>
          </p:cNvPr>
          <p:cNvSpPr txBox="1"/>
          <p:nvPr/>
        </p:nvSpPr>
        <p:spPr>
          <a:xfrm>
            <a:off x="2285156" y="4655344"/>
            <a:ext cx="4573688" cy="276999"/>
          </a:xfrm>
          <a:prstGeom prst="rect">
            <a:avLst/>
          </a:prstGeom>
          <a:noFill/>
        </p:spPr>
        <p:txBody>
          <a:bodyPr wrap="none" rtlCol="0">
            <a:spAutoFit/>
          </a:bodyPr>
          <a:lstStyle/>
          <a:p>
            <a:r>
              <a:rPr lang="en-US" sz="1200" dirty="0">
                <a:solidFill>
                  <a:schemeClr val="tx1">
                    <a:lumMod val="95000"/>
                  </a:schemeClr>
                </a:solidFill>
              </a:rPr>
              <a:t>Fig. Handover scenarios in densely deployed small cell networks</a:t>
            </a:r>
            <a:endParaRPr lang="en-IN" sz="1200" dirty="0">
              <a:solidFill>
                <a:schemeClr val="tx1">
                  <a:lumMod val="95000"/>
                </a:schemeClr>
              </a:solidFill>
            </a:endParaRPr>
          </a:p>
        </p:txBody>
      </p:sp>
    </p:spTree>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1759</TotalTime>
  <Words>773</Words>
  <Application>Microsoft Office PowerPoint</Application>
  <PresentationFormat>On-screen Show (16:9)</PresentationFormat>
  <Paragraphs>107</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Barlow</vt:lpstr>
      <vt:lpstr>Wingdings</vt:lpstr>
      <vt:lpstr>Calibri</vt:lpstr>
      <vt:lpstr>Arial</vt:lpstr>
      <vt:lpstr>Arial</vt:lpstr>
      <vt:lpstr>NimbusRomNo9L-Regu</vt:lpstr>
      <vt:lpstr>Verdana</vt:lpstr>
      <vt:lpstr>Barlow Light</vt:lpstr>
      <vt:lpstr>Minola template</vt:lpstr>
      <vt:lpstr>Security and privacy aware handover authentication for next generation mobile networks</vt:lpstr>
      <vt:lpstr>What is Handover?</vt:lpstr>
      <vt:lpstr>Classification of Handover</vt:lpstr>
      <vt:lpstr>Efficieny Requirement (LTE, 5G, Next Gen. mobile network)</vt:lpstr>
      <vt:lpstr>PowerPoint Presentation</vt:lpstr>
      <vt:lpstr>Security Requirement</vt:lpstr>
      <vt:lpstr>PowerPoint Presentation</vt:lpstr>
      <vt:lpstr>What is Blockchain?</vt:lpstr>
      <vt:lpstr>System Model</vt:lpstr>
      <vt:lpstr>Security Model</vt:lpstr>
      <vt:lpstr>Security Verification</vt:lpstr>
      <vt:lpstr>Simulation Platform</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Satya vart</cp:lastModifiedBy>
  <cp:revision>36</cp:revision>
  <dcterms:modified xsi:type="dcterms:W3CDTF">2021-11-18T12:36:07Z</dcterms:modified>
</cp:coreProperties>
</file>