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7"/>
  </p:notesMasterIdLst>
  <p:sldIdLst>
    <p:sldId id="556" r:id="rId2"/>
    <p:sldId id="555" r:id="rId3"/>
    <p:sldId id="541" r:id="rId4"/>
    <p:sldId id="542" r:id="rId5"/>
    <p:sldId id="543" r:id="rId6"/>
    <p:sldId id="565" r:id="rId7"/>
    <p:sldId id="566" r:id="rId8"/>
    <p:sldId id="557" r:id="rId9"/>
    <p:sldId id="558" r:id="rId10"/>
    <p:sldId id="549" r:id="rId11"/>
    <p:sldId id="546" r:id="rId12"/>
    <p:sldId id="559" r:id="rId13"/>
    <p:sldId id="563" r:id="rId14"/>
    <p:sldId id="564" r:id="rId15"/>
    <p:sldId id="5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Paurav" initials="PP" lastIdx="1" clrIdx="0">
    <p:extLst/>
  </p:cmAuthor>
  <p:cmAuthor id="2" name="Bahl, A. (Aditya)" initials="BA(" lastIdx="1" clrIdx="1">
    <p:extLst>
      <p:ext uri="{19B8F6BF-5375-455C-9EA6-DF929625EA0E}">
        <p15:presenceInfo xmlns:p15="http://schemas.microsoft.com/office/powerpoint/2012/main" userId="S-1-5-21-961685818-1568606274-1031210941-584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25CBE"/>
    <a:srgbClr val="1A3FA6"/>
    <a:srgbClr val="103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255" autoAdjust="0"/>
  </p:normalViewPr>
  <p:slideViewPr>
    <p:cSldViewPr snapToGrid="0">
      <p:cViewPr varScale="1">
        <p:scale>
          <a:sx n="70" d="100"/>
          <a:sy n="70" d="100"/>
        </p:scale>
        <p:origin x="7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1470F-096D-4CA8-8C49-FB533D701FB1}" type="datetimeFigureOut">
              <a:rPr lang="en-US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8E38-E796-447C-9EFB-9F835E28C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8E38-E796-447C-9EFB-9F835E28C1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3851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7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7" y="6134846"/>
            <a:ext cx="2409829" cy="58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8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07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09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5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62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11074400" y="6324600"/>
            <a:ext cx="508000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100" b="1">
                <a:solidFill>
                  <a:srgbClr val="FFFFFF"/>
                </a:solidFill>
              </a:rPr>
              <a:t>‹#›</a:t>
            </a: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09600" y="533402"/>
            <a:ext cx="10363200" cy="6858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89000"/>
              </a:lnSpc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09601" y="1219200"/>
            <a:ext cx="8534399" cy="2171700"/>
          </a:xfrm>
          <a:prstGeom prst="rect">
            <a:avLst/>
          </a:prstGeom>
        </p:spPr>
        <p:txBody>
          <a:bodyPr/>
          <a:lstStyle>
            <a:lvl1pPr>
              <a:lnSpc>
                <a:spcPct val="89000"/>
              </a:lnSpc>
              <a:spcBef>
                <a:spcPts val="1200"/>
              </a:spcBef>
            </a:lvl1pPr>
            <a:lvl2pPr>
              <a:lnSpc>
                <a:spcPct val="89000"/>
              </a:lnSpc>
              <a:spcBef>
                <a:spcPts val="1200"/>
              </a:spcBef>
            </a:lvl2pPr>
            <a:lvl3pPr>
              <a:lnSpc>
                <a:spcPct val="89000"/>
              </a:lnSpc>
              <a:spcBef>
                <a:spcPts val="1200"/>
              </a:spcBef>
            </a:lvl3pPr>
            <a:lvl4pPr>
              <a:lnSpc>
                <a:spcPct val="89000"/>
              </a:lnSpc>
              <a:spcBef>
                <a:spcPts val="1200"/>
              </a:spcBef>
            </a:lvl4pPr>
            <a:lvl5pPr>
              <a:lnSpc>
                <a:spcPct val="89000"/>
              </a:lnSpc>
              <a:spcBef>
                <a:spcPts val="1200"/>
              </a:spcBef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325721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4/3/2017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85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772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5016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320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4/3/2017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71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Lucida Handwriting" panose="03010101010101010101" pitchFamily="66" charset="0"/>
              </a:rPr>
              <a:t>i - Recovery</a:t>
            </a:r>
            <a:endParaRPr lang="en-US" sz="4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4000" b="1" i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i-Recovery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addresses all the major functional areas of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Health Care.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i-Recovery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 provides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the benefits of streamlined operations, enhanced administration control, improved response to patient care and cost control.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it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reduces patient’s waiting time by smooth flow of information and provides house keeping of medical records such as patient’s history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, case,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diagnostic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details and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prescriptions ordered by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Providers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. </a:t>
            </a:r>
            <a:endParaRPr lang="en-US" sz="4000" b="1" i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sz="4000" b="1" i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4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0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gray">
          <a:xfrm>
            <a:off x="107950" y="107373"/>
            <a:ext cx="1112731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0" rIns="0" bIns="0" anchor="ctr"/>
          <a:lstStyle/>
          <a:p>
            <a:pPr>
              <a:lnSpc>
                <a:spcPct val="90000"/>
              </a:lnSpc>
            </a:pPr>
            <a:endParaRPr lang="en-GB" altLang="zh-CN" sz="22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409017" y="3497263"/>
            <a:ext cx="25886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6305551" y="1782761"/>
            <a:ext cx="673101" cy="1281114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 flipH="1" flipV="1">
            <a:off x="5581651" y="1993900"/>
            <a:ext cx="169333" cy="939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V="1">
            <a:off x="3210985" y="4048126"/>
            <a:ext cx="1358900" cy="1047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3179928" y="3343701"/>
            <a:ext cx="1323260" cy="267861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6868584" y="4229100"/>
            <a:ext cx="121920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3820584" y="4354514"/>
            <a:ext cx="1047749" cy="4079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 flipV="1">
            <a:off x="6157384" y="4686300"/>
            <a:ext cx="406400" cy="838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>
            <a:off x="6665384" y="4457700"/>
            <a:ext cx="81280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26" name="Oval 16"/>
          <p:cNvSpPr>
            <a:spLocks noChangeArrowheads="1"/>
          </p:cNvSpPr>
          <p:nvPr/>
        </p:nvSpPr>
        <p:spPr bwMode="auto">
          <a:xfrm>
            <a:off x="425451" y="3676739"/>
            <a:ext cx="2480733" cy="8263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919191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</a:rPr>
              <a:t>Insurance</a:t>
            </a:r>
            <a:endParaRPr lang="de-DE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1329" name="Oval 17"/>
          <p:cNvSpPr>
            <a:spLocks noChangeArrowheads="1"/>
          </p:cNvSpPr>
          <p:nvPr/>
        </p:nvSpPr>
        <p:spPr bwMode="auto">
          <a:xfrm>
            <a:off x="400051" y="38925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90015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31" name="Oval 19"/>
          <p:cNvSpPr>
            <a:spLocks noChangeArrowheads="1"/>
          </p:cNvSpPr>
          <p:nvPr/>
        </p:nvSpPr>
        <p:spPr bwMode="auto">
          <a:xfrm>
            <a:off x="323851" y="34353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90015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0" name="Oval 20"/>
          <p:cNvSpPr>
            <a:spLocks noChangeArrowheads="1"/>
          </p:cNvSpPr>
          <p:nvPr/>
        </p:nvSpPr>
        <p:spPr bwMode="auto">
          <a:xfrm>
            <a:off x="266768" y="2842618"/>
            <a:ext cx="2480733" cy="781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919191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</a:rPr>
              <a:t>Policies </a:t>
            </a:r>
            <a:endParaRPr lang="de-DE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1333" name="Oval 21"/>
          <p:cNvSpPr>
            <a:spLocks noChangeArrowheads="1"/>
          </p:cNvSpPr>
          <p:nvPr/>
        </p:nvSpPr>
        <p:spPr bwMode="auto">
          <a:xfrm>
            <a:off x="357717" y="28892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90015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 flipV="1">
            <a:off x="6728885" y="2378075"/>
            <a:ext cx="1111249" cy="8699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3" name="Oval 23"/>
          <p:cNvSpPr>
            <a:spLocks noChangeArrowheads="1"/>
          </p:cNvSpPr>
          <p:nvPr/>
        </p:nvSpPr>
        <p:spPr bwMode="auto">
          <a:xfrm>
            <a:off x="7342718" y="5189538"/>
            <a:ext cx="2440516" cy="7159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/>
              <a:t>Patient Past Health History</a:t>
            </a:r>
            <a:endParaRPr lang="de-DE" sz="1600" b="1" dirty="0"/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>
            <a:off x="7351184" y="5195888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A3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5" name="Oval 25"/>
          <p:cNvSpPr>
            <a:spLocks noChangeArrowheads="1"/>
          </p:cNvSpPr>
          <p:nvPr/>
        </p:nvSpPr>
        <p:spPr bwMode="auto">
          <a:xfrm>
            <a:off x="8136467" y="4538663"/>
            <a:ext cx="3352800" cy="7159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/>
              <a:t>Journals</a:t>
            </a:r>
            <a:endParaRPr lang="de-DE" sz="1600" b="1" dirty="0"/>
          </a:p>
        </p:txBody>
      </p:sp>
      <p:sp>
        <p:nvSpPr>
          <p:cNvPr id="141338" name="Oval 26"/>
          <p:cNvSpPr>
            <a:spLocks noChangeArrowheads="1"/>
          </p:cNvSpPr>
          <p:nvPr/>
        </p:nvSpPr>
        <p:spPr bwMode="auto">
          <a:xfrm>
            <a:off x="8136467" y="4545013"/>
            <a:ext cx="3352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A3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7004051" y="4013200"/>
            <a:ext cx="1388533" cy="2921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38" name="Oval 28"/>
          <p:cNvSpPr>
            <a:spLocks noChangeArrowheads="1"/>
          </p:cNvSpPr>
          <p:nvPr/>
        </p:nvSpPr>
        <p:spPr bwMode="auto">
          <a:xfrm>
            <a:off x="8608485" y="3962401"/>
            <a:ext cx="2440516" cy="7159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/>
              <a:t>inventory management</a:t>
            </a:r>
          </a:p>
        </p:txBody>
      </p:sp>
      <p:sp>
        <p:nvSpPr>
          <p:cNvPr id="141341" name="Oval 29"/>
          <p:cNvSpPr>
            <a:spLocks noChangeArrowheads="1"/>
          </p:cNvSpPr>
          <p:nvPr/>
        </p:nvSpPr>
        <p:spPr bwMode="auto">
          <a:xfrm>
            <a:off x="8616951" y="39687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A3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42" name="Line 30"/>
          <p:cNvSpPr>
            <a:spLocks noChangeShapeType="1"/>
          </p:cNvSpPr>
          <p:nvPr/>
        </p:nvSpPr>
        <p:spPr bwMode="auto">
          <a:xfrm flipV="1">
            <a:off x="7073901" y="3243264"/>
            <a:ext cx="1344084" cy="3714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41" name="Oval 31"/>
          <p:cNvSpPr>
            <a:spLocks noChangeArrowheads="1"/>
          </p:cNvSpPr>
          <p:nvPr/>
        </p:nvSpPr>
        <p:spPr bwMode="auto">
          <a:xfrm>
            <a:off x="8792634" y="3386138"/>
            <a:ext cx="2783417" cy="71596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/>
              <a:t>Interventions</a:t>
            </a:r>
            <a:endParaRPr lang="de-DE" sz="1600" b="1" dirty="0"/>
          </a:p>
        </p:txBody>
      </p:sp>
      <p:sp>
        <p:nvSpPr>
          <p:cNvPr id="141344" name="Oval 32"/>
          <p:cNvSpPr>
            <a:spLocks noChangeArrowheads="1"/>
          </p:cNvSpPr>
          <p:nvPr/>
        </p:nvSpPr>
        <p:spPr bwMode="auto">
          <a:xfrm>
            <a:off x="8815917" y="3390900"/>
            <a:ext cx="27686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A3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 flipV="1">
            <a:off x="6982884" y="2809875"/>
            <a:ext cx="1242483" cy="6477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44" name="Oval 34"/>
          <p:cNvSpPr>
            <a:spLocks noChangeArrowheads="1"/>
          </p:cNvSpPr>
          <p:nvPr/>
        </p:nvSpPr>
        <p:spPr bwMode="auto">
          <a:xfrm>
            <a:off x="8705851" y="2809876"/>
            <a:ext cx="2440516" cy="7159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/>
              <a:t>Assessments</a:t>
            </a:r>
            <a:endParaRPr lang="de-DE" sz="1600" b="1" dirty="0"/>
          </a:p>
        </p:txBody>
      </p:sp>
      <p:sp>
        <p:nvSpPr>
          <p:cNvPr id="141347" name="Oval 35"/>
          <p:cNvSpPr>
            <a:spLocks noChangeArrowheads="1"/>
          </p:cNvSpPr>
          <p:nvPr/>
        </p:nvSpPr>
        <p:spPr bwMode="auto">
          <a:xfrm>
            <a:off x="8714317" y="2816225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A3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46" name="Oval 36"/>
          <p:cNvSpPr>
            <a:spLocks noChangeArrowheads="1"/>
          </p:cNvSpPr>
          <p:nvPr/>
        </p:nvSpPr>
        <p:spPr bwMode="auto">
          <a:xfrm>
            <a:off x="8417985" y="2162176"/>
            <a:ext cx="2440516" cy="7159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/>
              <a:t>Patient Health Questionnaire</a:t>
            </a:r>
            <a:endParaRPr lang="de-DE" sz="1600" b="1" dirty="0"/>
          </a:p>
        </p:txBody>
      </p:sp>
      <p:sp>
        <p:nvSpPr>
          <p:cNvPr id="141349" name="Oval 37"/>
          <p:cNvSpPr>
            <a:spLocks noChangeArrowheads="1"/>
          </p:cNvSpPr>
          <p:nvPr/>
        </p:nvSpPr>
        <p:spPr bwMode="auto">
          <a:xfrm>
            <a:off x="8426451" y="2168525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A3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48" name="Oval 38"/>
          <p:cNvSpPr>
            <a:spLocks noChangeArrowheads="1"/>
          </p:cNvSpPr>
          <p:nvPr/>
        </p:nvSpPr>
        <p:spPr bwMode="auto">
          <a:xfrm>
            <a:off x="7649634" y="1514476"/>
            <a:ext cx="2440517" cy="7159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/>
              <a:t>Appointments Scheduling</a:t>
            </a:r>
            <a:endParaRPr lang="de-DE" sz="1600" b="1" dirty="0"/>
          </a:p>
        </p:txBody>
      </p:sp>
      <p:sp>
        <p:nvSpPr>
          <p:cNvPr id="141351" name="Oval 39"/>
          <p:cNvSpPr>
            <a:spLocks noChangeArrowheads="1"/>
          </p:cNvSpPr>
          <p:nvPr/>
        </p:nvSpPr>
        <p:spPr bwMode="auto">
          <a:xfrm>
            <a:off x="7658100" y="1520825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A3C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50" name="Oval 40"/>
          <p:cNvSpPr>
            <a:spLocks noChangeArrowheads="1"/>
          </p:cNvSpPr>
          <p:nvPr/>
        </p:nvSpPr>
        <p:spPr bwMode="auto">
          <a:xfrm>
            <a:off x="5480051" y="5600700"/>
            <a:ext cx="2480733" cy="711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>
                <a:solidFill>
                  <a:schemeClr val="bg1"/>
                </a:solidFill>
              </a:rPr>
              <a:t>Patient Activities</a:t>
            </a:r>
          </a:p>
        </p:txBody>
      </p:sp>
      <p:sp>
        <p:nvSpPr>
          <p:cNvPr id="141353" name="Oval 41"/>
          <p:cNvSpPr>
            <a:spLocks noChangeArrowheads="1"/>
          </p:cNvSpPr>
          <p:nvPr/>
        </p:nvSpPr>
        <p:spPr bwMode="auto">
          <a:xfrm>
            <a:off x="5488517" y="56070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54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52" name="Oval 42"/>
          <p:cNvSpPr>
            <a:spLocks noChangeArrowheads="1"/>
          </p:cNvSpPr>
          <p:nvPr/>
        </p:nvSpPr>
        <p:spPr bwMode="auto">
          <a:xfrm>
            <a:off x="5871634" y="1011239"/>
            <a:ext cx="2834217" cy="719137"/>
          </a:xfrm>
          <a:prstGeom prst="ellipse">
            <a:avLst/>
          </a:prstGeom>
          <a:solidFill>
            <a:srgbClr val="D6CDE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endParaRPr lang="de-DE" sz="1600" b="1"/>
          </a:p>
        </p:txBody>
      </p:sp>
      <p:sp>
        <p:nvSpPr>
          <p:cNvPr id="141355" name="Oval 43"/>
          <p:cNvSpPr>
            <a:spLocks noChangeArrowheads="1"/>
          </p:cNvSpPr>
          <p:nvPr/>
        </p:nvSpPr>
        <p:spPr bwMode="auto">
          <a:xfrm>
            <a:off x="5871634" y="1047750"/>
            <a:ext cx="2834217" cy="6985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500093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54" name="Oval 44"/>
          <p:cNvSpPr>
            <a:spLocks noChangeArrowheads="1"/>
          </p:cNvSpPr>
          <p:nvPr/>
        </p:nvSpPr>
        <p:spPr bwMode="auto">
          <a:xfrm>
            <a:off x="4735773" y="3084395"/>
            <a:ext cx="2035445" cy="1443156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919191"/>
            </a:outerShdw>
          </a:effectLst>
        </p:spPr>
        <p:txBody>
          <a:bodyPr wrap="none" lIns="92075" tIns="46038" rIns="92075" bIns="46038"/>
          <a:lstStyle/>
          <a:p>
            <a:pPr algn="ctr" eaLnBrk="0" hangingPunct="0"/>
            <a:endParaRPr lang="de-DE" sz="2000" b="1" dirty="0" smtClean="0">
              <a:solidFill>
                <a:schemeClr val="bg1"/>
              </a:solidFill>
            </a:endParaRPr>
          </a:p>
          <a:p>
            <a:pPr algn="ctr" eaLnBrk="0" hangingPunct="0"/>
            <a:r>
              <a:rPr lang="de-DE" sz="2000" b="1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i-Recovery</a:t>
            </a:r>
            <a:endParaRPr lang="de-DE" sz="2000" b="1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13355" name="Oval 45"/>
          <p:cNvSpPr>
            <a:spLocks noChangeArrowheads="1"/>
          </p:cNvSpPr>
          <p:nvPr/>
        </p:nvSpPr>
        <p:spPr bwMode="auto">
          <a:xfrm>
            <a:off x="620184" y="1949916"/>
            <a:ext cx="2480733" cy="87204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919191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</a:rPr>
              <a:t>Alerts, Mails &amp; Messages</a:t>
            </a:r>
            <a:endParaRPr lang="de-DE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1358" name="Oval 46"/>
          <p:cNvSpPr>
            <a:spLocks noChangeArrowheads="1"/>
          </p:cNvSpPr>
          <p:nvPr/>
        </p:nvSpPr>
        <p:spPr bwMode="auto">
          <a:xfrm>
            <a:off x="628651" y="24066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90015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59" name="Line 47"/>
          <p:cNvSpPr>
            <a:spLocks noChangeShapeType="1"/>
          </p:cNvSpPr>
          <p:nvPr/>
        </p:nvSpPr>
        <p:spPr bwMode="auto">
          <a:xfrm rot="-661799">
            <a:off x="3145345" y="2609644"/>
            <a:ext cx="1225525" cy="746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58" name="Oval 48"/>
          <p:cNvSpPr>
            <a:spLocks noChangeArrowheads="1"/>
          </p:cNvSpPr>
          <p:nvPr/>
        </p:nvSpPr>
        <p:spPr bwMode="auto">
          <a:xfrm>
            <a:off x="3087270" y="5752983"/>
            <a:ext cx="2480733" cy="711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D9097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>
                <a:solidFill>
                  <a:schemeClr val="bg1"/>
                </a:solidFill>
              </a:rPr>
              <a:t>Provider Activities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1361" name="Oval 49"/>
          <p:cNvSpPr>
            <a:spLocks noChangeArrowheads="1"/>
          </p:cNvSpPr>
          <p:nvPr/>
        </p:nvSpPr>
        <p:spPr bwMode="auto">
          <a:xfrm>
            <a:off x="2973917" y="55816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4E4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0" name="Oval 50"/>
          <p:cNvSpPr>
            <a:spLocks noChangeArrowheads="1"/>
          </p:cNvSpPr>
          <p:nvPr/>
        </p:nvSpPr>
        <p:spPr bwMode="auto">
          <a:xfrm>
            <a:off x="1788584" y="5143500"/>
            <a:ext cx="2480733" cy="711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D9097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>
                <a:solidFill>
                  <a:schemeClr val="bg1"/>
                </a:solidFill>
              </a:rPr>
              <a:t>Provider Calendar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1363" name="Oval 51"/>
          <p:cNvSpPr>
            <a:spLocks noChangeArrowheads="1"/>
          </p:cNvSpPr>
          <p:nvPr/>
        </p:nvSpPr>
        <p:spPr bwMode="auto">
          <a:xfrm>
            <a:off x="1797051" y="51498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4E4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2" name="Oval 52"/>
          <p:cNvSpPr>
            <a:spLocks noChangeArrowheads="1"/>
          </p:cNvSpPr>
          <p:nvPr/>
        </p:nvSpPr>
        <p:spPr bwMode="auto">
          <a:xfrm>
            <a:off x="731510" y="4518356"/>
            <a:ext cx="2480733" cy="711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D9097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>
                <a:solidFill>
                  <a:schemeClr val="bg1"/>
                </a:solidFill>
              </a:rPr>
              <a:t>Provider Recomandations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1365" name="Oval 53"/>
          <p:cNvSpPr>
            <a:spLocks noChangeArrowheads="1"/>
          </p:cNvSpPr>
          <p:nvPr/>
        </p:nvSpPr>
        <p:spPr bwMode="auto">
          <a:xfrm>
            <a:off x="1024467" y="4564063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4E47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66" name="Line 54"/>
          <p:cNvSpPr>
            <a:spLocks noChangeShapeType="1"/>
          </p:cNvSpPr>
          <p:nvPr/>
        </p:nvSpPr>
        <p:spPr bwMode="auto">
          <a:xfrm flipV="1">
            <a:off x="4226984" y="4506914"/>
            <a:ext cx="844549" cy="6365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68" name="Oval 56"/>
          <p:cNvSpPr>
            <a:spLocks noChangeArrowheads="1"/>
          </p:cNvSpPr>
          <p:nvPr/>
        </p:nvSpPr>
        <p:spPr bwMode="auto">
          <a:xfrm>
            <a:off x="1035051" y="19113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90015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67" name="Oval 57"/>
          <p:cNvSpPr>
            <a:spLocks noChangeArrowheads="1"/>
          </p:cNvSpPr>
          <p:nvPr/>
        </p:nvSpPr>
        <p:spPr bwMode="auto">
          <a:xfrm>
            <a:off x="1841500" y="1228009"/>
            <a:ext cx="2480733" cy="7531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919191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de-DE" sz="1600" b="1" dirty="0" smtClean="0">
                <a:solidFill>
                  <a:schemeClr val="accent3">
                    <a:lumMod val="50000"/>
                  </a:schemeClr>
                </a:solidFill>
              </a:rPr>
              <a:t>Emergency</a:t>
            </a:r>
            <a:endParaRPr lang="de-DE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1370" name="Oval 58"/>
          <p:cNvSpPr>
            <a:spLocks noChangeArrowheads="1"/>
          </p:cNvSpPr>
          <p:nvPr/>
        </p:nvSpPr>
        <p:spPr bwMode="auto">
          <a:xfrm>
            <a:off x="1833033" y="1365250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90015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71" name="Line 59"/>
          <p:cNvSpPr>
            <a:spLocks noChangeShapeType="1"/>
          </p:cNvSpPr>
          <p:nvPr/>
        </p:nvSpPr>
        <p:spPr bwMode="auto">
          <a:xfrm flipV="1">
            <a:off x="7071785" y="3746500"/>
            <a:ext cx="1441449" cy="101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72" name="Line 60"/>
          <p:cNvSpPr>
            <a:spLocks noChangeShapeType="1"/>
          </p:cNvSpPr>
          <p:nvPr/>
        </p:nvSpPr>
        <p:spPr bwMode="auto">
          <a:xfrm flipV="1">
            <a:off x="4868333" y="4686300"/>
            <a:ext cx="476251" cy="94774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73" name="Line 61"/>
          <p:cNvSpPr>
            <a:spLocks noChangeShapeType="1"/>
          </p:cNvSpPr>
          <p:nvPr/>
        </p:nvSpPr>
        <p:spPr bwMode="auto">
          <a:xfrm>
            <a:off x="4125384" y="2095500"/>
            <a:ext cx="1016000" cy="914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73" name="Text Box 247"/>
          <p:cNvSpPr txBox="1">
            <a:spLocks noChangeArrowheads="1"/>
          </p:cNvSpPr>
          <p:nvPr/>
        </p:nvSpPr>
        <p:spPr bwMode="auto">
          <a:xfrm>
            <a:off x="6377148" y="1036636"/>
            <a:ext cx="20136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DE" sz="1400" b="1" dirty="0">
                <a:solidFill>
                  <a:schemeClr val="bg1"/>
                </a:solidFill>
              </a:rPr>
              <a:t>Business </a:t>
            </a:r>
            <a:r>
              <a:rPr lang="de-DE" sz="1400" b="1" dirty="0" smtClean="0">
                <a:solidFill>
                  <a:schemeClr val="bg1"/>
                </a:solidFill>
              </a:rPr>
              <a:t>Information</a:t>
            </a:r>
          </a:p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 WareHouse</a:t>
            </a:r>
            <a:endParaRPr lang="de-DE" sz="1400" b="1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374" name="Oval 248"/>
          <p:cNvSpPr>
            <a:spLocks noChangeArrowheads="1"/>
          </p:cNvSpPr>
          <p:nvPr/>
        </p:nvSpPr>
        <p:spPr bwMode="auto">
          <a:xfrm>
            <a:off x="3735918" y="889754"/>
            <a:ext cx="2457449" cy="832818"/>
          </a:xfrm>
          <a:prstGeom prst="ellipse">
            <a:avLst/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1600" b="1" dirty="0" smtClean="0">
                <a:solidFill>
                  <a:schemeClr val="bg1"/>
                </a:solidFill>
              </a:rPr>
              <a:t>Analytics &amp; Reports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1561" name="Oval 249"/>
          <p:cNvSpPr>
            <a:spLocks noChangeArrowheads="1"/>
          </p:cNvSpPr>
          <p:nvPr/>
        </p:nvSpPr>
        <p:spPr bwMode="auto">
          <a:xfrm>
            <a:off x="3721100" y="1160463"/>
            <a:ext cx="2463800" cy="698500"/>
          </a:xfrm>
          <a:prstGeom prst="ellipse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500093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7950" y="107373"/>
            <a:ext cx="8028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i-Recovery Activities:</a:t>
            </a:r>
            <a:endParaRPr lang="en-US" sz="3200" b="1" i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528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Oval 4"/>
          <p:cNvSpPr>
            <a:spLocks noChangeArrowheads="1"/>
          </p:cNvSpPr>
          <p:nvPr/>
        </p:nvSpPr>
        <p:spPr bwMode="auto">
          <a:xfrm>
            <a:off x="497418" y="1949019"/>
            <a:ext cx="11146367" cy="4922837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gray">
          <a:xfrm>
            <a:off x="255251" y="0"/>
            <a:ext cx="11127316" cy="7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0" rIns="0" bIns="0" anchor="ctr"/>
          <a:lstStyle/>
          <a:p>
            <a:pPr>
              <a:lnSpc>
                <a:spcPct val="90000"/>
              </a:lnSpc>
            </a:pPr>
            <a:r>
              <a:rPr lang="de-DE" altLang="zh-CN" sz="40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i-Recovery Process :</a:t>
            </a:r>
            <a:endParaRPr lang="en-GB" altLang="zh-CN" sz="4000" b="1" i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 flipH="1">
            <a:off x="3999714" y="2981758"/>
            <a:ext cx="1255207" cy="1387261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1195449" y="4369019"/>
            <a:ext cx="1284673" cy="3407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Patient</a:t>
            </a:r>
            <a:endParaRPr lang="de-DE" sz="1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2916625" y="4396315"/>
            <a:ext cx="1610530" cy="3407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Provider</a:t>
            </a:r>
            <a:endParaRPr lang="de-DE" sz="1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 flipH="1">
            <a:off x="2025073" y="2884489"/>
            <a:ext cx="3073399" cy="1428643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0265" name="Text Box 21"/>
          <p:cNvSpPr txBox="1">
            <a:spLocks noChangeArrowheads="1"/>
          </p:cNvSpPr>
          <p:nvPr/>
        </p:nvSpPr>
        <p:spPr bwMode="auto">
          <a:xfrm>
            <a:off x="4527155" y="2362889"/>
            <a:ext cx="1894813" cy="3714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800" b="1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i- Recovery</a:t>
            </a:r>
            <a:endParaRPr lang="de-DE" sz="1800" b="1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5422997" y="2981758"/>
            <a:ext cx="0" cy="1331374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763069" y="4389192"/>
            <a:ext cx="1472097" cy="3407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Assessments</a:t>
            </a:r>
            <a:endParaRPr lang="de-DE" sz="1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318914" y="4375587"/>
            <a:ext cx="1521296" cy="3407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Interventions</a:t>
            </a:r>
            <a:endParaRPr lang="de-DE" sz="1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5633509" y="2981757"/>
            <a:ext cx="994834" cy="1331373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5818909" y="2981757"/>
            <a:ext cx="2840181" cy="1331375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923957" y="4410437"/>
            <a:ext cx="1587016" cy="3407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Journals-Meds</a:t>
            </a:r>
            <a:endParaRPr lang="de-DE" sz="1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6067524" y="2933122"/>
            <a:ext cx="4115567" cy="1331375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9594721" y="4410436"/>
            <a:ext cx="1225741" cy="3407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Care team</a:t>
            </a:r>
          </a:p>
        </p:txBody>
      </p:sp>
    </p:spTree>
    <p:extLst>
      <p:ext uri="{BB962C8B-B14F-4D97-AF65-F5344CB8AC3E}">
        <p14:creationId xmlns:p14="http://schemas.microsoft.com/office/powerpoint/2010/main" val="39307128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07"/>
          <p:cNvSpPr>
            <a:spLocks noChangeArrowheads="1"/>
          </p:cNvSpPr>
          <p:nvPr/>
        </p:nvSpPr>
        <p:spPr bwMode="auto">
          <a:xfrm rot="1224442">
            <a:off x="2188767" y="1388165"/>
            <a:ext cx="7002343" cy="5289869"/>
          </a:xfrm>
          <a:custGeom>
            <a:avLst/>
            <a:gdLst>
              <a:gd name="T0" fmla="*/ 1714657314 w 21600"/>
              <a:gd name="T1" fmla="*/ 298838487 h 21600"/>
              <a:gd name="T2" fmla="*/ 54622850 w 21600"/>
              <a:gd name="T3" fmla="*/ 389185755 h 21600"/>
              <a:gd name="T4" fmla="*/ 1608553748 w 21600"/>
              <a:gd name="T5" fmla="*/ 310751284 h 21600"/>
              <a:gd name="T6" fmla="*/ -85962385 w 21600"/>
              <a:gd name="T7" fmla="*/ 627950451 h 21600"/>
              <a:gd name="T8" fmla="*/ 23444260 w 21600"/>
              <a:gd name="T9" fmla="*/ 461062881 h 21600"/>
              <a:gd name="T10" fmla="*/ 392510901 w 21600"/>
              <a:gd name="T11" fmla="*/ 51057159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499" y="15302"/>
                </a:moveTo>
                <a:cubicBezTo>
                  <a:pt x="4151" y="18347"/>
                  <a:pt x="7336" y="20243"/>
                  <a:pt x="10800" y="20243"/>
                </a:cubicBezTo>
                <a:cubicBezTo>
                  <a:pt x="16015" y="20243"/>
                  <a:pt x="20243" y="16015"/>
                  <a:pt x="20243" y="10800"/>
                </a:cubicBezTo>
                <a:cubicBezTo>
                  <a:pt x="20243" y="5584"/>
                  <a:pt x="16015" y="1357"/>
                  <a:pt x="10800" y="1357"/>
                </a:cubicBezTo>
                <a:cubicBezTo>
                  <a:pt x="5627" y="1356"/>
                  <a:pt x="1417" y="5518"/>
                  <a:pt x="1357" y="10690"/>
                </a:cubicBezTo>
                <a:lnTo>
                  <a:pt x="0" y="10675"/>
                </a:lnTo>
                <a:cubicBezTo>
                  <a:pt x="69" y="4759"/>
                  <a:pt x="4883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6838" y="21600"/>
                  <a:pt x="3195" y="19431"/>
                  <a:pt x="1306" y="15949"/>
                </a:cubicBezTo>
                <a:lnTo>
                  <a:pt x="-1067" y="17237"/>
                </a:lnTo>
                <a:lnTo>
                  <a:pt x="291" y="12656"/>
                </a:lnTo>
                <a:lnTo>
                  <a:pt x="4872" y="14015"/>
                </a:lnTo>
                <a:lnTo>
                  <a:pt x="2499" y="1530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auto">
          <a:xfrm>
            <a:off x="2432311" y="157965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Patient Intake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auto">
          <a:xfrm>
            <a:off x="7667370" y="5607037"/>
            <a:ext cx="1524000" cy="685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Journals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109"/>
          <p:cNvSpPr>
            <a:spLocks noChangeArrowheads="1"/>
          </p:cNvSpPr>
          <p:nvPr/>
        </p:nvSpPr>
        <p:spPr bwMode="auto">
          <a:xfrm>
            <a:off x="3994284" y="6030483"/>
            <a:ext cx="2248874" cy="685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Patient Recovery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Scale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10"/>
          <p:cNvSpPr>
            <a:spLocks noChangeArrowheads="1"/>
          </p:cNvSpPr>
          <p:nvPr/>
        </p:nvSpPr>
        <p:spPr bwMode="auto">
          <a:xfrm>
            <a:off x="7206018" y="2064308"/>
            <a:ext cx="1951629" cy="61065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Assessments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Rectangle 111"/>
          <p:cNvSpPr>
            <a:spLocks noChangeArrowheads="1"/>
          </p:cNvSpPr>
          <p:nvPr/>
        </p:nvSpPr>
        <p:spPr bwMode="auto">
          <a:xfrm>
            <a:off x="1742703" y="4401801"/>
            <a:ext cx="2343830" cy="685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Patient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Feed Back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202"/>
          <p:cNvSpPr>
            <a:spLocks noChangeArrowheads="1"/>
          </p:cNvSpPr>
          <p:nvPr/>
        </p:nvSpPr>
        <p:spPr bwMode="auto">
          <a:xfrm>
            <a:off x="8027899" y="3886200"/>
            <a:ext cx="1295400" cy="685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Interventions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Rectangle 203"/>
          <p:cNvSpPr>
            <a:spLocks noChangeArrowheads="1"/>
          </p:cNvSpPr>
          <p:nvPr/>
        </p:nvSpPr>
        <p:spPr bwMode="auto">
          <a:xfrm>
            <a:off x="5174417" y="1236851"/>
            <a:ext cx="1922418" cy="68569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 sz="2000" b="1" dirty="0" smtClean="0">
                <a:solidFill>
                  <a:srgbClr val="FF3300"/>
                </a:solidFill>
              </a:rPr>
              <a:t>Appointments</a:t>
            </a:r>
            <a:endParaRPr lang="en-US" sz="2000" b="1" dirty="0">
              <a:solidFill>
                <a:srgbClr val="FF33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691" y="333337"/>
            <a:ext cx="691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i-Recovery Cycle:</a:t>
            </a:r>
            <a:endParaRPr lang="en-US" sz="3600" b="1" i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923" y="2361062"/>
            <a:ext cx="2930562" cy="30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599" y="2526885"/>
            <a:ext cx="99401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SymbolMT"/>
              </a:rPr>
              <a:t>•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itchFamily="34" charset="0"/>
                <a:cs typeface="Calibri" pitchFamily="34" charset="0"/>
              </a:rPr>
              <a:t>Rugged and Reliable with easy configure,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itchFamily="34" charset="0"/>
                <a:cs typeface="Calibri" pitchFamily="34" charset="0"/>
              </a:rPr>
              <a:t>customize &amp; upgrade options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itchFamily="34" charset="0"/>
                <a:cs typeface="SymbolMT"/>
              </a:rPr>
              <a:t>•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itchFamily="34" charset="0"/>
                <a:cs typeface="Calibri" pitchFamily="34" charset="0"/>
              </a:rPr>
              <a:t>Ease in modification in case of changes in business </a:t>
            </a:r>
            <a:r>
              <a:rPr lang="en-US" sz="2400" i="1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itchFamily="34" charset="0"/>
                <a:cs typeface="Calibri" pitchFamily="34" charset="0"/>
              </a:rPr>
              <a:t>process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itchFamily="34" charset="0"/>
                <a:cs typeface="SymbolMT"/>
              </a:rPr>
              <a:t>•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libri" pitchFamily="34" charset="0"/>
                <a:cs typeface="Calibri" pitchFamily="34" charset="0"/>
              </a:rPr>
              <a:t>Preserves data security and integrity. Secure from  unauthorized access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668" y="282770"/>
            <a:ext cx="6550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i </a:t>
            </a:r>
            <a:r>
              <a:rPr lang="en-US" sz="4000" b="1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-Recovery  Features: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3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1999" y="2299075"/>
            <a:ext cx="1080654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MS Mincho" pitchFamily="49" charset="-128"/>
                <a:cs typeface="Arial" pitchFamily="34" charset="0"/>
              </a:rPr>
              <a:t>Easily customizable for client’s specific needs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MS Mincho" pitchFamily="49" charset="-128"/>
                <a:cs typeface="Arial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MS Mincho" pitchFamily="49" charset="-128"/>
                <a:cs typeface="Arial" pitchFamily="34" charset="0"/>
              </a:rPr>
              <a:t>Easily upgradeable and modifiable in case of changes in business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MS Mincho" pitchFamily="49" charset="-128"/>
                <a:cs typeface="Arial" pitchFamily="34" charset="0"/>
              </a:rPr>
              <a:t>Preserves data security and integrity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Cambria" panose="02040503050406030204" pitchFamily="18" charset="0"/>
                <a:ea typeface="MS Mincho" pitchFamily="49" charset="-128"/>
                <a:cs typeface="Arial" pitchFamily="34" charset="0"/>
              </a:rPr>
              <a:t>Rugged and reliable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Cambria" panose="02040503050406030204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914400" y="286604"/>
            <a:ext cx="7772400" cy="982638"/>
          </a:xfrm>
        </p:spPr>
        <p:txBody>
          <a:bodyPr/>
          <a:lstStyle/>
          <a:p>
            <a:pPr lvl="0"/>
            <a:r>
              <a:rPr lang="en-US" sz="4000" b="1" i="1" dirty="0" smtClean="0">
                <a:solidFill>
                  <a:schemeClr val="accent3">
                    <a:lumMod val="50000"/>
                  </a:schemeClr>
                </a:solidFill>
                <a:cs typeface="Arial" pitchFamily="34" charset="0"/>
              </a:rPr>
              <a:t>i-Recovery Features:</a:t>
            </a:r>
            <a: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5127" y="2119607"/>
            <a:ext cx="85898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Bridging Gaps between </a:t>
            </a:r>
          </a:p>
          <a:p>
            <a:pPr algn="ctr"/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Patient &amp; Providers….!</a:t>
            </a:r>
            <a:endParaRPr lang="en-US" sz="3200" b="1" i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5878" y="4352698"/>
            <a:ext cx="4771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Thank You!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19" y="1021785"/>
            <a:ext cx="8761413" cy="4969582"/>
          </a:xfrm>
        </p:spPr>
        <p:txBody>
          <a:bodyPr/>
          <a:lstStyle/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 - Recovery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Partners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Landscape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Health Monitoring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Mobility Services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Functions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Functional Scope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Actions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Activities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Modules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Cycles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 - Recovery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Features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989" y="313899"/>
            <a:ext cx="6594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i - Recovery Functions:</a:t>
            </a:r>
            <a:endParaRPr lang="en-US" sz="4000" b="1" i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gray">
          <a:xfrm>
            <a:off x="148167" y="166256"/>
            <a:ext cx="9896476" cy="789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en-GB" altLang="zh-CN" sz="4000" b="1" i="1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i-Recovery </a:t>
            </a:r>
            <a:r>
              <a:rPr lang="en-GB" altLang="zh-CN" sz="4000" b="1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Partners :</a:t>
            </a:r>
          </a:p>
        </p:txBody>
      </p:sp>
      <p:sp>
        <p:nvSpPr>
          <p:cNvPr id="5123" name="Freeform 5"/>
          <p:cNvSpPr>
            <a:spLocks/>
          </p:cNvSpPr>
          <p:nvPr/>
        </p:nvSpPr>
        <p:spPr bwMode="auto">
          <a:xfrm flipV="1">
            <a:off x="5183651" y="561110"/>
            <a:ext cx="1557867" cy="5676900"/>
          </a:xfrm>
          <a:custGeom>
            <a:avLst/>
            <a:gdLst>
              <a:gd name="T0" fmla="*/ 2147483647 w 389"/>
              <a:gd name="T1" fmla="*/ 0 h 3576"/>
              <a:gd name="T2" fmla="*/ 2147483647 w 389"/>
              <a:gd name="T3" fmla="*/ 2147483647 h 3576"/>
              <a:gd name="T4" fmla="*/ 2147483647 w 389"/>
              <a:gd name="T5" fmla="*/ 2147483647 h 3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9" h="3576">
                <a:moveTo>
                  <a:pt x="261" y="0"/>
                </a:moveTo>
                <a:cubicBezTo>
                  <a:pt x="130" y="238"/>
                  <a:pt x="0" y="476"/>
                  <a:pt x="21" y="1072"/>
                </a:cubicBezTo>
                <a:cubicBezTo>
                  <a:pt x="42" y="1668"/>
                  <a:pt x="215" y="2622"/>
                  <a:pt x="389" y="3576"/>
                </a:cubicBezTo>
              </a:path>
            </a:pathLst>
          </a:custGeom>
          <a:noFill/>
          <a:ln w="762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832512" y="1620969"/>
            <a:ext cx="3449503" cy="333316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0" tIns="0" rIns="0" bIns="0" anchor="ctr" anchorCtr="1"/>
          <a:lstStyle/>
          <a:p>
            <a:pPr algn="ctr" eaLnBrk="0" hangingPunct="0"/>
            <a:r>
              <a:rPr lang="de-DE" sz="3200" b="1" dirty="0" smtClean="0">
                <a:solidFill>
                  <a:schemeClr val="bg1"/>
                </a:solidFill>
                <a:latin typeface="Lucida Handwriting" panose="03010101010101010101" pitchFamily="66" charset="0"/>
              </a:rPr>
              <a:t>i-Recovery</a:t>
            </a:r>
            <a:endParaRPr lang="de-DE" sz="3200" b="1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129" name="Freeform 665"/>
          <p:cNvSpPr>
            <a:spLocks/>
          </p:cNvSpPr>
          <p:nvPr/>
        </p:nvSpPr>
        <p:spPr bwMode="auto">
          <a:xfrm>
            <a:off x="2914651" y="3052763"/>
            <a:ext cx="59267" cy="42862"/>
          </a:xfrm>
          <a:custGeom>
            <a:avLst/>
            <a:gdLst>
              <a:gd name="T0" fmla="*/ 2147483647 w 27"/>
              <a:gd name="T1" fmla="*/ 2147483647 h 35"/>
              <a:gd name="T2" fmla="*/ 2147483647 w 27"/>
              <a:gd name="T3" fmla="*/ 2147483647 h 35"/>
              <a:gd name="T4" fmla="*/ 2147483647 w 27"/>
              <a:gd name="T5" fmla="*/ 2147483647 h 35"/>
              <a:gd name="T6" fmla="*/ 2147483647 w 27"/>
              <a:gd name="T7" fmla="*/ 2147483647 h 35"/>
              <a:gd name="T8" fmla="*/ 2147483647 w 27"/>
              <a:gd name="T9" fmla="*/ 2147483647 h 35"/>
              <a:gd name="T10" fmla="*/ 2147483647 w 27"/>
              <a:gd name="T11" fmla="*/ 2147483647 h 35"/>
              <a:gd name="T12" fmla="*/ 2147483647 w 27"/>
              <a:gd name="T13" fmla="*/ 2147483647 h 35"/>
              <a:gd name="T14" fmla="*/ 2147483647 w 27"/>
              <a:gd name="T15" fmla="*/ 0 h 35"/>
              <a:gd name="T16" fmla="*/ 2147483647 w 27"/>
              <a:gd name="T17" fmla="*/ 0 h 35"/>
              <a:gd name="T18" fmla="*/ 2147483647 w 27"/>
              <a:gd name="T19" fmla="*/ 2147483647 h 35"/>
              <a:gd name="T20" fmla="*/ 2147483647 w 27"/>
              <a:gd name="T21" fmla="*/ 2147483647 h 35"/>
              <a:gd name="T22" fmla="*/ 2147483647 w 27"/>
              <a:gd name="T23" fmla="*/ 2147483647 h 35"/>
              <a:gd name="T24" fmla="*/ 2147483647 w 27"/>
              <a:gd name="T25" fmla="*/ 2147483647 h 35"/>
              <a:gd name="T26" fmla="*/ 2147483647 w 27"/>
              <a:gd name="T27" fmla="*/ 2147483647 h 35"/>
              <a:gd name="T28" fmla="*/ 2147483647 w 27"/>
              <a:gd name="T29" fmla="*/ 2147483647 h 35"/>
              <a:gd name="T30" fmla="*/ 2147483647 w 27"/>
              <a:gd name="T31" fmla="*/ 2147483647 h 35"/>
              <a:gd name="T32" fmla="*/ 2147483647 w 27"/>
              <a:gd name="T33" fmla="*/ 2147483647 h 35"/>
              <a:gd name="T34" fmla="*/ 2147483647 w 27"/>
              <a:gd name="T35" fmla="*/ 2147483647 h 35"/>
              <a:gd name="T36" fmla="*/ 2147483647 w 27"/>
              <a:gd name="T37" fmla="*/ 2147483647 h 35"/>
              <a:gd name="T38" fmla="*/ 2147483647 w 27"/>
              <a:gd name="T39" fmla="*/ 2147483647 h 35"/>
              <a:gd name="T40" fmla="*/ 2147483647 w 27"/>
              <a:gd name="T41" fmla="*/ 2147483647 h 35"/>
              <a:gd name="T42" fmla="*/ 2147483647 w 27"/>
              <a:gd name="T43" fmla="*/ 2147483647 h 35"/>
              <a:gd name="T44" fmla="*/ 2147483647 w 27"/>
              <a:gd name="T45" fmla="*/ 2147483647 h 35"/>
              <a:gd name="T46" fmla="*/ 2147483647 w 27"/>
              <a:gd name="T47" fmla="*/ 2147483647 h 35"/>
              <a:gd name="T48" fmla="*/ 2147483647 w 27"/>
              <a:gd name="T49" fmla="*/ 2147483647 h 35"/>
              <a:gd name="T50" fmla="*/ 2147483647 w 27"/>
              <a:gd name="T51" fmla="*/ 2147483647 h 35"/>
              <a:gd name="T52" fmla="*/ 2147483647 w 27"/>
              <a:gd name="T53" fmla="*/ 2147483647 h 35"/>
              <a:gd name="T54" fmla="*/ 2147483647 w 27"/>
              <a:gd name="T55" fmla="*/ 2147483647 h 35"/>
              <a:gd name="T56" fmla="*/ 2147483647 w 27"/>
              <a:gd name="T57" fmla="*/ 2147483647 h 35"/>
              <a:gd name="T58" fmla="*/ 2147483647 w 27"/>
              <a:gd name="T59" fmla="*/ 2147483647 h 35"/>
              <a:gd name="T60" fmla="*/ 2147483647 w 27"/>
              <a:gd name="T61" fmla="*/ 2147483647 h 35"/>
              <a:gd name="T62" fmla="*/ 2147483647 w 27"/>
              <a:gd name="T63" fmla="*/ 2147483647 h 35"/>
              <a:gd name="T64" fmla="*/ 2147483647 w 27"/>
              <a:gd name="T65" fmla="*/ 2147483647 h 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7" h="35">
                <a:moveTo>
                  <a:pt x="14" y="35"/>
                </a:moveTo>
                <a:lnTo>
                  <a:pt x="17" y="34"/>
                </a:lnTo>
                <a:lnTo>
                  <a:pt x="19" y="34"/>
                </a:lnTo>
                <a:lnTo>
                  <a:pt x="21" y="32"/>
                </a:lnTo>
                <a:lnTo>
                  <a:pt x="23" y="29"/>
                </a:lnTo>
                <a:lnTo>
                  <a:pt x="25" y="27"/>
                </a:lnTo>
                <a:lnTo>
                  <a:pt x="26" y="24"/>
                </a:lnTo>
                <a:lnTo>
                  <a:pt x="27" y="21"/>
                </a:lnTo>
                <a:lnTo>
                  <a:pt x="27" y="16"/>
                </a:lnTo>
                <a:lnTo>
                  <a:pt x="27" y="14"/>
                </a:lnTo>
                <a:lnTo>
                  <a:pt x="26" y="10"/>
                </a:lnTo>
                <a:lnTo>
                  <a:pt x="25" y="7"/>
                </a:lnTo>
                <a:lnTo>
                  <a:pt x="23" y="5"/>
                </a:lnTo>
                <a:lnTo>
                  <a:pt x="21" y="3"/>
                </a:lnTo>
                <a:lnTo>
                  <a:pt x="19" y="1"/>
                </a:lnTo>
                <a:lnTo>
                  <a:pt x="17" y="0"/>
                </a:lnTo>
                <a:lnTo>
                  <a:pt x="14" y="0"/>
                </a:lnTo>
                <a:lnTo>
                  <a:pt x="12" y="0"/>
                </a:lnTo>
                <a:lnTo>
                  <a:pt x="9" y="1"/>
                </a:lnTo>
                <a:lnTo>
                  <a:pt x="7" y="3"/>
                </a:lnTo>
                <a:lnTo>
                  <a:pt x="4" y="5"/>
                </a:lnTo>
                <a:lnTo>
                  <a:pt x="3" y="7"/>
                </a:lnTo>
                <a:lnTo>
                  <a:pt x="1" y="10"/>
                </a:lnTo>
                <a:lnTo>
                  <a:pt x="1" y="14"/>
                </a:lnTo>
                <a:lnTo>
                  <a:pt x="0" y="16"/>
                </a:lnTo>
                <a:lnTo>
                  <a:pt x="1" y="21"/>
                </a:lnTo>
                <a:lnTo>
                  <a:pt x="1" y="24"/>
                </a:lnTo>
                <a:lnTo>
                  <a:pt x="3" y="27"/>
                </a:lnTo>
                <a:lnTo>
                  <a:pt x="4" y="29"/>
                </a:lnTo>
                <a:lnTo>
                  <a:pt x="7" y="32"/>
                </a:lnTo>
                <a:lnTo>
                  <a:pt x="9" y="34"/>
                </a:lnTo>
                <a:lnTo>
                  <a:pt x="12" y="34"/>
                </a:lnTo>
                <a:lnTo>
                  <a:pt x="14" y="35"/>
                </a:lnTo>
                <a:lnTo>
                  <a:pt x="14" y="32"/>
                </a:lnTo>
                <a:lnTo>
                  <a:pt x="12" y="32"/>
                </a:lnTo>
                <a:lnTo>
                  <a:pt x="9" y="31"/>
                </a:lnTo>
                <a:lnTo>
                  <a:pt x="7" y="30"/>
                </a:lnTo>
                <a:lnTo>
                  <a:pt x="6" y="28"/>
                </a:lnTo>
                <a:lnTo>
                  <a:pt x="4" y="26"/>
                </a:lnTo>
                <a:lnTo>
                  <a:pt x="3" y="23"/>
                </a:lnTo>
                <a:lnTo>
                  <a:pt x="2" y="20"/>
                </a:lnTo>
                <a:lnTo>
                  <a:pt x="2" y="16"/>
                </a:lnTo>
                <a:lnTo>
                  <a:pt x="2" y="14"/>
                </a:lnTo>
                <a:lnTo>
                  <a:pt x="3" y="11"/>
                </a:lnTo>
                <a:lnTo>
                  <a:pt x="4" y="9"/>
                </a:lnTo>
                <a:lnTo>
                  <a:pt x="6" y="6"/>
                </a:lnTo>
                <a:lnTo>
                  <a:pt x="7" y="4"/>
                </a:lnTo>
                <a:lnTo>
                  <a:pt x="9" y="4"/>
                </a:lnTo>
                <a:lnTo>
                  <a:pt x="12" y="2"/>
                </a:lnTo>
                <a:lnTo>
                  <a:pt x="14" y="2"/>
                </a:lnTo>
                <a:lnTo>
                  <a:pt x="17" y="2"/>
                </a:lnTo>
                <a:lnTo>
                  <a:pt x="18" y="4"/>
                </a:lnTo>
                <a:lnTo>
                  <a:pt x="20" y="4"/>
                </a:lnTo>
                <a:lnTo>
                  <a:pt x="22" y="6"/>
                </a:lnTo>
                <a:lnTo>
                  <a:pt x="24" y="9"/>
                </a:lnTo>
                <a:lnTo>
                  <a:pt x="24" y="11"/>
                </a:lnTo>
                <a:lnTo>
                  <a:pt x="25" y="14"/>
                </a:lnTo>
                <a:lnTo>
                  <a:pt x="25" y="16"/>
                </a:lnTo>
                <a:lnTo>
                  <a:pt x="25" y="20"/>
                </a:lnTo>
                <a:lnTo>
                  <a:pt x="24" y="23"/>
                </a:lnTo>
                <a:lnTo>
                  <a:pt x="24" y="26"/>
                </a:lnTo>
                <a:lnTo>
                  <a:pt x="22" y="28"/>
                </a:lnTo>
                <a:lnTo>
                  <a:pt x="20" y="30"/>
                </a:lnTo>
                <a:lnTo>
                  <a:pt x="18" y="31"/>
                </a:lnTo>
                <a:lnTo>
                  <a:pt x="17" y="32"/>
                </a:lnTo>
                <a:lnTo>
                  <a:pt x="14" y="32"/>
                </a:lnTo>
                <a:lnTo>
                  <a:pt x="14" y="35"/>
                </a:lnTo>
                <a:close/>
              </a:path>
            </a:pathLst>
          </a:custGeom>
          <a:solidFill>
            <a:srgbClr val="001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405" name="Rectangle 1141"/>
          <p:cNvSpPr>
            <a:spLocks noChangeArrowheads="1"/>
          </p:cNvSpPr>
          <p:nvPr/>
        </p:nvSpPr>
        <p:spPr bwMode="auto">
          <a:xfrm>
            <a:off x="7147761" y="1147128"/>
            <a:ext cx="1968194" cy="420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/>
        </p:spPr>
        <p:txBody>
          <a:bodyPr lIns="0" tIns="0" rIns="0" bIns="0" anchor="ctr" anchorCtr="1"/>
          <a:lstStyle/>
          <a:p>
            <a:pPr algn="ctr" defTabSz="585788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Patient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grpSp>
        <p:nvGrpSpPr>
          <p:cNvPr id="5270" name="Group 1217"/>
          <p:cNvGrpSpPr>
            <a:grpSpLocks/>
          </p:cNvGrpSpPr>
          <p:nvPr/>
        </p:nvGrpSpPr>
        <p:grpSpPr bwMode="auto">
          <a:xfrm flipH="1">
            <a:off x="3634318" y="1357314"/>
            <a:ext cx="469900" cy="276225"/>
            <a:chOff x="3824" y="2437"/>
            <a:chExt cx="177" cy="146"/>
          </a:xfrm>
        </p:grpSpPr>
        <p:sp>
          <p:nvSpPr>
            <p:cNvPr id="5483" name="Freeform 1218"/>
            <p:cNvSpPr>
              <a:spLocks/>
            </p:cNvSpPr>
            <p:nvPr/>
          </p:nvSpPr>
          <p:spPr bwMode="auto">
            <a:xfrm>
              <a:off x="3832" y="2437"/>
              <a:ext cx="168" cy="1"/>
            </a:xfrm>
            <a:custGeom>
              <a:avLst/>
              <a:gdLst>
                <a:gd name="T0" fmla="*/ 0 w 168"/>
                <a:gd name="T1" fmla="*/ 0 h 1"/>
                <a:gd name="T2" fmla="*/ 167 w 168"/>
                <a:gd name="T3" fmla="*/ 0 h 1"/>
                <a:gd name="T4" fmla="*/ 163 w 168"/>
                <a:gd name="T5" fmla="*/ 0 h 1"/>
                <a:gd name="T6" fmla="*/ 4 w 168"/>
                <a:gd name="T7" fmla="*/ 0 h 1"/>
                <a:gd name="T8" fmla="*/ 0 w 168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1">
                  <a:moveTo>
                    <a:pt x="0" y="0"/>
                  </a:moveTo>
                  <a:lnTo>
                    <a:pt x="167" y="0"/>
                  </a:lnTo>
                  <a:lnTo>
                    <a:pt x="163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Freeform 1219"/>
            <p:cNvSpPr>
              <a:spLocks/>
            </p:cNvSpPr>
            <p:nvPr/>
          </p:nvSpPr>
          <p:spPr bwMode="auto">
            <a:xfrm>
              <a:off x="3991" y="2437"/>
              <a:ext cx="10" cy="146"/>
            </a:xfrm>
            <a:custGeom>
              <a:avLst/>
              <a:gdLst>
                <a:gd name="T0" fmla="*/ 6 w 10"/>
                <a:gd name="T1" fmla="*/ 3 h 146"/>
                <a:gd name="T2" fmla="*/ 9 w 10"/>
                <a:gd name="T3" fmla="*/ 0 h 146"/>
                <a:gd name="T4" fmla="*/ 6 w 10"/>
                <a:gd name="T5" fmla="*/ 79 h 146"/>
                <a:gd name="T6" fmla="*/ 3 w 10"/>
                <a:gd name="T7" fmla="*/ 145 h 146"/>
                <a:gd name="T8" fmla="*/ 0 w 10"/>
                <a:gd name="T9" fmla="*/ 141 h 146"/>
                <a:gd name="T10" fmla="*/ 6 w 10"/>
                <a:gd name="T11" fmla="*/ 3 h 1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" h="146">
                  <a:moveTo>
                    <a:pt x="6" y="3"/>
                  </a:moveTo>
                  <a:lnTo>
                    <a:pt x="9" y="0"/>
                  </a:lnTo>
                  <a:lnTo>
                    <a:pt x="6" y="79"/>
                  </a:lnTo>
                  <a:lnTo>
                    <a:pt x="3" y="145"/>
                  </a:lnTo>
                  <a:lnTo>
                    <a:pt x="0" y="141"/>
                  </a:lnTo>
                  <a:lnTo>
                    <a:pt x="6" y="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Freeform 1220"/>
            <p:cNvSpPr>
              <a:spLocks/>
            </p:cNvSpPr>
            <p:nvPr/>
          </p:nvSpPr>
          <p:spPr bwMode="auto">
            <a:xfrm>
              <a:off x="3824" y="2573"/>
              <a:ext cx="169" cy="10"/>
            </a:xfrm>
            <a:custGeom>
              <a:avLst/>
              <a:gdLst>
                <a:gd name="T0" fmla="*/ 4 w 169"/>
                <a:gd name="T1" fmla="*/ 0 h 10"/>
                <a:gd name="T2" fmla="*/ 0 w 169"/>
                <a:gd name="T3" fmla="*/ 3 h 10"/>
                <a:gd name="T4" fmla="*/ 168 w 169"/>
                <a:gd name="T5" fmla="*/ 9 h 10"/>
                <a:gd name="T6" fmla="*/ 165 w 169"/>
                <a:gd name="T7" fmla="*/ 6 h 10"/>
                <a:gd name="T8" fmla="*/ 4 w 16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10">
                  <a:moveTo>
                    <a:pt x="4" y="0"/>
                  </a:moveTo>
                  <a:lnTo>
                    <a:pt x="0" y="3"/>
                  </a:lnTo>
                  <a:lnTo>
                    <a:pt x="168" y="9"/>
                  </a:lnTo>
                  <a:lnTo>
                    <a:pt x="165" y="6"/>
                  </a:lnTo>
                  <a:lnTo>
                    <a:pt x="4" y="0"/>
                  </a:lnTo>
                </a:path>
              </a:pathLst>
            </a:custGeom>
            <a:solidFill>
              <a:srgbClr val="DFD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1221"/>
            <p:cNvSpPr>
              <a:spLocks/>
            </p:cNvSpPr>
            <p:nvPr/>
          </p:nvSpPr>
          <p:spPr bwMode="auto">
            <a:xfrm>
              <a:off x="3824" y="2437"/>
              <a:ext cx="11" cy="137"/>
            </a:xfrm>
            <a:custGeom>
              <a:avLst/>
              <a:gdLst>
                <a:gd name="T0" fmla="*/ 7 w 11"/>
                <a:gd name="T1" fmla="*/ 0 h 137"/>
                <a:gd name="T2" fmla="*/ 10 w 11"/>
                <a:gd name="T3" fmla="*/ 3 h 137"/>
                <a:gd name="T4" fmla="*/ 4 w 11"/>
                <a:gd name="T5" fmla="*/ 132 h 137"/>
                <a:gd name="T6" fmla="*/ 0 w 11"/>
                <a:gd name="T7" fmla="*/ 136 h 137"/>
                <a:gd name="T8" fmla="*/ 7 w 11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37">
                  <a:moveTo>
                    <a:pt x="7" y="0"/>
                  </a:moveTo>
                  <a:lnTo>
                    <a:pt x="10" y="3"/>
                  </a:lnTo>
                  <a:lnTo>
                    <a:pt x="4" y="132"/>
                  </a:lnTo>
                  <a:lnTo>
                    <a:pt x="0" y="136"/>
                  </a:lnTo>
                  <a:lnTo>
                    <a:pt x="7" y="0"/>
                  </a:lnTo>
                </a:path>
              </a:pathLst>
            </a:custGeom>
            <a:solidFill>
              <a:srgbClr val="B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74" name="Freeform 1225"/>
          <p:cNvSpPr>
            <a:spLocks/>
          </p:cNvSpPr>
          <p:nvPr/>
        </p:nvSpPr>
        <p:spPr bwMode="auto">
          <a:xfrm flipH="1">
            <a:off x="3649133" y="1670051"/>
            <a:ext cx="19051" cy="4763"/>
          </a:xfrm>
          <a:custGeom>
            <a:avLst/>
            <a:gdLst>
              <a:gd name="T0" fmla="*/ 0 w 7"/>
              <a:gd name="T1" fmla="*/ 0 h 3"/>
              <a:gd name="T2" fmla="*/ 2147483647 w 7"/>
              <a:gd name="T3" fmla="*/ 0 h 3"/>
              <a:gd name="T4" fmla="*/ 2147483647 w 7"/>
              <a:gd name="T5" fmla="*/ 2147483647 h 3"/>
              <a:gd name="T6" fmla="*/ 0 w 7"/>
              <a:gd name="T7" fmla="*/ 2147483647 h 3"/>
              <a:gd name="T8" fmla="*/ 0 w 7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" h="3">
                <a:moveTo>
                  <a:pt x="0" y="0"/>
                </a:moveTo>
                <a:lnTo>
                  <a:pt x="6" y="0"/>
                </a:lnTo>
                <a:lnTo>
                  <a:pt x="6" y="2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6" name="AutoShape 1288"/>
          <p:cNvSpPr>
            <a:spLocks noChangeArrowheads="1"/>
          </p:cNvSpPr>
          <p:nvPr/>
        </p:nvSpPr>
        <p:spPr bwMode="auto">
          <a:xfrm>
            <a:off x="2726265" y="4473060"/>
            <a:ext cx="3600451" cy="209550"/>
          </a:xfrm>
          <a:prstGeom prst="leftArrow">
            <a:avLst>
              <a:gd name="adj1" fmla="val 50000"/>
              <a:gd name="adj2" fmla="val 322159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7" name="AutoShape 1289"/>
          <p:cNvSpPr>
            <a:spLocks noChangeArrowheads="1"/>
          </p:cNvSpPr>
          <p:nvPr/>
        </p:nvSpPr>
        <p:spPr bwMode="auto">
          <a:xfrm flipH="1">
            <a:off x="2970226" y="4108978"/>
            <a:ext cx="3485163" cy="258306"/>
          </a:xfrm>
          <a:prstGeom prst="leftArrow">
            <a:avLst>
              <a:gd name="adj1" fmla="val 50000"/>
              <a:gd name="adj2" fmla="val 321044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2" name="Rectangle 1141"/>
          <p:cNvSpPr>
            <a:spLocks noChangeArrowheads="1"/>
          </p:cNvSpPr>
          <p:nvPr/>
        </p:nvSpPr>
        <p:spPr bwMode="auto">
          <a:xfrm>
            <a:off x="6994303" y="4108979"/>
            <a:ext cx="2121652" cy="364082"/>
          </a:xfrm>
          <a:prstGeom prst="rect">
            <a:avLst/>
          </a:prstGeom>
          <a:solidFill>
            <a:srgbClr val="025CBE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/>
        </p:spPr>
        <p:txBody>
          <a:bodyPr lIns="0" tIns="0" rIns="0" bIns="0" anchor="ctr" anchorCtr="1"/>
          <a:lstStyle/>
          <a:p>
            <a:pPr algn="ctr" defTabSz="585788" eaLnBrk="0" hangingPunct="0"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Provider 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17" name="AutoShape 1288"/>
          <p:cNvSpPr>
            <a:spLocks noChangeArrowheads="1"/>
          </p:cNvSpPr>
          <p:nvPr/>
        </p:nvSpPr>
        <p:spPr bwMode="auto">
          <a:xfrm>
            <a:off x="3294525" y="2129784"/>
            <a:ext cx="3600451" cy="209550"/>
          </a:xfrm>
          <a:prstGeom prst="leftArrow">
            <a:avLst>
              <a:gd name="adj1" fmla="val 50000"/>
              <a:gd name="adj2" fmla="val 322159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8" name="AutoShape 1289"/>
          <p:cNvSpPr>
            <a:spLocks noChangeArrowheads="1"/>
          </p:cNvSpPr>
          <p:nvPr/>
        </p:nvSpPr>
        <p:spPr bwMode="auto">
          <a:xfrm flipH="1">
            <a:off x="3294525" y="2333399"/>
            <a:ext cx="3778251" cy="220662"/>
          </a:xfrm>
          <a:prstGeom prst="leftArrow">
            <a:avLst>
              <a:gd name="adj1" fmla="val 50000"/>
              <a:gd name="adj2" fmla="val 321044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03" y="4473060"/>
            <a:ext cx="2121652" cy="2218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49" y="1566752"/>
            <a:ext cx="1954506" cy="18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55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gray">
          <a:xfrm>
            <a:off x="1064684" y="0"/>
            <a:ext cx="69155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de-DE" altLang="zh-CN" sz="1400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de-DE" altLang="zh-CN" sz="4000" b="1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Landscape diagram</a:t>
            </a:r>
            <a:endParaRPr lang="en-GB" altLang="zh-CN" sz="4000" b="1" i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1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12192000" cy="606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12191999" cy="6062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928" y="6393440"/>
            <a:ext cx="4829089" cy="2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5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gray">
          <a:xfrm>
            <a:off x="661362" y="190500"/>
            <a:ext cx="82779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de-DE" sz="32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i-Recovery Health Monitoring</a:t>
            </a:r>
            <a:endParaRPr lang="en-GB" altLang="zh-CN" sz="3200" b="1" i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8173"/>
            <a:ext cx="12192001" cy="5779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051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85887"/>
            <a:ext cx="5943600" cy="4441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70044" y="135909"/>
            <a:ext cx="7595532" cy="50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de-DE" altLang="zh-CN" sz="4000" b="1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i-Recovery Mobility Services:</a:t>
            </a:r>
            <a:endParaRPr lang="en-GB" altLang="zh-CN" sz="4000" b="1" i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2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84885"/>
            <a:ext cx="8761413" cy="3416300"/>
          </a:xfrm>
        </p:spPr>
        <p:txBody>
          <a:bodyPr/>
          <a:lstStyle/>
          <a:p>
            <a:r>
              <a:rPr lang="en-US" sz="2000" dirty="0" smtClean="0">
                <a:latin typeface="Cambria" panose="02040503050406030204" pitchFamily="18" charset="0"/>
              </a:rPr>
              <a:t>Native Application Development on IOS, Android , Windows , Blackberry.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Common Device Application Development in HTML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Integration with Enterprise Applications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Integration with Application development Technologies like .NET, JAVA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Web Services Creation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600" tIns="0" rIns="0" bIns="0" anchor="ctr"/>
          <a:lstStyle/>
          <a:p>
            <a:pPr>
              <a:lnSpc>
                <a:spcPct val="90000"/>
              </a:lnSpc>
              <a:defRPr/>
            </a:pPr>
            <a:r>
              <a:rPr lang="de-DE" altLang="zh-CN" sz="3200" b="1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i-Recovery Mobility Services</a:t>
            </a:r>
            <a:r>
              <a:rPr lang="de-DE" altLang="zh-CN" sz="4000" b="1" i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GB" altLang="zh-CN" sz="4000" b="1" i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3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50801" y="1105994"/>
            <a:ext cx="8026400" cy="5257800"/>
            <a:chOff x="528" y="624"/>
            <a:chExt cx="5104" cy="303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93" y="818"/>
              <a:ext cx="290" cy="400"/>
            </a:xfrm>
            <a:custGeom>
              <a:avLst/>
              <a:gdLst>
                <a:gd name="T0" fmla="*/ 289 w 290"/>
                <a:gd name="T1" fmla="*/ 399 h 400"/>
                <a:gd name="T2" fmla="*/ 289 w 290"/>
                <a:gd name="T3" fmla="*/ 288 h 400"/>
                <a:gd name="T4" fmla="*/ 0 w 290"/>
                <a:gd name="T5" fmla="*/ 0 h 400"/>
                <a:gd name="T6" fmla="*/ 0 w 290"/>
                <a:gd name="T7" fmla="*/ 111 h 400"/>
                <a:gd name="T8" fmla="*/ 289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399"/>
                  </a:moveTo>
                  <a:lnTo>
                    <a:pt x="289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89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15" y="2964"/>
              <a:ext cx="584" cy="584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388" y="626"/>
              <a:ext cx="586" cy="583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681" y="624"/>
              <a:ext cx="290" cy="399"/>
            </a:xfrm>
            <a:custGeom>
              <a:avLst/>
              <a:gdLst>
                <a:gd name="T0" fmla="*/ 289 w 290"/>
                <a:gd name="T1" fmla="*/ 398 h 399"/>
                <a:gd name="T2" fmla="*/ 289 w 290"/>
                <a:gd name="T3" fmla="*/ 287 h 399"/>
                <a:gd name="T4" fmla="*/ 0 w 290"/>
                <a:gd name="T5" fmla="*/ 0 h 399"/>
                <a:gd name="T6" fmla="*/ 0 w 290"/>
                <a:gd name="T7" fmla="*/ 111 h 399"/>
                <a:gd name="T8" fmla="*/ 289 w 290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399"/>
                <a:gd name="T17" fmla="*/ 290 w 290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399">
                  <a:moveTo>
                    <a:pt x="289" y="398"/>
                  </a:moveTo>
                  <a:lnTo>
                    <a:pt x="289" y="287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89" y="398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89" y="626"/>
              <a:ext cx="290" cy="400"/>
            </a:xfrm>
            <a:custGeom>
              <a:avLst/>
              <a:gdLst>
                <a:gd name="T0" fmla="*/ 0 w 290"/>
                <a:gd name="T1" fmla="*/ 399 h 400"/>
                <a:gd name="T2" fmla="*/ 0 w 290"/>
                <a:gd name="T3" fmla="*/ 288 h 400"/>
                <a:gd name="T4" fmla="*/ 289 w 290"/>
                <a:gd name="T5" fmla="*/ 0 h 400"/>
                <a:gd name="T6" fmla="*/ 289 w 290"/>
                <a:gd name="T7" fmla="*/ 111 h 400"/>
                <a:gd name="T8" fmla="*/ 0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399"/>
                  </a:moveTo>
                  <a:lnTo>
                    <a:pt x="0" y="288"/>
                  </a:lnTo>
                  <a:lnTo>
                    <a:pt x="289" y="0"/>
                  </a:lnTo>
                  <a:lnTo>
                    <a:pt x="289" y="111"/>
                  </a:lnTo>
                  <a:lnTo>
                    <a:pt x="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81" y="922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389" y="923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3679" y="918"/>
              <a:ext cx="583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970" y="916"/>
              <a:ext cx="291" cy="399"/>
            </a:xfrm>
            <a:custGeom>
              <a:avLst/>
              <a:gdLst>
                <a:gd name="T0" fmla="*/ 290 w 291"/>
                <a:gd name="T1" fmla="*/ 398 h 399"/>
                <a:gd name="T2" fmla="*/ 290 w 291"/>
                <a:gd name="T3" fmla="*/ 287 h 399"/>
                <a:gd name="T4" fmla="*/ 0 w 291"/>
                <a:gd name="T5" fmla="*/ 0 h 399"/>
                <a:gd name="T6" fmla="*/ 0 w 291"/>
                <a:gd name="T7" fmla="*/ 111 h 399"/>
                <a:gd name="T8" fmla="*/ 290 w 291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290" y="398"/>
                  </a:moveTo>
                  <a:lnTo>
                    <a:pt x="290" y="287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0" y="398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78" y="918"/>
              <a:ext cx="293" cy="398"/>
            </a:xfrm>
            <a:custGeom>
              <a:avLst/>
              <a:gdLst>
                <a:gd name="T0" fmla="*/ 0 w 293"/>
                <a:gd name="T1" fmla="*/ 397 h 398"/>
                <a:gd name="T2" fmla="*/ 0 w 293"/>
                <a:gd name="T3" fmla="*/ 287 h 398"/>
                <a:gd name="T4" fmla="*/ 292 w 293"/>
                <a:gd name="T5" fmla="*/ 0 h 398"/>
                <a:gd name="T6" fmla="*/ 292 w 293"/>
                <a:gd name="T7" fmla="*/ 110 h 398"/>
                <a:gd name="T8" fmla="*/ 0 w 293"/>
                <a:gd name="T9" fmla="*/ 397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398"/>
                <a:gd name="T17" fmla="*/ 293 w 293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398">
                  <a:moveTo>
                    <a:pt x="0" y="397"/>
                  </a:moveTo>
                  <a:lnTo>
                    <a:pt x="0" y="287"/>
                  </a:lnTo>
                  <a:lnTo>
                    <a:pt x="292" y="0"/>
                  </a:lnTo>
                  <a:lnTo>
                    <a:pt x="292" y="110"/>
                  </a:lnTo>
                  <a:lnTo>
                    <a:pt x="0" y="397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970" y="1213"/>
              <a:ext cx="291" cy="401"/>
            </a:xfrm>
            <a:custGeom>
              <a:avLst/>
              <a:gdLst>
                <a:gd name="T0" fmla="*/ 290 w 291"/>
                <a:gd name="T1" fmla="*/ 0 h 401"/>
                <a:gd name="T2" fmla="*/ 290 w 291"/>
                <a:gd name="T3" fmla="*/ 111 h 401"/>
                <a:gd name="T4" fmla="*/ 0 w 291"/>
                <a:gd name="T5" fmla="*/ 400 h 401"/>
                <a:gd name="T6" fmla="*/ 0 w 291"/>
                <a:gd name="T7" fmla="*/ 289 h 401"/>
                <a:gd name="T8" fmla="*/ 290 w 291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1"/>
                <a:gd name="T17" fmla="*/ 291 w 291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1">
                  <a:moveTo>
                    <a:pt x="290" y="0"/>
                  </a:moveTo>
                  <a:lnTo>
                    <a:pt x="290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9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678" y="1215"/>
              <a:ext cx="293" cy="399"/>
            </a:xfrm>
            <a:custGeom>
              <a:avLst/>
              <a:gdLst>
                <a:gd name="T0" fmla="*/ 0 w 293"/>
                <a:gd name="T1" fmla="*/ 0 h 399"/>
                <a:gd name="T2" fmla="*/ 0 w 293"/>
                <a:gd name="T3" fmla="*/ 111 h 399"/>
                <a:gd name="T4" fmla="*/ 292 w 293"/>
                <a:gd name="T5" fmla="*/ 398 h 399"/>
                <a:gd name="T6" fmla="*/ 292 w 293"/>
                <a:gd name="T7" fmla="*/ 287 h 399"/>
                <a:gd name="T8" fmla="*/ 0 w 293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399"/>
                <a:gd name="T17" fmla="*/ 293 w 293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399">
                  <a:moveTo>
                    <a:pt x="0" y="0"/>
                  </a:moveTo>
                  <a:lnTo>
                    <a:pt x="0" y="111"/>
                  </a:lnTo>
                  <a:lnTo>
                    <a:pt x="292" y="398"/>
                  </a:lnTo>
                  <a:lnTo>
                    <a:pt x="292" y="287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3969" y="1207"/>
              <a:ext cx="583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260" y="1205"/>
              <a:ext cx="292" cy="400"/>
            </a:xfrm>
            <a:custGeom>
              <a:avLst/>
              <a:gdLst>
                <a:gd name="T0" fmla="*/ 291 w 292"/>
                <a:gd name="T1" fmla="*/ 399 h 400"/>
                <a:gd name="T2" fmla="*/ 291 w 292"/>
                <a:gd name="T3" fmla="*/ 288 h 400"/>
                <a:gd name="T4" fmla="*/ 0 w 292"/>
                <a:gd name="T5" fmla="*/ 0 h 400"/>
                <a:gd name="T6" fmla="*/ 0 w 292"/>
                <a:gd name="T7" fmla="*/ 111 h 400"/>
                <a:gd name="T8" fmla="*/ 291 w 292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399"/>
                  </a:moveTo>
                  <a:lnTo>
                    <a:pt x="291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1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970" y="1208"/>
              <a:ext cx="289" cy="400"/>
            </a:xfrm>
            <a:custGeom>
              <a:avLst/>
              <a:gdLst>
                <a:gd name="T0" fmla="*/ 0 w 289"/>
                <a:gd name="T1" fmla="*/ 399 h 400"/>
                <a:gd name="T2" fmla="*/ 0 w 289"/>
                <a:gd name="T3" fmla="*/ 288 h 400"/>
                <a:gd name="T4" fmla="*/ 288 w 289"/>
                <a:gd name="T5" fmla="*/ 0 h 400"/>
                <a:gd name="T6" fmla="*/ 288 w 289"/>
                <a:gd name="T7" fmla="*/ 111 h 400"/>
                <a:gd name="T8" fmla="*/ 0 w 289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0" y="399"/>
                  </a:moveTo>
                  <a:lnTo>
                    <a:pt x="0" y="288"/>
                  </a:lnTo>
                  <a:lnTo>
                    <a:pt x="288" y="0"/>
                  </a:lnTo>
                  <a:lnTo>
                    <a:pt x="288" y="111"/>
                  </a:lnTo>
                  <a:lnTo>
                    <a:pt x="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260" y="1502"/>
              <a:ext cx="292" cy="401"/>
            </a:xfrm>
            <a:custGeom>
              <a:avLst/>
              <a:gdLst>
                <a:gd name="T0" fmla="*/ 291 w 292"/>
                <a:gd name="T1" fmla="*/ 0 h 401"/>
                <a:gd name="T2" fmla="*/ 291 w 292"/>
                <a:gd name="T3" fmla="*/ 111 h 401"/>
                <a:gd name="T4" fmla="*/ 0 w 292"/>
                <a:gd name="T5" fmla="*/ 400 h 401"/>
                <a:gd name="T6" fmla="*/ 0 w 292"/>
                <a:gd name="T7" fmla="*/ 289 h 401"/>
                <a:gd name="T8" fmla="*/ 291 w 292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1"/>
                <a:gd name="T17" fmla="*/ 292 w 292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1">
                  <a:moveTo>
                    <a:pt x="291" y="0"/>
                  </a:moveTo>
                  <a:lnTo>
                    <a:pt x="291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91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3969" y="1793"/>
              <a:ext cx="583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260" y="1791"/>
              <a:ext cx="292" cy="400"/>
            </a:xfrm>
            <a:custGeom>
              <a:avLst/>
              <a:gdLst>
                <a:gd name="T0" fmla="*/ 291 w 292"/>
                <a:gd name="T1" fmla="*/ 399 h 400"/>
                <a:gd name="T2" fmla="*/ 291 w 292"/>
                <a:gd name="T3" fmla="*/ 288 h 400"/>
                <a:gd name="T4" fmla="*/ 0 w 292"/>
                <a:gd name="T5" fmla="*/ 0 h 400"/>
                <a:gd name="T6" fmla="*/ 0 w 292"/>
                <a:gd name="T7" fmla="*/ 111 h 400"/>
                <a:gd name="T8" fmla="*/ 291 w 292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399"/>
                  </a:moveTo>
                  <a:lnTo>
                    <a:pt x="291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1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970" y="1792"/>
              <a:ext cx="289" cy="400"/>
            </a:xfrm>
            <a:custGeom>
              <a:avLst/>
              <a:gdLst>
                <a:gd name="T0" fmla="*/ 0 w 289"/>
                <a:gd name="T1" fmla="*/ 399 h 400"/>
                <a:gd name="T2" fmla="*/ 0 w 289"/>
                <a:gd name="T3" fmla="*/ 288 h 400"/>
                <a:gd name="T4" fmla="*/ 288 w 289"/>
                <a:gd name="T5" fmla="*/ 0 h 400"/>
                <a:gd name="T6" fmla="*/ 288 w 289"/>
                <a:gd name="T7" fmla="*/ 111 h 400"/>
                <a:gd name="T8" fmla="*/ 0 w 289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0" y="399"/>
                  </a:moveTo>
                  <a:lnTo>
                    <a:pt x="0" y="288"/>
                  </a:lnTo>
                  <a:lnTo>
                    <a:pt x="288" y="0"/>
                  </a:lnTo>
                  <a:lnTo>
                    <a:pt x="288" y="111"/>
                  </a:lnTo>
                  <a:lnTo>
                    <a:pt x="0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260" y="2087"/>
              <a:ext cx="292" cy="400"/>
            </a:xfrm>
            <a:custGeom>
              <a:avLst/>
              <a:gdLst>
                <a:gd name="T0" fmla="*/ 291 w 292"/>
                <a:gd name="T1" fmla="*/ 0 h 400"/>
                <a:gd name="T2" fmla="*/ 291 w 292"/>
                <a:gd name="T3" fmla="*/ 111 h 400"/>
                <a:gd name="T4" fmla="*/ 0 w 292"/>
                <a:gd name="T5" fmla="*/ 399 h 400"/>
                <a:gd name="T6" fmla="*/ 0 w 292"/>
                <a:gd name="T7" fmla="*/ 288 h 400"/>
                <a:gd name="T8" fmla="*/ 291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0"/>
                  </a:moveTo>
                  <a:lnTo>
                    <a:pt x="291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1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3970" y="2377"/>
              <a:ext cx="585" cy="584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263" y="2376"/>
              <a:ext cx="290" cy="398"/>
            </a:xfrm>
            <a:custGeom>
              <a:avLst/>
              <a:gdLst>
                <a:gd name="T0" fmla="*/ 289 w 290"/>
                <a:gd name="T1" fmla="*/ 397 h 398"/>
                <a:gd name="T2" fmla="*/ 289 w 290"/>
                <a:gd name="T3" fmla="*/ 287 h 398"/>
                <a:gd name="T4" fmla="*/ 0 w 290"/>
                <a:gd name="T5" fmla="*/ 0 h 398"/>
                <a:gd name="T6" fmla="*/ 0 w 290"/>
                <a:gd name="T7" fmla="*/ 110 h 398"/>
                <a:gd name="T8" fmla="*/ 289 w 290"/>
                <a:gd name="T9" fmla="*/ 397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398"/>
                <a:gd name="T17" fmla="*/ 290 w 290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398">
                  <a:moveTo>
                    <a:pt x="289" y="397"/>
                  </a:moveTo>
                  <a:lnTo>
                    <a:pt x="289" y="287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289" y="397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970" y="2378"/>
              <a:ext cx="291" cy="399"/>
            </a:xfrm>
            <a:custGeom>
              <a:avLst/>
              <a:gdLst>
                <a:gd name="T0" fmla="*/ 0 w 291"/>
                <a:gd name="T1" fmla="*/ 398 h 399"/>
                <a:gd name="T2" fmla="*/ 0 w 291"/>
                <a:gd name="T3" fmla="*/ 287 h 399"/>
                <a:gd name="T4" fmla="*/ 290 w 291"/>
                <a:gd name="T5" fmla="*/ 0 h 399"/>
                <a:gd name="T6" fmla="*/ 290 w 291"/>
                <a:gd name="T7" fmla="*/ 111 h 399"/>
                <a:gd name="T8" fmla="*/ 0 w 291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0" y="398"/>
                  </a:moveTo>
                  <a:lnTo>
                    <a:pt x="0" y="287"/>
                  </a:lnTo>
                  <a:lnTo>
                    <a:pt x="290" y="0"/>
                  </a:lnTo>
                  <a:lnTo>
                    <a:pt x="290" y="111"/>
                  </a:lnTo>
                  <a:lnTo>
                    <a:pt x="0" y="39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263" y="2673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3970" y="2676"/>
              <a:ext cx="291" cy="398"/>
            </a:xfrm>
            <a:custGeom>
              <a:avLst/>
              <a:gdLst>
                <a:gd name="T0" fmla="*/ 0 w 291"/>
                <a:gd name="T1" fmla="*/ 0 h 398"/>
                <a:gd name="T2" fmla="*/ 0 w 291"/>
                <a:gd name="T3" fmla="*/ 110 h 398"/>
                <a:gd name="T4" fmla="*/ 290 w 291"/>
                <a:gd name="T5" fmla="*/ 397 h 398"/>
                <a:gd name="T6" fmla="*/ 290 w 291"/>
                <a:gd name="T7" fmla="*/ 287 h 398"/>
                <a:gd name="T8" fmla="*/ 0 w 291"/>
                <a:gd name="T9" fmla="*/ 0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8"/>
                <a:gd name="T17" fmla="*/ 291 w 291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8">
                  <a:moveTo>
                    <a:pt x="0" y="0"/>
                  </a:moveTo>
                  <a:lnTo>
                    <a:pt x="0" y="110"/>
                  </a:lnTo>
                  <a:lnTo>
                    <a:pt x="290" y="397"/>
                  </a:lnTo>
                  <a:lnTo>
                    <a:pt x="290" y="287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3677" y="2671"/>
              <a:ext cx="582" cy="585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966" y="2668"/>
              <a:ext cx="291" cy="400"/>
            </a:xfrm>
            <a:custGeom>
              <a:avLst/>
              <a:gdLst>
                <a:gd name="T0" fmla="*/ 290 w 291"/>
                <a:gd name="T1" fmla="*/ 399 h 400"/>
                <a:gd name="T2" fmla="*/ 290 w 291"/>
                <a:gd name="T3" fmla="*/ 288 h 400"/>
                <a:gd name="T4" fmla="*/ 0 w 291"/>
                <a:gd name="T5" fmla="*/ 0 h 400"/>
                <a:gd name="T6" fmla="*/ 0 w 291"/>
                <a:gd name="T7" fmla="*/ 111 h 400"/>
                <a:gd name="T8" fmla="*/ 290 w 291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290" y="399"/>
                  </a:moveTo>
                  <a:lnTo>
                    <a:pt x="290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675" y="2671"/>
              <a:ext cx="291" cy="400"/>
            </a:xfrm>
            <a:custGeom>
              <a:avLst/>
              <a:gdLst>
                <a:gd name="T0" fmla="*/ 0 w 291"/>
                <a:gd name="T1" fmla="*/ 399 h 400"/>
                <a:gd name="T2" fmla="*/ 0 w 291"/>
                <a:gd name="T3" fmla="*/ 288 h 400"/>
                <a:gd name="T4" fmla="*/ 290 w 291"/>
                <a:gd name="T5" fmla="*/ 0 h 400"/>
                <a:gd name="T6" fmla="*/ 290 w 291"/>
                <a:gd name="T7" fmla="*/ 111 h 400"/>
                <a:gd name="T8" fmla="*/ 0 w 291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0" y="399"/>
                  </a:moveTo>
                  <a:lnTo>
                    <a:pt x="0" y="288"/>
                  </a:lnTo>
                  <a:lnTo>
                    <a:pt x="290" y="0"/>
                  </a:lnTo>
                  <a:lnTo>
                    <a:pt x="290" y="111"/>
                  </a:lnTo>
                  <a:lnTo>
                    <a:pt x="0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966" y="2967"/>
              <a:ext cx="291" cy="399"/>
            </a:xfrm>
            <a:custGeom>
              <a:avLst/>
              <a:gdLst>
                <a:gd name="T0" fmla="*/ 290 w 291"/>
                <a:gd name="T1" fmla="*/ 0 h 399"/>
                <a:gd name="T2" fmla="*/ 290 w 291"/>
                <a:gd name="T3" fmla="*/ 111 h 399"/>
                <a:gd name="T4" fmla="*/ 0 w 291"/>
                <a:gd name="T5" fmla="*/ 398 h 399"/>
                <a:gd name="T6" fmla="*/ 0 w 291"/>
                <a:gd name="T7" fmla="*/ 287 h 399"/>
                <a:gd name="T8" fmla="*/ 290 w 291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290" y="0"/>
                  </a:moveTo>
                  <a:lnTo>
                    <a:pt x="290" y="111"/>
                  </a:lnTo>
                  <a:lnTo>
                    <a:pt x="0" y="398"/>
                  </a:lnTo>
                  <a:lnTo>
                    <a:pt x="0" y="287"/>
                  </a:lnTo>
                  <a:lnTo>
                    <a:pt x="29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675" y="2968"/>
              <a:ext cx="291" cy="400"/>
            </a:xfrm>
            <a:custGeom>
              <a:avLst/>
              <a:gdLst>
                <a:gd name="T0" fmla="*/ 0 w 291"/>
                <a:gd name="T1" fmla="*/ 0 h 400"/>
                <a:gd name="T2" fmla="*/ 0 w 291"/>
                <a:gd name="T3" fmla="*/ 111 h 400"/>
                <a:gd name="T4" fmla="*/ 290 w 291"/>
                <a:gd name="T5" fmla="*/ 399 h 400"/>
                <a:gd name="T6" fmla="*/ 290 w 291"/>
                <a:gd name="T7" fmla="*/ 288 h 400"/>
                <a:gd name="T8" fmla="*/ 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0" y="0"/>
                  </a:moveTo>
                  <a:lnTo>
                    <a:pt x="0" y="111"/>
                  </a:lnTo>
                  <a:lnTo>
                    <a:pt x="290" y="399"/>
                  </a:lnTo>
                  <a:lnTo>
                    <a:pt x="290" y="288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3395" y="2951"/>
              <a:ext cx="584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687" y="2949"/>
              <a:ext cx="292" cy="400"/>
            </a:xfrm>
            <a:custGeom>
              <a:avLst/>
              <a:gdLst>
                <a:gd name="T0" fmla="*/ 291 w 292"/>
                <a:gd name="T1" fmla="*/ 399 h 400"/>
                <a:gd name="T2" fmla="*/ 291 w 292"/>
                <a:gd name="T3" fmla="*/ 288 h 400"/>
                <a:gd name="T4" fmla="*/ 0 w 292"/>
                <a:gd name="T5" fmla="*/ 0 h 400"/>
                <a:gd name="T6" fmla="*/ 0 w 292"/>
                <a:gd name="T7" fmla="*/ 111 h 400"/>
                <a:gd name="T8" fmla="*/ 291 w 292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399"/>
                  </a:moveTo>
                  <a:lnTo>
                    <a:pt x="291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1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395" y="2951"/>
              <a:ext cx="292" cy="401"/>
            </a:xfrm>
            <a:custGeom>
              <a:avLst/>
              <a:gdLst>
                <a:gd name="T0" fmla="*/ 0 w 292"/>
                <a:gd name="T1" fmla="*/ 400 h 401"/>
                <a:gd name="T2" fmla="*/ 0 w 292"/>
                <a:gd name="T3" fmla="*/ 289 h 401"/>
                <a:gd name="T4" fmla="*/ 291 w 292"/>
                <a:gd name="T5" fmla="*/ 0 h 401"/>
                <a:gd name="T6" fmla="*/ 291 w 292"/>
                <a:gd name="T7" fmla="*/ 111 h 401"/>
                <a:gd name="T8" fmla="*/ 0 w 292"/>
                <a:gd name="T9" fmla="*/ 40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1"/>
                <a:gd name="T17" fmla="*/ 292 w 292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1">
                  <a:moveTo>
                    <a:pt x="0" y="400"/>
                  </a:moveTo>
                  <a:lnTo>
                    <a:pt x="0" y="289"/>
                  </a:lnTo>
                  <a:lnTo>
                    <a:pt x="291" y="0"/>
                  </a:lnTo>
                  <a:lnTo>
                    <a:pt x="291" y="111"/>
                  </a:lnTo>
                  <a:lnTo>
                    <a:pt x="0" y="40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687" y="3246"/>
              <a:ext cx="292" cy="400"/>
            </a:xfrm>
            <a:custGeom>
              <a:avLst/>
              <a:gdLst>
                <a:gd name="T0" fmla="*/ 291 w 292"/>
                <a:gd name="T1" fmla="*/ 0 h 400"/>
                <a:gd name="T2" fmla="*/ 291 w 292"/>
                <a:gd name="T3" fmla="*/ 111 h 400"/>
                <a:gd name="T4" fmla="*/ 0 w 292"/>
                <a:gd name="T5" fmla="*/ 399 h 400"/>
                <a:gd name="T6" fmla="*/ 0 w 292"/>
                <a:gd name="T7" fmla="*/ 288 h 400"/>
                <a:gd name="T8" fmla="*/ 291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0"/>
                  </a:moveTo>
                  <a:lnTo>
                    <a:pt x="291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1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395" y="3248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AutoShape 39"/>
            <p:cNvSpPr>
              <a:spLocks noChangeArrowheads="1"/>
            </p:cNvSpPr>
            <p:nvPr/>
          </p:nvSpPr>
          <p:spPr bwMode="auto">
            <a:xfrm>
              <a:off x="1650" y="626"/>
              <a:ext cx="583" cy="583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652" y="624"/>
              <a:ext cx="290" cy="399"/>
            </a:xfrm>
            <a:custGeom>
              <a:avLst/>
              <a:gdLst>
                <a:gd name="T0" fmla="*/ 0 w 290"/>
                <a:gd name="T1" fmla="*/ 398 h 399"/>
                <a:gd name="T2" fmla="*/ 0 w 290"/>
                <a:gd name="T3" fmla="*/ 287 h 399"/>
                <a:gd name="T4" fmla="*/ 289 w 290"/>
                <a:gd name="T5" fmla="*/ 0 h 399"/>
                <a:gd name="T6" fmla="*/ 289 w 290"/>
                <a:gd name="T7" fmla="*/ 111 h 399"/>
                <a:gd name="T8" fmla="*/ 0 w 290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399"/>
                <a:gd name="T17" fmla="*/ 290 w 290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399">
                  <a:moveTo>
                    <a:pt x="0" y="398"/>
                  </a:moveTo>
                  <a:lnTo>
                    <a:pt x="0" y="287"/>
                  </a:lnTo>
                  <a:lnTo>
                    <a:pt x="289" y="0"/>
                  </a:lnTo>
                  <a:lnTo>
                    <a:pt x="289" y="111"/>
                  </a:lnTo>
                  <a:lnTo>
                    <a:pt x="0" y="398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944" y="626"/>
              <a:ext cx="290" cy="400"/>
            </a:xfrm>
            <a:custGeom>
              <a:avLst/>
              <a:gdLst>
                <a:gd name="T0" fmla="*/ 289 w 290"/>
                <a:gd name="T1" fmla="*/ 399 h 400"/>
                <a:gd name="T2" fmla="*/ 289 w 290"/>
                <a:gd name="T3" fmla="*/ 288 h 400"/>
                <a:gd name="T4" fmla="*/ 0 w 290"/>
                <a:gd name="T5" fmla="*/ 0 h 400"/>
                <a:gd name="T6" fmla="*/ 0 w 290"/>
                <a:gd name="T7" fmla="*/ 111 h 400"/>
                <a:gd name="T8" fmla="*/ 289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399"/>
                  </a:moveTo>
                  <a:lnTo>
                    <a:pt x="289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89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652" y="922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944" y="923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AutoShape 44"/>
            <p:cNvSpPr>
              <a:spLocks noChangeArrowheads="1"/>
            </p:cNvSpPr>
            <p:nvPr/>
          </p:nvSpPr>
          <p:spPr bwMode="auto">
            <a:xfrm>
              <a:off x="1359" y="918"/>
              <a:ext cx="584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362" y="916"/>
              <a:ext cx="291" cy="399"/>
            </a:xfrm>
            <a:custGeom>
              <a:avLst/>
              <a:gdLst>
                <a:gd name="T0" fmla="*/ 0 w 291"/>
                <a:gd name="T1" fmla="*/ 398 h 399"/>
                <a:gd name="T2" fmla="*/ 0 w 291"/>
                <a:gd name="T3" fmla="*/ 287 h 399"/>
                <a:gd name="T4" fmla="*/ 290 w 291"/>
                <a:gd name="T5" fmla="*/ 0 h 399"/>
                <a:gd name="T6" fmla="*/ 290 w 291"/>
                <a:gd name="T7" fmla="*/ 111 h 399"/>
                <a:gd name="T8" fmla="*/ 0 w 291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0" y="398"/>
                  </a:moveTo>
                  <a:lnTo>
                    <a:pt x="0" y="287"/>
                  </a:lnTo>
                  <a:lnTo>
                    <a:pt x="290" y="0"/>
                  </a:lnTo>
                  <a:lnTo>
                    <a:pt x="290" y="111"/>
                  </a:lnTo>
                  <a:lnTo>
                    <a:pt x="0" y="398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654" y="918"/>
              <a:ext cx="291" cy="398"/>
            </a:xfrm>
            <a:custGeom>
              <a:avLst/>
              <a:gdLst>
                <a:gd name="T0" fmla="*/ 290 w 291"/>
                <a:gd name="T1" fmla="*/ 397 h 398"/>
                <a:gd name="T2" fmla="*/ 290 w 291"/>
                <a:gd name="T3" fmla="*/ 287 h 398"/>
                <a:gd name="T4" fmla="*/ 0 w 291"/>
                <a:gd name="T5" fmla="*/ 0 h 398"/>
                <a:gd name="T6" fmla="*/ 0 w 291"/>
                <a:gd name="T7" fmla="*/ 110 h 398"/>
                <a:gd name="T8" fmla="*/ 290 w 291"/>
                <a:gd name="T9" fmla="*/ 397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8"/>
                <a:gd name="T17" fmla="*/ 291 w 291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8">
                  <a:moveTo>
                    <a:pt x="290" y="397"/>
                  </a:moveTo>
                  <a:lnTo>
                    <a:pt x="290" y="287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290" y="397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362" y="1213"/>
              <a:ext cx="291" cy="401"/>
            </a:xfrm>
            <a:custGeom>
              <a:avLst/>
              <a:gdLst>
                <a:gd name="T0" fmla="*/ 0 w 291"/>
                <a:gd name="T1" fmla="*/ 0 h 401"/>
                <a:gd name="T2" fmla="*/ 0 w 291"/>
                <a:gd name="T3" fmla="*/ 111 h 401"/>
                <a:gd name="T4" fmla="*/ 290 w 291"/>
                <a:gd name="T5" fmla="*/ 400 h 401"/>
                <a:gd name="T6" fmla="*/ 290 w 291"/>
                <a:gd name="T7" fmla="*/ 289 h 401"/>
                <a:gd name="T8" fmla="*/ 0 w 291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1"/>
                <a:gd name="T17" fmla="*/ 291 w 291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1">
                  <a:moveTo>
                    <a:pt x="0" y="0"/>
                  </a:moveTo>
                  <a:lnTo>
                    <a:pt x="0" y="111"/>
                  </a:lnTo>
                  <a:lnTo>
                    <a:pt x="290" y="400"/>
                  </a:lnTo>
                  <a:lnTo>
                    <a:pt x="290" y="289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654" y="1215"/>
              <a:ext cx="291" cy="399"/>
            </a:xfrm>
            <a:custGeom>
              <a:avLst/>
              <a:gdLst>
                <a:gd name="T0" fmla="*/ 290 w 291"/>
                <a:gd name="T1" fmla="*/ 0 h 399"/>
                <a:gd name="T2" fmla="*/ 290 w 291"/>
                <a:gd name="T3" fmla="*/ 111 h 399"/>
                <a:gd name="T4" fmla="*/ 0 w 291"/>
                <a:gd name="T5" fmla="*/ 398 h 399"/>
                <a:gd name="T6" fmla="*/ 0 w 291"/>
                <a:gd name="T7" fmla="*/ 287 h 399"/>
                <a:gd name="T8" fmla="*/ 290 w 291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290" y="0"/>
                  </a:moveTo>
                  <a:lnTo>
                    <a:pt x="290" y="111"/>
                  </a:lnTo>
                  <a:lnTo>
                    <a:pt x="0" y="398"/>
                  </a:lnTo>
                  <a:lnTo>
                    <a:pt x="0" y="287"/>
                  </a:lnTo>
                  <a:lnTo>
                    <a:pt x="29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1070" y="1207"/>
              <a:ext cx="585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073" y="1205"/>
              <a:ext cx="290" cy="400"/>
            </a:xfrm>
            <a:custGeom>
              <a:avLst/>
              <a:gdLst>
                <a:gd name="T0" fmla="*/ 0 w 290"/>
                <a:gd name="T1" fmla="*/ 399 h 400"/>
                <a:gd name="T2" fmla="*/ 0 w 290"/>
                <a:gd name="T3" fmla="*/ 288 h 400"/>
                <a:gd name="T4" fmla="*/ 289 w 290"/>
                <a:gd name="T5" fmla="*/ 0 h 400"/>
                <a:gd name="T6" fmla="*/ 289 w 290"/>
                <a:gd name="T7" fmla="*/ 111 h 400"/>
                <a:gd name="T8" fmla="*/ 0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399"/>
                  </a:moveTo>
                  <a:lnTo>
                    <a:pt x="0" y="288"/>
                  </a:lnTo>
                  <a:lnTo>
                    <a:pt x="289" y="0"/>
                  </a:lnTo>
                  <a:lnTo>
                    <a:pt x="289" y="111"/>
                  </a:lnTo>
                  <a:lnTo>
                    <a:pt x="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364" y="1208"/>
              <a:ext cx="291" cy="400"/>
            </a:xfrm>
            <a:custGeom>
              <a:avLst/>
              <a:gdLst>
                <a:gd name="T0" fmla="*/ 290 w 291"/>
                <a:gd name="T1" fmla="*/ 399 h 400"/>
                <a:gd name="T2" fmla="*/ 290 w 291"/>
                <a:gd name="T3" fmla="*/ 288 h 400"/>
                <a:gd name="T4" fmla="*/ 0 w 291"/>
                <a:gd name="T5" fmla="*/ 0 h 400"/>
                <a:gd name="T6" fmla="*/ 0 w 291"/>
                <a:gd name="T7" fmla="*/ 111 h 400"/>
                <a:gd name="T8" fmla="*/ 290 w 291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290" y="399"/>
                  </a:moveTo>
                  <a:lnTo>
                    <a:pt x="290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073" y="1502"/>
              <a:ext cx="290" cy="401"/>
            </a:xfrm>
            <a:custGeom>
              <a:avLst/>
              <a:gdLst>
                <a:gd name="T0" fmla="*/ 0 w 290"/>
                <a:gd name="T1" fmla="*/ 0 h 401"/>
                <a:gd name="T2" fmla="*/ 0 w 290"/>
                <a:gd name="T3" fmla="*/ 111 h 401"/>
                <a:gd name="T4" fmla="*/ 289 w 290"/>
                <a:gd name="T5" fmla="*/ 400 h 401"/>
                <a:gd name="T6" fmla="*/ 289 w 290"/>
                <a:gd name="T7" fmla="*/ 289 h 401"/>
                <a:gd name="T8" fmla="*/ 0 w 290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1"/>
                <a:gd name="T17" fmla="*/ 290 w 290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1">
                  <a:moveTo>
                    <a:pt x="0" y="0"/>
                  </a:moveTo>
                  <a:lnTo>
                    <a:pt x="0" y="111"/>
                  </a:lnTo>
                  <a:lnTo>
                    <a:pt x="289" y="400"/>
                  </a:lnTo>
                  <a:lnTo>
                    <a:pt x="289" y="289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AutoShape 53"/>
            <p:cNvSpPr>
              <a:spLocks noChangeArrowheads="1"/>
            </p:cNvSpPr>
            <p:nvPr/>
          </p:nvSpPr>
          <p:spPr bwMode="auto">
            <a:xfrm>
              <a:off x="1070" y="1793"/>
              <a:ext cx="585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073" y="1791"/>
              <a:ext cx="290" cy="400"/>
            </a:xfrm>
            <a:custGeom>
              <a:avLst/>
              <a:gdLst>
                <a:gd name="T0" fmla="*/ 0 w 290"/>
                <a:gd name="T1" fmla="*/ 399 h 400"/>
                <a:gd name="T2" fmla="*/ 0 w 290"/>
                <a:gd name="T3" fmla="*/ 288 h 400"/>
                <a:gd name="T4" fmla="*/ 289 w 290"/>
                <a:gd name="T5" fmla="*/ 0 h 400"/>
                <a:gd name="T6" fmla="*/ 289 w 290"/>
                <a:gd name="T7" fmla="*/ 111 h 400"/>
                <a:gd name="T8" fmla="*/ 0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399"/>
                  </a:moveTo>
                  <a:lnTo>
                    <a:pt x="0" y="288"/>
                  </a:lnTo>
                  <a:lnTo>
                    <a:pt x="289" y="0"/>
                  </a:lnTo>
                  <a:lnTo>
                    <a:pt x="289" y="111"/>
                  </a:lnTo>
                  <a:lnTo>
                    <a:pt x="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364" y="1792"/>
              <a:ext cx="291" cy="400"/>
            </a:xfrm>
            <a:custGeom>
              <a:avLst/>
              <a:gdLst>
                <a:gd name="T0" fmla="*/ 290 w 291"/>
                <a:gd name="T1" fmla="*/ 399 h 400"/>
                <a:gd name="T2" fmla="*/ 290 w 291"/>
                <a:gd name="T3" fmla="*/ 288 h 400"/>
                <a:gd name="T4" fmla="*/ 0 w 291"/>
                <a:gd name="T5" fmla="*/ 0 h 400"/>
                <a:gd name="T6" fmla="*/ 0 w 291"/>
                <a:gd name="T7" fmla="*/ 111 h 400"/>
                <a:gd name="T8" fmla="*/ 290 w 291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290" y="399"/>
                  </a:moveTo>
                  <a:lnTo>
                    <a:pt x="290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0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073" y="2087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364" y="2090"/>
              <a:ext cx="291" cy="400"/>
            </a:xfrm>
            <a:custGeom>
              <a:avLst/>
              <a:gdLst>
                <a:gd name="T0" fmla="*/ 290 w 291"/>
                <a:gd name="T1" fmla="*/ 0 h 400"/>
                <a:gd name="T2" fmla="*/ 290 w 291"/>
                <a:gd name="T3" fmla="*/ 111 h 400"/>
                <a:gd name="T4" fmla="*/ 0 w 291"/>
                <a:gd name="T5" fmla="*/ 399 h 400"/>
                <a:gd name="T6" fmla="*/ 0 w 291"/>
                <a:gd name="T7" fmla="*/ 288 h 400"/>
                <a:gd name="T8" fmla="*/ 29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290" y="0"/>
                  </a:moveTo>
                  <a:lnTo>
                    <a:pt x="290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AutoShape 58"/>
            <p:cNvSpPr>
              <a:spLocks noChangeArrowheads="1"/>
            </p:cNvSpPr>
            <p:nvPr/>
          </p:nvSpPr>
          <p:spPr bwMode="auto">
            <a:xfrm>
              <a:off x="1069" y="2377"/>
              <a:ext cx="582" cy="584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070" y="2376"/>
              <a:ext cx="290" cy="398"/>
            </a:xfrm>
            <a:custGeom>
              <a:avLst/>
              <a:gdLst>
                <a:gd name="T0" fmla="*/ 0 w 290"/>
                <a:gd name="T1" fmla="*/ 397 h 398"/>
                <a:gd name="T2" fmla="*/ 0 w 290"/>
                <a:gd name="T3" fmla="*/ 287 h 398"/>
                <a:gd name="T4" fmla="*/ 289 w 290"/>
                <a:gd name="T5" fmla="*/ 0 h 398"/>
                <a:gd name="T6" fmla="*/ 289 w 290"/>
                <a:gd name="T7" fmla="*/ 110 h 398"/>
                <a:gd name="T8" fmla="*/ 0 w 290"/>
                <a:gd name="T9" fmla="*/ 397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398"/>
                <a:gd name="T17" fmla="*/ 290 w 290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398">
                  <a:moveTo>
                    <a:pt x="0" y="397"/>
                  </a:moveTo>
                  <a:lnTo>
                    <a:pt x="0" y="287"/>
                  </a:lnTo>
                  <a:lnTo>
                    <a:pt x="289" y="0"/>
                  </a:lnTo>
                  <a:lnTo>
                    <a:pt x="289" y="110"/>
                  </a:lnTo>
                  <a:lnTo>
                    <a:pt x="0" y="397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362" y="2378"/>
              <a:ext cx="291" cy="399"/>
            </a:xfrm>
            <a:custGeom>
              <a:avLst/>
              <a:gdLst>
                <a:gd name="T0" fmla="*/ 290 w 291"/>
                <a:gd name="T1" fmla="*/ 398 h 399"/>
                <a:gd name="T2" fmla="*/ 290 w 291"/>
                <a:gd name="T3" fmla="*/ 287 h 399"/>
                <a:gd name="T4" fmla="*/ 0 w 291"/>
                <a:gd name="T5" fmla="*/ 0 h 399"/>
                <a:gd name="T6" fmla="*/ 0 w 291"/>
                <a:gd name="T7" fmla="*/ 111 h 399"/>
                <a:gd name="T8" fmla="*/ 290 w 291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290" y="398"/>
                  </a:moveTo>
                  <a:lnTo>
                    <a:pt x="290" y="287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0" y="398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070" y="2673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362" y="2676"/>
              <a:ext cx="291" cy="398"/>
            </a:xfrm>
            <a:custGeom>
              <a:avLst/>
              <a:gdLst>
                <a:gd name="T0" fmla="*/ 290 w 291"/>
                <a:gd name="T1" fmla="*/ 0 h 398"/>
                <a:gd name="T2" fmla="*/ 290 w 291"/>
                <a:gd name="T3" fmla="*/ 110 h 398"/>
                <a:gd name="T4" fmla="*/ 0 w 291"/>
                <a:gd name="T5" fmla="*/ 397 h 398"/>
                <a:gd name="T6" fmla="*/ 0 w 291"/>
                <a:gd name="T7" fmla="*/ 287 h 398"/>
                <a:gd name="T8" fmla="*/ 290 w 291"/>
                <a:gd name="T9" fmla="*/ 0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8"/>
                <a:gd name="T17" fmla="*/ 291 w 291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8">
                  <a:moveTo>
                    <a:pt x="290" y="0"/>
                  </a:moveTo>
                  <a:lnTo>
                    <a:pt x="290" y="110"/>
                  </a:lnTo>
                  <a:lnTo>
                    <a:pt x="0" y="397"/>
                  </a:lnTo>
                  <a:lnTo>
                    <a:pt x="0" y="287"/>
                  </a:lnTo>
                  <a:lnTo>
                    <a:pt x="29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AutoShape 63"/>
            <p:cNvSpPr>
              <a:spLocks noChangeArrowheads="1"/>
            </p:cNvSpPr>
            <p:nvPr/>
          </p:nvSpPr>
          <p:spPr bwMode="auto">
            <a:xfrm>
              <a:off x="1363" y="2671"/>
              <a:ext cx="584" cy="585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366" y="2668"/>
              <a:ext cx="290" cy="400"/>
            </a:xfrm>
            <a:custGeom>
              <a:avLst/>
              <a:gdLst>
                <a:gd name="T0" fmla="*/ 0 w 290"/>
                <a:gd name="T1" fmla="*/ 399 h 400"/>
                <a:gd name="T2" fmla="*/ 0 w 290"/>
                <a:gd name="T3" fmla="*/ 288 h 400"/>
                <a:gd name="T4" fmla="*/ 289 w 290"/>
                <a:gd name="T5" fmla="*/ 0 h 400"/>
                <a:gd name="T6" fmla="*/ 289 w 290"/>
                <a:gd name="T7" fmla="*/ 111 h 400"/>
                <a:gd name="T8" fmla="*/ 0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399"/>
                  </a:moveTo>
                  <a:lnTo>
                    <a:pt x="0" y="288"/>
                  </a:lnTo>
                  <a:lnTo>
                    <a:pt x="289" y="0"/>
                  </a:lnTo>
                  <a:lnTo>
                    <a:pt x="289" y="111"/>
                  </a:lnTo>
                  <a:lnTo>
                    <a:pt x="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659" y="2671"/>
              <a:ext cx="289" cy="400"/>
            </a:xfrm>
            <a:custGeom>
              <a:avLst/>
              <a:gdLst>
                <a:gd name="T0" fmla="*/ 288 w 289"/>
                <a:gd name="T1" fmla="*/ 399 h 400"/>
                <a:gd name="T2" fmla="*/ 288 w 289"/>
                <a:gd name="T3" fmla="*/ 288 h 400"/>
                <a:gd name="T4" fmla="*/ 0 w 289"/>
                <a:gd name="T5" fmla="*/ 0 h 400"/>
                <a:gd name="T6" fmla="*/ 0 w 289"/>
                <a:gd name="T7" fmla="*/ 111 h 400"/>
                <a:gd name="T8" fmla="*/ 288 w 289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288" y="399"/>
                  </a:moveTo>
                  <a:lnTo>
                    <a:pt x="288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88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366" y="2967"/>
              <a:ext cx="290" cy="399"/>
            </a:xfrm>
            <a:custGeom>
              <a:avLst/>
              <a:gdLst>
                <a:gd name="T0" fmla="*/ 0 w 290"/>
                <a:gd name="T1" fmla="*/ 0 h 399"/>
                <a:gd name="T2" fmla="*/ 0 w 290"/>
                <a:gd name="T3" fmla="*/ 111 h 399"/>
                <a:gd name="T4" fmla="*/ 289 w 290"/>
                <a:gd name="T5" fmla="*/ 398 h 399"/>
                <a:gd name="T6" fmla="*/ 289 w 290"/>
                <a:gd name="T7" fmla="*/ 287 h 399"/>
                <a:gd name="T8" fmla="*/ 0 w 290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399"/>
                <a:gd name="T17" fmla="*/ 290 w 290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399">
                  <a:moveTo>
                    <a:pt x="0" y="0"/>
                  </a:moveTo>
                  <a:lnTo>
                    <a:pt x="0" y="111"/>
                  </a:lnTo>
                  <a:lnTo>
                    <a:pt x="289" y="398"/>
                  </a:lnTo>
                  <a:lnTo>
                    <a:pt x="289" y="287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659" y="2968"/>
              <a:ext cx="289" cy="400"/>
            </a:xfrm>
            <a:custGeom>
              <a:avLst/>
              <a:gdLst>
                <a:gd name="T0" fmla="*/ 288 w 289"/>
                <a:gd name="T1" fmla="*/ 0 h 400"/>
                <a:gd name="T2" fmla="*/ 288 w 289"/>
                <a:gd name="T3" fmla="*/ 111 h 400"/>
                <a:gd name="T4" fmla="*/ 0 w 289"/>
                <a:gd name="T5" fmla="*/ 399 h 400"/>
                <a:gd name="T6" fmla="*/ 0 w 289"/>
                <a:gd name="T7" fmla="*/ 288 h 400"/>
                <a:gd name="T8" fmla="*/ 288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288" y="0"/>
                  </a:moveTo>
                  <a:lnTo>
                    <a:pt x="288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AutoShape 68"/>
            <p:cNvSpPr>
              <a:spLocks noChangeArrowheads="1"/>
            </p:cNvSpPr>
            <p:nvPr/>
          </p:nvSpPr>
          <p:spPr bwMode="auto">
            <a:xfrm>
              <a:off x="1642" y="2951"/>
              <a:ext cx="585" cy="582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646" y="2949"/>
              <a:ext cx="290" cy="400"/>
            </a:xfrm>
            <a:custGeom>
              <a:avLst/>
              <a:gdLst>
                <a:gd name="T0" fmla="*/ 0 w 290"/>
                <a:gd name="T1" fmla="*/ 399 h 400"/>
                <a:gd name="T2" fmla="*/ 0 w 290"/>
                <a:gd name="T3" fmla="*/ 288 h 400"/>
                <a:gd name="T4" fmla="*/ 289 w 290"/>
                <a:gd name="T5" fmla="*/ 0 h 400"/>
                <a:gd name="T6" fmla="*/ 289 w 290"/>
                <a:gd name="T7" fmla="*/ 111 h 400"/>
                <a:gd name="T8" fmla="*/ 0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399"/>
                  </a:moveTo>
                  <a:lnTo>
                    <a:pt x="0" y="288"/>
                  </a:lnTo>
                  <a:lnTo>
                    <a:pt x="289" y="0"/>
                  </a:lnTo>
                  <a:lnTo>
                    <a:pt x="289" y="111"/>
                  </a:lnTo>
                  <a:lnTo>
                    <a:pt x="0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939" y="2951"/>
              <a:ext cx="289" cy="401"/>
            </a:xfrm>
            <a:custGeom>
              <a:avLst/>
              <a:gdLst>
                <a:gd name="T0" fmla="*/ 288 w 289"/>
                <a:gd name="T1" fmla="*/ 400 h 401"/>
                <a:gd name="T2" fmla="*/ 288 w 289"/>
                <a:gd name="T3" fmla="*/ 289 h 401"/>
                <a:gd name="T4" fmla="*/ 0 w 289"/>
                <a:gd name="T5" fmla="*/ 0 h 401"/>
                <a:gd name="T6" fmla="*/ 0 w 289"/>
                <a:gd name="T7" fmla="*/ 111 h 401"/>
                <a:gd name="T8" fmla="*/ 288 w 289"/>
                <a:gd name="T9" fmla="*/ 40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1"/>
                <a:gd name="T17" fmla="*/ 289 w 289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1">
                  <a:moveTo>
                    <a:pt x="288" y="400"/>
                  </a:moveTo>
                  <a:lnTo>
                    <a:pt x="288" y="289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88" y="40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646" y="3246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939" y="3248"/>
              <a:ext cx="289" cy="400"/>
            </a:xfrm>
            <a:custGeom>
              <a:avLst/>
              <a:gdLst>
                <a:gd name="T0" fmla="*/ 288 w 289"/>
                <a:gd name="T1" fmla="*/ 0 h 400"/>
                <a:gd name="T2" fmla="*/ 288 w 289"/>
                <a:gd name="T3" fmla="*/ 111 h 400"/>
                <a:gd name="T4" fmla="*/ 0 w 289"/>
                <a:gd name="T5" fmla="*/ 399 h 400"/>
                <a:gd name="T6" fmla="*/ 0 w 289"/>
                <a:gd name="T7" fmla="*/ 288 h 400"/>
                <a:gd name="T8" fmla="*/ 288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288" y="0"/>
                  </a:moveTo>
                  <a:lnTo>
                    <a:pt x="288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8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AutoShape 73"/>
            <p:cNvSpPr>
              <a:spLocks noChangeArrowheads="1"/>
            </p:cNvSpPr>
            <p:nvPr/>
          </p:nvSpPr>
          <p:spPr bwMode="auto">
            <a:xfrm>
              <a:off x="2808" y="626"/>
              <a:ext cx="583" cy="583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2810" y="624"/>
              <a:ext cx="291" cy="399"/>
            </a:xfrm>
            <a:custGeom>
              <a:avLst/>
              <a:gdLst>
                <a:gd name="T0" fmla="*/ 0 w 291"/>
                <a:gd name="T1" fmla="*/ 398 h 399"/>
                <a:gd name="T2" fmla="*/ 0 w 291"/>
                <a:gd name="T3" fmla="*/ 287 h 399"/>
                <a:gd name="T4" fmla="*/ 290 w 291"/>
                <a:gd name="T5" fmla="*/ 0 h 399"/>
                <a:gd name="T6" fmla="*/ 290 w 291"/>
                <a:gd name="T7" fmla="*/ 111 h 399"/>
                <a:gd name="T8" fmla="*/ 0 w 291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0" y="398"/>
                  </a:moveTo>
                  <a:lnTo>
                    <a:pt x="0" y="287"/>
                  </a:lnTo>
                  <a:lnTo>
                    <a:pt x="290" y="0"/>
                  </a:lnTo>
                  <a:lnTo>
                    <a:pt x="290" y="111"/>
                  </a:lnTo>
                  <a:lnTo>
                    <a:pt x="0" y="398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810" y="922"/>
              <a:ext cx="291" cy="400"/>
            </a:xfrm>
            <a:custGeom>
              <a:avLst/>
              <a:gdLst>
                <a:gd name="T0" fmla="*/ 0 w 291"/>
                <a:gd name="T1" fmla="*/ 0 h 400"/>
                <a:gd name="T2" fmla="*/ 0 w 291"/>
                <a:gd name="T3" fmla="*/ 111 h 400"/>
                <a:gd name="T4" fmla="*/ 290 w 291"/>
                <a:gd name="T5" fmla="*/ 399 h 400"/>
                <a:gd name="T6" fmla="*/ 290 w 291"/>
                <a:gd name="T7" fmla="*/ 288 h 400"/>
                <a:gd name="T8" fmla="*/ 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0" y="0"/>
                  </a:moveTo>
                  <a:lnTo>
                    <a:pt x="0" y="111"/>
                  </a:lnTo>
                  <a:lnTo>
                    <a:pt x="290" y="399"/>
                  </a:lnTo>
                  <a:lnTo>
                    <a:pt x="290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AutoShape 76"/>
            <p:cNvSpPr>
              <a:spLocks noChangeArrowheads="1"/>
            </p:cNvSpPr>
            <p:nvPr/>
          </p:nvSpPr>
          <p:spPr bwMode="auto">
            <a:xfrm>
              <a:off x="2227" y="626"/>
              <a:ext cx="583" cy="583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2228" y="624"/>
              <a:ext cx="292" cy="399"/>
            </a:xfrm>
            <a:custGeom>
              <a:avLst/>
              <a:gdLst>
                <a:gd name="T0" fmla="*/ 0 w 292"/>
                <a:gd name="T1" fmla="*/ 398 h 399"/>
                <a:gd name="T2" fmla="*/ 0 w 292"/>
                <a:gd name="T3" fmla="*/ 287 h 399"/>
                <a:gd name="T4" fmla="*/ 291 w 292"/>
                <a:gd name="T5" fmla="*/ 0 h 399"/>
                <a:gd name="T6" fmla="*/ 291 w 292"/>
                <a:gd name="T7" fmla="*/ 111 h 399"/>
                <a:gd name="T8" fmla="*/ 0 w 292"/>
                <a:gd name="T9" fmla="*/ 398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399"/>
                <a:gd name="T17" fmla="*/ 292 w 292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399">
                  <a:moveTo>
                    <a:pt x="0" y="398"/>
                  </a:moveTo>
                  <a:lnTo>
                    <a:pt x="0" y="287"/>
                  </a:lnTo>
                  <a:lnTo>
                    <a:pt x="291" y="0"/>
                  </a:lnTo>
                  <a:lnTo>
                    <a:pt x="291" y="111"/>
                  </a:lnTo>
                  <a:lnTo>
                    <a:pt x="0" y="398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2519" y="626"/>
              <a:ext cx="292" cy="400"/>
            </a:xfrm>
            <a:custGeom>
              <a:avLst/>
              <a:gdLst>
                <a:gd name="T0" fmla="*/ 291 w 292"/>
                <a:gd name="T1" fmla="*/ 399 h 400"/>
                <a:gd name="T2" fmla="*/ 291 w 292"/>
                <a:gd name="T3" fmla="*/ 288 h 400"/>
                <a:gd name="T4" fmla="*/ 0 w 292"/>
                <a:gd name="T5" fmla="*/ 0 h 400"/>
                <a:gd name="T6" fmla="*/ 0 w 292"/>
                <a:gd name="T7" fmla="*/ 111 h 400"/>
                <a:gd name="T8" fmla="*/ 291 w 292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399"/>
                  </a:moveTo>
                  <a:lnTo>
                    <a:pt x="291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91" y="399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519" y="923"/>
              <a:ext cx="292" cy="400"/>
            </a:xfrm>
            <a:custGeom>
              <a:avLst/>
              <a:gdLst>
                <a:gd name="T0" fmla="*/ 291 w 292"/>
                <a:gd name="T1" fmla="*/ 0 h 400"/>
                <a:gd name="T2" fmla="*/ 291 w 292"/>
                <a:gd name="T3" fmla="*/ 111 h 400"/>
                <a:gd name="T4" fmla="*/ 0 w 292"/>
                <a:gd name="T5" fmla="*/ 399 h 400"/>
                <a:gd name="T6" fmla="*/ 0 w 292"/>
                <a:gd name="T7" fmla="*/ 288 h 400"/>
                <a:gd name="T8" fmla="*/ 291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0"/>
                  </a:moveTo>
                  <a:lnTo>
                    <a:pt x="291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1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AutoShape 80"/>
            <p:cNvSpPr>
              <a:spLocks noChangeArrowheads="1"/>
            </p:cNvSpPr>
            <p:nvPr/>
          </p:nvSpPr>
          <p:spPr bwMode="auto">
            <a:xfrm>
              <a:off x="2224" y="2957"/>
              <a:ext cx="584" cy="584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2227" y="2954"/>
              <a:ext cx="290" cy="400"/>
            </a:xfrm>
            <a:custGeom>
              <a:avLst/>
              <a:gdLst>
                <a:gd name="T0" fmla="*/ 0 w 290"/>
                <a:gd name="T1" fmla="*/ 399 h 400"/>
                <a:gd name="T2" fmla="*/ 0 w 290"/>
                <a:gd name="T3" fmla="*/ 288 h 400"/>
                <a:gd name="T4" fmla="*/ 289 w 290"/>
                <a:gd name="T5" fmla="*/ 0 h 400"/>
                <a:gd name="T6" fmla="*/ 289 w 290"/>
                <a:gd name="T7" fmla="*/ 111 h 400"/>
                <a:gd name="T8" fmla="*/ 0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399"/>
                  </a:moveTo>
                  <a:lnTo>
                    <a:pt x="0" y="288"/>
                  </a:lnTo>
                  <a:lnTo>
                    <a:pt x="289" y="0"/>
                  </a:lnTo>
                  <a:lnTo>
                    <a:pt x="289" y="111"/>
                  </a:lnTo>
                  <a:lnTo>
                    <a:pt x="0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2519" y="2956"/>
              <a:ext cx="290" cy="400"/>
            </a:xfrm>
            <a:custGeom>
              <a:avLst/>
              <a:gdLst>
                <a:gd name="T0" fmla="*/ 289 w 290"/>
                <a:gd name="T1" fmla="*/ 399 h 400"/>
                <a:gd name="T2" fmla="*/ 289 w 290"/>
                <a:gd name="T3" fmla="*/ 288 h 400"/>
                <a:gd name="T4" fmla="*/ 0 w 290"/>
                <a:gd name="T5" fmla="*/ 0 h 400"/>
                <a:gd name="T6" fmla="*/ 0 w 290"/>
                <a:gd name="T7" fmla="*/ 111 h 400"/>
                <a:gd name="T8" fmla="*/ 289 w 290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399"/>
                  </a:moveTo>
                  <a:lnTo>
                    <a:pt x="289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89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2227" y="3253"/>
              <a:ext cx="290" cy="399"/>
            </a:xfrm>
            <a:custGeom>
              <a:avLst/>
              <a:gdLst>
                <a:gd name="T0" fmla="*/ 0 w 290"/>
                <a:gd name="T1" fmla="*/ 0 h 399"/>
                <a:gd name="T2" fmla="*/ 0 w 290"/>
                <a:gd name="T3" fmla="*/ 111 h 399"/>
                <a:gd name="T4" fmla="*/ 289 w 290"/>
                <a:gd name="T5" fmla="*/ 398 h 399"/>
                <a:gd name="T6" fmla="*/ 289 w 290"/>
                <a:gd name="T7" fmla="*/ 287 h 399"/>
                <a:gd name="T8" fmla="*/ 0 w 290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399"/>
                <a:gd name="T17" fmla="*/ 290 w 290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399">
                  <a:moveTo>
                    <a:pt x="0" y="0"/>
                  </a:moveTo>
                  <a:lnTo>
                    <a:pt x="0" y="111"/>
                  </a:lnTo>
                  <a:lnTo>
                    <a:pt x="289" y="398"/>
                  </a:lnTo>
                  <a:lnTo>
                    <a:pt x="289" y="287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2519" y="3254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AutoShape 85"/>
            <p:cNvSpPr>
              <a:spLocks noChangeArrowheads="1"/>
            </p:cNvSpPr>
            <p:nvPr/>
          </p:nvSpPr>
          <p:spPr bwMode="auto">
            <a:xfrm>
              <a:off x="2519" y="1033"/>
              <a:ext cx="583" cy="584"/>
            </a:xfrm>
            <a:prstGeom prst="diamond">
              <a:avLst/>
            </a:prstGeom>
            <a:solidFill>
              <a:schemeClr val="folHlink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816" y="2954"/>
              <a:ext cx="291" cy="400"/>
            </a:xfrm>
            <a:custGeom>
              <a:avLst/>
              <a:gdLst>
                <a:gd name="T0" fmla="*/ 0 w 291"/>
                <a:gd name="T1" fmla="*/ 399 h 400"/>
                <a:gd name="T2" fmla="*/ 0 w 291"/>
                <a:gd name="T3" fmla="*/ 288 h 400"/>
                <a:gd name="T4" fmla="*/ 290 w 291"/>
                <a:gd name="T5" fmla="*/ 0 h 400"/>
                <a:gd name="T6" fmla="*/ 290 w 291"/>
                <a:gd name="T7" fmla="*/ 111 h 400"/>
                <a:gd name="T8" fmla="*/ 0 w 291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0" y="399"/>
                  </a:moveTo>
                  <a:lnTo>
                    <a:pt x="0" y="288"/>
                  </a:lnTo>
                  <a:lnTo>
                    <a:pt x="290" y="0"/>
                  </a:lnTo>
                  <a:lnTo>
                    <a:pt x="290" y="111"/>
                  </a:lnTo>
                  <a:lnTo>
                    <a:pt x="0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3109" y="2956"/>
              <a:ext cx="289" cy="400"/>
            </a:xfrm>
            <a:custGeom>
              <a:avLst/>
              <a:gdLst>
                <a:gd name="T0" fmla="*/ 288 w 289"/>
                <a:gd name="T1" fmla="*/ 399 h 400"/>
                <a:gd name="T2" fmla="*/ 288 w 289"/>
                <a:gd name="T3" fmla="*/ 288 h 400"/>
                <a:gd name="T4" fmla="*/ 0 w 289"/>
                <a:gd name="T5" fmla="*/ 0 h 400"/>
                <a:gd name="T6" fmla="*/ 0 w 289"/>
                <a:gd name="T7" fmla="*/ 111 h 400"/>
                <a:gd name="T8" fmla="*/ 288 w 289"/>
                <a:gd name="T9" fmla="*/ 399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288" y="399"/>
                  </a:moveTo>
                  <a:lnTo>
                    <a:pt x="288" y="288"/>
                  </a:lnTo>
                  <a:lnTo>
                    <a:pt x="0" y="0"/>
                  </a:lnTo>
                  <a:lnTo>
                    <a:pt x="0" y="111"/>
                  </a:lnTo>
                  <a:lnTo>
                    <a:pt x="288" y="399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2816" y="3253"/>
              <a:ext cx="291" cy="399"/>
            </a:xfrm>
            <a:custGeom>
              <a:avLst/>
              <a:gdLst>
                <a:gd name="T0" fmla="*/ 0 w 291"/>
                <a:gd name="T1" fmla="*/ 0 h 399"/>
                <a:gd name="T2" fmla="*/ 0 w 291"/>
                <a:gd name="T3" fmla="*/ 111 h 399"/>
                <a:gd name="T4" fmla="*/ 290 w 291"/>
                <a:gd name="T5" fmla="*/ 398 h 399"/>
                <a:gd name="T6" fmla="*/ 290 w 291"/>
                <a:gd name="T7" fmla="*/ 287 h 399"/>
                <a:gd name="T8" fmla="*/ 0 w 291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0" y="0"/>
                  </a:moveTo>
                  <a:lnTo>
                    <a:pt x="0" y="111"/>
                  </a:lnTo>
                  <a:lnTo>
                    <a:pt x="290" y="398"/>
                  </a:lnTo>
                  <a:lnTo>
                    <a:pt x="290" y="287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109" y="3254"/>
              <a:ext cx="289" cy="400"/>
            </a:xfrm>
            <a:custGeom>
              <a:avLst/>
              <a:gdLst>
                <a:gd name="T0" fmla="*/ 288 w 289"/>
                <a:gd name="T1" fmla="*/ 0 h 400"/>
                <a:gd name="T2" fmla="*/ 288 w 289"/>
                <a:gd name="T3" fmla="*/ 111 h 400"/>
                <a:gd name="T4" fmla="*/ 0 w 289"/>
                <a:gd name="T5" fmla="*/ 399 h 400"/>
                <a:gd name="T6" fmla="*/ 0 w 289"/>
                <a:gd name="T7" fmla="*/ 288 h 400"/>
                <a:gd name="T8" fmla="*/ 288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288" y="0"/>
                  </a:moveTo>
                  <a:lnTo>
                    <a:pt x="288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8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102" y="1135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33A8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2228" y="1134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rgbClr val="33A8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647" y="1298"/>
              <a:ext cx="2296" cy="2046"/>
            </a:xfrm>
            <a:custGeom>
              <a:avLst/>
              <a:gdLst>
                <a:gd name="T0" fmla="*/ 879 w 2296"/>
                <a:gd name="T1" fmla="*/ 0 h 2046"/>
                <a:gd name="T2" fmla="*/ 1995 w 2296"/>
                <a:gd name="T3" fmla="*/ 0 h 2046"/>
                <a:gd name="T4" fmla="*/ 2295 w 2296"/>
                <a:gd name="T5" fmla="*/ 894 h 2046"/>
                <a:gd name="T6" fmla="*/ 1748 w 2296"/>
                <a:gd name="T7" fmla="*/ 2041 h 2046"/>
                <a:gd name="T8" fmla="*/ 582 w 2296"/>
                <a:gd name="T9" fmla="*/ 2045 h 2046"/>
                <a:gd name="T10" fmla="*/ 0 w 2296"/>
                <a:gd name="T11" fmla="*/ 890 h 2046"/>
                <a:gd name="T12" fmla="*/ 315 w 2296"/>
                <a:gd name="T13" fmla="*/ 0 h 2046"/>
                <a:gd name="T14" fmla="*/ 879 w 2296"/>
                <a:gd name="T15" fmla="*/ 0 h 20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96"/>
                <a:gd name="T25" fmla="*/ 0 h 2046"/>
                <a:gd name="T26" fmla="*/ 2296 w 2296"/>
                <a:gd name="T27" fmla="*/ 2046 h 20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96" h="2046">
                  <a:moveTo>
                    <a:pt x="879" y="0"/>
                  </a:moveTo>
                  <a:lnTo>
                    <a:pt x="1995" y="0"/>
                  </a:lnTo>
                  <a:lnTo>
                    <a:pt x="2295" y="894"/>
                  </a:lnTo>
                  <a:lnTo>
                    <a:pt x="1748" y="2041"/>
                  </a:lnTo>
                  <a:lnTo>
                    <a:pt x="582" y="2045"/>
                  </a:lnTo>
                  <a:lnTo>
                    <a:pt x="0" y="890"/>
                  </a:lnTo>
                  <a:lnTo>
                    <a:pt x="315" y="0"/>
                  </a:lnTo>
                  <a:lnTo>
                    <a:pt x="879" y="0"/>
                  </a:lnTo>
                </a:path>
              </a:pathLst>
            </a:custGeom>
            <a:solidFill>
              <a:srgbClr val="0A8AE8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5" name="AutoShape 93"/>
            <p:cNvSpPr>
              <a:spLocks noChangeArrowheads="1"/>
            </p:cNvSpPr>
            <p:nvPr/>
          </p:nvSpPr>
          <p:spPr bwMode="auto">
            <a:xfrm>
              <a:off x="1939" y="1034"/>
              <a:ext cx="589" cy="565"/>
            </a:xfrm>
            <a:prstGeom prst="diamond">
              <a:avLst/>
            </a:prstGeom>
            <a:solidFill>
              <a:srgbClr val="FF66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96" name="AutoShape 94"/>
            <p:cNvSpPr>
              <a:spLocks noChangeArrowheads="1"/>
            </p:cNvSpPr>
            <p:nvPr/>
          </p:nvSpPr>
          <p:spPr bwMode="auto">
            <a:xfrm>
              <a:off x="1648" y="1307"/>
              <a:ext cx="583" cy="581"/>
            </a:xfrm>
            <a:prstGeom prst="diamond">
              <a:avLst/>
            </a:prstGeom>
            <a:solidFill>
              <a:srgbClr val="CC99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N" sz="1600" dirty="0" smtClean="0">
                  <a:solidFill>
                    <a:schemeClr val="accent3">
                      <a:lumMod val="50000"/>
                    </a:schemeClr>
                  </a:solidFill>
                  <a:latin typeface="Cambria" panose="02040503050406030204" pitchFamily="18" charset="0"/>
                </a:rPr>
                <a:t>PHQ</a:t>
              </a:r>
              <a:endParaRPr lang="en-IN" sz="16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7" name="AutoShape 95"/>
            <p:cNvSpPr>
              <a:spLocks noChangeArrowheads="1"/>
            </p:cNvSpPr>
            <p:nvPr/>
          </p:nvSpPr>
          <p:spPr bwMode="auto">
            <a:xfrm>
              <a:off x="1646" y="2474"/>
              <a:ext cx="583" cy="582"/>
            </a:xfrm>
            <a:prstGeom prst="diamond">
              <a:avLst/>
            </a:prstGeom>
            <a:solidFill>
              <a:srgbClr val="66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235" y="1307"/>
              <a:ext cx="291" cy="399"/>
            </a:xfrm>
            <a:custGeom>
              <a:avLst/>
              <a:gdLst>
                <a:gd name="T0" fmla="*/ 290 w 291"/>
                <a:gd name="T1" fmla="*/ 0 h 399"/>
                <a:gd name="T2" fmla="*/ 290 w 291"/>
                <a:gd name="T3" fmla="*/ 111 h 399"/>
                <a:gd name="T4" fmla="*/ 0 w 291"/>
                <a:gd name="T5" fmla="*/ 398 h 399"/>
                <a:gd name="T6" fmla="*/ 0 w 291"/>
                <a:gd name="T7" fmla="*/ 287 h 399"/>
                <a:gd name="T8" fmla="*/ 290 w 291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399"/>
                <a:gd name="T17" fmla="*/ 291 w 291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399">
                  <a:moveTo>
                    <a:pt x="290" y="0"/>
                  </a:moveTo>
                  <a:lnTo>
                    <a:pt x="290" y="111"/>
                  </a:lnTo>
                  <a:lnTo>
                    <a:pt x="0" y="398"/>
                  </a:lnTo>
                  <a:lnTo>
                    <a:pt x="0" y="287"/>
                  </a:lnTo>
                  <a:lnTo>
                    <a:pt x="290" y="0"/>
                  </a:lnTo>
                </a:path>
              </a:pathLst>
            </a:custGeom>
            <a:solidFill>
              <a:srgbClr val="FF66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944" y="1598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CC99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652" y="1891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CF0E30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2241" y="3177"/>
              <a:ext cx="1152" cy="154"/>
            </a:xfrm>
            <a:prstGeom prst="rect">
              <a:avLst/>
            </a:prstGeom>
            <a:solidFill>
              <a:srgbClr val="5596EA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59" y="2475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rgbClr val="B760F9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650" y="2763"/>
              <a:ext cx="290" cy="401"/>
            </a:xfrm>
            <a:custGeom>
              <a:avLst/>
              <a:gdLst>
                <a:gd name="T0" fmla="*/ 0 w 290"/>
                <a:gd name="T1" fmla="*/ 0 h 401"/>
                <a:gd name="T2" fmla="*/ 0 w 290"/>
                <a:gd name="T3" fmla="*/ 111 h 401"/>
                <a:gd name="T4" fmla="*/ 289 w 290"/>
                <a:gd name="T5" fmla="*/ 400 h 401"/>
                <a:gd name="T6" fmla="*/ 289 w 290"/>
                <a:gd name="T7" fmla="*/ 289 h 401"/>
                <a:gd name="T8" fmla="*/ 0 w 290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1"/>
                <a:gd name="T17" fmla="*/ 290 w 290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1">
                  <a:moveTo>
                    <a:pt x="0" y="0"/>
                  </a:moveTo>
                  <a:lnTo>
                    <a:pt x="0" y="111"/>
                  </a:lnTo>
                  <a:lnTo>
                    <a:pt x="289" y="400"/>
                  </a:lnTo>
                  <a:lnTo>
                    <a:pt x="289" y="289"/>
                  </a:lnTo>
                  <a:lnTo>
                    <a:pt x="0" y="0"/>
                  </a:lnTo>
                </a:path>
              </a:pathLst>
            </a:custGeom>
            <a:solidFill>
              <a:srgbClr val="0099CC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AutoShape 102"/>
            <p:cNvSpPr>
              <a:spLocks noChangeArrowheads="1"/>
            </p:cNvSpPr>
            <p:nvPr/>
          </p:nvSpPr>
          <p:spPr bwMode="auto">
            <a:xfrm>
              <a:off x="1935" y="2763"/>
              <a:ext cx="583" cy="583"/>
            </a:xfrm>
            <a:prstGeom prst="diamond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939" y="3054"/>
              <a:ext cx="289" cy="400"/>
            </a:xfrm>
            <a:custGeom>
              <a:avLst/>
              <a:gdLst>
                <a:gd name="T0" fmla="*/ 0 w 289"/>
                <a:gd name="T1" fmla="*/ 0 h 400"/>
                <a:gd name="T2" fmla="*/ 0 w 289"/>
                <a:gd name="T3" fmla="*/ 111 h 400"/>
                <a:gd name="T4" fmla="*/ 288 w 289"/>
                <a:gd name="T5" fmla="*/ 399 h 400"/>
                <a:gd name="T6" fmla="*/ 288 w 289"/>
                <a:gd name="T7" fmla="*/ 288 h 400"/>
                <a:gd name="T8" fmla="*/ 0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0" y="0"/>
                  </a:moveTo>
                  <a:lnTo>
                    <a:pt x="0" y="111"/>
                  </a:lnTo>
                  <a:lnTo>
                    <a:pt x="288" y="399"/>
                  </a:lnTo>
                  <a:lnTo>
                    <a:pt x="288" y="288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2228" y="3056"/>
              <a:ext cx="292" cy="400"/>
            </a:xfrm>
            <a:custGeom>
              <a:avLst/>
              <a:gdLst>
                <a:gd name="T0" fmla="*/ 291 w 292"/>
                <a:gd name="T1" fmla="*/ 0 h 400"/>
                <a:gd name="T2" fmla="*/ 291 w 292"/>
                <a:gd name="T3" fmla="*/ 111 h 400"/>
                <a:gd name="T4" fmla="*/ 0 w 292"/>
                <a:gd name="T5" fmla="*/ 399 h 400"/>
                <a:gd name="T6" fmla="*/ 0 w 292"/>
                <a:gd name="T7" fmla="*/ 288 h 400"/>
                <a:gd name="T8" fmla="*/ 291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0"/>
                  </a:moveTo>
                  <a:lnTo>
                    <a:pt x="291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1" y="0"/>
                  </a:lnTo>
                </a:path>
              </a:pathLst>
            </a:custGeom>
            <a:solidFill>
              <a:srgbClr val="00AE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AutoShape 105"/>
            <p:cNvSpPr>
              <a:spLocks noChangeArrowheads="1"/>
            </p:cNvSpPr>
            <p:nvPr/>
          </p:nvSpPr>
          <p:spPr bwMode="auto">
            <a:xfrm>
              <a:off x="3393" y="1307"/>
              <a:ext cx="585" cy="581"/>
            </a:xfrm>
            <a:prstGeom prst="diamond">
              <a:avLst/>
            </a:prstGeom>
            <a:solidFill>
              <a:srgbClr val="CF0E3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AutoShape 106"/>
            <p:cNvSpPr>
              <a:spLocks noChangeArrowheads="1"/>
            </p:cNvSpPr>
            <p:nvPr/>
          </p:nvSpPr>
          <p:spPr bwMode="auto">
            <a:xfrm>
              <a:off x="3395" y="2474"/>
              <a:ext cx="584" cy="582"/>
            </a:xfrm>
            <a:prstGeom prst="diamond">
              <a:avLst/>
            </a:prstGeom>
            <a:solidFill>
              <a:srgbClr val="7B00E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AutoShape 107"/>
            <p:cNvSpPr>
              <a:spLocks noChangeArrowheads="1"/>
            </p:cNvSpPr>
            <p:nvPr/>
          </p:nvSpPr>
          <p:spPr bwMode="auto">
            <a:xfrm>
              <a:off x="3106" y="2763"/>
              <a:ext cx="584" cy="583"/>
            </a:xfrm>
            <a:prstGeom prst="diamond">
              <a:avLst/>
            </a:prstGeom>
            <a:solidFill>
              <a:srgbClr val="CC99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3391" y="1598"/>
              <a:ext cx="291" cy="400"/>
            </a:xfrm>
            <a:custGeom>
              <a:avLst/>
              <a:gdLst>
                <a:gd name="T0" fmla="*/ 0 w 291"/>
                <a:gd name="T1" fmla="*/ 0 h 400"/>
                <a:gd name="T2" fmla="*/ 0 w 291"/>
                <a:gd name="T3" fmla="*/ 111 h 400"/>
                <a:gd name="T4" fmla="*/ 290 w 291"/>
                <a:gd name="T5" fmla="*/ 399 h 400"/>
                <a:gd name="T6" fmla="*/ 290 w 291"/>
                <a:gd name="T7" fmla="*/ 288 h 400"/>
                <a:gd name="T8" fmla="*/ 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0" y="0"/>
                  </a:moveTo>
                  <a:lnTo>
                    <a:pt x="0" y="111"/>
                  </a:lnTo>
                  <a:lnTo>
                    <a:pt x="290" y="399"/>
                  </a:lnTo>
                  <a:lnTo>
                    <a:pt x="290" y="288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683" y="1891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rgbClr val="CC00CC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3975" y="2475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0099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686" y="2763"/>
              <a:ext cx="290" cy="401"/>
            </a:xfrm>
            <a:custGeom>
              <a:avLst/>
              <a:gdLst>
                <a:gd name="T0" fmla="*/ 289 w 290"/>
                <a:gd name="T1" fmla="*/ 0 h 401"/>
                <a:gd name="T2" fmla="*/ 289 w 290"/>
                <a:gd name="T3" fmla="*/ 111 h 401"/>
                <a:gd name="T4" fmla="*/ 0 w 290"/>
                <a:gd name="T5" fmla="*/ 400 h 401"/>
                <a:gd name="T6" fmla="*/ 0 w 290"/>
                <a:gd name="T7" fmla="*/ 289 h 401"/>
                <a:gd name="T8" fmla="*/ 289 w 290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1"/>
                <a:gd name="T17" fmla="*/ 290 w 290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1">
                  <a:moveTo>
                    <a:pt x="289" y="0"/>
                  </a:moveTo>
                  <a:lnTo>
                    <a:pt x="289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89" y="0"/>
                  </a:lnTo>
                </a:path>
              </a:pathLst>
            </a:custGeom>
            <a:solidFill>
              <a:srgbClr val="B760F9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397" y="3054"/>
              <a:ext cx="291" cy="400"/>
            </a:xfrm>
            <a:custGeom>
              <a:avLst/>
              <a:gdLst>
                <a:gd name="T0" fmla="*/ 290 w 291"/>
                <a:gd name="T1" fmla="*/ 0 h 400"/>
                <a:gd name="T2" fmla="*/ 290 w 291"/>
                <a:gd name="T3" fmla="*/ 111 h 400"/>
                <a:gd name="T4" fmla="*/ 0 w 291"/>
                <a:gd name="T5" fmla="*/ 399 h 400"/>
                <a:gd name="T6" fmla="*/ 0 w 291"/>
                <a:gd name="T7" fmla="*/ 288 h 400"/>
                <a:gd name="T8" fmla="*/ 29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290" y="0"/>
                  </a:moveTo>
                  <a:lnTo>
                    <a:pt x="290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0" y="0"/>
                  </a:lnTo>
                </a:path>
              </a:pathLst>
            </a:custGeom>
            <a:solidFill>
              <a:srgbClr val="CC9900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106" y="3056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rgbClr val="996633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100" y="1307"/>
              <a:ext cx="290" cy="399"/>
            </a:xfrm>
            <a:custGeom>
              <a:avLst/>
              <a:gdLst>
                <a:gd name="T0" fmla="*/ 0 w 290"/>
                <a:gd name="T1" fmla="*/ 0 h 399"/>
                <a:gd name="T2" fmla="*/ 0 w 290"/>
                <a:gd name="T3" fmla="*/ 111 h 399"/>
                <a:gd name="T4" fmla="*/ 289 w 290"/>
                <a:gd name="T5" fmla="*/ 398 h 399"/>
                <a:gd name="T6" fmla="*/ 289 w 290"/>
                <a:gd name="T7" fmla="*/ 287 h 399"/>
                <a:gd name="T8" fmla="*/ 0 w 290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399"/>
                <a:gd name="T17" fmla="*/ 290 w 290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399">
                  <a:moveTo>
                    <a:pt x="0" y="0"/>
                  </a:moveTo>
                  <a:lnTo>
                    <a:pt x="0" y="111"/>
                  </a:lnTo>
                  <a:lnTo>
                    <a:pt x="289" y="398"/>
                  </a:lnTo>
                  <a:lnTo>
                    <a:pt x="289" y="287"/>
                  </a:lnTo>
                  <a:lnTo>
                    <a:pt x="0" y="0"/>
                  </a:lnTo>
                </a:path>
              </a:pathLst>
            </a:custGeom>
            <a:solidFill>
              <a:srgbClr val="0099CC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AutoShape 115"/>
            <p:cNvSpPr>
              <a:spLocks noChangeArrowheads="1"/>
            </p:cNvSpPr>
            <p:nvPr/>
          </p:nvSpPr>
          <p:spPr bwMode="auto">
            <a:xfrm>
              <a:off x="3101" y="1014"/>
              <a:ext cx="585" cy="585"/>
            </a:xfrm>
            <a:prstGeom prst="diamond">
              <a:avLst/>
            </a:prstGeom>
            <a:solidFill>
              <a:srgbClr val="66CC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2089" y="1998"/>
              <a:ext cx="1565" cy="4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defTabSz="733425" eaLnBrk="0" hangingPunct="0">
                <a:defRPr/>
              </a:pPr>
              <a:r>
                <a:rPr lang="en-US" altLang="en-GB" sz="41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 </a:t>
              </a:r>
              <a:r>
                <a:rPr lang="en-US" altLang="en-GB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Handwriting" panose="03010101010101010101" pitchFamily="66" charset="0"/>
                </a:rPr>
                <a:t>i -Recovery </a:t>
              </a:r>
              <a:endParaRPr lang="en-US" alt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Handwriting" panose="03010101010101010101" pitchFamily="66" charset="0"/>
              </a:endParaRPr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2704" y="2196"/>
              <a:ext cx="1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33425" eaLnBrk="0" hangingPunct="0">
                <a:defRPr/>
              </a:pPr>
              <a:endParaRPr lang="en-GB" altLang="en-GB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528" y="2294"/>
              <a:ext cx="11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endParaRPr lang="en-GB" altLang="en-GB" sz="1600" b="1">
                <a:latin typeface="Arial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724" y="846"/>
              <a:ext cx="11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endParaRPr lang="en-GB" altLang="en-GB" sz="1600" b="1">
                <a:latin typeface="Arial" charset="0"/>
              </a:endParaRPr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4192" y="3218"/>
              <a:ext cx="144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endParaRPr lang="en-US" altLang="en-GB" sz="1600" b="1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1353" y="2096"/>
              <a:ext cx="292" cy="400"/>
            </a:xfrm>
            <a:custGeom>
              <a:avLst/>
              <a:gdLst>
                <a:gd name="T0" fmla="*/ 291 w 292"/>
                <a:gd name="T1" fmla="*/ 0 h 400"/>
                <a:gd name="T2" fmla="*/ 291 w 292"/>
                <a:gd name="T3" fmla="*/ 111 h 400"/>
                <a:gd name="T4" fmla="*/ 0 w 292"/>
                <a:gd name="T5" fmla="*/ 399 h 400"/>
                <a:gd name="T6" fmla="*/ 0 w 292"/>
                <a:gd name="T7" fmla="*/ 288 h 400"/>
                <a:gd name="T8" fmla="*/ 291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291" y="0"/>
                  </a:moveTo>
                  <a:lnTo>
                    <a:pt x="291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1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3110" y="912"/>
              <a:ext cx="289" cy="400"/>
            </a:xfrm>
            <a:custGeom>
              <a:avLst/>
              <a:gdLst>
                <a:gd name="T0" fmla="*/ 288 w 289"/>
                <a:gd name="T1" fmla="*/ 0 h 400"/>
                <a:gd name="T2" fmla="*/ 288 w 289"/>
                <a:gd name="T3" fmla="*/ 111 h 400"/>
                <a:gd name="T4" fmla="*/ 0 w 289"/>
                <a:gd name="T5" fmla="*/ 399 h 400"/>
                <a:gd name="T6" fmla="*/ 0 w 289"/>
                <a:gd name="T7" fmla="*/ 288 h 400"/>
                <a:gd name="T8" fmla="*/ 288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288" y="0"/>
                  </a:moveTo>
                  <a:lnTo>
                    <a:pt x="288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8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1359" y="1891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400"/>
                <a:gd name="T17" fmla="*/ 292 w 29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AutoShape 129"/>
            <p:cNvSpPr>
              <a:spLocks noChangeArrowheads="1"/>
            </p:cNvSpPr>
            <p:nvPr/>
          </p:nvSpPr>
          <p:spPr bwMode="auto">
            <a:xfrm>
              <a:off x="1365" y="1599"/>
              <a:ext cx="582" cy="582"/>
            </a:xfrm>
            <a:prstGeom prst="diamond">
              <a:avLst/>
            </a:prstGeom>
            <a:solidFill>
              <a:srgbClr val="CF0E3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16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1364" y="1504"/>
              <a:ext cx="291" cy="401"/>
            </a:xfrm>
            <a:custGeom>
              <a:avLst/>
              <a:gdLst>
                <a:gd name="T0" fmla="*/ 290 w 291"/>
                <a:gd name="T1" fmla="*/ 0 h 401"/>
                <a:gd name="T2" fmla="*/ 290 w 291"/>
                <a:gd name="T3" fmla="*/ 111 h 401"/>
                <a:gd name="T4" fmla="*/ 0 w 291"/>
                <a:gd name="T5" fmla="*/ 400 h 401"/>
                <a:gd name="T6" fmla="*/ 0 w 291"/>
                <a:gd name="T7" fmla="*/ 289 h 401"/>
                <a:gd name="T8" fmla="*/ 290 w 291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1"/>
                <a:gd name="T17" fmla="*/ 291 w 291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1">
                  <a:moveTo>
                    <a:pt x="290" y="0"/>
                  </a:moveTo>
                  <a:lnTo>
                    <a:pt x="290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9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1659" y="1209"/>
              <a:ext cx="291" cy="401"/>
            </a:xfrm>
            <a:custGeom>
              <a:avLst/>
              <a:gdLst>
                <a:gd name="T0" fmla="*/ 290 w 291"/>
                <a:gd name="T1" fmla="*/ 0 h 401"/>
                <a:gd name="T2" fmla="*/ 290 w 291"/>
                <a:gd name="T3" fmla="*/ 111 h 401"/>
                <a:gd name="T4" fmla="*/ 0 w 291"/>
                <a:gd name="T5" fmla="*/ 400 h 401"/>
                <a:gd name="T6" fmla="*/ 0 w 291"/>
                <a:gd name="T7" fmla="*/ 289 h 401"/>
                <a:gd name="T8" fmla="*/ 290 w 291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1"/>
                <a:gd name="T17" fmla="*/ 291 w 291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1">
                  <a:moveTo>
                    <a:pt x="290" y="0"/>
                  </a:moveTo>
                  <a:lnTo>
                    <a:pt x="290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9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1947" y="912"/>
              <a:ext cx="291" cy="401"/>
            </a:xfrm>
            <a:custGeom>
              <a:avLst/>
              <a:gdLst>
                <a:gd name="T0" fmla="*/ 290 w 291"/>
                <a:gd name="T1" fmla="*/ 0 h 401"/>
                <a:gd name="T2" fmla="*/ 290 w 291"/>
                <a:gd name="T3" fmla="*/ 111 h 401"/>
                <a:gd name="T4" fmla="*/ 0 w 291"/>
                <a:gd name="T5" fmla="*/ 400 h 401"/>
                <a:gd name="T6" fmla="*/ 0 w 291"/>
                <a:gd name="T7" fmla="*/ 289 h 401"/>
                <a:gd name="T8" fmla="*/ 290 w 291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1"/>
                <a:gd name="T17" fmla="*/ 291 w 291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1">
                  <a:moveTo>
                    <a:pt x="290" y="0"/>
                  </a:moveTo>
                  <a:lnTo>
                    <a:pt x="290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9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2235" y="912"/>
              <a:ext cx="291" cy="400"/>
            </a:xfrm>
            <a:custGeom>
              <a:avLst/>
              <a:gdLst>
                <a:gd name="T0" fmla="*/ 0 w 291"/>
                <a:gd name="T1" fmla="*/ 0 h 400"/>
                <a:gd name="T2" fmla="*/ 0 w 291"/>
                <a:gd name="T3" fmla="*/ 111 h 400"/>
                <a:gd name="T4" fmla="*/ 290 w 291"/>
                <a:gd name="T5" fmla="*/ 399 h 400"/>
                <a:gd name="T6" fmla="*/ 290 w 291"/>
                <a:gd name="T7" fmla="*/ 288 h 400"/>
                <a:gd name="T8" fmla="*/ 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1"/>
                <a:gd name="T16" fmla="*/ 0 h 400"/>
                <a:gd name="T17" fmla="*/ 291 w 291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1" h="400">
                  <a:moveTo>
                    <a:pt x="0" y="0"/>
                  </a:moveTo>
                  <a:lnTo>
                    <a:pt x="0" y="111"/>
                  </a:lnTo>
                  <a:lnTo>
                    <a:pt x="290" y="399"/>
                  </a:lnTo>
                  <a:lnTo>
                    <a:pt x="290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3972" y="2078"/>
              <a:ext cx="289" cy="400"/>
            </a:xfrm>
            <a:custGeom>
              <a:avLst/>
              <a:gdLst>
                <a:gd name="T0" fmla="*/ 0 w 289"/>
                <a:gd name="T1" fmla="*/ 0 h 400"/>
                <a:gd name="T2" fmla="*/ 0 w 289"/>
                <a:gd name="T3" fmla="*/ 111 h 400"/>
                <a:gd name="T4" fmla="*/ 288 w 289"/>
                <a:gd name="T5" fmla="*/ 399 h 400"/>
                <a:gd name="T6" fmla="*/ 288 w 289"/>
                <a:gd name="T7" fmla="*/ 288 h 400"/>
                <a:gd name="T8" fmla="*/ 0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0"/>
                <a:gd name="T17" fmla="*/ 289 w 289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0">
                  <a:moveTo>
                    <a:pt x="0" y="0"/>
                  </a:moveTo>
                  <a:lnTo>
                    <a:pt x="0" y="111"/>
                  </a:lnTo>
                  <a:lnTo>
                    <a:pt x="288" y="399"/>
                  </a:lnTo>
                  <a:lnTo>
                    <a:pt x="288" y="288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3975" y="1891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0"/>
                <a:gd name="T16" fmla="*/ 0 h 400"/>
                <a:gd name="T17" fmla="*/ 290 w 290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FF66FF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1" name="AutoShape 139"/>
            <p:cNvSpPr>
              <a:spLocks noChangeArrowheads="1"/>
            </p:cNvSpPr>
            <p:nvPr/>
          </p:nvSpPr>
          <p:spPr bwMode="auto">
            <a:xfrm>
              <a:off x="3685" y="2183"/>
              <a:ext cx="583" cy="583"/>
            </a:xfrm>
            <a:prstGeom prst="diamond">
              <a:avLst/>
            </a:prstGeom>
            <a:solidFill>
              <a:srgbClr val="0080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" name="AutoShape 141"/>
            <p:cNvSpPr>
              <a:spLocks noChangeArrowheads="1"/>
            </p:cNvSpPr>
            <p:nvPr/>
          </p:nvSpPr>
          <p:spPr bwMode="auto">
            <a:xfrm>
              <a:off x="3685" y="1597"/>
              <a:ext cx="583" cy="584"/>
            </a:xfrm>
            <a:prstGeom prst="diamond">
              <a:avLst/>
            </a:prstGeom>
            <a:solidFill>
              <a:srgbClr val="FF66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3970" y="1504"/>
              <a:ext cx="289" cy="401"/>
            </a:xfrm>
            <a:custGeom>
              <a:avLst/>
              <a:gdLst>
                <a:gd name="T0" fmla="*/ 0 w 289"/>
                <a:gd name="T1" fmla="*/ 0 h 401"/>
                <a:gd name="T2" fmla="*/ 0 w 289"/>
                <a:gd name="T3" fmla="*/ 111 h 401"/>
                <a:gd name="T4" fmla="*/ 288 w 289"/>
                <a:gd name="T5" fmla="*/ 400 h 401"/>
                <a:gd name="T6" fmla="*/ 288 w 289"/>
                <a:gd name="T7" fmla="*/ 289 h 401"/>
                <a:gd name="T8" fmla="*/ 0 w 289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401"/>
                <a:gd name="T17" fmla="*/ 289 w 289"/>
                <a:gd name="T18" fmla="*/ 401 h 4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401">
                  <a:moveTo>
                    <a:pt x="0" y="0"/>
                  </a:moveTo>
                  <a:lnTo>
                    <a:pt x="0" y="111"/>
                  </a:lnTo>
                  <a:lnTo>
                    <a:pt x="288" y="400"/>
                  </a:lnTo>
                  <a:lnTo>
                    <a:pt x="288" y="289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AutoShape 145"/>
            <p:cNvSpPr>
              <a:spLocks noChangeArrowheads="1"/>
            </p:cNvSpPr>
            <p:nvPr/>
          </p:nvSpPr>
          <p:spPr bwMode="auto">
            <a:xfrm>
              <a:off x="1357" y="2183"/>
              <a:ext cx="583" cy="583"/>
            </a:xfrm>
            <a:prstGeom prst="diamond">
              <a:avLst/>
            </a:prstGeom>
            <a:solidFill>
              <a:srgbClr val="7B00E4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581890" y="327952"/>
            <a:ext cx="7295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err="1">
                <a:solidFill>
                  <a:schemeClr val="accent3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4000" b="1" i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- Recovery Functions:</a:t>
            </a:r>
            <a:endParaRPr lang="en-US" sz="4000" b="1" i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55595" y="1979006"/>
            <a:ext cx="876517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Appointments</a:t>
            </a:r>
            <a:endParaRPr lang="en-US" sz="16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93657" y="3000884"/>
            <a:ext cx="896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</a:rPr>
              <a:t>Assessments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809063" y="3980888"/>
            <a:ext cx="912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Interventions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28782" y="4640323"/>
            <a:ext cx="95731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763855" y="5066375"/>
            <a:ext cx="12409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Intake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36340" y="5064373"/>
            <a:ext cx="108017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921351" y="4641075"/>
            <a:ext cx="109683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337993" y="4145418"/>
            <a:ext cx="1230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Emergency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407544" y="3098058"/>
            <a:ext cx="110986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Activities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933270" y="2470243"/>
            <a:ext cx="106789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Provider Activities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99301" y="2033670"/>
            <a:ext cx="111280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Pharmacy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1413" cy="436728"/>
          </a:xfrm>
        </p:spPr>
        <p:txBody>
          <a:bodyPr/>
          <a:lstStyle/>
          <a:p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b="1" i="1" dirty="0" err="1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3200" b="1" i="1" dirty="0" smtClean="0">
                <a:solidFill>
                  <a:schemeClr val="accent3">
                    <a:lumMod val="50000"/>
                  </a:schemeClr>
                </a:solidFill>
              </a:rPr>
              <a:t>-Recovery Functional Scope: </a:t>
            </a:r>
            <a:endParaRPr lang="en-US" sz="32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436729"/>
            <a:ext cx="11382233" cy="6421272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Appointments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Health Questionnaire - PHQ</a:t>
            </a:r>
            <a:endParaRPr lang="en-US" sz="1600" dirty="0">
              <a:latin typeface="Cambria" panose="02040503050406030204" pitchFamily="18" charset="0"/>
            </a:endParaRPr>
          </a:p>
          <a:p>
            <a:pPr lvl="0"/>
            <a:r>
              <a:rPr lang="en-US" sz="1600" dirty="0">
                <a:latin typeface="Cambria" panose="02040503050406030204" pitchFamily="18" charset="0"/>
              </a:rPr>
              <a:t>Assessments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Interventions</a:t>
            </a:r>
            <a:endParaRPr lang="en-US" sz="1600" dirty="0">
              <a:latin typeface="Cambria" panose="02040503050406030204" pitchFamily="18" charset="0"/>
            </a:endParaRPr>
          </a:p>
          <a:p>
            <a:pPr lvl="0"/>
            <a:r>
              <a:rPr lang="en-US" sz="1600" dirty="0">
                <a:latin typeface="Cambria" panose="02040503050406030204" pitchFamily="18" charset="0"/>
              </a:rPr>
              <a:t>Journals</a:t>
            </a:r>
          </a:p>
          <a:p>
            <a:pPr lvl="0"/>
            <a:r>
              <a:rPr lang="en-US" sz="1600" dirty="0">
                <a:latin typeface="Cambria" panose="02040503050406030204" pitchFamily="18" charset="0"/>
              </a:rPr>
              <a:t>Patient </a:t>
            </a:r>
            <a:r>
              <a:rPr lang="en-US" sz="1600" dirty="0" smtClean="0">
                <a:latin typeface="Cambria" panose="02040503050406030204" pitchFamily="18" charset="0"/>
              </a:rPr>
              <a:t>Intake Process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Registration 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Insurance</a:t>
            </a:r>
            <a:endParaRPr lang="en-US" sz="1600" dirty="0">
              <a:latin typeface="Cambria" panose="02040503050406030204" pitchFamily="18" charset="0"/>
            </a:endParaRPr>
          </a:p>
          <a:p>
            <a:pPr lvl="0"/>
            <a:r>
              <a:rPr lang="en-US" sz="1600" dirty="0">
                <a:latin typeface="Cambria" panose="02040503050406030204" pitchFamily="18" charset="0"/>
              </a:rPr>
              <a:t>Emergency</a:t>
            </a:r>
          </a:p>
          <a:p>
            <a:pPr lvl="0"/>
            <a:r>
              <a:rPr lang="en-US" sz="1600" dirty="0">
                <a:latin typeface="Cambria" panose="02040503050406030204" pitchFamily="18" charset="0"/>
              </a:rPr>
              <a:t>Patient Activities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Provider Activities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Provider Schedules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Pharmacy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Subscriber Details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Alerts &amp; Follow-ups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Survey</a:t>
            </a:r>
          </a:p>
          <a:p>
            <a:pPr lvl="0"/>
            <a:r>
              <a:rPr lang="en-US" sz="1600" dirty="0" smtClean="0">
                <a:latin typeface="Cambria" panose="02040503050406030204" pitchFamily="18" charset="0"/>
              </a:rPr>
              <a:t>Reports</a:t>
            </a:r>
          </a:p>
          <a:p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14987</TotalTime>
  <Words>379</Words>
  <Application>Microsoft Office PowerPoint</Application>
  <PresentationFormat>Widescreen</PresentationFormat>
  <Paragraphs>123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MS Mincho</vt:lpstr>
      <vt:lpstr>宋体</vt:lpstr>
      <vt:lpstr>Arial</vt:lpstr>
      <vt:lpstr>Calibri</vt:lpstr>
      <vt:lpstr>Cambria</vt:lpstr>
      <vt:lpstr>Century Gothic</vt:lpstr>
      <vt:lpstr>Lucida Handwriting</vt:lpstr>
      <vt:lpstr>SymbolMT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i-Recovery Mobility Services:</vt:lpstr>
      <vt:lpstr>PowerPoint Presentation</vt:lpstr>
      <vt:lpstr> i-Recovery Functional Scope: </vt:lpstr>
      <vt:lpstr>PowerPoint Presentation</vt:lpstr>
      <vt:lpstr>PowerPoint Presentation</vt:lpstr>
      <vt:lpstr>PowerPoint Presentation</vt:lpstr>
      <vt:lpstr>PowerPoint Presentation</vt:lpstr>
      <vt:lpstr>i-Recovery Features: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</dc:creator>
  <cp:lastModifiedBy>vduddukuri</cp:lastModifiedBy>
  <cp:revision>590</cp:revision>
  <dcterms:created xsi:type="dcterms:W3CDTF">2014-09-12T02:10:31Z</dcterms:created>
  <dcterms:modified xsi:type="dcterms:W3CDTF">2017-04-03T10:00:08Z</dcterms:modified>
</cp:coreProperties>
</file>