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 id="259" r:id="rId5"/>
    <p:sldId id="262" r:id="rId6"/>
    <p:sldId id="258" r:id="rId7"/>
    <p:sldId id="260" r:id="rId8"/>
    <p:sldId id="261" r:id="rId9"/>
    <p:sldId id="263" r:id="rId10"/>
    <p:sldId id="266" r:id="rId11"/>
    <p:sldId id="264" r:id="rId12"/>
    <p:sldId id="265"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302" r:id="rId32"/>
    <p:sldId id="285" r:id="rId33"/>
    <p:sldId id="287" r:id="rId34"/>
    <p:sldId id="288" r:id="rId35"/>
    <p:sldId id="290" r:id="rId36"/>
    <p:sldId id="289" r:id="rId37"/>
    <p:sldId id="291"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7" r:id="rId51"/>
    <p:sldId id="308" r:id="rId52"/>
    <p:sldId id="30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Science-Internshala\Task_5_Reco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Science-Internshala\Course_4_SQL\Assignments%20and%20Projects\Project\SQL%20Project\Result\Task_1_Recor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Science-Internshala\Course_4_SQL\Assignments%20and%20Projects\Project\SQL%20Project\Result\Task_2_Recor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Science-Internshala\Course_4_SQL\Assignments%20and%20Projects\Project\SQL%20Project\Result\Task_2_Record.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Science-Internshala\Course_4_SQL\Assignments%20and%20Projects\Project\SQL%20Project\Result\Task_10_Record.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Science-Internshala\Course_4_SQL\Assignments%20and%20Projects\Project\SQL%20Project\Result\Task_6_Record.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[Task_5_Record.xlsx]Task_5_Record!PivotTable1</c:name>
    <c:fmtId val="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Popular payment method by city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Task_5_Record!$B$12:$B$13</c:f>
              <c:strCache>
                <c:ptCount val="1"/>
                <c:pt idx="0">
                  <c:v>Cash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Task_5_Record!$A$14:$A$17</c:f>
              <c:strCache>
                <c:ptCount val="3"/>
                <c:pt idx="0">
                  <c:v>Mandalay</c:v>
                </c:pt>
                <c:pt idx="1">
                  <c:v>Naypyitaw</c:v>
                </c:pt>
                <c:pt idx="2">
                  <c:v>Yangon</c:v>
                </c:pt>
              </c:strCache>
            </c:strRef>
          </c:cat>
          <c:val>
            <c:numRef>
              <c:f>Task_5_Record!$B$14:$B$17</c:f>
              <c:numCache>
                <c:formatCode>General</c:formatCode>
                <c:ptCount val="3"/>
                <c:pt idx="0">
                  <c:v>110</c:v>
                </c:pt>
                <c:pt idx="1">
                  <c:v>124</c:v>
                </c:pt>
                <c:pt idx="2">
                  <c:v>110</c:v>
                </c:pt>
              </c:numCache>
            </c:numRef>
          </c:val>
          <c:extLst>
            <c:ext xmlns:c16="http://schemas.microsoft.com/office/drawing/2014/chart" uri="{C3380CC4-5D6E-409C-BE32-E72D297353CC}">
              <c16:uniqueId val="{00000000-B769-4F79-9219-1588B264774A}"/>
            </c:ext>
          </c:extLst>
        </c:ser>
        <c:ser>
          <c:idx val="1"/>
          <c:order val="1"/>
          <c:tx>
            <c:strRef>
              <c:f>Task_5_Record!$C$12:$C$13</c:f>
              <c:strCache>
                <c:ptCount val="1"/>
                <c:pt idx="0">
                  <c:v>Credit card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Task_5_Record!$A$14:$A$17</c:f>
              <c:strCache>
                <c:ptCount val="3"/>
                <c:pt idx="0">
                  <c:v>Mandalay</c:v>
                </c:pt>
                <c:pt idx="1">
                  <c:v>Naypyitaw</c:v>
                </c:pt>
                <c:pt idx="2">
                  <c:v>Yangon</c:v>
                </c:pt>
              </c:strCache>
            </c:strRef>
          </c:cat>
          <c:val>
            <c:numRef>
              <c:f>Task_5_Record!$C$14:$C$17</c:f>
              <c:numCache>
                <c:formatCode>General</c:formatCode>
                <c:ptCount val="3"/>
                <c:pt idx="0">
                  <c:v>109</c:v>
                </c:pt>
                <c:pt idx="1">
                  <c:v>98</c:v>
                </c:pt>
                <c:pt idx="2">
                  <c:v>104</c:v>
                </c:pt>
              </c:numCache>
            </c:numRef>
          </c:val>
          <c:extLst>
            <c:ext xmlns:c16="http://schemas.microsoft.com/office/drawing/2014/chart" uri="{C3380CC4-5D6E-409C-BE32-E72D297353CC}">
              <c16:uniqueId val="{00000001-B769-4F79-9219-1588B264774A}"/>
            </c:ext>
          </c:extLst>
        </c:ser>
        <c:ser>
          <c:idx val="2"/>
          <c:order val="2"/>
          <c:tx>
            <c:strRef>
              <c:f>Task_5_Record!$D$12:$D$13</c:f>
              <c:strCache>
                <c:ptCount val="1"/>
                <c:pt idx="0">
                  <c:v>Ewallet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Task_5_Record!$A$14:$A$17</c:f>
              <c:strCache>
                <c:ptCount val="3"/>
                <c:pt idx="0">
                  <c:v>Mandalay</c:v>
                </c:pt>
                <c:pt idx="1">
                  <c:v>Naypyitaw</c:v>
                </c:pt>
                <c:pt idx="2">
                  <c:v>Yangon</c:v>
                </c:pt>
              </c:strCache>
            </c:strRef>
          </c:cat>
          <c:val>
            <c:numRef>
              <c:f>Task_5_Record!$D$14:$D$17</c:f>
              <c:numCache>
                <c:formatCode>General</c:formatCode>
                <c:ptCount val="3"/>
                <c:pt idx="0">
                  <c:v>113</c:v>
                </c:pt>
                <c:pt idx="1">
                  <c:v>106</c:v>
                </c:pt>
                <c:pt idx="2">
                  <c:v>126</c:v>
                </c:pt>
              </c:numCache>
            </c:numRef>
          </c:val>
          <c:extLst>
            <c:ext xmlns:c16="http://schemas.microsoft.com/office/drawing/2014/chart" uri="{C3380CC4-5D6E-409C-BE32-E72D297353CC}">
              <c16:uniqueId val="{00000002-B769-4F79-9219-1588B264774A}"/>
            </c:ext>
          </c:extLst>
        </c:ser>
        <c:dLbls>
          <c:dLblPos val="outEnd"/>
          <c:showLegendKey val="0"/>
          <c:showVal val="1"/>
          <c:showCatName val="0"/>
          <c:showSerName val="0"/>
          <c:showPercent val="0"/>
          <c:showBubbleSize val="0"/>
        </c:dLbls>
        <c:gapWidth val="100"/>
        <c:overlap val="-24"/>
        <c:axId val="1120750560"/>
        <c:axId val="1120744320"/>
      </c:barChart>
      <c:catAx>
        <c:axId val="112075056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City</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20744320"/>
        <c:crosses val="autoZero"/>
        <c:auto val="1"/>
        <c:lblAlgn val="ctr"/>
        <c:lblOffset val="100"/>
        <c:noMultiLvlLbl val="0"/>
      </c:catAx>
      <c:valAx>
        <c:axId val="11207443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Payment Method 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20750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[Task_1_Record.csv]Task_1_Record!PivotTable1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Branch by sales growth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Task_1_Record!$B$12:$B$13</c:f>
              <c:strCache>
                <c:ptCount val="1"/>
                <c:pt idx="0">
                  <c:v>2019-01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Task_1_Record!$A$14:$A$17</c:f>
              <c:strCache>
                <c:ptCount val="3"/>
                <c:pt idx="0">
                  <c:v>A</c:v>
                </c:pt>
                <c:pt idx="1">
                  <c:v>B</c:v>
                </c:pt>
                <c:pt idx="2">
                  <c:v>C</c:v>
                </c:pt>
              </c:strCache>
            </c:strRef>
          </c:cat>
          <c:val>
            <c:numRef>
              <c:f>Task_1_Record!$B$14:$B$17</c:f>
              <c:numCache>
                <c:formatCode>General</c:formatCode>
                <c:ptCount val="3"/>
                <c:pt idx="0">
                  <c:v>0</c:v>
                </c:pt>
                <c:pt idx="1">
                  <c:v>0</c:v>
                </c:pt>
                <c:pt idx="2">
                  <c:v>0</c:v>
                </c:pt>
              </c:numCache>
            </c:numRef>
          </c:val>
          <c:extLst>
            <c:ext xmlns:c16="http://schemas.microsoft.com/office/drawing/2014/chart" uri="{C3380CC4-5D6E-409C-BE32-E72D297353CC}">
              <c16:uniqueId val="{00000000-44F0-4880-9F9A-736F4F0C440A}"/>
            </c:ext>
          </c:extLst>
        </c:ser>
        <c:ser>
          <c:idx val="1"/>
          <c:order val="1"/>
          <c:tx>
            <c:strRef>
              <c:f>Task_1_Record!$C$12:$C$13</c:f>
              <c:strCache>
                <c:ptCount val="1"/>
                <c:pt idx="0">
                  <c:v>2019-02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Task_1_Record!$A$14:$A$17</c:f>
              <c:strCache>
                <c:ptCount val="3"/>
                <c:pt idx="0">
                  <c:v>A</c:v>
                </c:pt>
                <c:pt idx="1">
                  <c:v>B</c:v>
                </c:pt>
                <c:pt idx="2">
                  <c:v>C</c:v>
                </c:pt>
              </c:strCache>
            </c:strRef>
          </c:cat>
          <c:val>
            <c:numRef>
              <c:f>Task_1_Record!$C$14:$C$17</c:f>
              <c:numCache>
                <c:formatCode>General</c:formatCode>
                <c:ptCount val="3"/>
                <c:pt idx="0">
                  <c:v>-22.8</c:v>
                </c:pt>
                <c:pt idx="1">
                  <c:v>-7.4</c:v>
                </c:pt>
                <c:pt idx="2">
                  <c:v>-18.55</c:v>
                </c:pt>
              </c:numCache>
            </c:numRef>
          </c:val>
          <c:extLst>
            <c:ext xmlns:c16="http://schemas.microsoft.com/office/drawing/2014/chart" uri="{C3380CC4-5D6E-409C-BE32-E72D297353CC}">
              <c16:uniqueId val="{00000001-44F0-4880-9F9A-736F4F0C440A}"/>
            </c:ext>
          </c:extLst>
        </c:ser>
        <c:ser>
          <c:idx val="2"/>
          <c:order val="2"/>
          <c:tx>
            <c:strRef>
              <c:f>Task_1_Record!$D$12:$D$13</c:f>
              <c:strCache>
                <c:ptCount val="1"/>
                <c:pt idx="0">
                  <c:v>2019-03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Task_1_Record!$A$14:$A$17</c:f>
              <c:strCache>
                <c:ptCount val="3"/>
                <c:pt idx="0">
                  <c:v>A</c:v>
                </c:pt>
                <c:pt idx="1">
                  <c:v>B</c:v>
                </c:pt>
                <c:pt idx="2">
                  <c:v>C</c:v>
                </c:pt>
              </c:strCache>
            </c:strRef>
          </c:cat>
          <c:val>
            <c:numRef>
              <c:f>Task_1_Record!$D$14:$D$17</c:f>
              <c:numCache>
                <c:formatCode>General</c:formatCode>
                <c:ptCount val="3"/>
                <c:pt idx="0">
                  <c:v>26.12</c:v>
                </c:pt>
                <c:pt idx="1">
                  <c:v>0.5</c:v>
                </c:pt>
                <c:pt idx="2">
                  <c:v>12.95</c:v>
                </c:pt>
              </c:numCache>
            </c:numRef>
          </c:val>
          <c:extLst>
            <c:ext xmlns:c16="http://schemas.microsoft.com/office/drawing/2014/chart" uri="{C3380CC4-5D6E-409C-BE32-E72D297353CC}">
              <c16:uniqueId val="{00000002-44F0-4880-9F9A-736F4F0C440A}"/>
            </c:ext>
          </c:extLst>
        </c:ser>
        <c:dLbls>
          <c:dLblPos val="outEnd"/>
          <c:showLegendKey val="0"/>
          <c:showVal val="1"/>
          <c:showCatName val="0"/>
          <c:showSerName val="0"/>
          <c:showPercent val="0"/>
          <c:showBubbleSize val="0"/>
        </c:dLbls>
        <c:gapWidth val="100"/>
        <c:overlap val="-24"/>
        <c:axId val="1298967503"/>
        <c:axId val="1298984303"/>
      </c:barChart>
      <c:catAx>
        <c:axId val="129896750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Branch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8984303"/>
        <c:crosses val="autoZero"/>
        <c:auto val="1"/>
        <c:lblAlgn val="ctr"/>
        <c:lblOffset val="100"/>
        <c:noMultiLvlLbl val="0"/>
      </c:catAx>
      <c:valAx>
        <c:axId val="12989843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Growth</a:t>
                </a:r>
                <a:r>
                  <a:rPr lang="en-IN" baseline="0"/>
                  <a:t> RATE</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8967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[Task_2_Record.csv]Task_2_Record!PivotTable1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Most</a:t>
            </a:r>
            <a:r>
              <a:rPr lang="en-IN" baseline="0"/>
              <a:t> profitable product line for each branch</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Task_2_Record!$B$21:$B$22</c:f>
              <c:strCache>
                <c:ptCount val="1"/>
                <c:pt idx="0">
                  <c:v>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Task_2_Record!$A$23:$A$29</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Task_2_Record!$B$23:$B$29</c:f>
              <c:numCache>
                <c:formatCode>General</c:formatCode>
                <c:ptCount val="6"/>
                <c:pt idx="0">
                  <c:v>872.24350000000004</c:v>
                </c:pt>
                <c:pt idx="1">
                  <c:v>777.73850000000004</c:v>
                </c:pt>
                <c:pt idx="2">
                  <c:v>817.29049999999995</c:v>
                </c:pt>
                <c:pt idx="3">
                  <c:v>599.89300000000003</c:v>
                </c:pt>
                <c:pt idx="4">
                  <c:v>1067.48549999999</c:v>
                </c:pt>
                <c:pt idx="5">
                  <c:v>922.5095</c:v>
                </c:pt>
              </c:numCache>
            </c:numRef>
          </c:val>
          <c:extLst>
            <c:ext xmlns:c16="http://schemas.microsoft.com/office/drawing/2014/chart" uri="{C3380CC4-5D6E-409C-BE32-E72D297353CC}">
              <c16:uniqueId val="{00000000-72F2-4ABA-8EAB-5B159D683429}"/>
            </c:ext>
          </c:extLst>
        </c:ser>
        <c:ser>
          <c:idx val="1"/>
          <c:order val="1"/>
          <c:tx>
            <c:strRef>
              <c:f>Task_2_Record!$C$21:$C$22</c:f>
              <c:strCache>
                <c:ptCount val="1"/>
                <c:pt idx="0">
                  <c:v>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Task_2_Record!$A$23:$A$29</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Task_2_Record!$C$23:$C$29</c:f>
              <c:numCache>
                <c:formatCode>General</c:formatCode>
                <c:ptCount val="6"/>
                <c:pt idx="0">
                  <c:v>811.97349999999994</c:v>
                </c:pt>
                <c:pt idx="1">
                  <c:v>781.58649999999898</c:v>
                </c:pt>
                <c:pt idx="2">
                  <c:v>724.51849999999899</c:v>
                </c:pt>
                <c:pt idx="3">
                  <c:v>951.45999999999901</c:v>
                </c:pt>
                <c:pt idx="4">
                  <c:v>835.67449999999997</c:v>
                </c:pt>
                <c:pt idx="5">
                  <c:v>951.81899999999905</c:v>
                </c:pt>
              </c:numCache>
            </c:numRef>
          </c:val>
          <c:extLst>
            <c:ext xmlns:c16="http://schemas.microsoft.com/office/drawing/2014/chart" uri="{C3380CC4-5D6E-409C-BE32-E72D297353CC}">
              <c16:uniqueId val="{00000001-72F2-4ABA-8EAB-5B159D683429}"/>
            </c:ext>
          </c:extLst>
        </c:ser>
        <c:ser>
          <c:idx val="2"/>
          <c:order val="2"/>
          <c:tx>
            <c:strRef>
              <c:f>Task_2_Record!$D$21:$D$22</c:f>
              <c:strCache>
                <c:ptCount val="1"/>
                <c:pt idx="0">
                  <c:v>C</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Task_2_Record!$A$23:$A$29</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Task_2_Record!$D$23:$D$29</c:f>
              <c:numCache>
                <c:formatCode>General</c:formatCode>
                <c:ptCount val="6"/>
                <c:pt idx="0">
                  <c:v>903.28449999999896</c:v>
                </c:pt>
                <c:pt idx="1">
                  <c:v>1026.67</c:v>
                </c:pt>
                <c:pt idx="2">
                  <c:v>1131.7549999999901</c:v>
                </c:pt>
                <c:pt idx="3">
                  <c:v>791.20600000000002</c:v>
                </c:pt>
                <c:pt idx="4">
                  <c:v>661.69299999999998</c:v>
                </c:pt>
                <c:pt idx="5">
                  <c:v>750.56799999999998</c:v>
                </c:pt>
              </c:numCache>
            </c:numRef>
          </c:val>
          <c:extLst>
            <c:ext xmlns:c16="http://schemas.microsoft.com/office/drawing/2014/chart" uri="{C3380CC4-5D6E-409C-BE32-E72D297353CC}">
              <c16:uniqueId val="{00000002-72F2-4ABA-8EAB-5B159D683429}"/>
            </c:ext>
          </c:extLst>
        </c:ser>
        <c:dLbls>
          <c:showLegendKey val="0"/>
          <c:showVal val="0"/>
          <c:showCatName val="0"/>
          <c:showSerName val="0"/>
          <c:showPercent val="0"/>
          <c:showBubbleSize val="0"/>
        </c:dLbls>
        <c:gapWidth val="100"/>
        <c:overlap val="-24"/>
        <c:axId val="311262463"/>
        <c:axId val="311265823"/>
      </c:barChart>
      <c:catAx>
        <c:axId val="31126246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Product</a:t>
                </a:r>
                <a:r>
                  <a:rPr lang="en-IN" baseline="0"/>
                  <a:t> Line</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1265823"/>
        <c:crosses val="autoZero"/>
        <c:auto val="1"/>
        <c:lblAlgn val="ctr"/>
        <c:lblOffset val="100"/>
        <c:noMultiLvlLbl val="0"/>
      </c:catAx>
      <c:valAx>
        <c:axId val="31126582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Profit</a:t>
                </a:r>
                <a:r>
                  <a:rPr lang="en-IN" baseline="0"/>
                  <a:t> Margin</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12624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[Task_2_Record.csv]Task_2_Record!PivotTable1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Most</a:t>
            </a:r>
            <a:r>
              <a:rPr lang="en-IN" baseline="0"/>
              <a:t> profitable product line for each branch</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Task_2_Record!$B$21:$B$22</c:f>
              <c:strCache>
                <c:ptCount val="1"/>
                <c:pt idx="0">
                  <c:v>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Task_2_Record!$A$23:$A$29</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Task_2_Record!$B$23:$B$29</c:f>
              <c:numCache>
                <c:formatCode>General</c:formatCode>
                <c:ptCount val="6"/>
                <c:pt idx="0">
                  <c:v>872.24350000000004</c:v>
                </c:pt>
                <c:pt idx="1">
                  <c:v>777.73850000000004</c:v>
                </c:pt>
                <c:pt idx="2">
                  <c:v>817.29049999999995</c:v>
                </c:pt>
                <c:pt idx="3">
                  <c:v>599.89300000000003</c:v>
                </c:pt>
                <c:pt idx="4">
                  <c:v>1067.48549999999</c:v>
                </c:pt>
                <c:pt idx="5">
                  <c:v>922.5095</c:v>
                </c:pt>
              </c:numCache>
            </c:numRef>
          </c:val>
          <c:extLst>
            <c:ext xmlns:c16="http://schemas.microsoft.com/office/drawing/2014/chart" uri="{C3380CC4-5D6E-409C-BE32-E72D297353CC}">
              <c16:uniqueId val="{00000000-572F-466F-9F66-84AB33BAE2F1}"/>
            </c:ext>
          </c:extLst>
        </c:ser>
        <c:ser>
          <c:idx val="1"/>
          <c:order val="1"/>
          <c:tx>
            <c:strRef>
              <c:f>Task_2_Record!$C$21:$C$22</c:f>
              <c:strCache>
                <c:ptCount val="1"/>
                <c:pt idx="0">
                  <c:v>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Task_2_Record!$A$23:$A$29</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Task_2_Record!$C$23:$C$29</c:f>
              <c:numCache>
                <c:formatCode>General</c:formatCode>
                <c:ptCount val="6"/>
                <c:pt idx="0">
                  <c:v>811.97349999999994</c:v>
                </c:pt>
                <c:pt idx="1">
                  <c:v>781.58649999999898</c:v>
                </c:pt>
                <c:pt idx="2">
                  <c:v>724.51849999999899</c:v>
                </c:pt>
                <c:pt idx="3">
                  <c:v>951.45999999999901</c:v>
                </c:pt>
                <c:pt idx="4">
                  <c:v>835.67449999999997</c:v>
                </c:pt>
                <c:pt idx="5">
                  <c:v>951.81899999999905</c:v>
                </c:pt>
              </c:numCache>
            </c:numRef>
          </c:val>
          <c:extLst>
            <c:ext xmlns:c16="http://schemas.microsoft.com/office/drawing/2014/chart" uri="{C3380CC4-5D6E-409C-BE32-E72D297353CC}">
              <c16:uniqueId val="{00000001-572F-466F-9F66-84AB33BAE2F1}"/>
            </c:ext>
          </c:extLst>
        </c:ser>
        <c:ser>
          <c:idx val="2"/>
          <c:order val="2"/>
          <c:tx>
            <c:strRef>
              <c:f>Task_2_Record!$D$21:$D$22</c:f>
              <c:strCache>
                <c:ptCount val="1"/>
                <c:pt idx="0">
                  <c:v>C</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Task_2_Record!$A$23:$A$29</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Task_2_Record!$D$23:$D$29</c:f>
              <c:numCache>
                <c:formatCode>General</c:formatCode>
                <c:ptCount val="6"/>
                <c:pt idx="0">
                  <c:v>903.28449999999896</c:v>
                </c:pt>
                <c:pt idx="1">
                  <c:v>1026.67</c:v>
                </c:pt>
                <c:pt idx="2">
                  <c:v>1131.7549999999901</c:v>
                </c:pt>
                <c:pt idx="3">
                  <c:v>791.20600000000002</c:v>
                </c:pt>
                <c:pt idx="4">
                  <c:v>661.69299999999998</c:v>
                </c:pt>
                <c:pt idx="5">
                  <c:v>750.56799999999998</c:v>
                </c:pt>
              </c:numCache>
            </c:numRef>
          </c:val>
          <c:extLst>
            <c:ext xmlns:c16="http://schemas.microsoft.com/office/drawing/2014/chart" uri="{C3380CC4-5D6E-409C-BE32-E72D297353CC}">
              <c16:uniqueId val="{00000002-572F-466F-9F66-84AB33BAE2F1}"/>
            </c:ext>
          </c:extLst>
        </c:ser>
        <c:dLbls>
          <c:showLegendKey val="0"/>
          <c:showVal val="0"/>
          <c:showCatName val="0"/>
          <c:showSerName val="0"/>
          <c:showPercent val="0"/>
          <c:showBubbleSize val="0"/>
        </c:dLbls>
        <c:gapWidth val="100"/>
        <c:overlap val="-24"/>
        <c:axId val="311262463"/>
        <c:axId val="311265823"/>
      </c:barChart>
      <c:catAx>
        <c:axId val="31126246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Product</a:t>
                </a:r>
                <a:r>
                  <a:rPr lang="en-IN" baseline="0"/>
                  <a:t> Line</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1265823"/>
        <c:crosses val="autoZero"/>
        <c:auto val="1"/>
        <c:lblAlgn val="ctr"/>
        <c:lblOffset val="100"/>
        <c:noMultiLvlLbl val="0"/>
      </c:catAx>
      <c:valAx>
        <c:axId val="31126582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Profit</a:t>
                </a:r>
                <a:r>
                  <a:rPr lang="en-IN" baseline="0"/>
                  <a:t> Margin</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12624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[Task_10_Record.csv]Task_10_Record!PivotTable1</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Sales trends by day of the week</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Task_10_Record!$B$10</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Task_10_Record!$A$11:$A$18</c:f>
              <c:strCache>
                <c:ptCount val="7"/>
                <c:pt idx="0">
                  <c:v>Sunday</c:v>
                </c:pt>
                <c:pt idx="1">
                  <c:v>Monday</c:v>
                </c:pt>
                <c:pt idx="2">
                  <c:v>Tuesday</c:v>
                </c:pt>
                <c:pt idx="3">
                  <c:v>Wednesday</c:v>
                </c:pt>
                <c:pt idx="4">
                  <c:v>Thursday</c:v>
                </c:pt>
                <c:pt idx="5">
                  <c:v>Friday</c:v>
                </c:pt>
                <c:pt idx="6">
                  <c:v>Saturday</c:v>
                </c:pt>
              </c:strCache>
            </c:strRef>
          </c:cat>
          <c:val>
            <c:numRef>
              <c:f>Task_10_Record!$B$11:$B$18</c:f>
              <c:numCache>
                <c:formatCode>General</c:formatCode>
                <c:ptCount val="7"/>
                <c:pt idx="0">
                  <c:v>44457.89</c:v>
                </c:pt>
                <c:pt idx="1">
                  <c:v>37899.08</c:v>
                </c:pt>
                <c:pt idx="2">
                  <c:v>51482.25</c:v>
                </c:pt>
                <c:pt idx="3">
                  <c:v>43731.14</c:v>
                </c:pt>
                <c:pt idx="4">
                  <c:v>45349.25</c:v>
                </c:pt>
                <c:pt idx="5">
                  <c:v>43926.34</c:v>
                </c:pt>
                <c:pt idx="6">
                  <c:v>56120.81</c:v>
                </c:pt>
              </c:numCache>
            </c:numRef>
          </c:val>
          <c:extLst>
            <c:ext xmlns:c16="http://schemas.microsoft.com/office/drawing/2014/chart" uri="{C3380CC4-5D6E-409C-BE32-E72D297353CC}">
              <c16:uniqueId val="{00000000-470F-42B8-986A-A79B87552C41}"/>
            </c:ext>
          </c:extLst>
        </c:ser>
        <c:dLbls>
          <c:dLblPos val="inEnd"/>
          <c:showLegendKey val="0"/>
          <c:showVal val="1"/>
          <c:showCatName val="0"/>
          <c:showSerName val="0"/>
          <c:showPercent val="0"/>
          <c:showBubbleSize val="0"/>
        </c:dLbls>
        <c:gapWidth val="65"/>
        <c:axId val="966613488"/>
        <c:axId val="966643248"/>
      </c:barChart>
      <c:catAx>
        <c:axId val="96661348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Day of the Week</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66643248"/>
        <c:crosses val="autoZero"/>
        <c:auto val="1"/>
        <c:lblAlgn val="ctr"/>
        <c:lblOffset val="100"/>
        <c:noMultiLvlLbl val="0"/>
      </c:catAx>
      <c:valAx>
        <c:axId val="9666432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Total_Sales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6661348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[Task_6_Record.csv]Task_6_Record!PivotTable1</c:name>
    <c:fmtId val="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Sales Distribution by gender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Task_6_Record!$B$9:$B$10</c:f>
              <c:strCache>
                <c:ptCount val="1"/>
                <c:pt idx="0">
                  <c:v>2019-Feb</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Task_6_Record!$A$11:$A$13</c:f>
              <c:strCache>
                <c:ptCount val="2"/>
                <c:pt idx="0">
                  <c:v>Female</c:v>
                </c:pt>
                <c:pt idx="1">
                  <c:v>Male</c:v>
                </c:pt>
              </c:strCache>
            </c:strRef>
          </c:cat>
          <c:val>
            <c:numRef>
              <c:f>Task_6_Record!$B$11:$B$13</c:f>
              <c:numCache>
                <c:formatCode>General</c:formatCode>
                <c:ptCount val="2"/>
                <c:pt idx="0">
                  <c:v>56335.56</c:v>
                </c:pt>
                <c:pt idx="1">
                  <c:v>40883.82</c:v>
                </c:pt>
              </c:numCache>
            </c:numRef>
          </c:val>
          <c:extLst>
            <c:ext xmlns:c16="http://schemas.microsoft.com/office/drawing/2014/chart" uri="{C3380CC4-5D6E-409C-BE32-E72D297353CC}">
              <c16:uniqueId val="{00000000-47EB-4257-BAD3-B75F12F2DAAB}"/>
            </c:ext>
          </c:extLst>
        </c:ser>
        <c:ser>
          <c:idx val="1"/>
          <c:order val="1"/>
          <c:tx>
            <c:strRef>
              <c:f>Task_6_Record!$C$9:$C$10</c:f>
              <c:strCache>
                <c:ptCount val="1"/>
                <c:pt idx="0">
                  <c:v>2019-Jan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Task_6_Record!$A$11:$A$13</c:f>
              <c:strCache>
                <c:ptCount val="2"/>
                <c:pt idx="0">
                  <c:v>Female</c:v>
                </c:pt>
                <c:pt idx="1">
                  <c:v>Male</c:v>
                </c:pt>
              </c:strCache>
            </c:strRef>
          </c:cat>
          <c:val>
            <c:numRef>
              <c:f>Task_6_Record!$C$11:$C$13</c:f>
              <c:numCache>
                <c:formatCode>General</c:formatCode>
                <c:ptCount val="2"/>
                <c:pt idx="0">
                  <c:v>59138.98</c:v>
                </c:pt>
                <c:pt idx="1">
                  <c:v>57152.89</c:v>
                </c:pt>
              </c:numCache>
            </c:numRef>
          </c:val>
          <c:extLst>
            <c:ext xmlns:c16="http://schemas.microsoft.com/office/drawing/2014/chart" uri="{C3380CC4-5D6E-409C-BE32-E72D297353CC}">
              <c16:uniqueId val="{00000001-47EB-4257-BAD3-B75F12F2DAAB}"/>
            </c:ext>
          </c:extLst>
        </c:ser>
        <c:ser>
          <c:idx val="2"/>
          <c:order val="2"/>
          <c:tx>
            <c:strRef>
              <c:f>Task_6_Record!$D$9:$D$10</c:f>
              <c:strCache>
                <c:ptCount val="1"/>
                <c:pt idx="0">
                  <c:v>2019-Mar</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Task_6_Record!$A$11:$A$13</c:f>
              <c:strCache>
                <c:ptCount val="2"/>
                <c:pt idx="0">
                  <c:v>Female</c:v>
                </c:pt>
                <c:pt idx="1">
                  <c:v>Male</c:v>
                </c:pt>
              </c:strCache>
            </c:strRef>
          </c:cat>
          <c:val>
            <c:numRef>
              <c:f>Task_6_Record!$D$11:$D$13</c:f>
              <c:numCache>
                <c:formatCode>General</c:formatCode>
                <c:ptCount val="2"/>
                <c:pt idx="0">
                  <c:v>52408.39</c:v>
                </c:pt>
                <c:pt idx="1">
                  <c:v>57047.12</c:v>
                </c:pt>
              </c:numCache>
            </c:numRef>
          </c:val>
          <c:extLst>
            <c:ext xmlns:c16="http://schemas.microsoft.com/office/drawing/2014/chart" uri="{C3380CC4-5D6E-409C-BE32-E72D297353CC}">
              <c16:uniqueId val="{00000002-47EB-4257-BAD3-B75F12F2DAAB}"/>
            </c:ext>
          </c:extLst>
        </c:ser>
        <c:dLbls>
          <c:dLblPos val="ctr"/>
          <c:showLegendKey val="0"/>
          <c:showVal val="1"/>
          <c:showCatName val="0"/>
          <c:showSerName val="0"/>
          <c:showPercent val="0"/>
          <c:showBubbleSize val="0"/>
        </c:dLbls>
        <c:gapWidth val="150"/>
        <c:overlap val="100"/>
        <c:axId val="204505999"/>
        <c:axId val="204499279"/>
      </c:barChart>
      <c:catAx>
        <c:axId val="20450599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Gender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4499279"/>
        <c:crosses val="autoZero"/>
        <c:auto val="1"/>
        <c:lblAlgn val="ctr"/>
        <c:lblOffset val="100"/>
        <c:noMultiLvlLbl val="0"/>
      </c:catAx>
      <c:valAx>
        <c:axId val="204499279"/>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Sales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20450599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257833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63112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249574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505354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961868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049487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245819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6831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444061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79E3-9CAB-61CE-1A87-0D8EFD62E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93E452-498C-0F7B-6532-53B587C7E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32A36E-F30B-38E2-020C-5AECD0549E44}"/>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a:extLst>
              <a:ext uri="{FF2B5EF4-FFF2-40B4-BE49-F238E27FC236}">
                <a16:creationId xmlns:a16="http://schemas.microsoft.com/office/drawing/2014/main" id="{2227B820-DB29-FA7A-58BD-0F446AA97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226A0-896E-33C0-2284-56042154EC46}"/>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2254912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3EA8-6B4A-A377-2C68-840CFCE88D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BD720-7D2B-06E8-D6D3-83AE9137C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0019C-581C-DF38-3646-08B562FD0D1E}"/>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a:extLst>
              <a:ext uri="{FF2B5EF4-FFF2-40B4-BE49-F238E27FC236}">
                <a16:creationId xmlns:a16="http://schemas.microsoft.com/office/drawing/2014/main" id="{303D339B-1B2F-4F69-26FF-7CFAC78BC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2F61C-9360-7BFC-72B3-9936F6FC086C}"/>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429330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2746738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8E0D-5CC0-C214-56A6-AF97AEAA5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876E7F-DAC7-6A14-83D3-4CE43D84C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87489-BAF3-4E24-21CE-2963BCAB4E83}"/>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a:extLst>
              <a:ext uri="{FF2B5EF4-FFF2-40B4-BE49-F238E27FC236}">
                <a16:creationId xmlns:a16="http://schemas.microsoft.com/office/drawing/2014/main" id="{212460A0-0B1A-85CC-886E-59FA2F3B5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0B0CB-9B99-9882-A4DF-F5EEE1595921}"/>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70352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C0F8-D23D-F23D-5D42-2A60B178E8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C69C2-1FA0-0DC1-7930-17A39D15D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544688-7D33-A1BC-22CE-F4A296E79F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FE63D6-C0D6-5B6D-B0EB-3F69B4406040}"/>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a:extLst>
              <a:ext uri="{FF2B5EF4-FFF2-40B4-BE49-F238E27FC236}">
                <a16:creationId xmlns:a16="http://schemas.microsoft.com/office/drawing/2014/main" id="{051C0650-D777-DE8C-2CE8-179424CABA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74BB8-24F3-A794-9861-8BD0A19F6807}"/>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776672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A43B-2BC7-27F8-4763-C4AF25CEBF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9E4F4-323E-8087-EB86-1FE51B583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455EF6-61EB-1A68-185E-6A48F9C34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1AED9C-9133-CDAF-AAF1-C4BAD07FF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B4ABB-AAD1-9455-95CD-E043FDD9F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4CDD1E-E994-CBFC-2EBD-401DC3861A4A}"/>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8" name="Footer Placeholder 7">
            <a:extLst>
              <a:ext uri="{FF2B5EF4-FFF2-40B4-BE49-F238E27FC236}">
                <a16:creationId xmlns:a16="http://schemas.microsoft.com/office/drawing/2014/main" id="{A0EC942C-14AB-AC46-D421-62FD845330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6978FE-1AAF-08DF-2E9E-2D0007FD5430}"/>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803101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3EFF-E360-00B1-2E94-EDF9552D29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0FE2D3-E659-5616-0C99-AE8B0A4D071D}"/>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4" name="Footer Placeholder 3">
            <a:extLst>
              <a:ext uri="{FF2B5EF4-FFF2-40B4-BE49-F238E27FC236}">
                <a16:creationId xmlns:a16="http://schemas.microsoft.com/office/drawing/2014/main" id="{A24080E3-3055-D650-7177-C03971899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EB3AFD-5ABB-38A1-8F1C-4D6FCE08ED42}"/>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271340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3F0BC-EE31-57EB-D7A1-0855040AD212}"/>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3" name="Footer Placeholder 2">
            <a:extLst>
              <a:ext uri="{FF2B5EF4-FFF2-40B4-BE49-F238E27FC236}">
                <a16:creationId xmlns:a16="http://schemas.microsoft.com/office/drawing/2014/main" id="{13A564BD-8BAF-BF5E-C509-B91A87BD7F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6D6D86-C0B7-C5B8-2873-90D29B71042F}"/>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695095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A10F-D806-E547-6BC2-BD94EF2E2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5C0B66-8A1C-C2A1-BF1E-6DC60D0FA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CB95E6-92F3-1B2A-768A-EF7C48B2F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329CF-01D6-D632-76FC-EBBD7D1DE234}"/>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a:extLst>
              <a:ext uri="{FF2B5EF4-FFF2-40B4-BE49-F238E27FC236}">
                <a16:creationId xmlns:a16="http://schemas.microsoft.com/office/drawing/2014/main" id="{139B89EB-81C3-0006-7136-032BE3D03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294E9-2759-324C-7650-18A1D2E19251}"/>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799607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D9F8-89E6-62B0-2463-07544371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7CA56B-8E17-D32E-EFA1-2E3074008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B7CA7E-9746-7159-628F-38385BFF5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16094-0AFA-F1AC-83E8-EC6BA619DBE3}"/>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a:extLst>
              <a:ext uri="{FF2B5EF4-FFF2-40B4-BE49-F238E27FC236}">
                <a16:creationId xmlns:a16="http://schemas.microsoft.com/office/drawing/2014/main" id="{8CEF0C14-539F-D03C-0301-170C728E4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1A7A2-2398-5031-F6D1-8F5DA2E7EA1F}"/>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132594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4624-5876-0A28-411E-65BB1E06CB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0AB40-E818-6AAC-AD26-B39E23B1E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2CF82-1E0F-0E11-6C22-C5D462E95D8E}"/>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a:extLst>
              <a:ext uri="{FF2B5EF4-FFF2-40B4-BE49-F238E27FC236}">
                <a16:creationId xmlns:a16="http://schemas.microsoft.com/office/drawing/2014/main" id="{00C5016A-12AB-E143-7EC0-E863E9D35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11A8D-2879-799C-0DE0-AF4DF97669F2}"/>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41006390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4ED55-707A-9666-2D22-2180B8C84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479368-4384-F205-EE02-C7CE7B89B9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C716F-BE77-9BB9-4A4A-9FF9B07C4B9F}"/>
              </a:ext>
            </a:extLst>
          </p:cNvPr>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a:extLst>
              <a:ext uri="{FF2B5EF4-FFF2-40B4-BE49-F238E27FC236}">
                <a16:creationId xmlns:a16="http://schemas.microsoft.com/office/drawing/2014/main" id="{6B0AC6E3-ED64-8ACC-A807-7E1710B1B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F23DC-C65D-C530-41C3-EA8AD2FB3032}"/>
              </a:ext>
            </a:extLst>
          </p:cNvPr>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52480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57257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54A5D-439E-4AE5-ADD8-5C7CAE96A512}"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12873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17677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54A5D-439E-4AE5-ADD8-5C7CAE96A512}"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38831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754A5D-439E-4AE5-ADD8-5C7CAE96A512}"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4555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54A5D-439E-4AE5-ADD8-5C7CAE96A512}"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9139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359878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54A5D-439E-4AE5-ADD8-5C7CAE96A512}"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C3DB0C-E95B-48BE-A441-19422A45B6A2}" type="slidenum">
              <a:rPr lang="en-IN" smtClean="0"/>
              <a:t>‹#›</a:t>
            </a:fld>
            <a:endParaRPr lang="en-IN"/>
          </a:p>
        </p:txBody>
      </p:sp>
    </p:spTree>
    <p:extLst>
      <p:ext uri="{BB962C8B-B14F-4D97-AF65-F5344CB8AC3E}">
        <p14:creationId xmlns:p14="http://schemas.microsoft.com/office/powerpoint/2010/main" val="185267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754A5D-439E-4AE5-ADD8-5C7CAE96A512}" type="datetimeFigureOut">
              <a:rPr lang="en-IN" smtClean="0"/>
              <a:t>10-04-2025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C3DB0C-E95B-48BE-A441-19422A45B6A2}" type="slidenum">
              <a:rPr lang="en-IN" smtClean="0"/>
              <a:t>‹#›</a:t>
            </a:fld>
            <a:endParaRPr lang="en-IN"/>
          </a:p>
        </p:txBody>
      </p:sp>
    </p:spTree>
    <p:extLst>
      <p:ext uri="{BB962C8B-B14F-4D97-AF65-F5344CB8AC3E}">
        <p14:creationId xmlns:p14="http://schemas.microsoft.com/office/powerpoint/2010/main" val="3138224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96896-51E2-05A3-5CDC-68717C92F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63A0B-4D98-A9E6-1AC1-3F40883ED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A2074-8E22-8C93-3A9A-BBC977939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54A5D-439E-4AE5-ADD8-5C7CAE96A512}" type="datetimeFigureOut">
              <a:rPr lang="en-IN" smtClean="0"/>
              <a:t>10-04-2025</a:t>
            </a:fld>
            <a:endParaRPr lang="en-IN"/>
          </a:p>
        </p:txBody>
      </p:sp>
      <p:sp>
        <p:nvSpPr>
          <p:cNvPr id="5" name="Footer Placeholder 4">
            <a:extLst>
              <a:ext uri="{FF2B5EF4-FFF2-40B4-BE49-F238E27FC236}">
                <a16:creationId xmlns:a16="http://schemas.microsoft.com/office/drawing/2014/main" id="{50213B51-AB90-F72E-8DCC-403B95F5A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A0FFF0-E49C-33BA-4133-040E9B002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3DB0C-E95B-48BE-A441-19422A45B6A2}" type="slidenum">
              <a:rPr lang="en-IN" smtClean="0"/>
              <a:t>‹#›</a:t>
            </a:fld>
            <a:endParaRPr lang="en-IN"/>
          </a:p>
        </p:txBody>
      </p:sp>
    </p:spTree>
    <p:extLst>
      <p:ext uri="{BB962C8B-B14F-4D97-AF65-F5344CB8AC3E}">
        <p14:creationId xmlns:p14="http://schemas.microsoft.com/office/powerpoint/2010/main" val="31435604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Macro-Enabled_Worksheet2.xlsm"/><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Macro-Enabled_Worksheet3.xlsm"/><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Macro-Enabled_Worksheet4.xlsm"/><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Macro-Enabled_Worksheet5.xlsm"/><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Macro-Enabled_Worksheet6.xlsm"/><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Macro-Enabled_Worksheet7.xlsm"/><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Macro-Enabled_Worksheet8.xlsm"/><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Macro-Enabled_Worksheet9.xlsm"/><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9.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1B53-8D51-8B6B-9876-90312B2E0268}"/>
              </a:ext>
            </a:extLst>
          </p:cNvPr>
          <p:cNvSpPr>
            <a:spLocks noGrp="1"/>
          </p:cNvSpPr>
          <p:nvPr>
            <p:ph type="ctrTitle"/>
          </p:nvPr>
        </p:nvSpPr>
        <p:spPr/>
        <p:txBody>
          <a:bodyPr/>
          <a:lstStyle/>
          <a:p>
            <a:r>
              <a:rPr lang="en-US" dirty="0"/>
              <a:t>Data Science</a:t>
            </a:r>
            <a:endParaRPr lang="en-IN" dirty="0"/>
          </a:p>
        </p:txBody>
      </p:sp>
      <p:sp>
        <p:nvSpPr>
          <p:cNvPr id="3" name="Subtitle 2">
            <a:extLst>
              <a:ext uri="{FF2B5EF4-FFF2-40B4-BE49-F238E27FC236}">
                <a16:creationId xmlns:a16="http://schemas.microsoft.com/office/drawing/2014/main" id="{8F617348-34BA-4939-2F5B-57C0D33D6471}"/>
              </a:ext>
            </a:extLst>
          </p:cNvPr>
          <p:cNvSpPr>
            <a:spLocks noGrp="1"/>
          </p:cNvSpPr>
          <p:nvPr>
            <p:ph type="subTitle" idx="1"/>
          </p:nvPr>
        </p:nvSpPr>
        <p:spPr/>
        <p:txBody>
          <a:bodyPr/>
          <a:lstStyle/>
          <a:p>
            <a:r>
              <a:rPr lang="en-US" dirty="0"/>
              <a:t>SQL PROJECT</a:t>
            </a:r>
            <a:endParaRPr lang="en-IN" dirty="0"/>
          </a:p>
        </p:txBody>
      </p:sp>
    </p:spTree>
    <p:extLst>
      <p:ext uri="{BB962C8B-B14F-4D97-AF65-F5344CB8AC3E}">
        <p14:creationId xmlns:p14="http://schemas.microsoft.com/office/powerpoint/2010/main" val="343342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B037-18A5-D373-03DE-7D5D36589A68}"/>
              </a:ext>
            </a:extLst>
          </p:cNvPr>
          <p:cNvSpPr>
            <a:spLocks noGrp="1"/>
          </p:cNvSpPr>
          <p:nvPr>
            <p:ph type="title"/>
          </p:nvPr>
        </p:nvSpPr>
        <p:spPr>
          <a:xfrm>
            <a:off x="1484310" y="282678"/>
            <a:ext cx="10018713" cy="690716"/>
          </a:xfrm>
        </p:spPr>
        <p:txBody>
          <a:bodyPr>
            <a:normAutofit fontScale="90000"/>
          </a:bodyPr>
          <a:lstStyle/>
          <a:p>
            <a:r>
              <a:rPr lang="en-US" dirty="0"/>
              <a:t>Query Bifurcation</a:t>
            </a:r>
            <a:endParaRPr lang="en-IN" dirty="0"/>
          </a:p>
        </p:txBody>
      </p:sp>
      <p:sp>
        <p:nvSpPr>
          <p:cNvPr id="3" name="Content Placeholder 2">
            <a:extLst>
              <a:ext uri="{FF2B5EF4-FFF2-40B4-BE49-F238E27FC236}">
                <a16:creationId xmlns:a16="http://schemas.microsoft.com/office/drawing/2014/main" id="{21CB351A-12C5-C3DA-CF0F-1E922D9406BB}"/>
              </a:ext>
            </a:extLst>
          </p:cNvPr>
          <p:cNvSpPr>
            <a:spLocks noGrp="1"/>
          </p:cNvSpPr>
          <p:nvPr>
            <p:ph idx="1"/>
          </p:nvPr>
        </p:nvSpPr>
        <p:spPr/>
        <p:txBody>
          <a:bodyPr/>
          <a:lstStyle/>
          <a:p>
            <a:r>
              <a:rPr lang="en-US" dirty="0"/>
              <a:t>Select branch, `Product </a:t>
            </a:r>
            <a:r>
              <a:rPr lang="en-US" dirty="0" err="1"/>
              <a:t>line`,sum</a:t>
            </a:r>
            <a:r>
              <a:rPr lang="en-US" dirty="0"/>
              <a:t>(`gross income`) as </a:t>
            </a:r>
            <a:r>
              <a:rPr lang="en-US" dirty="0" err="1"/>
              <a:t>Profit_marginfrom</a:t>
            </a:r>
            <a:r>
              <a:rPr lang="en-US" dirty="0"/>
              <a:t> </a:t>
            </a:r>
            <a:r>
              <a:rPr lang="en-US" dirty="0" err="1"/>
              <a:t>walmartgroup</a:t>
            </a:r>
            <a:r>
              <a:rPr lang="en-US" dirty="0"/>
              <a:t> by Branch, `product line`),</a:t>
            </a:r>
            <a:r>
              <a:rPr lang="en-US" dirty="0" err="1"/>
              <a:t>ranked_data</a:t>
            </a:r>
            <a:r>
              <a:rPr lang="en-US" dirty="0"/>
              <a:t> as </a:t>
            </a:r>
            <a:endParaRPr lang="en-IN" dirty="0"/>
          </a:p>
        </p:txBody>
      </p:sp>
      <p:sp>
        <p:nvSpPr>
          <p:cNvPr id="4" name="Rectangle 3">
            <a:extLst>
              <a:ext uri="{FF2B5EF4-FFF2-40B4-BE49-F238E27FC236}">
                <a16:creationId xmlns:a16="http://schemas.microsoft.com/office/drawing/2014/main" id="{745AA93D-ABC3-FD5A-36F4-794C6FA1F808}"/>
              </a:ext>
            </a:extLst>
          </p:cNvPr>
          <p:cNvSpPr/>
          <p:nvPr/>
        </p:nvSpPr>
        <p:spPr>
          <a:xfrm>
            <a:off x="2182761" y="1425677"/>
            <a:ext cx="8770374"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Query to find total profit per branch and product line</a:t>
            </a:r>
            <a:endParaRPr lang="en-IN" sz="2000" b="1" dirty="0"/>
          </a:p>
        </p:txBody>
      </p:sp>
    </p:spTree>
    <p:extLst>
      <p:ext uri="{BB962C8B-B14F-4D97-AF65-F5344CB8AC3E}">
        <p14:creationId xmlns:p14="http://schemas.microsoft.com/office/powerpoint/2010/main" val="277140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AE22D-BE67-FB92-4D22-33D673918AAD}"/>
              </a:ext>
            </a:extLst>
          </p:cNvPr>
          <p:cNvSpPr>
            <a:spLocks noGrp="1"/>
          </p:cNvSpPr>
          <p:nvPr>
            <p:ph idx="1"/>
          </p:nvPr>
        </p:nvSpPr>
        <p:spPr>
          <a:xfrm>
            <a:off x="1484310" y="1866899"/>
            <a:ext cx="10018713" cy="3124201"/>
          </a:xfrm>
        </p:spPr>
        <p:txBody>
          <a:bodyPr>
            <a:normAutofit/>
          </a:bodyPr>
          <a:lstStyle/>
          <a:p>
            <a:r>
              <a:rPr lang="en-US" sz="2800" dirty="0"/>
              <a:t>Select *,rank() over ( partition by branch order by </a:t>
            </a:r>
            <a:r>
              <a:rPr lang="en-US" sz="2800" dirty="0" err="1"/>
              <a:t>Profit_margin</a:t>
            </a:r>
            <a:r>
              <a:rPr lang="en-US" sz="2800" dirty="0"/>
              <a:t> desc) as </a:t>
            </a:r>
            <a:r>
              <a:rPr lang="en-US" sz="2800" dirty="0" err="1"/>
              <a:t>renk</a:t>
            </a:r>
            <a:r>
              <a:rPr lang="en-US" sz="2800" dirty="0"/>
              <a:t> from </a:t>
            </a:r>
            <a:r>
              <a:rPr lang="en-US" sz="2800" dirty="0" err="1"/>
              <a:t>profit_data</a:t>
            </a:r>
            <a:r>
              <a:rPr lang="en-US" sz="2800" dirty="0"/>
              <a:t>)</a:t>
            </a:r>
            <a:endParaRPr lang="en-IN" sz="2800" dirty="0"/>
          </a:p>
        </p:txBody>
      </p:sp>
      <p:sp>
        <p:nvSpPr>
          <p:cNvPr id="4" name="Rectangle 3">
            <a:extLst>
              <a:ext uri="{FF2B5EF4-FFF2-40B4-BE49-F238E27FC236}">
                <a16:creationId xmlns:a16="http://schemas.microsoft.com/office/drawing/2014/main" id="{F11DF0C5-F674-D74E-2246-669324473F27}"/>
              </a:ext>
            </a:extLst>
          </p:cNvPr>
          <p:cNvSpPr/>
          <p:nvPr/>
        </p:nvSpPr>
        <p:spPr>
          <a:xfrm>
            <a:off x="2458065" y="845574"/>
            <a:ext cx="7334864" cy="38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Ranking of product lines within branch based on their total profit</a:t>
            </a:r>
            <a:endParaRPr lang="en-IN" sz="2000" b="1" dirty="0"/>
          </a:p>
        </p:txBody>
      </p:sp>
    </p:spTree>
    <p:extLst>
      <p:ext uri="{BB962C8B-B14F-4D97-AF65-F5344CB8AC3E}">
        <p14:creationId xmlns:p14="http://schemas.microsoft.com/office/powerpoint/2010/main" val="38018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3268-F885-F986-2B16-6B9B305528D7}"/>
              </a:ext>
            </a:extLst>
          </p:cNvPr>
          <p:cNvSpPr>
            <a:spLocks noGrp="1"/>
          </p:cNvSpPr>
          <p:nvPr>
            <p:ph type="ctrTitle"/>
          </p:nvPr>
        </p:nvSpPr>
        <p:spPr/>
        <p:txBody>
          <a:bodyPr>
            <a:normAutofit/>
          </a:bodyPr>
          <a:lstStyle/>
          <a:p>
            <a:r>
              <a:rPr lang="en-US" sz="3600" b="1" i="0" u="none" strike="noStrike" baseline="0" dirty="0">
                <a:latin typeface="Arial-BoldMT"/>
              </a:rPr>
              <a:t>Task 3: Analyzing Customer Segmentation Based on Spending </a:t>
            </a:r>
            <a:br>
              <a:rPr lang="en-US" sz="3600" b="1" i="0" u="none" strike="noStrike" baseline="0" dirty="0">
                <a:latin typeface="Arial-BoldMT"/>
              </a:rPr>
            </a:br>
            <a:endParaRPr lang="en-IN" sz="6600" dirty="0"/>
          </a:p>
        </p:txBody>
      </p:sp>
      <p:sp>
        <p:nvSpPr>
          <p:cNvPr id="3" name="Content Placeholder 2">
            <a:extLst>
              <a:ext uri="{FF2B5EF4-FFF2-40B4-BE49-F238E27FC236}">
                <a16:creationId xmlns:a16="http://schemas.microsoft.com/office/drawing/2014/main" id="{BE7F11E2-AE70-C634-88D3-22F30AD606A2}"/>
              </a:ext>
            </a:extLst>
          </p:cNvPr>
          <p:cNvSpPr>
            <a:spLocks noGrp="1"/>
          </p:cNvSpPr>
          <p:nvPr>
            <p:ph type="subTitle" idx="1"/>
          </p:nvPr>
        </p:nvSpPr>
        <p:spPr/>
        <p:txBody>
          <a:bodyPr>
            <a:normAutofit fontScale="85000" lnSpcReduction="10000"/>
          </a:bodyPr>
          <a:lstStyle/>
          <a:p>
            <a:pPr marL="0" indent="0">
              <a:buNone/>
            </a:pPr>
            <a:r>
              <a:rPr lang="en-US" sz="2400" b="0" i="0" u="none" strike="noStrike" baseline="0" dirty="0">
                <a:latin typeface="ArialMT"/>
              </a:rPr>
              <a:t>Walmart wants to segment customers based on their average spending behavior. Classify customers into three</a:t>
            </a:r>
            <a:br>
              <a:rPr lang="en-US" sz="2400" b="0" i="0" u="none" strike="noStrike" baseline="0" dirty="0">
                <a:latin typeface="ArialMT"/>
              </a:rPr>
            </a:br>
            <a:r>
              <a:rPr lang="en-US" sz="2400" b="0" i="0" u="none" strike="noStrike" baseline="0" dirty="0">
                <a:latin typeface="ArialMT"/>
              </a:rPr>
              <a:t>tiers: High, Medium, and Low spenders based on their total purchase amounts</a:t>
            </a:r>
            <a:endParaRPr lang="en-IN" dirty="0"/>
          </a:p>
        </p:txBody>
      </p:sp>
    </p:spTree>
    <p:extLst>
      <p:ext uri="{BB962C8B-B14F-4D97-AF65-F5344CB8AC3E}">
        <p14:creationId xmlns:p14="http://schemas.microsoft.com/office/powerpoint/2010/main" val="401773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42326-424C-654C-3FCF-2C04A1E98208}"/>
              </a:ext>
            </a:extLst>
          </p:cNvPr>
          <p:cNvSpPr>
            <a:spLocks noGrp="1"/>
          </p:cNvSpPr>
          <p:nvPr>
            <p:ph idx="1"/>
          </p:nvPr>
        </p:nvSpPr>
        <p:spPr/>
        <p:txBody>
          <a:bodyPr/>
          <a:lstStyle/>
          <a:p>
            <a:r>
              <a:rPr lang="en-US" dirty="0"/>
              <a:t>with </a:t>
            </a:r>
            <a:r>
              <a:rPr lang="en-US" dirty="0" err="1"/>
              <a:t>Purchase_amt</a:t>
            </a:r>
            <a:r>
              <a:rPr lang="en-US" dirty="0"/>
              <a:t> as (Select `Customer </a:t>
            </a:r>
            <a:r>
              <a:rPr lang="en-US" dirty="0" err="1"/>
              <a:t>ID`,Round</a:t>
            </a:r>
            <a:r>
              <a:rPr lang="en-US" dirty="0"/>
              <a:t>(Sum(Total),2) as </a:t>
            </a:r>
            <a:r>
              <a:rPr lang="en-US" dirty="0" err="1"/>
              <a:t>Purchase_amount</a:t>
            </a:r>
            <a:r>
              <a:rPr lang="en-US" dirty="0"/>
              <a:t> from </a:t>
            </a:r>
            <a:r>
              <a:rPr lang="en-US" dirty="0" err="1"/>
              <a:t>walmart</a:t>
            </a:r>
            <a:r>
              <a:rPr lang="en-US" dirty="0"/>
              <a:t> group by `customer ID`), </a:t>
            </a:r>
            <a:r>
              <a:rPr lang="en-US" dirty="0" err="1"/>
              <a:t>Customer_segmentation</a:t>
            </a:r>
            <a:r>
              <a:rPr lang="en-US" dirty="0"/>
              <a:t> As(Select *,Case When </a:t>
            </a:r>
            <a:r>
              <a:rPr lang="en-US" dirty="0" err="1"/>
              <a:t>Purchase_amount</a:t>
            </a:r>
            <a:r>
              <a:rPr lang="en-US" dirty="0"/>
              <a:t> &gt;23000 Then "</a:t>
            </a:r>
            <a:r>
              <a:rPr lang="en-US" dirty="0" err="1"/>
              <a:t>High"When</a:t>
            </a:r>
            <a:r>
              <a:rPr lang="en-US" dirty="0"/>
              <a:t> </a:t>
            </a:r>
            <a:r>
              <a:rPr lang="en-US" dirty="0" err="1"/>
              <a:t>Purchase_amount</a:t>
            </a:r>
            <a:r>
              <a:rPr lang="en-US" dirty="0"/>
              <a:t>&gt;21000 Then "</a:t>
            </a:r>
            <a:r>
              <a:rPr lang="en-US" dirty="0" err="1"/>
              <a:t>Medium"Else</a:t>
            </a:r>
            <a:r>
              <a:rPr lang="en-US" dirty="0"/>
              <a:t> "Low" End as Category from </a:t>
            </a:r>
            <a:r>
              <a:rPr lang="en-US" dirty="0" err="1"/>
              <a:t>Purchase_amt</a:t>
            </a:r>
            <a:r>
              <a:rPr lang="en-US" dirty="0"/>
              <a:t>)Select </a:t>
            </a:r>
            <a:r>
              <a:rPr lang="en-US" dirty="0" err="1"/>
              <a:t>category,`Customer</a:t>
            </a:r>
            <a:r>
              <a:rPr lang="en-US" dirty="0"/>
              <a:t> ID`,</a:t>
            </a:r>
            <a:r>
              <a:rPr lang="en-US" dirty="0" err="1"/>
              <a:t>Purchase_amount</a:t>
            </a:r>
            <a:r>
              <a:rPr lang="en-US" dirty="0"/>
              <a:t> from </a:t>
            </a:r>
            <a:r>
              <a:rPr lang="en-US" dirty="0" err="1"/>
              <a:t>customer_segmentation</a:t>
            </a:r>
            <a:r>
              <a:rPr lang="en-US" dirty="0"/>
              <a:t> Order by </a:t>
            </a:r>
            <a:r>
              <a:rPr lang="en-US" dirty="0" err="1"/>
              <a:t>Purchase_amount</a:t>
            </a:r>
            <a:r>
              <a:rPr lang="en-US" dirty="0"/>
              <a:t> desc;</a:t>
            </a:r>
            <a:endParaRPr lang="en-IN" dirty="0"/>
          </a:p>
        </p:txBody>
      </p:sp>
      <p:sp>
        <p:nvSpPr>
          <p:cNvPr id="4" name="Rectangle: Rounded Corners 3">
            <a:extLst>
              <a:ext uri="{FF2B5EF4-FFF2-40B4-BE49-F238E27FC236}">
                <a16:creationId xmlns:a16="http://schemas.microsoft.com/office/drawing/2014/main" id="{6D006707-4742-DC99-B90F-74A34320F5D4}"/>
              </a:ext>
            </a:extLst>
          </p:cNvPr>
          <p:cNvSpPr/>
          <p:nvPr/>
        </p:nvSpPr>
        <p:spPr>
          <a:xfrm>
            <a:off x="1966452" y="511277"/>
            <a:ext cx="7983793" cy="1052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u="none" strike="noStrike" baseline="0" dirty="0">
                <a:latin typeface="Arial-BoldMT"/>
              </a:rPr>
              <a:t>Query to Analyzing Customer Segmentation Based on Spending </a:t>
            </a:r>
            <a:br>
              <a:rPr lang="en-US" sz="2400" b="1" i="0" u="none" strike="noStrike" baseline="0" dirty="0">
                <a:latin typeface="Arial-BoldMT"/>
              </a:rPr>
            </a:br>
            <a:endParaRPr lang="en-IN" sz="2400" dirty="0"/>
          </a:p>
        </p:txBody>
      </p:sp>
    </p:spTree>
    <p:extLst>
      <p:ext uri="{BB962C8B-B14F-4D97-AF65-F5344CB8AC3E}">
        <p14:creationId xmlns:p14="http://schemas.microsoft.com/office/powerpoint/2010/main" val="231324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858E5C-7189-D559-0C7B-3D2FC7D433B4}"/>
              </a:ext>
            </a:extLst>
          </p:cNvPr>
          <p:cNvGraphicFramePr>
            <a:graphicFrameLocks noGrp="1" noChangeAspect="1"/>
          </p:cNvGraphicFramePr>
          <p:nvPr>
            <p:ph idx="1"/>
            <p:extLst>
              <p:ext uri="{D42A27DB-BD31-4B8C-83A1-F6EECF244321}">
                <p14:modId xmlns:p14="http://schemas.microsoft.com/office/powerpoint/2010/main" val="2237430308"/>
              </p:ext>
            </p:extLst>
          </p:nvPr>
        </p:nvGraphicFramePr>
        <p:xfrm>
          <a:off x="2467896" y="1917290"/>
          <a:ext cx="8249265" cy="4336026"/>
        </p:xfrm>
        <a:graphic>
          <a:graphicData uri="http://schemas.openxmlformats.org/presentationml/2006/ole">
            <mc:AlternateContent xmlns:mc="http://schemas.openxmlformats.org/markup-compatibility/2006">
              <mc:Choice xmlns:v="urn:schemas-microsoft-com:vml" Requires="v">
                <p:oleObj name="Macro-Enabled Worksheet" r:id="rId2" imgW="2484191" imgH="2933810" progId="Excel.SheetMacroEnabled.12">
                  <p:embed/>
                </p:oleObj>
              </mc:Choice>
              <mc:Fallback>
                <p:oleObj name="Macro-Enabled Worksheet" r:id="rId2" imgW="2484191" imgH="2933810" progId="Excel.SheetMacroEnabled.12">
                  <p:embed/>
                  <p:pic>
                    <p:nvPicPr>
                      <p:cNvPr id="0" name=""/>
                      <p:cNvPicPr/>
                      <p:nvPr/>
                    </p:nvPicPr>
                    <p:blipFill>
                      <a:blip r:embed="rId3"/>
                      <a:stretch>
                        <a:fillRect/>
                      </a:stretch>
                    </p:blipFill>
                    <p:spPr>
                      <a:xfrm>
                        <a:off x="2467896" y="1917290"/>
                        <a:ext cx="8249265" cy="4336026"/>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65AB8474-6013-CBAC-69B5-AB54B2DD0BD2}"/>
              </a:ext>
            </a:extLst>
          </p:cNvPr>
          <p:cNvSpPr/>
          <p:nvPr/>
        </p:nvSpPr>
        <p:spPr>
          <a:xfrm>
            <a:off x="3077496" y="471948"/>
            <a:ext cx="6912077" cy="8947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latin typeface="Arial-BoldMT"/>
              </a:rPr>
              <a:t>Analyzing Customer Segmentation Based on Spending</a:t>
            </a:r>
            <a:endParaRPr lang="en-IN" dirty="0"/>
          </a:p>
        </p:txBody>
      </p:sp>
    </p:spTree>
    <p:extLst>
      <p:ext uri="{BB962C8B-B14F-4D97-AF65-F5344CB8AC3E}">
        <p14:creationId xmlns:p14="http://schemas.microsoft.com/office/powerpoint/2010/main" val="188859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EB30-5136-9AEC-A960-2693876C56C0}"/>
              </a:ext>
            </a:extLst>
          </p:cNvPr>
          <p:cNvSpPr>
            <a:spLocks noGrp="1"/>
          </p:cNvSpPr>
          <p:nvPr>
            <p:ph type="title"/>
          </p:nvPr>
        </p:nvSpPr>
        <p:spPr>
          <a:xfrm>
            <a:off x="1356491" y="204020"/>
            <a:ext cx="10018713" cy="789039"/>
          </a:xfrm>
        </p:spPr>
        <p:txBody>
          <a:bodyPr/>
          <a:lstStyle/>
          <a:p>
            <a:r>
              <a:rPr lang="en-US" dirty="0"/>
              <a:t>Query Bifurcation</a:t>
            </a:r>
            <a:endParaRPr lang="en-IN" dirty="0"/>
          </a:p>
        </p:txBody>
      </p:sp>
      <p:sp>
        <p:nvSpPr>
          <p:cNvPr id="3" name="Content Placeholder 2">
            <a:extLst>
              <a:ext uri="{FF2B5EF4-FFF2-40B4-BE49-F238E27FC236}">
                <a16:creationId xmlns:a16="http://schemas.microsoft.com/office/drawing/2014/main" id="{4C67DA7D-1D19-9E87-8C50-3266C49E4E25}"/>
              </a:ext>
            </a:extLst>
          </p:cNvPr>
          <p:cNvSpPr>
            <a:spLocks noGrp="1"/>
          </p:cNvSpPr>
          <p:nvPr>
            <p:ph idx="1"/>
          </p:nvPr>
        </p:nvSpPr>
        <p:spPr/>
        <p:txBody>
          <a:bodyPr>
            <a:normAutofit/>
          </a:bodyPr>
          <a:lstStyle/>
          <a:p>
            <a:r>
              <a:rPr lang="en-US" sz="2800" dirty="0"/>
              <a:t>with </a:t>
            </a:r>
            <a:r>
              <a:rPr lang="en-US" sz="2800" dirty="0" err="1"/>
              <a:t>Purchase_amt</a:t>
            </a:r>
            <a:r>
              <a:rPr lang="en-US" sz="2800" dirty="0"/>
              <a:t> as (Select `Customer </a:t>
            </a:r>
            <a:r>
              <a:rPr lang="en-US" sz="2800" dirty="0" err="1"/>
              <a:t>ID`,Round</a:t>
            </a:r>
            <a:r>
              <a:rPr lang="en-US" sz="2800" dirty="0"/>
              <a:t>(Sum(Total),2) as </a:t>
            </a:r>
            <a:r>
              <a:rPr lang="en-US" sz="2800" dirty="0" err="1"/>
              <a:t>Purchase_amount</a:t>
            </a:r>
            <a:r>
              <a:rPr lang="en-US" sz="2800" dirty="0"/>
              <a:t> from </a:t>
            </a:r>
            <a:r>
              <a:rPr lang="en-US" sz="2800" dirty="0" err="1"/>
              <a:t>walmart</a:t>
            </a:r>
            <a:r>
              <a:rPr lang="en-US" sz="2800" dirty="0"/>
              <a:t> group by `customer ID`)</a:t>
            </a:r>
            <a:endParaRPr lang="en-IN" sz="2800" dirty="0"/>
          </a:p>
        </p:txBody>
      </p:sp>
      <p:sp>
        <p:nvSpPr>
          <p:cNvPr id="4" name="Rectangle: Rounded Corners 3">
            <a:extLst>
              <a:ext uri="{FF2B5EF4-FFF2-40B4-BE49-F238E27FC236}">
                <a16:creationId xmlns:a16="http://schemas.microsoft.com/office/drawing/2014/main" id="{153F103B-1622-4B8F-AE5E-BDC62AAA735F}"/>
              </a:ext>
            </a:extLst>
          </p:cNvPr>
          <p:cNvSpPr/>
          <p:nvPr/>
        </p:nvSpPr>
        <p:spPr>
          <a:xfrm>
            <a:off x="2300748" y="1327355"/>
            <a:ext cx="8849033"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Query to calculate total purchase per customer</a:t>
            </a:r>
            <a:endParaRPr lang="en-IN" sz="2400" b="1" dirty="0"/>
          </a:p>
        </p:txBody>
      </p:sp>
    </p:spTree>
    <p:extLst>
      <p:ext uri="{BB962C8B-B14F-4D97-AF65-F5344CB8AC3E}">
        <p14:creationId xmlns:p14="http://schemas.microsoft.com/office/powerpoint/2010/main" val="396274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98F3E-FF36-C026-7515-10243977CA65}"/>
              </a:ext>
            </a:extLst>
          </p:cNvPr>
          <p:cNvSpPr>
            <a:spLocks noGrp="1"/>
          </p:cNvSpPr>
          <p:nvPr>
            <p:ph idx="1"/>
          </p:nvPr>
        </p:nvSpPr>
        <p:spPr>
          <a:xfrm>
            <a:off x="1582633" y="2185218"/>
            <a:ext cx="10018713" cy="3124201"/>
          </a:xfrm>
        </p:spPr>
        <p:txBody>
          <a:bodyPr>
            <a:normAutofit/>
          </a:bodyPr>
          <a:lstStyle/>
          <a:p>
            <a:r>
              <a:rPr lang="en-US" sz="2800" dirty="0"/>
              <a:t>Select *,Case When </a:t>
            </a:r>
            <a:r>
              <a:rPr lang="en-US" sz="2800" dirty="0" err="1"/>
              <a:t>Purchase_amount</a:t>
            </a:r>
            <a:r>
              <a:rPr lang="en-US" sz="2800" dirty="0"/>
              <a:t> &gt;23000 Then "</a:t>
            </a:r>
            <a:r>
              <a:rPr lang="en-US" sz="2800" dirty="0" err="1"/>
              <a:t>High"When</a:t>
            </a:r>
            <a:r>
              <a:rPr lang="en-US" sz="2800" dirty="0"/>
              <a:t> </a:t>
            </a:r>
            <a:r>
              <a:rPr lang="en-US" sz="2800" dirty="0" err="1"/>
              <a:t>Purchase_amount</a:t>
            </a:r>
            <a:r>
              <a:rPr lang="en-US" sz="2800" dirty="0"/>
              <a:t>&gt;21000 Then "</a:t>
            </a:r>
            <a:r>
              <a:rPr lang="en-US" sz="2800" dirty="0" err="1"/>
              <a:t>Medium"Else</a:t>
            </a:r>
            <a:r>
              <a:rPr lang="en-US" sz="2800" dirty="0"/>
              <a:t> "Low" End as </a:t>
            </a:r>
            <a:r>
              <a:rPr lang="en-US" sz="2800" dirty="0" err="1"/>
              <a:t>Categoryfrom</a:t>
            </a:r>
            <a:r>
              <a:rPr lang="en-US" sz="2800" dirty="0"/>
              <a:t> </a:t>
            </a:r>
            <a:r>
              <a:rPr lang="en-US" sz="2800" dirty="0" err="1"/>
              <a:t>Purchase_amt</a:t>
            </a:r>
            <a:r>
              <a:rPr lang="en-US" sz="2800" dirty="0"/>
              <a:t>)</a:t>
            </a:r>
            <a:endParaRPr lang="en-IN" sz="2800" dirty="0"/>
          </a:p>
        </p:txBody>
      </p:sp>
      <p:sp>
        <p:nvSpPr>
          <p:cNvPr id="4" name="Rectangle: Rounded Corners 3">
            <a:extLst>
              <a:ext uri="{FF2B5EF4-FFF2-40B4-BE49-F238E27FC236}">
                <a16:creationId xmlns:a16="http://schemas.microsoft.com/office/drawing/2014/main" id="{71D39A00-663C-2908-F7A5-80366DE17B9A}"/>
              </a:ext>
            </a:extLst>
          </p:cNvPr>
          <p:cNvSpPr/>
          <p:nvPr/>
        </p:nvSpPr>
        <p:spPr>
          <a:xfrm>
            <a:off x="2320413" y="560439"/>
            <a:ext cx="7914968" cy="5801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Query to segment customer by category</a:t>
            </a:r>
            <a:endParaRPr lang="en-IN" sz="2400" b="1" dirty="0"/>
          </a:p>
        </p:txBody>
      </p:sp>
    </p:spTree>
    <p:extLst>
      <p:ext uri="{BB962C8B-B14F-4D97-AF65-F5344CB8AC3E}">
        <p14:creationId xmlns:p14="http://schemas.microsoft.com/office/powerpoint/2010/main" val="325192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47F85-114E-21C5-ABBE-26759CBD4900}"/>
              </a:ext>
            </a:extLst>
          </p:cNvPr>
          <p:cNvSpPr>
            <a:spLocks noGrp="1"/>
          </p:cNvSpPr>
          <p:nvPr>
            <p:ph type="ctrTitle"/>
          </p:nvPr>
        </p:nvSpPr>
        <p:spPr>
          <a:xfrm>
            <a:off x="2928401" y="1380068"/>
            <a:ext cx="8574622" cy="3713042"/>
          </a:xfrm>
        </p:spPr>
        <p:txBody>
          <a:bodyPr>
            <a:noAutofit/>
          </a:bodyPr>
          <a:lstStyle/>
          <a:p>
            <a:r>
              <a:rPr lang="en-US" sz="3600" b="1" i="0" u="none" strike="noStrike" baseline="0" dirty="0">
                <a:latin typeface="Arial-BoldMT"/>
              </a:rPr>
              <a:t>Task 4: Detecting Anomalies in Sales Transactions </a:t>
            </a:r>
            <a:br>
              <a:rPr lang="en-US" sz="3600" b="1" i="0" u="none" strike="noStrike" baseline="0" dirty="0">
                <a:latin typeface="Arial-BoldMT"/>
              </a:rPr>
            </a:br>
            <a:r>
              <a:rPr lang="en-US" sz="3600" b="0" i="0" u="none" strike="noStrike" baseline="0" dirty="0">
                <a:latin typeface="ArialMT"/>
              </a:rPr>
              <a:t>.</a:t>
            </a:r>
            <a:br>
              <a:rPr lang="en-US" sz="3600" b="0" i="0" u="none" strike="noStrike" baseline="0" dirty="0">
                <a:latin typeface="ArialMT"/>
              </a:rPr>
            </a:br>
            <a:endParaRPr lang="en-IN" sz="8800" dirty="0"/>
          </a:p>
        </p:txBody>
      </p:sp>
      <p:sp>
        <p:nvSpPr>
          <p:cNvPr id="5" name="Subtitle 4">
            <a:extLst>
              <a:ext uri="{FF2B5EF4-FFF2-40B4-BE49-F238E27FC236}">
                <a16:creationId xmlns:a16="http://schemas.microsoft.com/office/drawing/2014/main" id="{9CF98531-6966-78D3-BAB7-2E6C0AC1B53D}"/>
              </a:ext>
            </a:extLst>
          </p:cNvPr>
          <p:cNvSpPr>
            <a:spLocks noGrp="1"/>
          </p:cNvSpPr>
          <p:nvPr>
            <p:ph type="subTitle" idx="1"/>
          </p:nvPr>
        </p:nvSpPr>
        <p:spPr/>
        <p:txBody>
          <a:bodyPr>
            <a:normAutofit fontScale="92500" lnSpcReduction="10000"/>
          </a:bodyPr>
          <a:lstStyle/>
          <a:p>
            <a:r>
              <a:rPr lang="en-US" sz="2400" b="0" i="0" u="none" strike="noStrike" baseline="0" dirty="0">
                <a:latin typeface="ArialMT"/>
              </a:rPr>
              <a:t>Walmart suspects that some transactions have unusually high or low sales compared to the average for the</a:t>
            </a:r>
            <a:br>
              <a:rPr lang="en-US" sz="2400" b="0" i="0" u="none" strike="noStrike" baseline="0" dirty="0">
                <a:latin typeface="ArialMT"/>
              </a:rPr>
            </a:br>
            <a:r>
              <a:rPr lang="en-US" sz="2400" b="0" i="0" u="none" strike="noStrike" baseline="0" dirty="0">
                <a:latin typeface="ArialMT"/>
              </a:rPr>
              <a:t>product line. Identify these anomalies</a:t>
            </a:r>
            <a:endParaRPr lang="en-IN" dirty="0"/>
          </a:p>
        </p:txBody>
      </p:sp>
    </p:spTree>
    <p:extLst>
      <p:ext uri="{BB962C8B-B14F-4D97-AF65-F5344CB8AC3E}">
        <p14:creationId xmlns:p14="http://schemas.microsoft.com/office/powerpoint/2010/main" val="152333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477E3-B6E5-4B97-DCAF-A7C0B20C8710}"/>
              </a:ext>
            </a:extLst>
          </p:cNvPr>
          <p:cNvSpPr>
            <a:spLocks noGrp="1"/>
          </p:cNvSpPr>
          <p:nvPr>
            <p:ph idx="1"/>
          </p:nvPr>
        </p:nvSpPr>
        <p:spPr/>
        <p:txBody>
          <a:bodyPr/>
          <a:lstStyle/>
          <a:p>
            <a:r>
              <a:rPr lang="en-IN" dirty="0"/>
              <a:t>With </a:t>
            </a:r>
            <a:r>
              <a:rPr lang="en-IN" dirty="0" err="1"/>
              <a:t>Product_Detail</a:t>
            </a:r>
            <a:r>
              <a:rPr lang="en-IN" dirty="0"/>
              <a:t> As (    SELECT `Product line`,           AVG(Total) As </a:t>
            </a:r>
            <a:r>
              <a:rPr lang="en-IN" dirty="0" err="1"/>
              <a:t>Avg_total</a:t>
            </a:r>
            <a:r>
              <a:rPr lang="en-IN" dirty="0"/>
              <a:t>,  STDDEV(Total) As </a:t>
            </a:r>
            <a:r>
              <a:rPr lang="en-IN" dirty="0" err="1"/>
              <a:t>Std_total</a:t>
            </a:r>
            <a:r>
              <a:rPr lang="en-IN" dirty="0"/>
              <a:t>    FROM Walmart    Group by `Product line`), Anomalies As( Select </a:t>
            </a:r>
            <a:r>
              <a:rPr lang="en-IN" dirty="0" err="1"/>
              <a:t>w.`Invoice</a:t>
            </a:r>
            <a:r>
              <a:rPr lang="en-IN" dirty="0"/>
              <a:t> ID`, </a:t>
            </a:r>
            <a:r>
              <a:rPr lang="en-IN" dirty="0" err="1"/>
              <a:t>w.`Product</a:t>
            </a:r>
            <a:r>
              <a:rPr lang="en-IN" dirty="0"/>
              <a:t> line`, </a:t>
            </a:r>
            <a:r>
              <a:rPr lang="en-IN" dirty="0" err="1"/>
              <a:t>w.Total,PD.Avg_total</a:t>
            </a:r>
            <a:r>
              <a:rPr lang="en-IN" dirty="0"/>
              <a:t>, </a:t>
            </a:r>
            <a:r>
              <a:rPr lang="en-IN" dirty="0" err="1"/>
              <a:t>PD.Std_total,case</a:t>
            </a:r>
            <a:r>
              <a:rPr lang="en-IN" dirty="0"/>
              <a:t> when </a:t>
            </a:r>
            <a:r>
              <a:rPr lang="en-IN" dirty="0" err="1"/>
              <a:t>w.Total</a:t>
            </a:r>
            <a:r>
              <a:rPr lang="en-IN" dirty="0"/>
              <a:t> &gt; PD.Avg_total+2*</a:t>
            </a:r>
            <a:r>
              <a:rPr lang="en-IN" dirty="0" err="1"/>
              <a:t>PD.Std_total</a:t>
            </a:r>
            <a:r>
              <a:rPr lang="en-IN" dirty="0"/>
              <a:t> Then '</a:t>
            </a:r>
            <a:r>
              <a:rPr lang="en-IN" dirty="0" err="1"/>
              <a:t>High'When</a:t>
            </a:r>
            <a:r>
              <a:rPr lang="en-IN" dirty="0"/>
              <a:t> </a:t>
            </a:r>
            <a:r>
              <a:rPr lang="en-IN" dirty="0" err="1"/>
              <a:t>w.Total</a:t>
            </a:r>
            <a:r>
              <a:rPr lang="en-IN" dirty="0"/>
              <a:t> &lt; PD.Avg_total-2*</a:t>
            </a:r>
            <a:r>
              <a:rPr lang="en-IN" dirty="0" err="1"/>
              <a:t>PD.Std_total</a:t>
            </a:r>
            <a:r>
              <a:rPr lang="en-IN" dirty="0"/>
              <a:t> Then '</a:t>
            </a:r>
            <a:r>
              <a:rPr lang="en-IN" dirty="0" err="1"/>
              <a:t>Low'Else</a:t>
            </a:r>
            <a:r>
              <a:rPr lang="en-IN" dirty="0"/>
              <a:t> '</a:t>
            </a:r>
            <a:r>
              <a:rPr lang="en-IN" dirty="0" err="1"/>
              <a:t>Normal'End</a:t>
            </a:r>
            <a:r>
              <a:rPr lang="en-IN" dirty="0"/>
              <a:t> as Anomalies From Walmart w Join </a:t>
            </a:r>
            <a:r>
              <a:rPr lang="en-IN" dirty="0" err="1"/>
              <a:t>Product_Detail</a:t>
            </a:r>
            <a:r>
              <a:rPr lang="en-IN" dirty="0"/>
              <a:t> PD ON </a:t>
            </a:r>
            <a:r>
              <a:rPr lang="en-IN" dirty="0" err="1"/>
              <a:t>w.`Product</a:t>
            </a:r>
            <a:r>
              <a:rPr lang="en-IN" dirty="0"/>
              <a:t> line` = </a:t>
            </a:r>
            <a:r>
              <a:rPr lang="en-IN" dirty="0" err="1"/>
              <a:t>PD.`Product</a:t>
            </a:r>
            <a:r>
              <a:rPr lang="en-IN" dirty="0"/>
              <a:t> line`)Select * From  Anomalies Where Anomalies!='Normal';</a:t>
            </a:r>
          </a:p>
        </p:txBody>
      </p:sp>
      <p:sp>
        <p:nvSpPr>
          <p:cNvPr id="4" name="Rectangle: Rounded Corners 3">
            <a:extLst>
              <a:ext uri="{FF2B5EF4-FFF2-40B4-BE49-F238E27FC236}">
                <a16:creationId xmlns:a16="http://schemas.microsoft.com/office/drawing/2014/main" id="{7ED89A13-68AD-4C0A-4B42-BA27CE7AF8DA}"/>
              </a:ext>
            </a:extLst>
          </p:cNvPr>
          <p:cNvSpPr/>
          <p:nvPr/>
        </p:nvSpPr>
        <p:spPr>
          <a:xfrm>
            <a:off x="3126658" y="648929"/>
            <a:ext cx="6794090"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Query to detect anomalies in sales transactions</a:t>
            </a:r>
            <a:endParaRPr lang="en-IN" sz="2400" b="1" dirty="0"/>
          </a:p>
        </p:txBody>
      </p:sp>
    </p:spTree>
    <p:extLst>
      <p:ext uri="{BB962C8B-B14F-4D97-AF65-F5344CB8AC3E}">
        <p14:creationId xmlns:p14="http://schemas.microsoft.com/office/powerpoint/2010/main" val="373547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018F535-E9A1-3DCD-C5D8-5B020C5079AD}"/>
              </a:ext>
            </a:extLst>
          </p:cNvPr>
          <p:cNvGraphicFramePr>
            <a:graphicFrameLocks noChangeAspect="1"/>
          </p:cNvGraphicFramePr>
          <p:nvPr>
            <p:extLst>
              <p:ext uri="{D42A27DB-BD31-4B8C-83A1-F6EECF244321}">
                <p14:modId xmlns:p14="http://schemas.microsoft.com/office/powerpoint/2010/main" val="302190914"/>
              </p:ext>
            </p:extLst>
          </p:nvPr>
        </p:nvGraphicFramePr>
        <p:xfrm>
          <a:off x="2605548" y="1700008"/>
          <a:ext cx="7285703" cy="4022366"/>
        </p:xfrm>
        <a:graphic>
          <a:graphicData uri="http://schemas.openxmlformats.org/presentationml/2006/ole">
            <mc:AlternateContent xmlns:mc="http://schemas.openxmlformats.org/markup-compatibility/2006">
              <mc:Choice xmlns:v="urn:schemas-microsoft-com:vml" Requires="v">
                <p:oleObj name="Macro-Enabled Worksheet" r:id="rId2" imgW="4762535" imgH="1470723" progId="Excel.SheetMacroEnabled.12">
                  <p:embed/>
                </p:oleObj>
              </mc:Choice>
              <mc:Fallback>
                <p:oleObj name="Macro-Enabled Worksheet" r:id="rId2" imgW="4762535" imgH="1470723" progId="Excel.SheetMacroEnabled.12">
                  <p:embed/>
                  <p:pic>
                    <p:nvPicPr>
                      <p:cNvPr id="0" name=""/>
                      <p:cNvPicPr/>
                      <p:nvPr/>
                    </p:nvPicPr>
                    <p:blipFill>
                      <a:blip r:embed="rId3"/>
                      <a:stretch>
                        <a:fillRect/>
                      </a:stretch>
                    </p:blipFill>
                    <p:spPr>
                      <a:xfrm>
                        <a:off x="2605548" y="1700008"/>
                        <a:ext cx="7285703" cy="4022366"/>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146AF645-D12C-F260-486B-A63E42661912}"/>
              </a:ext>
            </a:extLst>
          </p:cNvPr>
          <p:cNvSpPr/>
          <p:nvPr/>
        </p:nvSpPr>
        <p:spPr>
          <a:xfrm>
            <a:off x="3097161" y="285135"/>
            <a:ext cx="6371304" cy="540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Anomalies in Sales Transaction</a:t>
            </a:r>
            <a:endParaRPr lang="en-IN" sz="2400" b="1" dirty="0"/>
          </a:p>
        </p:txBody>
      </p:sp>
    </p:spTree>
    <p:extLst>
      <p:ext uri="{BB962C8B-B14F-4D97-AF65-F5344CB8AC3E}">
        <p14:creationId xmlns:p14="http://schemas.microsoft.com/office/powerpoint/2010/main" val="64564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B953-65EC-AA7E-6B0B-639C68F88DA7}"/>
              </a:ext>
            </a:extLst>
          </p:cNvPr>
          <p:cNvSpPr>
            <a:spLocks noGrp="1"/>
          </p:cNvSpPr>
          <p:nvPr>
            <p:ph type="ctrTitle"/>
          </p:nvPr>
        </p:nvSpPr>
        <p:spPr/>
        <p:txBody>
          <a:bodyPr>
            <a:normAutofit fontScale="90000"/>
          </a:bodyPr>
          <a:lstStyle/>
          <a:p>
            <a:r>
              <a:rPr lang="en-US" sz="4400" b="1" i="0" u="none" strike="noStrike" baseline="0" dirty="0">
                <a:latin typeface="Arial-BoldMT"/>
              </a:rPr>
              <a:t>Task 1:</a:t>
            </a:r>
            <a:br>
              <a:rPr lang="en-US" sz="4400" b="1" i="0" u="none" strike="noStrike" baseline="0" dirty="0">
                <a:latin typeface="Arial-BoldMT"/>
              </a:rPr>
            </a:br>
            <a:r>
              <a:rPr lang="en-US" sz="4400" b="1" i="0" u="none" strike="noStrike" baseline="0" dirty="0">
                <a:latin typeface="Arial-BoldMT"/>
              </a:rPr>
              <a:t> Identifying the Top Branch by Sales Growth Rate </a:t>
            </a:r>
            <a:br>
              <a:rPr lang="en-US" sz="4400" b="1" i="0" u="none" strike="noStrike" baseline="0" dirty="0">
                <a:latin typeface="Arial-BoldMT"/>
              </a:rPr>
            </a:br>
            <a:br>
              <a:rPr lang="en-IN" sz="1200" dirty="0"/>
            </a:br>
            <a:endParaRPr lang="en-IN" sz="4400" dirty="0"/>
          </a:p>
        </p:txBody>
      </p:sp>
      <p:sp>
        <p:nvSpPr>
          <p:cNvPr id="4" name="Subtitle 3">
            <a:extLst>
              <a:ext uri="{FF2B5EF4-FFF2-40B4-BE49-F238E27FC236}">
                <a16:creationId xmlns:a16="http://schemas.microsoft.com/office/drawing/2014/main" id="{DC54C99A-32FD-F12A-F9B1-5E3D577BD602}"/>
              </a:ext>
            </a:extLst>
          </p:cNvPr>
          <p:cNvSpPr>
            <a:spLocks noGrp="1"/>
          </p:cNvSpPr>
          <p:nvPr>
            <p:ph type="subTitle" idx="1"/>
          </p:nvPr>
        </p:nvSpPr>
        <p:spPr/>
        <p:txBody>
          <a:bodyPr>
            <a:normAutofit fontScale="85000" lnSpcReduction="10000"/>
          </a:bodyPr>
          <a:lstStyle/>
          <a:p>
            <a:r>
              <a:rPr lang="en-US" sz="2400" b="0" i="0" u="none" strike="noStrike" baseline="0" dirty="0">
                <a:latin typeface="ArialMT"/>
              </a:rPr>
              <a:t>Walmart wants to identify which branch has exhibited the highest sales growth over time. Analyze the total sales</a:t>
            </a:r>
            <a:br>
              <a:rPr lang="en-US" sz="2400" b="0" i="0" u="none" strike="noStrike" baseline="0" dirty="0">
                <a:latin typeface="ArialMT"/>
              </a:rPr>
            </a:br>
            <a:r>
              <a:rPr lang="en-US" sz="2400" b="0" i="0" u="none" strike="noStrike" baseline="0" dirty="0">
                <a:latin typeface="ArialMT"/>
              </a:rPr>
              <a:t>for each branch and compare the growth rate across months to find the top performer.</a:t>
            </a:r>
            <a:endParaRPr lang="en-IN" dirty="0"/>
          </a:p>
        </p:txBody>
      </p:sp>
    </p:spTree>
    <p:extLst>
      <p:ext uri="{BB962C8B-B14F-4D97-AF65-F5344CB8AC3E}">
        <p14:creationId xmlns:p14="http://schemas.microsoft.com/office/powerpoint/2010/main" val="3416971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1EABD-8F09-13B4-A671-D14B91CB42E1}"/>
              </a:ext>
            </a:extLst>
          </p:cNvPr>
          <p:cNvSpPr>
            <a:spLocks noGrp="1"/>
          </p:cNvSpPr>
          <p:nvPr>
            <p:ph idx="1"/>
          </p:nvPr>
        </p:nvSpPr>
        <p:spPr/>
        <p:txBody>
          <a:bodyPr/>
          <a:lstStyle/>
          <a:p>
            <a:r>
              <a:rPr lang="en-US" dirty="0"/>
              <a:t>SELECT `Product line`,  AVG(Total) As </a:t>
            </a:r>
            <a:r>
              <a:rPr lang="en-US" dirty="0" err="1"/>
              <a:t>Avg_total</a:t>
            </a:r>
            <a:r>
              <a:rPr lang="en-US" dirty="0"/>
              <a:t>, STDDEV(Total) As </a:t>
            </a:r>
            <a:r>
              <a:rPr lang="en-US" dirty="0" err="1"/>
              <a:t>Std_total</a:t>
            </a:r>
            <a:r>
              <a:rPr lang="en-US" dirty="0"/>
              <a:t>    FROM Walmart    Group by `Product line`</a:t>
            </a:r>
            <a:endParaRPr lang="en-IN" dirty="0"/>
          </a:p>
        </p:txBody>
      </p:sp>
      <p:sp>
        <p:nvSpPr>
          <p:cNvPr id="4" name="Rectangle: Rounded Corners 3">
            <a:extLst>
              <a:ext uri="{FF2B5EF4-FFF2-40B4-BE49-F238E27FC236}">
                <a16:creationId xmlns:a16="http://schemas.microsoft.com/office/drawing/2014/main" id="{3AD6AC7D-A9B1-F864-4A0B-CC9E47B61ABC}"/>
              </a:ext>
            </a:extLst>
          </p:cNvPr>
          <p:cNvSpPr/>
          <p:nvPr/>
        </p:nvSpPr>
        <p:spPr>
          <a:xfrm>
            <a:off x="2900516" y="363794"/>
            <a:ext cx="7089058" cy="5899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Query Bifurcation</a:t>
            </a:r>
            <a:endParaRPr lang="en-IN" dirty="0"/>
          </a:p>
        </p:txBody>
      </p:sp>
      <p:sp>
        <p:nvSpPr>
          <p:cNvPr id="5" name="Rectangle: Rounded Corners 4">
            <a:extLst>
              <a:ext uri="{FF2B5EF4-FFF2-40B4-BE49-F238E27FC236}">
                <a16:creationId xmlns:a16="http://schemas.microsoft.com/office/drawing/2014/main" id="{C8824856-51E2-AD61-B479-E9B6A5D9843F}"/>
              </a:ext>
            </a:extLst>
          </p:cNvPr>
          <p:cNvSpPr/>
          <p:nvPr/>
        </p:nvSpPr>
        <p:spPr>
          <a:xfrm>
            <a:off x="2900516" y="1307690"/>
            <a:ext cx="7197213" cy="589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Query to calculate average and standard deviation of total per product line</a:t>
            </a:r>
            <a:endParaRPr lang="en-IN" sz="2000" b="1" dirty="0"/>
          </a:p>
        </p:txBody>
      </p:sp>
    </p:spTree>
    <p:extLst>
      <p:ext uri="{BB962C8B-B14F-4D97-AF65-F5344CB8AC3E}">
        <p14:creationId xmlns:p14="http://schemas.microsoft.com/office/powerpoint/2010/main" val="205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32A64-0885-980C-E870-C89FF1EA3E54}"/>
              </a:ext>
            </a:extLst>
          </p:cNvPr>
          <p:cNvSpPr>
            <a:spLocks noGrp="1"/>
          </p:cNvSpPr>
          <p:nvPr>
            <p:ph idx="1"/>
          </p:nvPr>
        </p:nvSpPr>
        <p:spPr/>
        <p:txBody>
          <a:bodyPr/>
          <a:lstStyle/>
          <a:p>
            <a:r>
              <a:rPr lang="en-IN" dirty="0"/>
              <a:t>Select </a:t>
            </a:r>
            <a:r>
              <a:rPr lang="en-IN" dirty="0" err="1"/>
              <a:t>w.`Invoice</a:t>
            </a:r>
            <a:r>
              <a:rPr lang="en-IN" dirty="0"/>
              <a:t> ID`, </a:t>
            </a:r>
            <a:r>
              <a:rPr lang="en-IN" dirty="0" err="1"/>
              <a:t>w.`Product</a:t>
            </a:r>
            <a:r>
              <a:rPr lang="en-IN" dirty="0"/>
              <a:t> line`, </a:t>
            </a:r>
            <a:r>
              <a:rPr lang="en-IN" dirty="0" err="1"/>
              <a:t>w.Total,PD.Avg_total</a:t>
            </a:r>
            <a:r>
              <a:rPr lang="en-IN" dirty="0"/>
              <a:t>, </a:t>
            </a:r>
            <a:r>
              <a:rPr lang="en-IN" dirty="0" err="1"/>
              <a:t>PD.Std_total,case</a:t>
            </a:r>
            <a:r>
              <a:rPr lang="en-IN" dirty="0"/>
              <a:t> when </a:t>
            </a:r>
            <a:r>
              <a:rPr lang="en-IN" dirty="0" err="1"/>
              <a:t>w.Total</a:t>
            </a:r>
            <a:r>
              <a:rPr lang="en-IN" dirty="0"/>
              <a:t> &gt; PD.Avg_total+2*</a:t>
            </a:r>
            <a:r>
              <a:rPr lang="en-IN" dirty="0" err="1"/>
              <a:t>PD.Std_total</a:t>
            </a:r>
            <a:r>
              <a:rPr lang="en-IN" dirty="0"/>
              <a:t> Then '</a:t>
            </a:r>
            <a:r>
              <a:rPr lang="en-IN" dirty="0" err="1"/>
              <a:t>High'When</a:t>
            </a:r>
            <a:r>
              <a:rPr lang="en-IN" dirty="0"/>
              <a:t> </a:t>
            </a:r>
            <a:r>
              <a:rPr lang="en-IN" dirty="0" err="1"/>
              <a:t>w.Total</a:t>
            </a:r>
            <a:r>
              <a:rPr lang="en-IN" dirty="0"/>
              <a:t> &lt; PD.Avg_total-2*</a:t>
            </a:r>
            <a:r>
              <a:rPr lang="en-IN" dirty="0" err="1"/>
              <a:t>PD.Std_total</a:t>
            </a:r>
            <a:r>
              <a:rPr lang="en-IN" dirty="0"/>
              <a:t> Then '</a:t>
            </a:r>
            <a:r>
              <a:rPr lang="en-IN" dirty="0" err="1"/>
              <a:t>Low'Else</a:t>
            </a:r>
            <a:r>
              <a:rPr lang="en-IN" dirty="0"/>
              <a:t> '</a:t>
            </a:r>
            <a:r>
              <a:rPr lang="en-IN" dirty="0" err="1"/>
              <a:t>Normal'End</a:t>
            </a:r>
            <a:r>
              <a:rPr lang="en-IN" dirty="0"/>
              <a:t> as </a:t>
            </a:r>
            <a:r>
              <a:rPr lang="en-IN" dirty="0" err="1"/>
              <a:t>AnomaliesFrom</a:t>
            </a:r>
            <a:r>
              <a:rPr lang="en-IN" dirty="0"/>
              <a:t> Walmart w Join </a:t>
            </a:r>
            <a:r>
              <a:rPr lang="en-IN" dirty="0" err="1"/>
              <a:t>Product_Detail</a:t>
            </a:r>
            <a:r>
              <a:rPr lang="en-IN" dirty="0"/>
              <a:t> PD ON </a:t>
            </a:r>
            <a:r>
              <a:rPr lang="en-IN" dirty="0" err="1"/>
              <a:t>w.`Product</a:t>
            </a:r>
            <a:r>
              <a:rPr lang="en-IN" dirty="0"/>
              <a:t> line` = </a:t>
            </a:r>
            <a:r>
              <a:rPr lang="en-IN" dirty="0" err="1"/>
              <a:t>PD.`Product</a:t>
            </a:r>
            <a:r>
              <a:rPr lang="en-IN" dirty="0"/>
              <a:t> line`)</a:t>
            </a:r>
          </a:p>
        </p:txBody>
      </p:sp>
      <p:sp>
        <p:nvSpPr>
          <p:cNvPr id="4" name="Rectangle: Rounded Corners 3">
            <a:extLst>
              <a:ext uri="{FF2B5EF4-FFF2-40B4-BE49-F238E27FC236}">
                <a16:creationId xmlns:a16="http://schemas.microsoft.com/office/drawing/2014/main" id="{C7483501-2183-804F-73F1-7248C760C0A2}"/>
              </a:ext>
            </a:extLst>
          </p:cNvPr>
          <p:cNvSpPr/>
          <p:nvPr/>
        </p:nvSpPr>
        <p:spPr>
          <a:xfrm>
            <a:off x="3018503" y="599768"/>
            <a:ext cx="6174658" cy="62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Query to Join the Previous table(</a:t>
            </a:r>
            <a:r>
              <a:rPr lang="en-US" b="1" dirty="0" err="1"/>
              <a:t>Product_table</a:t>
            </a:r>
            <a:r>
              <a:rPr lang="en-US" b="1" dirty="0"/>
              <a:t>) with the main table(Walmart) and to label each transaction</a:t>
            </a:r>
            <a:endParaRPr lang="en-IN" b="1" dirty="0"/>
          </a:p>
        </p:txBody>
      </p:sp>
    </p:spTree>
    <p:extLst>
      <p:ext uri="{BB962C8B-B14F-4D97-AF65-F5344CB8AC3E}">
        <p14:creationId xmlns:p14="http://schemas.microsoft.com/office/powerpoint/2010/main" val="386806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2CEE-4746-B538-1365-E95636252A37}"/>
              </a:ext>
            </a:extLst>
          </p:cNvPr>
          <p:cNvSpPr>
            <a:spLocks noGrp="1"/>
          </p:cNvSpPr>
          <p:nvPr>
            <p:ph type="title"/>
          </p:nvPr>
        </p:nvSpPr>
        <p:spPr>
          <a:xfrm>
            <a:off x="1897626" y="1676401"/>
            <a:ext cx="8995798" cy="1752599"/>
          </a:xfrm>
        </p:spPr>
        <p:txBody>
          <a:bodyPr>
            <a:normAutofit/>
          </a:bodyPr>
          <a:lstStyle/>
          <a:p>
            <a:r>
              <a:rPr lang="en-US" sz="3000" b="1" i="0" u="none" strike="noStrike" baseline="0" dirty="0">
                <a:latin typeface="Arial-BoldMT"/>
              </a:rPr>
              <a:t>Task 5: Most Popular Payment Method by City </a:t>
            </a:r>
            <a:br>
              <a:rPr lang="en-US" sz="3000" b="1" i="0" u="none" strike="noStrike" baseline="0" dirty="0">
                <a:latin typeface="Arial-BoldMT"/>
              </a:rPr>
            </a:br>
            <a:endParaRPr lang="en-IN" sz="3000" dirty="0"/>
          </a:p>
        </p:txBody>
      </p:sp>
      <p:sp>
        <p:nvSpPr>
          <p:cNvPr id="3" name="Content Placeholder 2">
            <a:extLst>
              <a:ext uri="{FF2B5EF4-FFF2-40B4-BE49-F238E27FC236}">
                <a16:creationId xmlns:a16="http://schemas.microsoft.com/office/drawing/2014/main" id="{EF963BB5-3F2D-B0BA-E08D-0EB981E063AF}"/>
              </a:ext>
            </a:extLst>
          </p:cNvPr>
          <p:cNvSpPr>
            <a:spLocks noGrp="1"/>
          </p:cNvSpPr>
          <p:nvPr>
            <p:ph idx="1"/>
          </p:nvPr>
        </p:nvSpPr>
        <p:spPr/>
        <p:txBody>
          <a:bodyPr/>
          <a:lstStyle/>
          <a:p>
            <a:r>
              <a:rPr lang="en-US" sz="2400" b="0" i="0" u="none" strike="noStrike" baseline="0" dirty="0">
                <a:latin typeface="ArialMT"/>
              </a:rPr>
              <a:t>Walmart needs to determine the most popular payment method in each city to tailor marketing strategies.</a:t>
            </a:r>
            <a:endParaRPr lang="en-IN" dirty="0"/>
          </a:p>
        </p:txBody>
      </p:sp>
    </p:spTree>
    <p:extLst>
      <p:ext uri="{BB962C8B-B14F-4D97-AF65-F5344CB8AC3E}">
        <p14:creationId xmlns:p14="http://schemas.microsoft.com/office/powerpoint/2010/main" val="2867745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4987-B3AB-7105-D945-FD840842022F}"/>
              </a:ext>
            </a:extLst>
          </p:cNvPr>
          <p:cNvSpPr>
            <a:spLocks noGrp="1"/>
          </p:cNvSpPr>
          <p:nvPr>
            <p:ph idx="1"/>
          </p:nvPr>
        </p:nvSpPr>
        <p:spPr>
          <a:xfrm>
            <a:off x="1474478" y="1959076"/>
            <a:ext cx="10018713" cy="3124201"/>
          </a:xfrm>
        </p:spPr>
        <p:txBody>
          <a:bodyPr/>
          <a:lstStyle/>
          <a:p>
            <a:r>
              <a:rPr lang="en-US" dirty="0"/>
              <a:t>Select City, Payment, </a:t>
            </a:r>
            <a:r>
              <a:rPr lang="en-US" dirty="0" err="1"/>
              <a:t>Total_countFrom</a:t>
            </a:r>
            <a:r>
              <a:rPr lang="en-US" dirty="0"/>
              <a:t>(Select City, Payment, Count(Payment) As </a:t>
            </a:r>
            <a:r>
              <a:rPr lang="en-US" dirty="0" err="1"/>
              <a:t>Total_count,Rank</a:t>
            </a:r>
            <a:r>
              <a:rPr lang="en-US" dirty="0"/>
              <a:t>() Over( Partition by City Order by Count(*) Desc ) as Renk from Walmart Group by City, Payment) As </a:t>
            </a:r>
            <a:r>
              <a:rPr lang="en-US" dirty="0" err="1"/>
              <a:t>Pay_RankWhere</a:t>
            </a:r>
            <a:r>
              <a:rPr lang="en-US" dirty="0"/>
              <a:t> Renk=1 Order by City;</a:t>
            </a:r>
            <a:endParaRPr lang="en-IN" dirty="0"/>
          </a:p>
        </p:txBody>
      </p:sp>
      <p:sp>
        <p:nvSpPr>
          <p:cNvPr id="4" name="Rectangle: Rounded Corners 3">
            <a:extLst>
              <a:ext uri="{FF2B5EF4-FFF2-40B4-BE49-F238E27FC236}">
                <a16:creationId xmlns:a16="http://schemas.microsoft.com/office/drawing/2014/main" id="{20B281BE-A0EF-02F4-D991-1043BFBC34EF}"/>
              </a:ext>
            </a:extLst>
          </p:cNvPr>
          <p:cNvSpPr/>
          <p:nvPr/>
        </p:nvSpPr>
        <p:spPr>
          <a:xfrm>
            <a:off x="2320414" y="747252"/>
            <a:ext cx="6872748" cy="717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Query to find the most popular payment method by city</a:t>
            </a:r>
            <a:endParaRPr lang="en-IN" sz="2400" b="1" dirty="0"/>
          </a:p>
        </p:txBody>
      </p:sp>
    </p:spTree>
    <p:extLst>
      <p:ext uri="{BB962C8B-B14F-4D97-AF65-F5344CB8AC3E}">
        <p14:creationId xmlns:p14="http://schemas.microsoft.com/office/powerpoint/2010/main" val="112887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7AB47F5-D9BE-F371-2C0D-F624BBCC9BB0}"/>
              </a:ext>
            </a:extLst>
          </p:cNvPr>
          <p:cNvSpPr/>
          <p:nvPr/>
        </p:nvSpPr>
        <p:spPr>
          <a:xfrm>
            <a:off x="2320414" y="747252"/>
            <a:ext cx="6872748" cy="717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The most popular payment method by city</a:t>
            </a:r>
            <a:endParaRPr lang="en-IN" sz="2400" b="1" dirty="0"/>
          </a:p>
        </p:txBody>
      </p:sp>
      <p:graphicFrame>
        <p:nvGraphicFramePr>
          <p:cNvPr id="5" name="Object 4">
            <a:extLst>
              <a:ext uri="{FF2B5EF4-FFF2-40B4-BE49-F238E27FC236}">
                <a16:creationId xmlns:a16="http://schemas.microsoft.com/office/drawing/2014/main" id="{1F1962D6-0874-FF76-E1F4-355C2F7F9C68}"/>
              </a:ext>
            </a:extLst>
          </p:cNvPr>
          <p:cNvGraphicFramePr>
            <a:graphicFrameLocks noChangeAspect="1"/>
          </p:cNvGraphicFramePr>
          <p:nvPr>
            <p:extLst>
              <p:ext uri="{D42A27DB-BD31-4B8C-83A1-F6EECF244321}">
                <p14:modId xmlns:p14="http://schemas.microsoft.com/office/powerpoint/2010/main" val="1252012902"/>
              </p:ext>
            </p:extLst>
          </p:nvPr>
        </p:nvGraphicFramePr>
        <p:xfrm>
          <a:off x="1228725" y="1831412"/>
          <a:ext cx="10093325" cy="3851275"/>
        </p:xfrm>
        <a:graphic>
          <a:graphicData uri="http://schemas.openxmlformats.org/presentationml/2006/ole">
            <mc:AlternateContent xmlns:mc="http://schemas.openxmlformats.org/markup-compatibility/2006">
              <mc:Choice xmlns:v="urn:schemas-microsoft-com:vml" Requires="v">
                <p:oleObj name="Macro-Enabled Worksheet" r:id="rId2" imgW="3474720" imgH="1836389" progId="Excel.SheetMacroEnabled.12">
                  <p:embed/>
                </p:oleObj>
              </mc:Choice>
              <mc:Fallback>
                <p:oleObj name="Macro-Enabled Worksheet" r:id="rId2" imgW="3474720" imgH="1836389" progId="Excel.SheetMacroEnabled.12">
                  <p:embed/>
                  <p:pic>
                    <p:nvPicPr>
                      <p:cNvPr id="0" name=""/>
                      <p:cNvPicPr/>
                      <p:nvPr/>
                    </p:nvPicPr>
                    <p:blipFill>
                      <a:blip r:embed="rId3"/>
                      <a:stretch>
                        <a:fillRect/>
                      </a:stretch>
                    </p:blipFill>
                    <p:spPr>
                      <a:xfrm>
                        <a:off x="1228725" y="1831412"/>
                        <a:ext cx="10093325" cy="3851275"/>
                      </a:xfrm>
                      <a:prstGeom prst="rect">
                        <a:avLst/>
                      </a:prstGeom>
                    </p:spPr>
                  </p:pic>
                </p:oleObj>
              </mc:Fallback>
            </mc:AlternateContent>
          </a:graphicData>
        </a:graphic>
      </p:graphicFrame>
    </p:spTree>
    <p:extLst>
      <p:ext uri="{BB962C8B-B14F-4D97-AF65-F5344CB8AC3E}">
        <p14:creationId xmlns:p14="http://schemas.microsoft.com/office/powerpoint/2010/main" val="371720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7F9D-31F6-5DDE-33F4-D511861970D3}"/>
              </a:ext>
            </a:extLst>
          </p:cNvPr>
          <p:cNvSpPr>
            <a:spLocks noGrp="1"/>
          </p:cNvSpPr>
          <p:nvPr>
            <p:ph type="title"/>
          </p:nvPr>
        </p:nvSpPr>
        <p:spPr/>
        <p:txBody>
          <a:bodyPr>
            <a:normAutofit/>
          </a:bodyPr>
          <a:lstStyle/>
          <a:p>
            <a:r>
              <a:rPr lang="en-US" sz="3000" b="1" i="0" u="none" strike="noStrike" baseline="0" dirty="0">
                <a:latin typeface="Arial-BoldMT"/>
              </a:rPr>
              <a:t>Task 6: Monthly Sales Distribution by Gender </a:t>
            </a:r>
            <a:br>
              <a:rPr lang="en-US" sz="3000" b="1" i="0" u="none" strike="noStrike" baseline="0" dirty="0">
                <a:latin typeface="Arial-BoldMT"/>
              </a:rPr>
            </a:br>
            <a:endParaRPr lang="en-IN" sz="3000" dirty="0"/>
          </a:p>
        </p:txBody>
      </p:sp>
      <p:sp>
        <p:nvSpPr>
          <p:cNvPr id="3" name="Content Placeholder 2">
            <a:extLst>
              <a:ext uri="{FF2B5EF4-FFF2-40B4-BE49-F238E27FC236}">
                <a16:creationId xmlns:a16="http://schemas.microsoft.com/office/drawing/2014/main" id="{90661802-0D84-8D4B-F90E-8967E2D11B1D}"/>
              </a:ext>
            </a:extLst>
          </p:cNvPr>
          <p:cNvSpPr>
            <a:spLocks noGrp="1"/>
          </p:cNvSpPr>
          <p:nvPr>
            <p:ph idx="1"/>
          </p:nvPr>
        </p:nvSpPr>
        <p:spPr>
          <a:xfrm>
            <a:off x="1562968" y="1866899"/>
            <a:ext cx="10018713" cy="3124201"/>
          </a:xfrm>
        </p:spPr>
        <p:txBody>
          <a:bodyPr>
            <a:normAutofit/>
          </a:bodyPr>
          <a:lstStyle/>
          <a:p>
            <a:r>
              <a:rPr lang="en-US" sz="2800" b="0" i="0" u="none" strike="noStrike" baseline="0" dirty="0">
                <a:latin typeface="ArialMT"/>
              </a:rPr>
              <a:t>Walmart wants to understand the sales distribution between male and female customers on a monthly basis.</a:t>
            </a:r>
            <a:endParaRPr lang="en-IN" sz="2800" dirty="0"/>
          </a:p>
        </p:txBody>
      </p:sp>
    </p:spTree>
    <p:extLst>
      <p:ext uri="{BB962C8B-B14F-4D97-AF65-F5344CB8AC3E}">
        <p14:creationId xmlns:p14="http://schemas.microsoft.com/office/powerpoint/2010/main" val="406036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0483D-B5D6-1120-7C97-D322FCCFC832}"/>
              </a:ext>
            </a:extLst>
          </p:cNvPr>
          <p:cNvSpPr>
            <a:spLocks noGrp="1"/>
          </p:cNvSpPr>
          <p:nvPr>
            <p:ph idx="1"/>
          </p:nvPr>
        </p:nvSpPr>
        <p:spPr>
          <a:xfrm>
            <a:off x="1641626" y="1866899"/>
            <a:ext cx="10018713" cy="3124201"/>
          </a:xfrm>
        </p:spPr>
        <p:txBody>
          <a:bodyPr/>
          <a:lstStyle/>
          <a:p>
            <a:r>
              <a:rPr lang="en-US" dirty="0"/>
              <a:t>Select </a:t>
            </a:r>
            <a:r>
              <a:rPr lang="en-US" dirty="0" err="1"/>
              <a:t>Date_format</a:t>
            </a:r>
            <a:r>
              <a:rPr lang="en-US" dirty="0"/>
              <a:t>(</a:t>
            </a:r>
            <a:r>
              <a:rPr lang="en-US" dirty="0" err="1"/>
              <a:t>Date,'%Y</a:t>
            </a:r>
            <a:r>
              <a:rPr lang="en-US" dirty="0"/>
              <a:t>-%b')As </a:t>
            </a:r>
            <a:r>
              <a:rPr lang="en-US" dirty="0" err="1"/>
              <a:t>Month,Gender</a:t>
            </a:r>
            <a:r>
              <a:rPr lang="en-US" dirty="0"/>
              <a:t>, Round(Sum(Total),2) As </a:t>
            </a:r>
            <a:r>
              <a:rPr lang="en-US" dirty="0" err="1"/>
              <a:t>Total_Salesfrom</a:t>
            </a:r>
            <a:r>
              <a:rPr lang="en-US" dirty="0"/>
              <a:t> </a:t>
            </a:r>
            <a:r>
              <a:rPr lang="en-US" dirty="0" err="1"/>
              <a:t>walmartGroup</a:t>
            </a:r>
            <a:r>
              <a:rPr lang="en-US" dirty="0"/>
              <a:t> by month, </a:t>
            </a:r>
            <a:r>
              <a:rPr lang="en-US" dirty="0" err="1"/>
              <a:t>GenderOrder</a:t>
            </a:r>
            <a:r>
              <a:rPr lang="en-US" dirty="0"/>
              <a:t> by </a:t>
            </a:r>
            <a:r>
              <a:rPr lang="en-US" dirty="0" err="1"/>
              <a:t>Month,Gender</a:t>
            </a:r>
            <a:r>
              <a:rPr lang="en-US" dirty="0"/>
              <a:t>;</a:t>
            </a:r>
            <a:endParaRPr lang="en-IN" dirty="0"/>
          </a:p>
        </p:txBody>
      </p:sp>
      <p:sp>
        <p:nvSpPr>
          <p:cNvPr id="4" name="Rectangle: Rounded Corners 3">
            <a:extLst>
              <a:ext uri="{FF2B5EF4-FFF2-40B4-BE49-F238E27FC236}">
                <a16:creationId xmlns:a16="http://schemas.microsoft.com/office/drawing/2014/main" id="{2E86C71A-3C76-2C89-7A56-28AA2D89975A}"/>
              </a:ext>
            </a:extLst>
          </p:cNvPr>
          <p:cNvSpPr/>
          <p:nvPr/>
        </p:nvSpPr>
        <p:spPr>
          <a:xfrm>
            <a:off x="2566219" y="757084"/>
            <a:ext cx="7374194" cy="7570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Query to find monthly sales distribution by gender</a:t>
            </a:r>
            <a:endParaRPr lang="en-IN" sz="2400" b="1" dirty="0"/>
          </a:p>
        </p:txBody>
      </p:sp>
    </p:spTree>
    <p:extLst>
      <p:ext uri="{BB962C8B-B14F-4D97-AF65-F5344CB8AC3E}">
        <p14:creationId xmlns:p14="http://schemas.microsoft.com/office/powerpoint/2010/main" val="2564291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2EB794B-56BD-78AF-331C-BC0754D3C583}"/>
              </a:ext>
            </a:extLst>
          </p:cNvPr>
          <p:cNvSpPr/>
          <p:nvPr/>
        </p:nvSpPr>
        <p:spPr>
          <a:xfrm>
            <a:off x="2566219" y="757084"/>
            <a:ext cx="7374194" cy="7570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Monthly sales distribution by gender</a:t>
            </a:r>
            <a:endParaRPr lang="en-IN" sz="2400" b="1" dirty="0"/>
          </a:p>
        </p:txBody>
      </p:sp>
      <p:graphicFrame>
        <p:nvGraphicFramePr>
          <p:cNvPr id="7" name="Object 6">
            <a:extLst>
              <a:ext uri="{FF2B5EF4-FFF2-40B4-BE49-F238E27FC236}">
                <a16:creationId xmlns:a16="http://schemas.microsoft.com/office/drawing/2014/main" id="{797A688B-3A58-48B5-28A7-28AB6B28F4A6}"/>
              </a:ext>
            </a:extLst>
          </p:cNvPr>
          <p:cNvGraphicFramePr>
            <a:graphicFrameLocks noChangeAspect="1"/>
          </p:cNvGraphicFramePr>
          <p:nvPr>
            <p:extLst>
              <p:ext uri="{D42A27DB-BD31-4B8C-83A1-F6EECF244321}">
                <p14:modId xmlns:p14="http://schemas.microsoft.com/office/powerpoint/2010/main" val="3084821541"/>
              </p:ext>
            </p:extLst>
          </p:nvPr>
        </p:nvGraphicFramePr>
        <p:xfrm>
          <a:off x="925513" y="2087563"/>
          <a:ext cx="10933112" cy="2682875"/>
        </p:xfrm>
        <a:graphic>
          <a:graphicData uri="http://schemas.openxmlformats.org/presentationml/2006/ole">
            <mc:AlternateContent xmlns:mc="http://schemas.openxmlformats.org/markup-compatibility/2006">
              <mc:Choice xmlns:v="urn:schemas-microsoft-com:vml" Requires="v">
                <p:oleObj name="Macro-Enabled Worksheet" r:id="rId2" imgW="2941391" imgH="1287890" progId="Excel.SheetMacroEnabled.12">
                  <p:embed/>
                </p:oleObj>
              </mc:Choice>
              <mc:Fallback>
                <p:oleObj name="Macro-Enabled Worksheet" r:id="rId2" imgW="2941391" imgH="1287890" progId="Excel.SheetMacroEnabled.12">
                  <p:embed/>
                  <p:pic>
                    <p:nvPicPr>
                      <p:cNvPr id="0" name=""/>
                      <p:cNvPicPr/>
                      <p:nvPr/>
                    </p:nvPicPr>
                    <p:blipFill>
                      <a:blip r:embed="rId3"/>
                      <a:stretch>
                        <a:fillRect/>
                      </a:stretch>
                    </p:blipFill>
                    <p:spPr>
                      <a:xfrm>
                        <a:off x="925513" y="2087563"/>
                        <a:ext cx="10933112" cy="2682875"/>
                      </a:xfrm>
                      <a:prstGeom prst="rect">
                        <a:avLst/>
                      </a:prstGeom>
                    </p:spPr>
                  </p:pic>
                </p:oleObj>
              </mc:Fallback>
            </mc:AlternateContent>
          </a:graphicData>
        </a:graphic>
      </p:graphicFrame>
    </p:spTree>
    <p:extLst>
      <p:ext uri="{BB962C8B-B14F-4D97-AF65-F5344CB8AC3E}">
        <p14:creationId xmlns:p14="http://schemas.microsoft.com/office/powerpoint/2010/main" val="914492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394785-802A-14C5-A999-221B37BBDC24}"/>
              </a:ext>
            </a:extLst>
          </p:cNvPr>
          <p:cNvSpPr>
            <a:spLocks noGrp="1"/>
          </p:cNvSpPr>
          <p:nvPr>
            <p:ph type="ctrTitle"/>
          </p:nvPr>
        </p:nvSpPr>
        <p:spPr/>
        <p:txBody>
          <a:bodyPr>
            <a:normAutofit/>
          </a:bodyPr>
          <a:lstStyle/>
          <a:p>
            <a:r>
              <a:rPr lang="en-US" sz="3000" b="1" i="0" u="none" strike="noStrike" baseline="0" dirty="0">
                <a:latin typeface="Arial-BoldMT"/>
              </a:rPr>
              <a:t>Task 7: Best Product Line by Customer Type </a:t>
            </a:r>
            <a:br>
              <a:rPr lang="en-US" sz="3000" b="1" i="0" u="none" strike="noStrike" baseline="0" dirty="0">
                <a:latin typeface="Arial-BoldMT"/>
              </a:rPr>
            </a:br>
            <a:endParaRPr lang="en-IN" sz="3000" dirty="0"/>
          </a:p>
        </p:txBody>
      </p:sp>
      <p:sp>
        <p:nvSpPr>
          <p:cNvPr id="5" name="Subtitle 4">
            <a:extLst>
              <a:ext uri="{FF2B5EF4-FFF2-40B4-BE49-F238E27FC236}">
                <a16:creationId xmlns:a16="http://schemas.microsoft.com/office/drawing/2014/main" id="{8F9AC16B-EF98-59D8-B6FD-28CBB0264971}"/>
              </a:ext>
            </a:extLst>
          </p:cNvPr>
          <p:cNvSpPr>
            <a:spLocks noGrp="1"/>
          </p:cNvSpPr>
          <p:nvPr>
            <p:ph type="subTitle" idx="1"/>
          </p:nvPr>
        </p:nvSpPr>
        <p:spPr/>
        <p:txBody>
          <a:bodyPr/>
          <a:lstStyle/>
          <a:p>
            <a:r>
              <a:rPr lang="en-US" sz="2400" b="0" i="0" u="none" strike="noStrike" baseline="0" dirty="0">
                <a:latin typeface="ArialMT"/>
              </a:rPr>
              <a:t>Walmart wants to know which product lines are preferred by different customer types(Member vs. Normal).</a:t>
            </a:r>
            <a:endParaRPr lang="en-IN" dirty="0"/>
          </a:p>
        </p:txBody>
      </p:sp>
    </p:spTree>
    <p:extLst>
      <p:ext uri="{BB962C8B-B14F-4D97-AF65-F5344CB8AC3E}">
        <p14:creationId xmlns:p14="http://schemas.microsoft.com/office/powerpoint/2010/main" val="238691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71B71-D20B-6945-DE73-B4E30A6E6235}"/>
              </a:ext>
            </a:extLst>
          </p:cNvPr>
          <p:cNvSpPr>
            <a:spLocks noGrp="1"/>
          </p:cNvSpPr>
          <p:nvPr>
            <p:ph idx="1"/>
          </p:nvPr>
        </p:nvSpPr>
        <p:spPr>
          <a:xfrm>
            <a:off x="1484309" y="1959077"/>
            <a:ext cx="10018713" cy="3124201"/>
          </a:xfrm>
        </p:spPr>
        <p:txBody>
          <a:bodyPr/>
          <a:lstStyle/>
          <a:p>
            <a:r>
              <a:rPr lang="en-US" dirty="0"/>
              <a:t>Select `Customer </a:t>
            </a:r>
            <a:r>
              <a:rPr lang="en-US" dirty="0" err="1"/>
              <a:t>type`,`Product</a:t>
            </a:r>
            <a:r>
              <a:rPr lang="en-US" dirty="0"/>
              <a:t> line`,</a:t>
            </a:r>
            <a:r>
              <a:rPr lang="en-US" dirty="0" err="1"/>
              <a:t>Total_PurchasesFrom</a:t>
            </a:r>
            <a:r>
              <a:rPr lang="en-US" dirty="0"/>
              <a:t> (Select `Product </a:t>
            </a:r>
            <a:r>
              <a:rPr lang="en-US" dirty="0" err="1"/>
              <a:t>line`,`Customer</a:t>
            </a:r>
            <a:r>
              <a:rPr lang="en-US" dirty="0"/>
              <a:t> type`, Count(*) As </a:t>
            </a:r>
            <a:r>
              <a:rPr lang="en-US" dirty="0" err="1"/>
              <a:t>Total_Purchases,Rank</a:t>
            </a:r>
            <a:r>
              <a:rPr lang="en-US" dirty="0"/>
              <a:t>() Over( Partition by `Customer type` Order by Count(*) Desc) As </a:t>
            </a:r>
            <a:r>
              <a:rPr lang="en-US" dirty="0" err="1"/>
              <a:t>RenkFrom</a:t>
            </a:r>
            <a:r>
              <a:rPr lang="en-US" dirty="0"/>
              <a:t> Walmart Group by `Customer type`, `Product line`) As </a:t>
            </a:r>
            <a:r>
              <a:rPr lang="en-US" dirty="0" err="1"/>
              <a:t>Customer_Purchase</a:t>
            </a:r>
            <a:r>
              <a:rPr lang="en-US" dirty="0"/>
              <a:t> Where Renk=1 Order by `Customer type`, `</a:t>
            </a:r>
            <a:r>
              <a:rPr lang="en-US" dirty="0" err="1"/>
              <a:t>Total_Purchases`desc</a:t>
            </a:r>
            <a:r>
              <a:rPr lang="en-US" dirty="0"/>
              <a:t>;</a:t>
            </a:r>
            <a:endParaRPr lang="en-IN" dirty="0"/>
          </a:p>
        </p:txBody>
      </p:sp>
      <p:sp>
        <p:nvSpPr>
          <p:cNvPr id="4" name="Rectangle: Rounded Corners 3">
            <a:extLst>
              <a:ext uri="{FF2B5EF4-FFF2-40B4-BE49-F238E27FC236}">
                <a16:creationId xmlns:a16="http://schemas.microsoft.com/office/drawing/2014/main" id="{064BDB4F-7B19-3F71-915B-E9D15A846CF0}"/>
              </a:ext>
            </a:extLst>
          </p:cNvPr>
          <p:cNvSpPr/>
          <p:nvPr/>
        </p:nvSpPr>
        <p:spPr>
          <a:xfrm>
            <a:off x="2782529" y="442452"/>
            <a:ext cx="6882581" cy="7865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Query to find the best product line by customer type</a:t>
            </a:r>
            <a:endParaRPr lang="en-IN" sz="2200" b="1" dirty="0"/>
          </a:p>
        </p:txBody>
      </p:sp>
    </p:spTree>
    <p:extLst>
      <p:ext uri="{BB962C8B-B14F-4D97-AF65-F5344CB8AC3E}">
        <p14:creationId xmlns:p14="http://schemas.microsoft.com/office/powerpoint/2010/main" val="138221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FA85-6046-A62B-8BCF-1E2B95FF2AD5}"/>
              </a:ext>
            </a:extLst>
          </p:cNvPr>
          <p:cNvSpPr>
            <a:spLocks noGrp="1"/>
          </p:cNvSpPr>
          <p:nvPr>
            <p:ph type="title"/>
          </p:nvPr>
        </p:nvSpPr>
        <p:spPr>
          <a:xfrm>
            <a:off x="1484311" y="685801"/>
            <a:ext cx="10018713" cy="612058"/>
          </a:xfrm>
          <a:solidFill>
            <a:schemeClr val="accent2">
              <a:lumMod val="40000"/>
              <a:lumOff val="60000"/>
            </a:schemeClr>
          </a:solidFill>
        </p:spPr>
        <p:txBody>
          <a:bodyPr>
            <a:normAutofit fontScale="90000"/>
          </a:bodyPr>
          <a:lstStyle/>
          <a:p>
            <a:r>
              <a:rPr lang="en-US" dirty="0"/>
              <a:t>Query to find the branch with highest growth rate</a:t>
            </a:r>
            <a:endParaRPr lang="en-IN" dirty="0"/>
          </a:p>
        </p:txBody>
      </p:sp>
      <p:sp>
        <p:nvSpPr>
          <p:cNvPr id="3" name="Content Placeholder 2">
            <a:extLst>
              <a:ext uri="{FF2B5EF4-FFF2-40B4-BE49-F238E27FC236}">
                <a16:creationId xmlns:a16="http://schemas.microsoft.com/office/drawing/2014/main" id="{1A8D18FE-BA4B-23AD-01DD-B6FBF7CA1929}"/>
              </a:ext>
            </a:extLst>
          </p:cNvPr>
          <p:cNvSpPr>
            <a:spLocks noGrp="1"/>
          </p:cNvSpPr>
          <p:nvPr>
            <p:ph idx="1"/>
          </p:nvPr>
        </p:nvSpPr>
        <p:spPr>
          <a:xfrm>
            <a:off x="1484310" y="1199535"/>
            <a:ext cx="10018713" cy="5938684"/>
          </a:xfrm>
        </p:spPr>
        <p:txBody>
          <a:bodyPr/>
          <a:lstStyle/>
          <a:p>
            <a:r>
              <a:rPr lang="en-US" dirty="0"/>
              <a:t>SELECT branch, month,        </a:t>
            </a:r>
            <a:r>
              <a:rPr lang="en-US" dirty="0" err="1"/>
              <a:t>total_sales</a:t>
            </a:r>
            <a:r>
              <a:rPr lang="en-US" dirty="0"/>
              <a:t>,        Round((</a:t>
            </a:r>
            <a:r>
              <a:rPr lang="en-US" dirty="0" err="1"/>
              <a:t>total_sales</a:t>
            </a:r>
            <a:r>
              <a:rPr lang="en-US" dirty="0"/>
              <a:t> - LAG(</a:t>
            </a:r>
            <a:r>
              <a:rPr lang="en-US" dirty="0" err="1"/>
              <a:t>total_sales</a:t>
            </a:r>
            <a:r>
              <a:rPr lang="en-US" dirty="0"/>
              <a:t>) OVER (PARTITION BY branch ORDER BY month)) / LAG(</a:t>
            </a:r>
            <a:r>
              <a:rPr lang="en-US" dirty="0" err="1"/>
              <a:t>total_sales</a:t>
            </a:r>
            <a:r>
              <a:rPr lang="en-US" dirty="0"/>
              <a:t>) OVER (PARTITION BY branch ORDER BY month) * 100,2) AS </a:t>
            </a:r>
            <a:r>
              <a:rPr lang="en-US" dirty="0" err="1"/>
              <a:t>growth_rateFROM</a:t>
            </a:r>
            <a:r>
              <a:rPr lang="en-US" dirty="0"/>
              <a:t> (   SELECT Branch AS branch,          DATE_FORMAT(Date, '%Y-%m') AS month,          Round(SUM(Total),2) AS </a:t>
            </a:r>
            <a:r>
              <a:rPr lang="en-US" dirty="0" err="1"/>
              <a:t>total_sales</a:t>
            </a:r>
            <a:r>
              <a:rPr lang="en-US" dirty="0"/>
              <a:t>   FROM </a:t>
            </a:r>
            <a:r>
              <a:rPr lang="en-US" dirty="0" err="1"/>
              <a:t>walmart</a:t>
            </a:r>
            <a:r>
              <a:rPr lang="en-US" dirty="0"/>
              <a:t>   GROUP BY branch, month) AS </a:t>
            </a:r>
            <a:r>
              <a:rPr lang="en-US" dirty="0" err="1"/>
              <a:t>monthly_salesOrder</a:t>
            </a:r>
            <a:r>
              <a:rPr lang="en-US" dirty="0"/>
              <a:t> by </a:t>
            </a:r>
            <a:r>
              <a:rPr lang="en-US" dirty="0" err="1"/>
              <a:t>growth_rate</a:t>
            </a:r>
            <a:r>
              <a:rPr lang="en-US" dirty="0"/>
              <a:t> </a:t>
            </a:r>
            <a:r>
              <a:rPr lang="en-US" dirty="0" err="1"/>
              <a:t>descLimit</a:t>
            </a:r>
            <a:r>
              <a:rPr lang="en-US" dirty="0"/>
              <a:t> 1;</a:t>
            </a:r>
            <a:endParaRPr lang="en-IN" dirty="0"/>
          </a:p>
        </p:txBody>
      </p:sp>
    </p:spTree>
    <p:extLst>
      <p:ext uri="{BB962C8B-B14F-4D97-AF65-F5344CB8AC3E}">
        <p14:creationId xmlns:p14="http://schemas.microsoft.com/office/powerpoint/2010/main" val="3953313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3458F0-98E1-82CA-E990-A1C69439F511}"/>
              </a:ext>
            </a:extLst>
          </p:cNvPr>
          <p:cNvSpPr/>
          <p:nvPr/>
        </p:nvSpPr>
        <p:spPr>
          <a:xfrm>
            <a:off x="2851355" y="383458"/>
            <a:ext cx="6076335" cy="570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a:latin typeface="Arial-BoldMT"/>
              </a:rPr>
              <a:t>Best Product Line by Customer Type </a:t>
            </a:r>
            <a:endParaRPr lang="en-IN" dirty="0"/>
          </a:p>
        </p:txBody>
      </p:sp>
      <p:graphicFrame>
        <p:nvGraphicFramePr>
          <p:cNvPr id="7" name="Object 6">
            <a:extLst>
              <a:ext uri="{FF2B5EF4-FFF2-40B4-BE49-F238E27FC236}">
                <a16:creationId xmlns:a16="http://schemas.microsoft.com/office/drawing/2014/main" id="{3F22F983-0411-36EE-7879-D25537D4D08E}"/>
              </a:ext>
            </a:extLst>
          </p:cNvPr>
          <p:cNvGraphicFramePr>
            <a:graphicFrameLocks noChangeAspect="1"/>
          </p:cNvGraphicFramePr>
          <p:nvPr>
            <p:extLst>
              <p:ext uri="{D42A27DB-BD31-4B8C-83A1-F6EECF244321}">
                <p14:modId xmlns:p14="http://schemas.microsoft.com/office/powerpoint/2010/main" val="3248738001"/>
              </p:ext>
            </p:extLst>
          </p:nvPr>
        </p:nvGraphicFramePr>
        <p:xfrm>
          <a:off x="1259450" y="2078448"/>
          <a:ext cx="10653713" cy="3221037"/>
        </p:xfrm>
        <a:graphic>
          <a:graphicData uri="http://schemas.openxmlformats.org/presentationml/2006/ole">
            <mc:AlternateContent xmlns:mc="http://schemas.openxmlformats.org/markup-compatibility/2006">
              <mc:Choice xmlns:v="urn:schemas-microsoft-com:vml" Requires="v">
                <p:oleObj name="Macro-Enabled Worksheet" r:id="rId2" imgW="3048142" imgH="2384887" progId="Excel.SheetMacroEnabled.12">
                  <p:embed/>
                </p:oleObj>
              </mc:Choice>
              <mc:Fallback>
                <p:oleObj name="Macro-Enabled Worksheet" r:id="rId2" imgW="3048142" imgH="2384887" progId="Excel.SheetMacroEnabled.12">
                  <p:embed/>
                  <p:pic>
                    <p:nvPicPr>
                      <p:cNvPr id="0" name=""/>
                      <p:cNvPicPr/>
                      <p:nvPr/>
                    </p:nvPicPr>
                    <p:blipFill>
                      <a:blip r:embed="rId3"/>
                      <a:stretch>
                        <a:fillRect/>
                      </a:stretch>
                    </p:blipFill>
                    <p:spPr>
                      <a:xfrm>
                        <a:off x="1259450" y="2078448"/>
                        <a:ext cx="10653713" cy="3221037"/>
                      </a:xfrm>
                      <a:prstGeom prst="rect">
                        <a:avLst/>
                      </a:prstGeom>
                    </p:spPr>
                  </p:pic>
                </p:oleObj>
              </mc:Fallback>
            </mc:AlternateContent>
          </a:graphicData>
        </a:graphic>
      </p:graphicFrame>
    </p:spTree>
    <p:extLst>
      <p:ext uri="{BB962C8B-B14F-4D97-AF65-F5344CB8AC3E}">
        <p14:creationId xmlns:p14="http://schemas.microsoft.com/office/powerpoint/2010/main" val="416818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B9779-B95A-01B1-BDB2-587177E2508B}"/>
              </a:ext>
            </a:extLst>
          </p:cNvPr>
          <p:cNvSpPr>
            <a:spLocks noGrp="1"/>
          </p:cNvSpPr>
          <p:nvPr>
            <p:ph idx="1"/>
          </p:nvPr>
        </p:nvSpPr>
        <p:spPr>
          <a:xfrm>
            <a:off x="1523639" y="2126225"/>
            <a:ext cx="10018713" cy="3124201"/>
          </a:xfrm>
        </p:spPr>
        <p:txBody>
          <a:bodyPr/>
          <a:lstStyle/>
          <a:p>
            <a:r>
              <a:rPr lang="en-US" dirty="0"/>
              <a:t>(Select `Product </a:t>
            </a:r>
            <a:r>
              <a:rPr lang="en-US" dirty="0" err="1"/>
              <a:t>line`,`Customer</a:t>
            </a:r>
            <a:r>
              <a:rPr lang="en-US" dirty="0"/>
              <a:t> type`, Count(*) As </a:t>
            </a:r>
            <a:r>
              <a:rPr lang="en-US" dirty="0" err="1"/>
              <a:t>Total_Purchases,Rank</a:t>
            </a:r>
            <a:r>
              <a:rPr lang="en-US" dirty="0"/>
              <a:t>() Over( Partition by `Customer type` Order by Count(*) Desc) As </a:t>
            </a:r>
            <a:r>
              <a:rPr lang="en-US" dirty="0" err="1"/>
              <a:t>RenkFrom</a:t>
            </a:r>
            <a:r>
              <a:rPr lang="en-US" dirty="0"/>
              <a:t> Walmart Group by `Customer type`, `Product line`) As </a:t>
            </a:r>
            <a:r>
              <a:rPr lang="en-US" dirty="0" err="1"/>
              <a:t>Customer_Purchase</a:t>
            </a:r>
            <a:endParaRPr lang="en-IN" dirty="0"/>
          </a:p>
        </p:txBody>
      </p:sp>
      <p:sp>
        <p:nvSpPr>
          <p:cNvPr id="4" name="Rectangle: Rounded Corners 3">
            <a:extLst>
              <a:ext uri="{FF2B5EF4-FFF2-40B4-BE49-F238E27FC236}">
                <a16:creationId xmlns:a16="http://schemas.microsoft.com/office/drawing/2014/main" id="{E82B8F55-26C2-CA82-163A-2E31C2FB4B4A}"/>
              </a:ext>
            </a:extLst>
          </p:cNvPr>
          <p:cNvSpPr/>
          <p:nvPr/>
        </p:nvSpPr>
        <p:spPr>
          <a:xfrm>
            <a:off x="2989006" y="245806"/>
            <a:ext cx="6607278" cy="6194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Query Bifurcation</a:t>
            </a:r>
            <a:endParaRPr lang="en-IN" dirty="0"/>
          </a:p>
        </p:txBody>
      </p:sp>
      <p:sp>
        <p:nvSpPr>
          <p:cNvPr id="5" name="Rectangle: Rounded Corners 4">
            <a:extLst>
              <a:ext uri="{FF2B5EF4-FFF2-40B4-BE49-F238E27FC236}">
                <a16:creationId xmlns:a16="http://schemas.microsoft.com/office/drawing/2014/main" id="{B9B0315A-9B25-A87D-32C6-00C1C84EFF38}"/>
              </a:ext>
            </a:extLst>
          </p:cNvPr>
          <p:cNvSpPr/>
          <p:nvPr/>
        </p:nvSpPr>
        <p:spPr>
          <a:xfrm>
            <a:off x="3092245" y="1066800"/>
            <a:ext cx="6400800" cy="530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to get the total purchases per customer type and product line and to rank product lines within each customer type</a:t>
            </a:r>
            <a:endParaRPr lang="en-IN" dirty="0"/>
          </a:p>
        </p:txBody>
      </p:sp>
    </p:spTree>
    <p:extLst>
      <p:ext uri="{BB962C8B-B14F-4D97-AF65-F5344CB8AC3E}">
        <p14:creationId xmlns:p14="http://schemas.microsoft.com/office/powerpoint/2010/main" val="2792988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4350-E913-0386-F38F-5F526B741F13}"/>
              </a:ext>
            </a:extLst>
          </p:cNvPr>
          <p:cNvSpPr>
            <a:spLocks noGrp="1"/>
          </p:cNvSpPr>
          <p:nvPr>
            <p:ph type="ctrTitle"/>
          </p:nvPr>
        </p:nvSpPr>
        <p:spPr/>
        <p:txBody>
          <a:bodyPr>
            <a:normAutofit/>
          </a:bodyPr>
          <a:lstStyle/>
          <a:p>
            <a:r>
              <a:rPr lang="en-US" sz="2800" b="1" i="0" u="none" strike="noStrike" baseline="0" dirty="0">
                <a:latin typeface="Arial-BoldMT"/>
              </a:rPr>
              <a:t>Task 8: Identifying Repeat Customers </a:t>
            </a:r>
            <a:br>
              <a:rPr lang="en-US" sz="2800" b="1" i="0" u="none" strike="noStrike" baseline="0" dirty="0">
                <a:latin typeface="Arial-BoldMT"/>
              </a:rPr>
            </a:br>
            <a:endParaRPr lang="en-IN" sz="2800" dirty="0"/>
          </a:p>
        </p:txBody>
      </p:sp>
      <p:sp>
        <p:nvSpPr>
          <p:cNvPr id="3" name="Subtitle 2">
            <a:extLst>
              <a:ext uri="{FF2B5EF4-FFF2-40B4-BE49-F238E27FC236}">
                <a16:creationId xmlns:a16="http://schemas.microsoft.com/office/drawing/2014/main" id="{54BA724E-28C7-6897-36E6-4D36E74DB942}"/>
              </a:ext>
            </a:extLst>
          </p:cNvPr>
          <p:cNvSpPr>
            <a:spLocks noGrp="1"/>
          </p:cNvSpPr>
          <p:nvPr>
            <p:ph type="subTitle" idx="1"/>
          </p:nvPr>
        </p:nvSpPr>
        <p:spPr/>
        <p:txBody>
          <a:bodyPr>
            <a:normAutofit fontScale="92500"/>
          </a:bodyPr>
          <a:lstStyle/>
          <a:p>
            <a:r>
              <a:rPr lang="en-US" sz="2400" b="0" i="0" u="none" strike="noStrike" baseline="0" dirty="0">
                <a:latin typeface="ArialMT"/>
              </a:rPr>
              <a:t>Walmart needs to identify customers who made repeat purchases within a specific time frame (e.g., within 30</a:t>
            </a:r>
            <a:br>
              <a:rPr lang="en-US" sz="2400" b="0" i="0" u="none" strike="noStrike" baseline="0" dirty="0">
                <a:latin typeface="ArialMT"/>
              </a:rPr>
            </a:br>
            <a:r>
              <a:rPr lang="en-IN" sz="2400" b="0" i="0" u="none" strike="noStrike" baseline="0" dirty="0">
                <a:latin typeface="ArialMT"/>
              </a:rPr>
              <a:t>days).</a:t>
            </a:r>
            <a:endParaRPr lang="en-IN" dirty="0"/>
          </a:p>
        </p:txBody>
      </p:sp>
    </p:spTree>
    <p:extLst>
      <p:ext uri="{BB962C8B-B14F-4D97-AF65-F5344CB8AC3E}">
        <p14:creationId xmlns:p14="http://schemas.microsoft.com/office/powerpoint/2010/main" val="777419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58F43-172D-B675-62EE-F6037BFA5B58}"/>
              </a:ext>
            </a:extLst>
          </p:cNvPr>
          <p:cNvSpPr>
            <a:spLocks noGrp="1"/>
          </p:cNvSpPr>
          <p:nvPr>
            <p:ph idx="1"/>
          </p:nvPr>
        </p:nvSpPr>
        <p:spPr/>
        <p:txBody>
          <a:bodyPr/>
          <a:lstStyle/>
          <a:p>
            <a:r>
              <a:rPr lang="en-US" dirty="0"/>
              <a:t>With Purchases As (Select `Customer </a:t>
            </a:r>
            <a:r>
              <a:rPr lang="en-US" dirty="0" err="1"/>
              <a:t>ID`,Date,`Invoice</a:t>
            </a:r>
            <a:r>
              <a:rPr lang="en-US" dirty="0"/>
              <a:t> </a:t>
            </a:r>
            <a:r>
              <a:rPr lang="en-US" dirty="0" err="1"/>
              <a:t>ID`From</a:t>
            </a:r>
            <a:r>
              <a:rPr lang="en-US" dirty="0"/>
              <a:t> </a:t>
            </a:r>
            <a:r>
              <a:rPr lang="en-US" dirty="0" err="1"/>
              <a:t>WalmartGroup</a:t>
            </a:r>
            <a:r>
              <a:rPr lang="en-US" dirty="0"/>
              <a:t> by `Customer ID`, Date, `Invoice </a:t>
            </a:r>
            <a:r>
              <a:rPr lang="en-US" dirty="0" err="1"/>
              <a:t>ID`Order</a:t>
            </a:r>
            <a:r>
              <a:rPr lang="en-US" dirty="0"/>
              <a:t> By `Customer ID`)Select Distinct </a:t>
            </a:r>
            <a:r>
              <a:rPr lang="en-US" dirty="0" err="1"/>
              <a:t>A.`Customer</a:t>
            </a:r>
            <a:r>
              <a:rPr lang="en-US" dirty="0"/>
              <a:t> </a:t>
            </a:r>
            <a:r>
              <a:rPr lang="en-US" dirty="0" err="1"/>
              <a:t>ID`From</a:t>
            </a:r>
            <a:r>
              <a:rPr lang="en-US" dirty="0"/>
              <a:t> Purchases AJOIN Purchases B ON </a:t>
            </a:r>
            <a:r>
              <a:rPr lang="en-US" dirty="0" err="1"/>
              <a:t>A.`Customer</a:t>
            </a:r>
            <a:r>
              <a:rPr lang="en-US" dirty="0"/>
              <a:t> ID`= B. `Customer ID`AND </a:t>
            </a:r>
            <a:r>
              <a:rPr lang="en-US" dirty="0" err="1"/>
              <a:t>A.`Invoice</a:t>
            </a:r>
            <a:r>
              <a:rPr lang="en-US" dirty="0"/>
              <a:t> ID`!= </a:t>
            </a:r>
            <a:r>
              <a:rPr lang="en-US" dirty="0" err="1"/>
              <a:t>B.`Invoice</a:t>
            </a:r>
            <a:r>
              <a:rPr lang="en-US" dirty="0"/>
              <a:t> ID`AND DATEDIFF( </a:t>
            </a:r>
            <a:r>
              <a:rPr lang="en-US" dirty="0" err="1"/>
              <a:t>A.Date</a:t>
            </a:r>
            <a:r>
              <a:rPr lang="en-US" dirty="0"/>
              <a:t>, </a:t>
            </a:r>
            <a:r>
              <a:rPr lang="en-US" dirty="0" err="1"/>
              <a:t>B.Date</a:t>
            </a:r>
            <a:r>
              <a:rPr lang="en-US" dirty="0"/>
              <a:t>)&lt;=30 Order by </a:t>
            </a:r>
            <a:r>
              <a:rPr lang="en-US" dirty="0" err="1"/>
              <a:t>A.`Customer</a:t>
            </a:r>
            <a:r>
              <a:rPr lang="en-US" dirty="0"/>
              <a:t> ID`;</a:t>
            </a:r>
            <a:endParaRPr lang="en-IN" dirty="0"/>
          </a:p>
        </p:txBody>
      </p:sp>
      <p:sp>
        <p:nvSpPr>
          <p:cNvPr id="4" name="Rectangle: Rounded Corners 3">
            <a:extLst>
              <a:ext uri="{FF2B5EF4-FFF2-40B4-BE49-F238E27FC236}">
                <a16:creationId xmlns:a16="http://schemas.microsoft.com/office/drawing/2014/main" id="{CC9379CC-0A87-37C1-3B5B-B147BCEFDDB2}"/>
              </a:ext>
            </a:extLst>
          </p:cNvPr>
          <p:cNvSpPr/>
          <p:nvPr/>
        </p:nvSpPr>
        <p:spPr>
          <a:xfrm>
            <a:off x="2841523" y="403123"/>
            <a:ext cx="7157883" cy="7964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Query to find repeat customer</a:t>
            </a:r>
            <a:endParaRPr lang="en-IN" sz="2500" dirty="0"/>
          </a:p>
        </p:txBody>
      </p:sp>
    </p:spTree>
    <p:extLst>
      <p:ext uri="{BB962C8B-B14F-4D97-AF65-F5344CB8AC3E}">
        <p14:creationId xmlns:p14="http://schemas.microsoft.com/office/powerpoint/2010/main" val="396325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2088516-F3FF-454F-0FE8-A2257594D95B}"/>
              </a:ext>
            </a:extLst>
          </p:cNvPr>
          <p:cNvSpPr/>
          <p:nvPr/>
        </p:nvSpPr>
        <p:spPr>
          <a:xfrm>
            <a:off x="2290916" y="550606"/>
            <a:ext cx="7570839" cy="7767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List of Repeat Customers</a:t>
            </a:r>
            <a:endParaRPr lang="en-IN" sz="2800" dirty="0"/>
          </a:p>
        </p:txBody>
      </p:sp>
      <p:graphicFrame>
        <p:nvGraphicFramePr>
          <p:cNvPr id="9" name="Object 8">
            <a:extLst>
              <a:ext uri="{FF2B5EF4-FFF2-40B4-BE49-F238E27FC236}">
                <a16:creationId xmlns:a16="http://schemas.microsoft.com/office/drawing/2014/main" id="{2BD3642D-BF85-4217-23DD-C4C3603B0C5A}"/>
              </a:ext>
            </a:extLst>
          </p:cNvPr>
          <p:cNvGraphicFramePr>
            <a:graphicFrameLocks noChangeAspect="1"/>
          </p:cNvGraphicFramePr>
          <p:nvPr>
            <p:extLst>
              <p:ext uri="{D42A27DB-BD31-4B8C-83A1-F6EECF244321}">
                <p14:modId xmlns:p14="http://schemas.microsoft.com/office/powerpoint/2010/main" val="930539642"/>
              </p:ext>
            </p:extLst>
          </p:nvPr>
        </p:nvGraphicFramePr>
        <p:xfrm>
          <a:off x="3785624" y="1519084"/>
          <a:ext cx="3863873" cy="5338916"/>
        </p:xfrm>
        <a:graphic>
          <a:graphicData uri="http://schemas.openxmlformats.org/presentationml/2006/ole">
            <mc:AlternateContent xmlns:mc="http://schemas.openxmlformats.org/markup-compatibility/2006">
              <mc:Choice xmlns:v="urn:schemas-microsoft-com:vml" Requires="v">
                <p:oleObj name="Macro-Enabled Worksheet" r:id="rId2" imgW="762142" imgH="2933810" progId="Excel.SheetMacroEnabled.12">
                  <p:embed/>
                </p:oleObj>
              </mc:Choice>
              <mc:Fallback>
                <p:oleObj name="Macro-Enabled Worksheet" r:id="rId2" imgW="762142" imgH="2933810" progId="Excel.SheetMacroEnabled.12">
                  <p:embed/>
                  <p:pic>
                    <p:nvPicPr>
                      <p:cNvPr id="0" name=""/>
                      <p:cNvPicPr/>
                      <p:nvPr/>
                    </p:nvPicPr>
                    <p:blipFill>
                      <a:blip r:embed="rId3"/>
                      <a:stretch>
                        <a:fillRect/>
                      </a:stretch>
                    </p:blipFill>
                    <p:spPr>
                      <a:xfrm>
                        <a:off x="3785624" y="1519084"/>
                        <a:ext cx="3863873" cy="5338916"/>
                      </a:xfrm>
                      <a:prstGeom prst="rect">
                        <a:avLst/>
                      </a:prstGeom>
                    </p:spPr>
                  </p:pic>
                </p:oleObj>
              </mc:Fallback>
            </mc:AlternateContent>
          </a:graphicData>
        </a:graphic>
      </p:graphicFrame>
    </p:spTree>
    <p:extLst>
      <p:ext uri="{BB962C8B-B14F-4D97-AF65-F5344CB8AC3E}">
        <p14:creationId xmlns:p14="http://schemas.microsoft.com/office/powerpoint/2010/main" val="2773304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F83AD-547F-BFDF-F8AA-F1FCA114F853}"/>
              </a:ext>
            </a:extLst>
          </p:cNvPr>
          <p:cNvSpPr>
            <a:spLocks noGrp="1"/>
          </p:cNvSpPr>
          <p:nvPr>
            <p:ph idx="1"/>
          </p:nvPr>
        </p:nvSpPr>
        <p:spPr>
          <a:xfrm>
            <a:off x="1346659" y="1866899"/>
            <a:ext cx="10018713" cy="3124201"/>
          </a:xfrm>
        </p:spPr>
        <p:txBody>
          <a:bodyPr/>
          <a:lstStyle/>
          <a:p>
            <a:r>
              <a:rPr lang="en-US" dirty="0"/>
              <a:t>Select `Customer </a:t>
            </a:r>
            <a:r>
              <a:rPr lang="en-US" dirty="0" err="1"/>
              <a:t>ID`,Date,`Invoice</a:t>
            </a:r>
            <a:r>
              <a:rPr lang="en-US" dirty="0"/>
              <a:t> </a:t>
            </a:r>
            <a:r>
              <a:rPr lang="en-US" dirty="0" err="1"/>
              <a:t>ID`From</a:t>
            </a:r>
            <a:r>
              <a:rPr lang="en-US" dirty="0"/>
              <a:t> </a:t>
            </a:r>
            <a:r>
              <a:rPr lang="en-US" dirty="0" err="1"/>
              <a:t>WalmartGroup</a:t>
            </a:r>
            <a:r>
              <a:rPr lang="en-US" dirty="0"/>
              <a:t> by `Customer ID`, Date, `Invoice </a:t>
            </a:r>
            <a:r>
              <a:rPr lang="en-US" dirty="0" err="1"/>
              <a:t>ID`Order</a:t>
            </a:r>
            <a:r>
              <a:rPr lang="en-US" dirty="0"/>
              <a:t> By `Customer ID`;</a:t>
            </a:r>
            <a:endParaRPr lang="en-IN" dirty="0"/>
          </a:p>
        </p:txBody>
      </p:sp>
      <p:sp>
        <p:nvSpPr>
          <p:cNvPr id="4" name="Rectangle: Rounded Corners 3">
            <a:extLst>
              <a:ext uri="{FF2B5EF4-FFF2-40B4-BE49-F238E27FC236}">
                <a16:creationId xmlns:a16="http://schemas.microsoft.com/office/drawing/2014/main" id="{CADF848A-B142-1EF3-6863-7EF8B1DD27B0}"/>
              </a:ext>
            </a:extLst>
          </p:cNvPr>
          <p:cNvSpPr/>
          <p:nvPr/>
        </p:nvSpPr>
        <p:spPr>
          <a:xfrm>
            <a:off x="2625213" y="1109815"/>
            <a:ext cx="6941574" cy="7570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Query to see purchase history per customer</a:t>
            </a:r>
            <a:endParaRPr lang="en-IN" sz="2500" dirty="0"/>
          </a:p>
        </p:txBody>
      </p:sp>
      <p:sp>
        <p:nvSpPr>
          <p:cNvPr id="5" name="Rectangle: Rounded Corners 4">
            <a:extLst>
              <a:ext uri="{FF2B5EF4-FFF2-40B4-BE49-F238E27FC236}">
                <a16:creationId xmlns:a16="http://schemas.microsoft.com/office/drawing/2014/main" id="{C6D2667C-5648-F666-B917-73371ED45511}"/>
              </a:ext>
            </a:extLst>
          </p:cNvPr>
          <p:cNvSpPr/>
          <p:nvPr/>
        </p:nvSpPr>
        <p:spPr>
          <a:xfrm>
            <a:off x="2536723" y="137652"/>
            <a:ext cx="6862916" cy="7374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t>Query Bifurcation</a:t>
            </a:r>
            <a:endParaRPr lang="en-IN" sz="2500" dirty="0"/>
          </a:p>
        </p:txBody>
      </p:sp>
    </p:spTree>
    <p:extLst>
      <p:ext uri="{BB962C8B-B14F-4D97-AF65-F5344CB8AC3E}">
        <p14:creationId xmlns:p14="http://schemas.microsoft.com/office/powerpoint/2010/main" val="1268291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A0793-8670-AAA9-DE51-85EBFEEAB285}"/>
              </a:ext>
            </a:extLst>
          </p:cNvPr>
          <p:cNvSpPr>
            <a:spLocks noGrp="1"/>
          </p:cNvSpPr>
          <p:nvPr>
            <p:ph idx="1"/>
          </p:nvPr>
        </p:nvSpPr>
        <p:spPr/>
        <p:txBody>
          <a:bodyPr/>
          <a:lstStyle/>
          <a:p>
            <a:r>
              <a:rPr lang="en-US" dirty="0"/>
              <a:t>Select Distinct </a:t>
            </a:r>
            <a:r>
              <a:rPr lang="en-US" dirty="0" err="1"/>
              <a:t>A.`Customer</a:t>
            </a:r>
            <a:r>
              <a:rPr lang="en-US" dirty="0"/>
              <a:t> </a:t>
            </a:r>
            <a:r>
              <a:rPr lang="en-US" dirty="0" err="1"/>
              <a:t>ID`From</a:t>
            </a:r>
            <a:r>
              <a:rPr lang="en-US" dirty="0"/>
              <a:t> Purchases AJOIN Purchases B ON </a:t>
            </a:r>
            <a:r>
              <a:rPr lang="en-US" dirty="0" err="1"/>
              <a:t>A.`Customer</a:t>
            </a:r>
            <a:r>
              <a:rPr lang="en-US" dirty="0"/>
              <a:t> ID`= B. `Customer ID`AND </a:t>
            </a:r>
            <a:r>
              <a:rPr lang="en-US" dirty="0" err="1"/>
              <a:t>A.`Invoice</a:t>
            </a:r>
            <a:r>
              <a:rPr lang="en-US" dirty="0"/>
              <a:t> ID`!= </a:t>
            </a:r>
            <a:r>
              <a:rPr lang="en-US" dirty="0" err="1"/>
              <a:t>B.`Invoice</a:t>
            </a:r>
            <a:r>
              <a:rPr lang="en-US" dirty="0"/>
              <a:t> ID`AND DATEDIFF( </a:t>
            </a:r>
            <a:r>
              <a:rPr lang="en-US" dirty="0" err="1"/>
              <a:t>A.Date</a:t>
            </a:r>
            <a:r>
              <a:rPr lang="en-US" dirty="0"/>
              <a:t>, </a:t>
            </a:r>
            <a:r>
              <a:rPr lang="en-US" dirty="0" err="1"/>
              <a:t>B.Date</a:t>
            </a:r>
            <a:r>
              <a:rPr lang="en-US" dirty="0"/>
              <a:t>)&lt;=30 Order by </a:t>
            </a:r>
            <a:r>
              <a:rPr lang="en-US" dirty="0" err="1"/>
              <a:t>A.`Customer</a:t>
            </a:r>
            <a:r>
              <a:rPr lang="en-US" dirty="0"/>
              <a:t> ID`;</a:t>
            </a:r>
            <a:endParaRPr lang="en-IN" dirty="0"/>
          </a:p>
        </p:txBody>
      </p:sp>
      <p:sp>
        <p:nvSpPr>
          <p:cNvPr id="4" name="Rectangle: Rounded Corners 3">
            <a:extLst>
              <a:ext uri="{FF2B5EF4-FFF2-40B4-BE49-F238E27FC236}">
                <a16:creationId xmlns:a16="http://schemas.microsoft.com/office/drawing/2014/main" id="{0A3E714B-E099-8C63-E7E2-8FB79F01C071}"/>
              </a:ext>
            </a:extLst>
          </p:cNvPr>
          <p:cNvSpPr/>
          <p:nvPr/>
        </p:nvSpPr>
        <p:spPr>
          <a:xfrm>
            <a:off x="2753032" y="452284"/>
            <a:ext cx="6803923" cy="757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t>Query Bifurcation</a:t>
            </a:r>
            <a:endParaRPr lang="en-IN" sz="2500" dirty="0"/>
          </a:p>
        </p:txBody>
      </p:sp>
      <p:sp>
        <p:nvSpPr>
          <p:cNvPr id="5" name="Rectangle: Rounded Corners 4">
            <a:extLst>
              <a:ext uri="{FF2B5EF4-FFF2-40B4-BE49-F238E27FC236}">
                <a16:creationId xmlns:a16="http://schemas.microsoft.com/office/drawing/2014/main" id="{156DD968-FF1D-C2D4-E082-BA598562FDD0}"/>
              </a:ext>
            </a:extLst>
          </p:cNvPr>
          <p:cNvSpPr/>
          <p:nvPr/>
        </p:nvSpPr>
        <p:spPr>
          <a:xfrm>
            <a:off x="2753032" y="1425677"/>
            <a:ext cx="6803923" cy="619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 to self join this table to compare every purchase date with every other purchase date for the same customer</a:t>
            </a:r>
            <a:endParaRPr lang="en-IN" dirty="0"/>
          </a:p>
        </p:txBody>
      </p:sp>
    </p:spTree>
    <p:extLst>
      <p:ext uri="{BB962C8B-B14F-4D97-AF65-F5344CB8AC3E}">
        <p14:creationId xmlns:p14="http://schemas.microsoft.com/office/powerpoint/2010/main" val="3309101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7563-41BD-3A02-C641-C1948728FDE5}"/>
              </a:ext>
            </a:extLst>
          </p:cNvPr>
          <p:cNvSpPr>
            <a:spLocks noGrp="1"/>
          </p:cNvSpPr>
          <p:nvPr>
            <p:ph type="ctrTitle"/>
          </p:nvPr>
        </p:nvSpPr>
        <p:spPr/>
        <p:txBody>
          <a:bodyPr>
            <a:normAutofit/>
          </a:bodyPr>
          <a:lstStyle/>
          <a:p>
            <a:r>
              <a:rPr lang="en-US" sz="2500" b="1" i="0" u="none" strike="noStrike" baseline="0" dirty="0">
                <a:latin typeface="Arial-BoldMT"/>
              </a:rPr>
              <a:t>Task 9: Finding Top 5 Customers by Sales Volume </a:t>
            </a:r>
            <a:br>
              <a:rPr lang="en-US" sz="2500" b="1" i="0" u="none" strike="noStrike" baseline="0" dirty="0">
                <a:latin typeface="Arial-BoldMT"/>
              </a:rPr>
            </a:br>
            <a:r>
              <a:rPr lang="en-US" sz="2500" b="0" i="0" u="none" strike="noStrike" baseline="0" dirty="0">
                <a:latin typeface="ArialMT"/>
              </a:rPr>
              <a:t>.</a:t>
            </a:r>
            <a:endParaRPr lang="en-IN" sz="2500" dirty="0"/>
          </a:p>
        </p:txBody>
      </p:sp>
      <p:sp>
        <p:nvSpPr>
          <p:cNvPr id="3" name="Subtitle 2">
            <a:extLst>
              <a:ext uri="{FF2B5EF4-FFF2-40B4-BE49-F238E27FC236}">
                <a16:creationId xmlns:a16="http://schemas.microsoft.com/office/drawing/2014/main" id="{10398F9F-CC48-2CE5-4389-2219A7F636FD}"/>
              </a:ext>
            </a:extLst>
          </p:cNvPr>
          <p:cNvSpPr>
            <a:spLocks noGrp="1"/>
          </p:cNvSpPr>
          <p:nvPr>
            <p:ph type="subTitle" idx="1"/>
          </p:nvPr>
        </p:nvSpPr>
        <p:spPr/>
        <p:txBody>
          <a:bodyPr/>
          <a:lstStyle/>
          <a:p>
            <a:r>
              <a:rPr lang="en-US" sz="2400" b="0" i="0" u="none" strike="noStrike" baseline="0" dirty="0">
                <a:latin typeface="ArialMT"/>
              </a:rPr>
              <a:t>Walmart wants to reward its top 5 customers who have generated the most sales Revenue</a:t>
            </a:r>
            <a:endParaRPr lang="en-IN" dirty="0"/>
          </a:p>
        </p:txBody>
      </p:sp>
    </p:spTree>
    <p:extLst>
      <p:ext uri="{BB962C8B-B14F-4D97-AF65-F5344CB8AC3E}">
        <p14:creationId xmlns:p14="http://schemas.microsoft.com/office/powerpoint/2010/main" val="3356756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6F2CC-17C2-6BB8-BD41-A7B79A7C67F9}"/>
              </a:ext>
            </a:extLst>
          </p:cNvPr>
          <p:cNvSpPr>
            <a:spLocks noGrp="1"/>
          </p:cNvSpPr>
          <p:nvPr>
            <p:ph idx="1"/>
          </p:nvPr>
        </p:nvSpPr>
        <p:spPr>
          <a:xfrm>
            <a:off x="1425316" y="1664109"/>
            <a:ext cx="10018713" cy="3124201"/>
          </a:xfrm>
        </p:spPr>
        <p:txBody>
          <a:bodyPr/>
          <a:lstStyle/>
          <a:p>
            <a:r>
              <a:rPr lang="en-US" b="1" dirty="0"/>
              <a:t>Select `Customer ID`, Round(Sum(Total),2) As </a:t>
            </a:r>
            <a:r>
              <a:rPr lang="en-US" b="1" dirty="0" err="1"/>
              <a:t>Sales_revenueFrom</a:t>
            </a:r>
            <a:r>
              <a:rPr lang="en-US" b="1" dirty="0"/>
              <a:t> </a:t>
            </a:r>
            <a:r>
              <a:rPr lang="en-US" b="1" dirty="0" err="1"/>
              <a:t>walmart</a:t>
            </a:r>
            <a:r>
              <a:rPr lang="en-US" b="1" dirty="0"/>
              <a:t> Group by `Customer </a:t>
            </a:r>
            <a:r>
              <a:rPr lang="en-US" b="1" dirty="0" err="1"/>
              <a:t>ID`Order</a:t>
            </a:r>
            <a:r>
              <a:rPr lang="en-US" b="1" dirty="0"/>
              <a:t> by </a:t>
            </a:r>
            <a:r>
              <a:rPr lang="en-US" b="1" dirty="0" err="1"/>
              <a:t>Sales_revenue</a:t>
            </a:r>
            <a:r>
              <a:rPr lang="en-US" b="1" dirty="0"/>
              <a:t> </a:t>
            </a:r>
            <a:r>
              <a:rPr lang="en-US" b="1" dirty="0" err="1"/>
              <a:t>DescLimit</a:t>
            </a:r>
            <a:r>
              <a:rPr lang="en-US" b="1" dirty="0"/>
              <a:t> 5;</a:t>
            </a:r>
            <a:endParaRPr lang="en-IN" b="1" dirty="0"/>
          </a:p>
        </p:txBody>
      </p:sp>
      <p:sp>
        <p:nvSpPr>
          <p:cNvPr id="4" name="Rectangle: Rounded Corners 3">
            <a:extLst>
              <a:ext uri="{FF2B5EF4-FFF2-40B4-BE49-F238E27FC236}">
                <a16:creationId xmlns:a16="http://schemas.microsoft.com/office/drawing/2014/main" id="{ACC5D717-6A3D-55F1-5818-1EBA328269C6}"/>
              </a:ext>
            </a:extLst>
          </p:cNvPr>
          <p:cNvSpPr/>
          <p:nvPr/>
        </p:nvSpPr>
        <p:spPr>
          <a:xfrm>
            <a:off x="2487561" y="432619"/>
            <a:ext cx="7256207" cy="6341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Query to find top five customers by sales volume.</a:t>
            </a:r>
            <a:endParaRPr lang="en-IN" sz="2500" dirty="0"/>
          </a:p>
        </p:txBody>
      </p:sp>
    </p:spTree>
    <p:extLst>
      <p:ext uri="{BB962C8B-B14F-4D97-AF65-F5344CB8AC3E}">
        <p14:creationId xmlns:p14="http://schemas.microsoft.com/office/powerpoint/2010/main" val="3084464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C4184A4-7DC2-603E-F6B6-5BC7879D6A54}"/>
              </a:ext>
            </a:extLst>
          </p:cNvPr>
          <p:cNvSpPr/>
          <p:nvPr/>
        </p:nvSpPr>
        <p:spPr>
          <a:xfrm>
            <a:off x="2772697" y="363794"/>
            <a:ext cx="6764593" cy="8062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List of top five customers based on sales revenue</a:t>
            </a:r>
            <a:endParaRPr lang="en-IN" b="1" dirty="0"/>
          </a:p>
        </p:txBody>
      </p:sp>
      <p:graphicFrame>
        <p:nvGraphicFramePr>
          <p:cNvPr id="5" name="Content Placeholder 4">
            <a:extLst>
              <a:ext uri="{FF2B5EF4-FFF2-40B4-BE49-F238E27FC236}">
                <a16:creationId xmlns:a16="http://schemas.microsoft.com/office/drawing/2014/main" id="{F82F6AE5-DE64-CD54-44AA-5DBFBA218FA8}"/>
              </a:ext>
            </a:extLst>
          </p:cNvPr>
          <p:cNvGraphicFramePr>
            <a:graphicFrameLocks noGrp="1" noChangeAspect="1"/>
          </p:cNvGraphicFramePr>
          <p:nvPr>
            <p:ph idx="1"/>
            <p:extLst>
              <p:ext uri="{D42A27DB-BD31-4B8C-83A1-F6EECF244321}">
                <p14:modId xmlns:p14="http://schemas.microsoft.com/office/powerpoint/2010/main" val="329655043"/>
              </p:ext>
            </p:extLst>
          </p:nvPr>
        </p:nvGraphicFramePr>
        <p:xfrm>
          <a:off x="3736975" y="2097088"/>
          <a:ext cx="5279206" cy="3495786"/>
        </p:xfrm>
        <a:graphic>
          <a:graphicData uri="http://schemas.openxmlformats.org/presentationml/2006/ole">
            <mc:AlternateContent xmlns:mc="http://schemas.openxmlformats.org/markup-compatibility/2006">
              <mc:Choice xmlns:v="urn:schemas-microsoft-com:vml" Requires="v">
                <p:oleObj name="Macro-Enabled Worksheet" r:id="rId2" imgW="1668886" imgH="1105057" progId="Excel.SheetMacroEnabled.12">
                  <p:embed/>
                </p:oleObj>
              </mc:Choice>
              <mc:Fallback>
                <p:oleObj name="Macro-Enabled Worksheet" r:id="rId2" imgW="1668886" imgH="1105057" progId="Excel.SheetMacroEnabled.12">
                  <p:embed/>
                  <p:pic>
                    <p:nvPicPr>
                      <p:cNvPr id="0" name=""/>
                      <p:cNvPicPr/>
                      <p:nvPr/>
                    </p:nvPicPr>
                    <p:blipFill>
                      <a:blip r:embed="rId3"/>
                      <a:stretch>
                        <a:fillRect/>
                      </a:stretch>
                    </p:blipFill>
                    <p:spPr>
                      <a:xfrm>
                        <a:off x="3736975" y="2097088"/>
                        <a:ext cx="5279206" cy="3495786"/>
                      </a:xfrm>
                      <a:prstGeom prst="rect">
                        <a:avLst/>
                      </a:prstGeom>
                    </p:spPr>
                  </p:pic>
                </p:oleObj>
              </mc:Fallback>
            </mc:AlternateContent>
          </a:graphicData>
        </a:graphic>
      </p:graphicFrame>
    </p:spTree>
    <p:extLst>
      <p:ext uri="{BB962C8B-B14F-4D97-AF65-F5344CB8AC3E}">
        <p14:creationId xmlns:p14="http://schemas.microsoft.com/office/powerpoint/2010/main" val="340919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C5A7-16C4-B775-01EA-6B53F18E7055}"/>
              </a:ext>
            </a:extLst>
          </p:cNvPr>
          <p:cNvSpPr>
            <a:spLocks noGrp="1"/>
          </p:cNvSpPr>
          <p:nvPr>
            <p:ph type="title"/>
          </p:nvPr>
        </p:nvSpPr>
        <p:spPr>
          <a:xfrm>
            <a:off x="1307331" y="341671"/>
            <a:ext cx="10018713" cy="1752599"/>
          </a:xfrm>
        </p:spPr>
        <p:txBody>
          <a:bodyPr/>
          <a:lstStyle/>
          <a:p>
            <a:r>
              <a:rPr lang="en-US" dirty="0"/>
              <a:t>Branch with highest growth rate</a:t>
            </a:r>
            <a:endParaRPr lang="en-IN" dirty="0"/>
          </a:p>
        </p:txBody>
      </p:sp>
      <p:graphicFrame>
        <p:nvGraphicFramePr>
          <p:cNvPr id="7" name="Content Placeholder 6">
            <a:extLst>
              <a:ext uri="{FF2B5EF4-FFF2-40B4-BE49-F238E27FC236}">
                <a16:creationId xmlns:a16="http://schemas.microsoft.com/office/drawing/2014/main" id="{0CED981B-B893-6494-004F-502FE4D740F1}"/>
              </a:ext>
            </a:extLst>
          </p:cNvPr>
          <p:cNvGraphicFramePr>
            <a:graphicFrameLocks noGrp="1" noChangeAspect="1"/>
          </p:cNvGraphicFramePr>
          <p:nvPr>
            <p:ph idx="1"/>
            <p:extLst>
              <p:ext uri="{D42A27DB-BD31-4B8C-83A1-F6EECF244321}">
                <p14:modId xmlns:p14="http://schemas.microsoft.com/office/powerpoint/2010/main" val="421538400"/>
              </p:ext>
            </p:extLst>
          </p:nvPr>
        </p:nvGraphicFramePr>
        <p:xfrm>
          <a:off x="2733675" y="1973263"/>
          <a:ext cx="6419850" cy="3829050"/>
        </p:xfrm>
        <a:graphic>
          <a:graphicData uri="http://schemas.openxmlformats.org/presentationml/2006/ole">
            <mc:AlternateContent xmlns:mc="http://schemas.openxmlformats.org/markup-compatibility/2006">
              <mc:Choice xmlns:v="urn:schemas-microsoft-com:vml" Requires="v">
                <p:oleObj name="Macro-Enabled Worksheet" r:id="rId2" imgW="2773822" imgH="1653556" progId="Excel.SheetMacroEnabled.12">
                  <p:embed/>
                </p:oleObj>
              </mc:Choice>
              <mc:Fallback>
                <p:oleObj name="Macro-Enabled Worksheet" r:id="rId2" imgW="2773822" imgH="1653556" progId="Excel.SheetMacroEnabled.12">
                  <p:embed/>
                  <p:pic>
                    <p:nvPicPr>
                      <p:cNvPr id="0" name=""/>
                      <p:cNvPicPr/>
                      <p:nvPr/>
                    </p:nvPicPr>
                    <p:blipFill>
                      <a:blip r:embed="rId3"/>
                      <a:stretch>
                        <a:fillRect/>
                      </a:stretch>
                    </p:blipFill>
                    <p:spPr>
                      <a:xfrm>
                        <a:off x="2733675" y="1973263"/>
                        <a:ext cx="6419850" cy="3829050"/>
                      </a:xfrm>
                      <a:prstGeom prst="rect">
                        <a:avLst/>
                      </a:prstGeom>
                    </p:spPr>
                  </p:pic>
                </p:oleObj>
              </mc:Fallback>
            </mc:AlternateContent>
          </a:graphicData>
        </a:graphic>
      </p:graphicFrame>
    </p:spTree>
    <p:extLst>
      <p:ext uri="{BB962C8B-B14F-4D97-AF65-F5344CB8AC3E}">
        <p14:creationId xmlns:p14="http://schemas.microsoft.com/office/powerpoint/2010/main" val="4249656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BA8B00-3A76-25FB-D0C8-5D6CB3AEB85C}"/>
              </a:ext>
            </a:extLst>
          </p:cNvPr>
          <p:cNvSpPr>
            <a:spLocks noGrp="1"/>
          </p:cNvSpPr>
          <p:nvPr>
            <p:ph type="ctrTitle"/>
          </p:nvPr>
        </p:nvSpPr>
        <p:spPr/>
        <p:txBody>
          <a:bodyPr>
            <a:normAutofit/>
          </a:bodyPr>
          <a:lstStyle/>
          <a:p>
            <a:r>
              <a:rPr lang="en-US" sz="2500" b="1" i="0" u="none" strike="noStrike" baseline="0" dirty="0">
                <a:latin typeface="Arial-BoldMT"/>
              </a:rPr>
              <a:t>Task 10: Analyzing Sales Trends by Day of the Week </a:t>
            </a:r>
            <a:br>
              <a:rPr lang="en-US" sz="2500" b="1" i="0" u="none" strike="noStrike" baseline="0" dirty="0">
                <a:latin typeface="Arial-BoldMT"/>
              </a:rPr>
            </a:br>
            <a:endParaRPr lang="en-IN" sz="2500" dirty="0"/>
          </a:p>
        </p:txBody>
      </p:sp>
      <p:sp>
        <p:nvSpPr>
          <p:cNvPr id="5" name="Subtitle 4">
            <a:extLst>
              <a:ext uri="{FF2B5EF4-FFF2-40B4-BE49-F238E27FC236}">
                <a16:creationId xmlns:a16="http://schemas.microsoft.com/office/drawing/2014/main" id="{3C02AD77-9D14-5D81-05D1-7323A019AA4C}"/>
              </a:ext>
            </a:extLst>
          </p:cNvPr>
          <p:cNvSpPr>
            <a:spLocks noGrp="1"/>
          </p:cNvSpPr>
          <p:nvPr>
            <p:ph type="subTitle" idx="1"/>
          </p:nvPr>
        </p:nvSpPr>
        <p:spPr/>
        <p:txBody>
          <a:bodyPr/>
          <a:lstStyle/>
          <a:p>
            <a:r>
              <a:rPr lang="en-US" sz="2400" b="0" i="0" u="none" strike="noStrike" baseline="0" dirty="0">
                <a:latin typeface="ArialMT"/>
              </a:rPr>
              <a:t>Walmart wants to analyze the sales patterns to determine which day of the week</a:t>
            </a:r>
            <a:br>
              <a:rPr lang="en-US" sz="2400" b="0" i="0" u="none" strike="noStrike" baseline="0" dirty="0">
                <a:latin typeface="ArialMT"/>
              </a:rPr>
            </a:br>
            <a:r>
              <a:rPr lang="en-IN" sz="2400" b="0" i="0" u="none" strike="noStrike" baseline="0" dirty="0">
                <a:latin typeface="ArialMT"/>
              </a:rPr>
              <a:t>brings the highest sales.</a:t>
            </a:r>
            <a:endParaRPr lang="en-IN" dirty="0"/>
          </a:p>
        </p:txBody>
      </p:sp>
    </p:spTree>
    <p:extLst>
      <p:ext uri="{BB962C8B-B14F-4D97-AF65-F5344CB8AC3E}">
        <p14:creationId xmlns:p14="http://schemas.microsoft.com/office/powerpoint/2010/main" val="888103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42AD9-DEF8-FBFA-55F4-8719CF5B77B6}"/>
              </a:ext>
            </a:extLst>
          </p:cNvPr>
          <p:cNvSpPr>
            <a:spLocks noGrp="1"/>
          </p:cNvSpPr>
          <p:nvPr>
            <p:ph idx="1"/>
          </p:nvPr>
        </p:nvSpPr>
        <p:spPr>
          <a:xfrm>
            <a:off x="1297497" y="1998405"/>
            <a:ext cx="10018713" cy="3124201"/>
          </a:xfrm>
        </p:spPr>
        <p:txBody>
          <a:bodyPr/>
          <a:lstStyle/>
          <a:p>
            <a:r>
              <a:rPr lang="en-US" dirty="0"/>
              <a:t>Select </a:t>
            </a:r>
            <a:r>
              <a:rPr lang="en-US" dirty="0" err="1"/>
              <a:t>Date_format</a:t>
            </a:r>
            <a:r>
              <a:rPr lang="en-US" dirty="0"/>
              <a:t>(</a:t>
            </a:r>
            <a:r>
              <a:rPr lang="en-US" dirty="0" err="1"/>
              <a:t>Date,'%W</a:t>
            </a:r>
            <a:r>
              <a:rPr lang="en-US" dirty="0"/>
              <a:t>'), Round(Sum(Total),2) As </a:t>
            </a:r>
            <a:r>
              <a:rPr lang="en-US" dirty="0" err="1"/>
              <a:t>Total_sales</a:t>
            </a:r>
            <a:r>
              <a:rPr lang="en-US" dirty="0"/>
              <a:t> From Walmart Group by </a:t>
            </a:r>
            <a:r>
              <a:rPr lang="en-US" dirty="0" err="1"/>
              <a:t>Date_format</a:t>
            </a:r>
            <a:r>
              <a:rPr lang="en-US" dirty="0"/>
              <a:t>(</a:t>
            </a:r>
            <a:r>
              <a:rPr lang="en-US" dirty="0" err="1"/>
              <a:t>Date,'%W</a:t>
            </a:r>
            <a:r>
              <a:rPr lang="en-US" dirty="0"/>
              <a:t>’) Order by </a:t>
            </a:r>
            <a:r>
              <a:rPr lang="en-US" dirty="0" err="1"/>
              <a:t>Total_sales</a:t>
            </a:r>
            <a:r>
              <a:rPr lang="en-US" dirty="0"/>
              <a:t> Desc;</a:t>
            </a:r>
            <a:endParaRPr lang="en-IN" dirty="0"/>
          </a:p>
        </p:txBody>
      </p:sp>
      <p:sp>
        <p:nvSpPr>
          <p:cNvPr id="4" name="Rectangle: Rounded Corners 3">
            <a:extLst>
              <a:ext uri="{FF2B5EF4-FFF2-40B4-BE49-F238E27FC236}">
                <a16:creationId xmlns:a16="http://schemas.microsoft.com/office/drawing/2014/main" id="{846C5464-C205-C82B-4F21-5E803611DC4A}"/>
              </a:ext>
            </a:extLst>
          </p:cNvPr>
          <p:cNvSpPr/>
          <p:nvPr/>
        </p:nvSpPr>
        <p:spPr>
          <a:xfrm>
            <a:off x="3008671" y="589935"/>
            <a:ext cx="6646606" cy="8062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t>Query to determine which day of the week brings the highest sales</a:t>
            </a:r>
            <a:endParaRPr lang="en-IN" sz="2500" dirty="0"/>
          </a:p>
        </p:txBody>
      </p:sp>
    </p:spTree>
    <p:extLst>
      <p:ext uri="{BB962C8B-B14F-4D97-AF65-F5344CB8AC3E}">
        <p14:creationId xmlns:p14="http://schemas.microsoft.com/office/powerpoint/2010/main" val="841946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D316841-6301-7AB2-D4AF-9EF5ABCCA5E9}"/>
              </a:ext>
            </a:extLst>
          </p:cNvPr>
          <p:cNvSpPr/>
          <p:nvPr/>
        </p:nvSpPr>
        <p:spPr>
          <a:xfrm>
            <a:off x="2654710" y="678426"/>
            <a:ext cx="6941574" cy="737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Distribution of Sales by Day of the week</a:t>
            </a:r>
            <a:endParaRPr lang="en-IN" sz="2500" dirty="0"/>
          </a:p>
        </p:txBody>
      </p:sp>
      <p:graphicFrame>
        <p:nvGraphicFramePr>
          <p:cNvPr id="6" name="Object 5">
            <a:extLst>
              <a:ext uri="{FF2B5EF4-FFF2-40B4-BE49-F238E27FC236}">
                <a16:creationId xmlns:a16="http://schemas.microsoft.com/office/drawing/2014/main" id="{20855C64-0488-8AC4-95C1-E978661A50D7}"/>
              </a:ext>
            </a:extLst>
          </p:cNvPr>
          <p:cNvGraphicFramePr>
            <a:graphicFrameLocks noChangeAspect="1"/>
          </p:cNvGraphicFramePr>
          <p:nvPr>
            <p:extLst>
              <p:ext uri="{D42A27DB-BD31-4B8C-83A1-F6EECF244321}">
                <p14:modId xmlns:p14="http://schemas.microsoft.com/office/powerpoint/2010/main" val="710336837"/>
              </p:ext>
            </p:extLst>
          </p:nvPr>
        </p:nvGraphicFramePr>
        <p:xfrm>
          <a:off x="1858963" y="1917700"/>
          <a:ext cx="10055225" cy="4548188"/>
        </p:xfrm>
        <a:graphic>
          <a:graphicData uri="http://schemas.openxmlformats.org/presentationml/2006/ole">
            <mc:AlternateContent xmlns:mc="http://schemas.openxmlformats.org/markup-compatibility/2006">
              <mc:Choice xmlns:v="urn:schemas-microsoft-com:vml" Requires="v">
                <p:oleObj name="Macro-Enabled Worksheet" r:id="rId2" imgW="1447729" imgH="1470723" progId="Excel.SheetMacroEnabled.12">
                  <p:embed/>
                </p:oleObj>
              </mc:Choice>
              <mc:Fallback>
                <p:oleObj name="Macro-Enabled Worksheet" r:id="rId2" imgW="1447729" imgH="1470723" progId="Excel.SheetMacroEnabled.12">
                  <p:embed/>
                  <p:pic>
                    <p:nvPicPr>
                      <p:cNvPr id="0" name=""/>
                      <p:cNvPicPr/>
                      <p:nvPr/>
                    </p:nvPicPr>
                    <p:blipFill>
                      <a:blip r:embed="rId3"/>
                      <a:stretch>
                        <a:fillRect/>
                      </a:stretch>
                    </p:blipFill>
                    <p:spPr>
                      <a:xfrm>
                        <a:off x="1858963" y="1917700"/>
                        <a:ext cx="10055225" cy="4548188"/>
                      </a:xfrm>
                      <a:prstGeom prst="rect">
                        <a:avLst/>
                      </a:prstGeom>
                    </p:spPr>
                  </p:pic>
                </p:oleObj>
              </mc:Fallback>
            </mc:AlternateContent>
          </a:graphicData>
        </a:graphic>
      </p:graphicFrame>
    </p:spTree>
    <p:extLst>
      <p:ext uri="{BB962C8B-B14F-4D97-AF65-F5344CB8AC3E}">
        <p14:creationId xmlns:p14="http://schemas.microsoft.com/office/powerpoint/2010/main" val="805882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B8DD1-F2DA-CAAF-3BA6-C4240515A550}"/>
              </a:ext>
            </a:extLst>
          </p:cNvPr>
          <p:cNvSpPr>
            <a:spLocks noGrp="1"/>
          </p:cNvSpPr>
          <p:nvPr>
            <p:ph type="title"/>
          </p:nvPr>
        </p:nvSpPr>
        <p:spPr>
          <a:xfrm>
            <a:off x="2826594" y="911942"/>
            <a:ext cx="6538811" cy="3048000"/>
          </a:xfrm>
          <a:ln w="76200">
            <a:solidFill>
              <a:srgbClr val="00B050"/>
            </a:solidFill>
          </a:ln>
          <a:scene3d>
            <a:camera prst="orthographicFront"/>
            <a:lightRig rig="threePt" dir="t"/>
          </a:scene3d>
          <a:sp3d>
            <a:bevelT/>
          </a:sp3d>
        </p:spPr>
        <p:txBody>
          <a:bodyPr/>
          <a:lstStyle/>
          <a:p>
            <a:r>
              <a:rPr lang="en-US" b="1" dirty="0"/>
              <a:t>INSIGHTS AND RECOMMENDATIONS</a:t>
            </a:r>
            <a:endParaRPr lang="en-IN" b="1" dirty="0"/>
          </a:p>
        </p:txBody>
      </p:sp>
      <p:sp>
        <p:nvSpPr>
          <p:cNvPr id="5" name="Text Placeholder 4">
            <a:extLst>
              <a:ext uri="{FF2B5EF4-FFF2-40B4-BE49-F238E27FC236}">
                <a16:creationId xmlns:a16="http://schemas.microsoft.com/office/drawing/2014/main" id="{1F49CB78-37A2-A20A-0ABF-755F2F79400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7565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DABA05-80E8-FF68-A243-BEDC32BA95B4}"/>
              </a:ext>
            </a:extLst>
          </p:cNvPr>
          <p:cNvSpPr>
            <a:spLocks noGrp="1"/>
          </p:cNvSpPr>
          <p:nvPr>
            <p:ph type="body" idx="1"/>
          </p:nvPr>
        </p:nvSpPr>
        <p:spPr>
          <a:xfrm>
            <a:off x="1209009" y="1590368"/>
            <a:ext cx="10018713" cy="4800600"/>
          </a:xfrm>
        </p:spPr>
        <p:txBody>
          <a:bodyPr>
            <a:normAutofit lnSpcReduction="10000"/>
          </a:bodyPr>
          <a:lstStyle/>
          <a:p>
            <a:pPr marL="457200" indent="-457200" algn="l">
              <a:buFont typeface="+mj-lt"/>
              <a:buAutoNum type="arabicParenR"/>
            </a:pPr>
            <a:r>
              <a:rPr lang="en-US" dirty="0"/>
              <a:t>Branch ‘A’ showed highest growth rate (26.12%) in march 2019.</a:t>
            </a:r>
          </a:p>
          <a:p>
            <a:pPr marL="457200" indent="-457200" algn="l">
              <a:buFont typeface="+mj-lt"/>
              <a:buAutoNum type="arabicParenR"/>
            </a:pPr>
            <a:r>
              <a:rPr lang="en-US" dirty="0"/>
              <a:t>Branch B did not show any growth.</a:t>
            </a:r>
          </a:p>
          <a:p>
            <a:pPr marL="457200" indent="-457200" algn="l">
              <a:buFont typeface="+mj-lt"/>
              <a:buAutoNum type="arabicParenR"/>
            </a:pPr>
            <a:r>
              <a:rPr lang="en-US" dirty="0"/>
              <a:t>‘Home and Lifestyle’ is the most profitable product line in Branch  A, Sports and Travel for Branch  B and Food and Beverages for Branch C</a:t>
            </a:r>
          </a:p>
          <a:p>
            <a:pPr marL="457200" indent="-457200" algn="l">
              <a:buFont typeface="+mj-lt"/>
              <a:buAutoNum type="arabicParenR"/>
            </a:pPr>
            <a:r>
              <a:rPr lang="en-US" dirty="0"/>
              <a:t>There are multiple high anomalies in Health and Beauty Line over 800 against an average of 323 dollars.</a:t>
            </a:r>
          </a:p>
          <a:p>
            <a:pPr marL="457200" indent="-457200" algn="l">
              <a:buFont typeface="+mj-lt"/>
              <a:buAutoNum type="arabicParenR"/>
            </a:pPr>
            <a:r>
              <a:rPr lang="en-US" dirty="0"/>
              <a:t>Health and Beauty is a popular product line but it is associated with anomalies. It indicates that It is both high margin and volatile category.</a:t>
            </a:r>
          </a:p>
          <a:p>
            <a:pPr marL="457200" indent="-457200" algn="l">
              <a:buFont typeface="+mj-lt"/>
              <a:buAutoNum type="arabicParenR"/>
            </a:pPr>
            <a:r>
              <a:rPr lang="en-US" dirty="0"/>
              <a:t>Anomalies are mostly in High-Value outliers showing occasional increase in purchases.</a:t>
            </a:r>
          </a:p>
          <a:p>
            <a:pPr marL="457200" indent="-457200" algn="l">
              <a:buFont typeface="+mj-lt"/>
              <a:buAutoNum type="arabicParenR"/>
            </a:pPr>
            <a:r>
              <a:rPr lang="en-US" dirty="0"/>
              <a:t>EWALLETS  is the most preferred payment method in Mandalay city followed by cash and credit card.</a:t>
            </a:r>
          </a:p>
          <a:p>
            <a:pPr marL="457200" indent="-457200" algn="l">
              <a:buFont typeface="+mj-lt"/>
              <a:buAutoNum type="arabicParenR"/>
            </a:pPr>
            <a:r>
              <a:rPr lang="en-US" dirty="0"/>
              <a:t>Cash is the most preferred payment method in  Naypyitaw city that means there is less digital penetration.</a:t>
            </a:r>
          </a:p>
        </p:txBody>
      </p:sp>
      <p:sp>
        <p:nvSpPr>
          <p:cNvPr id="4" name="Rectangle: Rounded Corners 3">
            <a:extLst>
              <a:ext uri="{FF2B5EF4-FFF2-40B4-BE49-F238E27FC236}">
                <a16:creationId xmlns:a16="http://schemas.microsoft.com/office/drawing/2014/main" id="{028AEA40-6398-A264-947D-9ECC0032ABC1}"/>
              </a:ext>
            </a:extLst>
          </p:cNvPr>
          <p:cNvSpPr/>
          <p:nvPr/>
        </p:nvSpPr>
        <p:spPr>
          <a:xfrm>
            <a:off x="2812026" y="304800"/>
            <a:ext cx="6479458"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INSIGHTS</a:t>
            </a:r>
            <a:endParaRPr lang="en-IN" sz="2400" dirty="0"/>
          </a:p>
        </p:txBody>
      </p:sp>
    </p:spTree>
    <p:extLst>
      <p:ext uri="{BB962C8B-B14F-4D97-AF65-F5344CB8AC3E}">
        <p14:creationId xmlns:p14="http://schemas.microsoft.com/office/powerpoint/2010/main" val="2333518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2531A5-F74E-6295-B15C-026A723200B9}"/>
              </a:ext>
            </a:extLst>
          </p:cNvPr>
          <p:cNvSpPr>
            <a:spLocks noGrp="1"/>
          </p:cNvSpPr>
          <p:nvPr>
            <p:ph type="body" idx="1"/>
          </p:nvPr>
        </p:nvSpPr>
        <p:spPr>
          <a:xfrm>
            <a:off x="1494144" y="1757515"/>
            <a:ext cx="10018713" cy="3748549"/>
          </a:xfrm>
        </p:spPr>
        <p:txBody>
          <a:bodyPr>
            <a:normAutofit/>
          </a:bodyPr>
          <a:lstStyle/>
          <a:p>
            <a:pPr marL="457200" indent="-457200" algn="l">
              <a:buFont typeface="+mj-lt"/>
              <a:buAutoNum type="arabicParenR" startAt="9"/>
            </a:pPr>
            <a:r>
              <a:rPr lang="en-US" dirty="0"/>
              <a:t>Female customer consistently outspent males in January and February 2019</a:t>
            </a:r>
          </a:p>
          <a:p>
            <a:pPr marL="457200" indent="-457200" algn="l">
              <a:buFont typeface="+mj-lt"/>
              <a:buAutoNum type="arabicParenR" startAt="9"/>
            </a:pPr>
            <a:r>
              <a:rPr lang="en-IN" dirty="0"/>
              <a:t>Female spending dropped in the month of march 2019</a:t>
            </a:r>
          </a:p>
          <a:p>
            <a:pPr marL="457200" indent="-457200" algn="l">
              <a:buFont typeface="+mj-lt"/>
              <a:buAutoNum type="arabicParenR" startAt="9"/>
            </a:pPr>
            <a:r>
              <a:rPr lang="en-IN" dirty="0"/>
              <a:t> There are many repeat customers that indicates customer loyalty</a:t>
            </a:r>
          </a:p>
          <a:p>
            <a:pPr marL="457200" indent="-457200" algn="l">
              <a:buFont typeface="+mj-lt"/>
              <a:buAutoNum type="arabicParenR" startAt="9"/>
            </a:pPr>
            <a:r>
              <a:rPr lang="en-IN" dirty="0"/>
              <a:t>Customer ID 8 generated the highest revenue i.e.26634.34 followed by Customer ID 3 and 2.</a:t>
            </a:r>
          </a:p>
          <a:p>
            <a:pPr marL="457200" indent="-457200" algn="l">
              <a:buFont typeface="+mj-lt"/>
              <a:buAutoNum type="arabicParenR" startAt="9"/>
            </a:pPr>
            <a:r>
              <a:rPr lang="en-IN" dirty="0"/>
              <a:t>Saturday records the highest sales with 56000 dollars. This is due to peak weekend shopping.</a:t>
            </a:r>
          </a:p>
          <a:p>
            <a:pPr marL="457200" indent="-457200" algn="l">
              <a:buFont typeface="+mj-lt"/>
              <a:buAutoNum type="arabicParenR" startAt="9"/>
            </a:pPr>
            <a:r>
              <a:rPr lang="en-IN" dirty="0"/>
              <a:t>Monday records the lowest sales .Sales is low Owing to Monday being the start of the week.</a:t>
            </a:r>
          </a:p>
          <a:p>
            <a:pPr marL="457200" indent="-457200" algn="l">
              <a:buFont typeface="+mj-lt"/>
              <a:buAutoNum type="arabicParenR" startAt="9"/>
            </a:pPr>
            <a:endParaRPr lang="en-IN" dirty="0"/>
          </a:p>
          <a:p>
            <a:pPr marL="457200" indent="-457200" algn="l">
              <a:buFont typeface="+mj-lt"/>
              <a:buAutoNum type="arabicParenR" startAt="9"/>
            </a:pPr>
            <a:endParaRPr lang="en-IN" dirty="0"/>
          </a:p>
        </p:txBody>
      </p:sp>
      <p:sp>
        <p:nvSpPr>
          <p:cNvPr id="4" name="Rectangle: Rounded Corners 3">
            <a:extLst>
              <a:ext uri="{FF2B5EF4-FFF2-40B4-BE49-F238E27FC236}">
                <a16:creationId xmlns:a16="http://schemas.microsoft.com/office/drawing/2014/main" id="{08C64662-2D9D-4721-DF13-6A900662D978}"/>
              </a:ext>
            </a:extLst>
          </p:cNvPr>
          <p:cNvSpPr/>
          <p:nvPr/>
        </p:nvSpPr>
        <p:spPr>
          <a:xfrm>
            <a:off x="2812026" y="304800"/>
            <a:ext cx="6479458"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INSIGHTS</a:t>
            </a:r>
            <a:endParaRPr lang="en-IN" sz="2400" dirty="0"/>
          </a:p>
        </p:txBody>
      </p:sp>
    </p:spTree>
    <p:extLst>
      <p:ext uri="{BB962C8B-B14F-4D97-AF65-F5344CB8AC3E}">
        <p14:creationId xmlns:p14="http://schemas.microsoft.com/office/powerpoint/2010/main" val="3318017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389F-A8B9-30C7-38D5-944471A21683}"/>
              </a:ext>
            </a:extLst>
          </p:cNvPr>
          <p:cNvSpPr>
            <a:spLocks noGrp="1"/>
          </p:cNvSpPr>
          <p:nvPr>
            <p:ph type="title"/>
          </p:nvPr>
        </p:nvSpPr>
        <p:spPr>
          <a:xfrm>
            <a:off x="1484312" y="1263445"/>
            <a:ext cx="10018711" cy="3048000"/>
          </a:xfrm>
          <a:ln w="76200">
            <a:solidFill>
              <a:schemeClr val="accent2">
                <a:lumMod val="50000"/>
              </a:schemeClr>
            </a:solidFill>
          </a:ln>
        </p:spPr>
        <p:txBody>
          <a:bodyPr/>
          <a:lstStyle/>
          <a:p>
            <a:r>
              <a:rPr lang="en-US" b="1" dirty="0"/>
              <a:t>RECOMMENDATIONS</a:t>
            </a:r>
            <a:endParaRPr lang="en-IN" b="1" dirty="0"/>
          </a:p>
        </p:txBody>
      </p:sp>
      <p:sp>
        <p:nvSpPr>
          <p:cNvPr id="3" name="Text Placeholder 2">
            <a:extLst>
              <a:ext uri="{FF2B5EF4-FFF2-40B4-BE49-F238E27FC236}">
                <a16:creationId xmlns:a16="http://schemas.microsoft.com/office/drawing/2014/main" id="{B134050E-27B5-8155-C71E-C7ADAF6DCB22}"/>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30567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68F7-3DE8-CED1-89DB-C0CFF39C6BEF}"/>
              </a:ext>
            </a:extLst>
          </p:cNvPr>
          <p:cNvSpPr>
            <a:spLocks noGrp="1"/>
          </p:cNvSpPr>
          <p:nvPr>
            <p:ph type="title"/>
          </p:nvPr>
        </p:nvSpPr>
        <p:spPr>
          <a:xfrm>
            <a:off x="1523641" y="2317955"/>
            <a:ext cx="10018711" cy="3048000"/>
          </a:xfrm>
        </p:spPr>
        <p:txBody>
          <a:bodyPr>
            <a:normAutofit fontScale="90000"/>
          </a:bodyPr>
          <a:lstStyle/>
          <a:p>
            <a:pPr algn="l"/>
            <a:r>
              <a:rPr lang="en-US" dirty="0"/>
              <a:t>1</a:t>
            </a:r>
            <a:r>
              <a:rPr lang="en-US" sz="2700" dirty="0"/>
              <a:t>. Expand Branch A’s high performance model across other underperforming branches.</a:t>
            </a:r>
            <a:br>
              <a:rPr lang="en-US" sz="2700" dirty="0"/>
            </a:br>
            <a:r>
              <a:rPr lang="en-US" sz="2700" dirty="0"/>
              <a:t>2. Increase inventory and targeted promotions for Home and lifestyle, Food and Beverage and Sports and Travels Makers as they are top profit makers.</a:t>
            </a:r>
            <a:br>
              <a:rPr lang="en-US" sz="2700" dirty="0"/>
            </a:br>
            <a:r>
              <a:rPr lang="en-US" sz="2700" dirty="0"/>
              <a:t>3. Boost </a:t>
            </a:r>
            <a:r>
              <a:rPr lang="en-US" sz="2700" dirty="0" err="1"/>
              <a:t>Ewallet</a:t>
            </a:r>
            <a:r>
              <a:rPr lang="en-US" sz="2700" dirty="0"/>
              <a:t> incentives in Naypyitaw for increasing digital payments.</a:t>
            </a:r>
            <a:br>
              <a:rPr lang="en-US" sz="2700" dirty="0"/>
            </a:br>
            <a:r>
              <a:rPr lang="en-US" sz="2700" dirty="0"/>
              <a:t>4. Create female focused loyalty campaigns.</a:t>
            </a:r>
            <a:br>
              <a:rPr lang="en-US" sz="2700" dirty="0"/>
            </a:br>
            <a:r>
              <a:rPr lang="en-US" sz="2700" dirty="0"/>
              <a:t>5. Implement strategies like ‘Super Saver Day’ on lower sales days to drive up sales on these days.</a:t>
            </a:r>
            <a:br>
              <a:rPr lang="en-US" sz="2700" dirty="0"/>
            </a:br>
            <a:r>
              <a:rPr lang="en-US" sz="2700" dirty="0"/>
              <a:t>6. Engage top spenders like customer ID 8,3 and 2 with personalized rewards, early access to sales or memberships.</a:t>
            </a:r>
            <a:br>
              <a:rPr lang="en-US" sz="2700" dirty="0"/>
            </a:br>
            <a:r>
              <a:rPr lang="en-US" sz="2700" dirty="0"/>
              <a:t>7. Offer subscriptions to repeat buyers.</a:t>
            </a:r>
            <a:br>
              <a:rPr lang="en-US" sz="2700" dirty="0"/>
            </a:br>
            <a:r>
              <a:rPr lang="en-US" sz="2700" dirty="0"/>
              <a:t>8. Optimize staff and logistics on Saturdays to avoid inventory shortage and service issues.</a:t>
            </a:r>
            <a:br>
              <a:rPr lang="en-US" sz="2700" dirty="0"/>
            </a:br>
            <a:r>
              <a:rPr lang="en-US" sz="2700" dirty="0"/>
              <a:t>9. Introduce branch-specific marketing strategies e.g. digital first approach in Mandalay and cash discounts in Naypyitaw.</a:t>
            </a:r>
            <a:br>
              <a:rPr lang="en-US" sz="2700" dirty="0"/>
            </a:br>
            <a:r>
              <a:rPr lang="en-US" sz="2700" dirty="0"/>
              <a:t>  </a:t>
            </a:r>
            <a:br>
              <a:rPr lang="en-US" sz="2700" dirty="0"/>
            </a:br>
            <a:endParaRPr lang="en-IN" sz="1700" dirty="0"/>
          </a:p>
        </p:txBody>
      </p:sp>
    </p:spTree>
    <p:extLst>
      <p:ext uri="{BB962C8B-B14F-4D97-AF65-F5344CB8AC3E}">
        <p14:creationId xmlns:p14="http://schemas.microsoft.com/office/powerpoint/2010/main" val="2834453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F51D-B7FA-6909-05F2-416BB9872BE8}"/>
              </a:ext>
            </a:extLst>
          </p:cNvPr>
          <p:cNvSpPr>
            <a:spLocks noGrp="1"/>
          </p:cNvSpPr>
          <p:nvPr>
            <p:ph type="title"/>
          </p:nvPr>
        </p:nvSpPr>
        <p:spPr/>
        <p:txBody>
          <a:bodyPr/>
          <a:lstStyle/>
          <a:p>
            <a:pPr algn="l"/>
            <a:r>
              <a:rPr lang="en-US" dirty="0"/>
              <a:t>10.Offer bundle deals or loyalty points to push high-margin product lines further.</a:t>
            </a:r>
            <a:br>
              <a:rPr lang="en-US" dirty="0"/>
            </a:br>
            <a:r>
              <a:rPr lang="en-US" dirty="0"/>
              <a:t>11. Run targeted marketing for </a:t>
            </a:r>
            <a:br>
              <a:rPr lang="en-US" dirty="0"/>
            </a:br>
            <a:r>
              <a:rPr lang="en-US" dirty="0"/>
              <a:t>“ Normal Customer” to convert them into member.</a:t>
            </a:r>
            <a:br>
              <a:rPr lang="en-US" dirty="0"/>
            </a:br>
            <a:br>
              <a:rPr lang="en-US" dirty="0"/>
            </a:br>
            <a:endParaRPr lang="en-IN" dirty="0"/>
          </a:p>
        </p:txBody>
      </p:sp>
      <p:sp>
        <p:nvSpPr>
          <p:cNvPr id="4" name="TextBox 3">
            <a:extLst>
              <a:ext uri="{FF2B5EF4-FFF2-40B4-BE49-F238E27FC236}">
                <a16:creationId xmlns:a16="http://schemas.microsoft.com/office/drawing/2014/main" id="{DA817116-5CD6-0864-7027-A0792DAB2EEF}"/>
              </a:ext>
            </a:extLst>
          </p:cNvPr>
          <p:cNvSpPr txBox="1"/>
          <p:nvPr/>
        </p:nvSpPr>
        <p:spPr>
          <a:xfrm>
            <a:off x="2172929" y="5074744"/>
            <a:ext cx="8927690" cy="369332"/>
          </a:xfrm>
          <a:prstGeom prst="rect">
            <a:avLst/>
          </a:prstGeom>
          <a:solidFill>
            <a:srgbClr val="FFFF00"/>
          </a:solidFill>
        </p:spPr>
        <p:txBody>
          <a:bodyPr wrap="square">
            <a:spAutoFit/>
          </a:bodyPr>
          <a:lstStyle/>
          <a:p>
            <a:r>
              <a:rPr lang="en-IN" dirty="0"/>
              <a:t>https://drive.google.com/file/d/1jiBJwzgDvZb7S7xVzUh4nooU2KmgWBci/view?usp=sharing</a:t>
            </a:r>
          </a:p>
        </p:txBody>
      </p:sp>
      <p:sp>
        <p:nvSpPr>
          <p:cNvPr id="5" name="Rectangle: Rounded Corners 4">
            <a:extLst>
              <a:ext uri="{FF2B5EF4-FFF2-40B4-BE49-F238E27FC236}">
                <a16:creationId xmlns:a16="http://schemas.microsoft.com/office/drawing/2014/main" id="{921CDD24-1154-1C8F-961F-BCED50DCD90A}"/>
              </a:ext>
            </a:extLst>
          </p:cNvPr>
          <p:cNvSpPr/>
          <p:nvPr/>
        </p:nvSpPr>
        <p:spPr>
          <a:xfrm>
            <a:off x="3696929" y="4149213"/>
            <a:ext cx="5830529" cy="412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Link</a:t>
            </a:r>
            <a:endParaRPr lang="en-IN" dirty="0"/>
          </a:p>
        </p:txBody>
      </p:sp>
    </p:spTree>
    <p:extLst>
      <p:ext uri="{BB962C8B-B14F-4D97-AF65-F5344CB8AC3E}">
        <p14:creationId xmlns:p14="http://schemas.microsoft.com/office/powerpoint/2010/main" val="384858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C914A07-B086-4559-0D86-BDEC28F36696}"/>
              </a:ext>
            </a:extLst>
          </p:cNvPr>
          <p:cNvGraphicFramePr>
            <a:graphicFrameLocks/>
          </p:cNvGraphicFramePr>
          <p:nvPr>
            <p:extLst>
              <p:ext uri="{D42A27DB-BD31-4B8C-83A1-F6EECF244321}">
                <p14:modId xmlns:p14="http://schemas.microsoft.com/office/powerpoint/2010/main" val="969053365"/>
              </p:ext>
            </p:extLst>
          </p:nvPr>
        </p:nvGraphicFramePr>
        <p:xfrm>
          <a:off x="432620" y="3355257"/>
          <a:ext cx="5663380" cy="34707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5D4F53E-741B-B63E-E072-BA155312EBA0}"/>
              </a:ext>
            </a:extLst>
          </p:cNvPr>
          <p:cNvGraphicFramePr>
            <a:graphicFrameLocks/>
          </p:cNvGraphicFramePr>
          <p:nvPr>
            <p:extLst>
              <p:ext uri="{D42A27DB-BD31-4B8C-83A1-F6EECF244321}">
                <p14:modId xmlns:p14="http://schemas.microsoft.com/office/powerpoint/2010/main" val="3335516022"/>
              </p:ext>
            </p:extLst>
          </p:nvPr>
        </p:nvGraphicFramePr>
        <p:xfrm>
          <a:off x="432620" y="0"/>
          <a:ext cx="5663380" cy="3185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2CA4855-16B4-7207-8824-7FE66A8BC7C7}"/>
              </a:ext>
            </a:extLst>
          </p:cNvPr>
          <p:cNvGraphicFramePr>
            <a:graphicFrameLocks/>
          </p:cNvGraphicFramePr>
          <p:nvPr>
            <p:extLst>
              <p:ext uri="{D42A27DB-BD31-4B8C-83A1-F6EECF244321}">
                <p14:modId xmlns:p14="http://schemas.microsoft.com/office/powerpoint/2010/main" val="1261642241"/>
              </p:ext>
            </p:extLst>
          </p:nvPr>
        </p:nvGraphicFramePr>
        <p:xfrm>
          <a:off x="6218902" y="0"/>
          <a:ext cx="5973097" cy="3185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62CA4855-16B4-7207-8824-7FE66A8BC7C7}"/>
              </a:ext>
            </a:extLst>
          </p:cNvPr>
          <p:cNvGraphicFramePr>
            <a:graphicFrameLocks/>
          </p:cNvGraphicFramePr>
          <p:nvPr>
            <p:extLst>
              <p:ext uri="{D42A27DB-BD31-4B8C-83A1-F6EECF244321}">
                <p14:modId xmlns:p14="http://schemas.microsoft.com/office/powerpoint/2010/main" val="1571255510"/>
              </p:ext>
            </p:extLst>
          </p:nvPr>
        </p:nvGraphicFramePr>
        <p:xfrm>
          <a:off x="6218902" y="3429000"/>
          <a:ext cx="5894440" cy="347078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7525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42852D-FF9E-E842-84AB-10645DBF94AC}"/>
              </a:ext>
            </a:extLst>
          </p:cNvPr>
          <p:cNvSpPr>
            <a:spLocks noGrp="1"/>
          </p:cNvSpPr>
          <p:nvPr>
            <p:ph type="title"/>
          </p:nvPr>
        </p:nvSpPr>
        <p:spPr>
          <a:xfrm>
            <a:off x="1405652" y="1296064"/>
            <a:ext cx="10018713" cy="835068"/>
          </a:xfrm>
          <a:solidFill>
            <a:schemeClr val="accent2">
              <a:lumMod val="40000"/>
              <a:lumOff val="60000"/>
            </a:schemeClr>
          </a:solidFill>
        </p:spPr>
        <p:txBody>
          <a:bodyPr>
            <a:normAutofit/>
          </a:bodyPr>
          <a:lstStyle/>
          <a:p>
            <a:r>
              <a:rPr lang="en-US" sz="2800" b="1" dirty="0"/>
              <a:t> to calculate total sales per branch per month</a:t>
            </a:r>
            <a:r>
              <a:rPr lang="en-US" sz="2800" dirty="0"/>
              <a:t>.</a:t>
            </a:r>
            <a:endParaRPr lang="en-IN" sz="2800" dirty="0"/>
          </a:p>
        </p:txBody>
      </p:sp>
      <p:sp>
        <p:nvSpPr>
          <p:cNvPr id="10" name="Content Placeholder 9">
            <a:extLst>
              <a:ext uri="{FF2B5EF4-FFF2-40B4-BE49-F238E27FC236}">
                <a16:creationId xmlns:a16="http://schemas.microsoft.com/office/drawing/2014/main" id="{83B9C317-7A05-3112-EE95-92E817141069}"/>
              </a:ext>
            </a:extLst>
          </p:cNvPr>
          <p:cNvSpPr>
            <a:spLocks noGrp="1"/>
          </p:cNvSpPr>
          <p:nvPr>
            <p:ph idx="1"/>
          </p:nvPr>
        </p:nvSpPr>
        <p:spPr/>
        <p:txBody>
          <a:bodyPr/>
          <a:lstStyle/>
          <a:p>
            <a:r>
              <a:rPr lang="en-US" dirty="0"/>
              <a:t> </a:t>
            </a:r>
            <a:r>
              <a:rPr lang="en-US" sz="3000" dirty="0"/>
              <a:t>SELECT Branch AS branch, DATE_FORMAT(Date, '%Y-%m') AS month,   Round(SUM(Total),2) AS </a:t>
            </a:r>
            <a:r>
              <a:rPr lang="en-US" sz="3000" dirty="0" err="1"/>
              <a:t>total_sales</a:t>
            </a:r>
            <a:r>
              <a:rPr lang="en-US" sz="3000" dirty="0"/>
              <a:t>   FROM </a:t>
            </a:r>
            <a:r>
              <a:rPr lang="en-US" sz="3000" dirty="0" err="1"/>
              <a:t>walmart</a:t>
            </a:r>
            <a:r>
              <a:rPr lang="en-US" sz="3000" dirty="0"/>
              <a:t>   GROUP BY branch, month</a:t>
            </a:r>
            <a:endParaRPr lang="en-IN" sz="3000" dirty="0"/>
          </a:p>
        </p:txBody>
      </p:sp>
      <p:sp>
        <p:nvSpPr>
          <p:cNvPr id="11" name="TextBox 10">
            <a:extLst>
              <a:ext uri="{FF2B5EF4-FFF2-40B4-BE49-F238E27FC236}">
                <a16:creationId xmlns:a16="http://schemas.microsoft.com/office/drawing/2014/main" id="{F59F0101-353D-D0F3-2A99-239AAB240BF1}"/>
              </a:ext>
            </a:extLst>
          </p:cNvPr>
          <p:cNvSpPr txBox="1"/>
          <p:nvPr/>
        </p:nvSpPr>
        <p:spPr>
          <a:xfrm>
            <a:off x="3254477" y="521110"/>
            <a:ext cx="5584723" cy="523220"/>
          </a:xfrm>
          <a:prstGeom prst="rect">
            <a:avLst/>
          </a:prstGeom>
          <a:solidFill>
            <a:schemeClr val="accent2">
              <a:lumMod val="40000"/>
              <a:lumOff val="60000"/>
            </a:schemeClr>
          </a:solidFill>
        </p:spPr>
        <p:txBody>
          <a:bodyPr wrap="square" rtlCol="0">
            <a:spAutoFit/>
          </a:bodyPr>
          <a:lstStyle/>
          <a:p>
            <a:pPr algn="ctr"/>
            <a:r>
              <a:rPr lang="en-US" sz="2000" b="1" dirty="0"/>
              <a:t>TASK  </a:t>
            </a:r>
            <a:r>
              <a:rPr lang="en-US" sz="2800" b="1" dirty="0"/>
              <a:t>1 </a:t>
            </a:r>
            <a:r>
              <a:rPr lang="en-US" sz="2000" b="1" dirty="0"/>
              <a:t>QUERY BIFURCATION</a:t>
            </a:r>
            <a:endParaRPr lang="en-IN" sz="2000" b="1" dirty="0"/>
          </a:p>
        </p:txBody>
      </p:sp>
    </p:spTree>
    <p:extLst>
      <p:ext uri="{BB962C8B-B14F-4D97-AF65-F5344CB8AC3E}">
        <p14:creationId xmlns:p14="http://schemas.microsoft.com/office/powerpoint/2010/main" val="1301999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9F9265F-C1F7-53D7-6D44-5F1D3549E302}"/>
              </a:ext>
            </a:extLst>
          </p:cNvPr>
          <p:cNvGraphicFramePr>
            <a:graphicFrameLocks/>
          </p:cNvGraphicFramePr>
          <p:nvPr>
            <p:extLst>
              <p:ext uri="{D42A27DB-BD31-4B8C-83A1-F6EECF244321}">
                <p14:modId xmlns:p14="http://schemas.microsoft.com/office/powerpoint/2010/main" val="3727890526"/>
              </p:ext>
            </p:extLst>
          </p:nvPr>
        </p:nvGraphicFramePr>
        <p:xfrm>
          <a:off x="373626" y="513734"/>
          <a:ext cx="5555226" cy="56412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B1ABF99-6DDB-01F2-30D4-FE1204BB2D5F}"/>
              </a:ext>
            </a:extLst>
          </p:cNvPr>
          <p:cNvGraphicFramePr>
            <a:graphicFrameLocks/>
          </p:cNvGraphicFramePr>
          <p:nvPr>
            <p:extLst>
              <p:ext uri="{D42A27DB-BD31-4B8C-83A1-F6EECF244321}">
                <p14:modId xmlns:p14="http://schemas.microsoft.com/office/powerpoint/2010/main" val="1450541650"/>
              </p:ext>
            </p:extLst>
          </p:nvPr>
        </p:nvGraphicFramePr>
        <p:xfrm>
          <a:off x="6263150" y="513733"/>
          <a:ext cx="5309418" cy="56412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56239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9055-F09B-1FE3-2A7E-E8F6940C81E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3471033-131A-082C-FACB-2A4514A0541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DE236C58-ED52-60CA-18F7-238A3C46D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6" y="0"/>
            <a:ext cx="12123174" cy="6858000"/>
          </a:xfrm>
          <a:prstGeom prst="rect">
            <a:avLst/>
          </a:prstGeom>
        </p:spPr>
      </p:pic>
    </p:spTree>
    <p:extLst>
      <p:ext uri="{BB962C8B-B14F-4D97-AF65-F5344CB8AC3E}">
        <p14:creationId xmlns:p14="http://schemas.microsoft.com/office/powerpoint/2010/main" val="21494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3D17-4D42-4F3B-E116-9803FD78524C}"/>
              </a:ext>
            </a:extLst>
          </p:cNvPr>
          <p:cNvSpPr>
            <a:spLocks noGrp="1"/>
          </p:cNvSpPr>
          <p:nvPr>
            <p:ph type="title"/>
          </p:nvPr>
        </p:nvSpPr>
        <p:spPr>
          <a:xfrm>
            <a:off x="1484311" y="1288026"/>
            <a:ext cx="10018713" cy="1150373"/>
          </a:xfrm>
          <a:solidFill>
            <a:schemeClr val="accent2">
              <a:lumMod val="40000"/>
              <a:lumOff val="60000"/>
            </a:schemeClr>
          </a:solidFill>
        </p:spPr>
        <p:txBody>
          <a:bodyPr>
            <a:noAutofit/>
          </a:bodyPr>
          <a:lstStyle/>
          <a:p>
            <a:r>
              <a:rPr lang="en-US" sz="2800" dirty="0"/>
              <a:t>Query to calculate sales growth compared to</a:t>
            </a:r>
            <a:r>
              <a:rPr lang="en-US" sz="3200" dirty="0"/>
              <a:t> </a:t>
            </a:r>
            <a:r>
              <a:rPr lang="en-US" sz="2800" dirty="0"/>
              <a:t>previous</a:t>
            </a:r>
            <a:r>
              <a:rPr lang="en-US" sz="3600" dirty="0"/>
              <a:t> </a:t>
            </a:r>
            <a:r>
              <a:rPr lang="en-US" sz="2800" dirty="0"/>
              <a:t>month for each branch</a:t>
            </a:r>
            <a:endParaRPr lang="en-IN" sz="2800" dirty="0"/>
          </a:p>
        </p:txBody>
      </p:sp>
      <p:sp>
        <p:nvSpPr>
          <p:cNvPr id="3" name="Content Placeholder 2">
            <a:extLst>
              <a:ext uri="{FF2B5EF4-FFF2-40B4-BE49-F238E27FC236}">
                <a16:creationId xmlns:a16="http://schemas.microsoft.com/office/drawing/2014/main" id="{17F22137-31DB-9986-0960-4C1962DDC324}"/>
              </a:ext>
            </a:extLst>
          </p:cNvPr>
          <p:cNvSpPr>
            <a:spLocks noGrp="1"/>
          </p:cNvSpPr>
          <p:nvPr>
            <p:ph idx="1"/>
          </p:nvPr>
        </p:nvSpPr>
        <p:spPr/>
        <p:txBody>
          <a:bodyPr/>
          <a:lstStyle/>
          <a:p>
            <a:r>
              <a:rPr lang="en-US" dirty="0"/>
              <a:t>SELECT branch, month,        </a:t>
            </a:r>
            <a:r>
              <a:rPr lang="en-US" dirty="0" err="1"/>
              <a:t>total_sales</a:t>
            </a:r>
            <a:r>
              <a:rPr lang="en-US" dirty="0"/>
              <a:t>,        Round((</a:t>
            </a:r>
            <a:r>
              <a:rPr lang="en-US" dirty="0" err="1"/>
              <a:t>total_sales</a:t>
            </a:r>
            <a:r>
              <a:rPr lang="en-US" dirty="0"/>
              <a:t> - LAG(</a:t>
            </a:r>
            <a:r>
              <a:rPr lang="en-US" dirty="0" err="1"/>
              <a:t>total_sales</a:t>
            </a:r>
            <a:r>
              <a:rPr lang="en-US" dirty="0"/>
              <a:t>) OVER (PARTITION BY branch ORDER BY month)) / LAG(</a:t>
            </a:r>
            <a:r>
              <a:rPr lang="en-US" dirty="0" err="1"/>
              <a:t>total_sales</a:t>
            </a:r>
            <a:r>
              <a:rPr lang="en-US" dirty="0"/>
              <a:t>) OVER (PARTITION BY branch ORDER BY month) * 100,2) AS </a:t>
            </a:r>
            <a:r>
              <a:rPr lang="en-US" dirty="0" err="1"/>
              <a:t>growth_rateFROM</a:t>
            </a:r>
            <a:r>
              <a:rPr lang="en-US" dirty="0"/>
              <a:t> (   SELECT Branch AS branch,          DATE_FORMAT(Date, '%Y-%m') AS month,          Round(SUM(Total),2) AS </a:t>
            </a:r>
            <a:r>
              <a:rPr lang="en-US" dirty="0" err="1"/>
              <a:t>total_sales</a:t>
            </a:r>
            <a:r>
              <a:rPr lang="en-US" dirty="0"/>
              <a:t>   FROM </a:t>
            </a:r>
            <a:r>
              <a:rPr lang="en-US" dirty="0" err="1"/>
              <a:t>walmart</a:t>
            </a:r>
            <a:r>
              <a:rPr lang="en-US" dirty="0"/>
              <a:t>   GROUP BY branch, month) AS </a:t>
            </a:r>
            <a:r>
              <a:rPr lang="en-US" dirty="0" err="1"/>
              <a:t>monthly_sales</a:t>
            </a:r>
            <a:endParaRPr lang="en-IN" dirty="0"/>
          </a:p>
        </p:txBody>
      </p:sp>
      <p:sp>
        <p:nvSpPr>
          <p:cNvPr id="4" name="TextBox 3">
            <a:extLst>
              <a:ext uri="{FF2B5EF4-FFF2-40B4-BE49-F238E27FC236}">
                <a16:creationId xmlns:a16="http://schemas.microsoft.com/office/drawing/2014/main" id="{EE8A987C-5ECA-A1AB-2C8B-BB59A84EBA5C}"/>
              </a:ext>
            </a:extLst>
          </p:cNvPr>
          <p:cNvSpPr txBox="1"/>
          <p:nvPr/>
        </p:nvSpPr>
        <p:spPr>
          <a:xfrm>
            <a:off x="3254477" y="521110"/>
            <a:ext cx="5584723" cy="523220"/>
          </a:xfrm>
          <a:prstGeom prst="rect">
            <a:avLst/>
          </a:prstGeom>
          <a:noFill/>
        </p:spPr>
        <p:txBody>
          <a:bodyPr wrap="square" rtlCol="0">
            <a:spAutoFit/>
          </a:bodyPr>
          <a:lstStyle/>
          <a:p>
            <a:pPr algn="ctr"/>
            <a:r>
              <a:rPr lang="en-US" sz="2000" b="1" dirty="0"/>
              <a:t>TASK  </a:t>
            </a:r>
            <a:r>
              <a:rPr lang="en-US" sz="2800" b="1" dirty="0"/>
              <a:t>1 </a:t>
            </a:r>
            <a:r>
              <a:rPr lang="en-US" sz="2000" b="1" dirty="0"/>
              <a:t>QUERY BIFURCATION</a:t>
            </a:r>
            <a:endParaRPr lang="en-IN" sz="2000" b="1" dirty="0"/>
          </a:p>
        </p:txBody>
      </p:sp>
    </p:spTree>
    <p:extLst>
      <p:ext uri="{BB962C8B-B14F-4D97-AF65-F5344CB8AC3E}">
        <p14:creationId xmlns:p14="http://schemas.microsoft.com/office/powerpoint/2010/main" val="127856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C5B696-AE64-92A8-5E9A-B5AC53A02125}"/>
              </a:ext>
            </a:extLst>
          </p:cNvPr>
          <p:cNvSpPr>
            <a:spLocks noGrp="1"/>
          </p:cNvSpPr>
          <p:nvPr>
            <p:ph type="ctrTitle"/>
          </p:nvPr>
        </p:nvSpPr>
        <p:spPr>
          <a:xfrm>
            <a:off x="2703871" y="1380068"/>
            <a:ext cx="8799152" cy="2616199"/>
          </a:xfrm>
        </p:spPr>
        <p:txBody>
          <a:bodyPr>
            <a:normAutofit/>
          </a:bodyPr>
          <a:lstStyle/>
          <a:p>
            <a:r>
              <a:rPr lang="en-US" sz="3600" b="1" i="0" u="none" strike="noStrike" baseline="0" dirty="0">
                <a:latin typeface="Arial-BoldMT"/>
              </a:rPr>
              <a:t>Task 2: Finding the Most Profitable Product Line for Each Branch </a:t>
            </a:r>
            <a:endParaRPr lang="en-IN" sz="10300" dirty="0"/>
          </a:p>
        </p:txBody>
      </p:sp>
      <p:sp>
        <p:nvSpPr>
          <p:cNvPr id="5" name="Subtitle 4">
            <a:extLst>
              <a:ext uri="{FF2B5EF4-FFF2-40B4-BE49-F238E27FC236}">
                <a16:creationId xmlns:a16="http://schemas.microsoft.com/office/drawing/2014/main" id="{4500DA26-E23C-B7A5-D876-61504D554324}"/>
              </a:ext>
            </a:extLst>
          </p:cNvPr>
          <p:cNvSpPr>
            <a:spLocks noGrp="1"/>
          </p:cNvSpPr>
          <p:nvPr>
            <p:ph type="subTitle" idx="1"/>
          </p:nvPr>
        </p:nvSpPr>
        <p:spPr/>
        <p:txBody>
          <a:bodyPr/>
          <a:lstStyle/>
          <a:p>
            <a:pPr algn="l"/>
            <a:r>
              <a:rPr lang="en-US" sz="1800" b="0" i="0" u="none" strike="noStrike" baseline="0" dirty="0">
                <a:latin typeface="ArialMT"/>
              </a:rPr>
              <a:t>Walmart needs to determine which product line contributes the highest profit to each </a:t>
            </a:r>
            <a:r>
              <a:rPr lang="en-US" sz="1800" b="0" i="0" u="none" strike="noStrike" baseline="0" dirty="0" err="1">
                <a:latin typeface="ArialMT"/>
              </a:rPr>
              <a:t>branch.The</a:t>
            </a:r>
            <a:r>
              <a:rPr lang="en-US" sz="1800" b="0" i="0" u="none" strike="noStrike" baseline="0" dirty="0">
                <a:latin typeface="ArialMT"/>
              </a:rPr>
              <a:t> profit margin</a:t>
            </a:r>
          </a:p>
          <a:p>
            <a:pPr algn="l"/>
            <a:r>
              <a:rPr lang="en-US" sz="1800" b="0" i="0" u="none" strike="noStrike" baseline="0" dirty="0">
                <a:latin typeface="ArialMT"/>
              </a:rPr>
              <a:t>should be calculated based on the difference between the gross income and cost of goods sold.</a:t>
            </a:r>
            <a:endParaRPr lang="en-IN" dirty="0"/>
          </a:p>
        </p:txBody>
      </p:sp>
    </p:spTree>
    <p:extLst>
      <p:ext uri="{BB962C8B-B14F-4D97-AF65-F5344CB8AC3E}">
        <p14:creationId xmlns:p14="http://schemas.microsoft.com/office/powerpoint/2010/main" val="354230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B86B4C8-88C8-F5D8-8324-D685FCFBD924}"/>
              </a:ext>
            </a:extLst>
          </p:cNvPr>
          <p:cNvSpPr>
            <a:spLocks noGrp="1"/>
          </p:cNvSpPr>
          <p:nvPr>
            <p:ph idx="1"/>
          </p:nvPr>
        </p:nvSpPr>
        <p:spPr>
          <a:xfrm>
            <a:off x="1484310" y="1474839"/>
            <a:ext cx="10018713" cy="4316361"/>
          </a:xfrm>
        </p:spPr>
        <p:txBody>
          <a:bodyPr/>
          <a:lstStyle/>
          <a:p>
            <a:r>
              <a:rPr lang="en-US" dirty="0"/>
              <a:t>with </a:t>
            </a:r>
            <a:r>
              <a:rPr lang="en-US" dirty="0" err="1"/>
              <a:t>profit_data</a:t>
            </a:r>
            <a:r>
              <a:rPr lang="en-US" dirty="0"/>
              <a:t> as (Select branch, `Product </a:t>
            </a:r>
            <a:r>
              <a:rPr lang="en-US" dirty="0" err="1"/>
              <a:t>line`,sum</a:t>
            </a:r>
            <a:r>
              <a:rPr lang="en-US" dirty="0"/>
              <a:t>(`gross income`) as </a:t>
            </a:r>
            <a:r>
              <a:rPr lang="en-US" dirty="0" err="1"/>
              <a:t>Profit_margin</a:t>
            </a:r>
            <a:r>
              <a:rPr lang="en-US" dirty="0"/>
              <a:t> from Walmart group by Branch, `product line`),</a:t>
            </a:r>
            <a:r>
              <a:rPr lang="en-US" dirty="0" err="1"/>
              <a:t>ranked_data</a:t>
            </a:r>
            <a:r>
              <a:rPr lang="en-US" dirty="0"/>
              <a:t> as (Select *,rank() over ( partition by branch order by </a:t>
            </a:r>
            <a:r>
              <a:rPr lang="en-US" dirty="0" err="1"/>
              <a:t>Profit_margin</a:t>
            </a:r>
            <a:r>
              <a:rPr lang="en-US" dirty="0"/>
              <a:t> desc) as </a:t>
            </a:r>
            <a:r>
              <a:rPr lang="en-US" dirty="0" err="1"/>
              <a:t>renkfrom</a:t>
            </a:r>
            <a:r>
              <a:rPr lang="en-US" dirty="0"/>
              <a:t> </a:t>
            </a:r>
            <a:r>
              <a:rPr lang="en-US" dirty="0" err="1"/>
              <a:t>profit_data</a:t>
            </a:r>
            <a:r>
              <a:rPr lang="en-US" dirty="0"/>
              <a:t>)Select branch, `product line`, </a:t>
            </a:r>
            <a:r>
              <a:rPr lang="en-US" dirty="0" err="1"/>
              <a:t>profit_margin,renkfrom</a:t>
            </a:r>
            <a:r>
              <a:rPr lang="en-US" dirty="0"/>
              <a:t> </a:t>
            </a:r>
            <a:r>
              <a:rPr lang="en-US" dirty="0" err="1"/>
              <a:t>ranked_datawhere</a:t>
            </a:r>
            <a:r>
              <a:rPr lang="en-US" dirty="0"/>
              <a:t> </a:t>
            </a:r>
            <a:r>
              <a:rPr lang="en-US" dirty="0" err="1"/>
              <a:t>renk</a:t>
            </a:r>
            <a:r>
              <a:rPr lang="en-US" dirty="0"/>
              <a:t>=1;</a:t>
            </a:r>
            <a:endParaRPr lang="en-IN" dirty="0"/>
          </a:p>
        </p:txBody>
      </p:sp>
      <p:sp>
        <p:nvSpPr>
          <p:cNvPr id="2" name="Rectangle: Rounded Corners 1">
            <a:extLst>
              <a:ext uri="{FF2B5EF4-FFF2-40B4-BE49-F238E27FC236}">
                <a16:creationId xmlns:a16="http://schemas.microsoft.com/office/drawing/2014/main" id="{C5AC95B3-6ECE-D45F-1E9B-CB525AFFAB2D}"/>
              </a:ext>
            </a:extLst>
          </p:cNvPr>
          <p:cNvSpPr/>
          <p:nvPr/>
        </p:nvSpPr>
        <p:spPr>
          <a:xfrm>
            <a:off x="2556387" y="363794"/>
            <a:ext cx="8465574" cy="7030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t>Query to find the most profitable product line for each branch</a:t>
            </a:r>
            <a:endParaRPr lang="en-IN" sz="2000" b="1"/>
          </a:p>
        </p:txBody>
      </p:sp>
    </p:spTree>
    <p:extLst>
      <p:ext uri="{BB962C8B-B14F-4D97-AF65-F5344CB8AC3E}">
        <p14:creationId xmlns:p14="http://schemas.microsoft.com/office/powerpoint/2010/main" val="376967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195C1F7-0FE5-22AA-AEDA-9EC7F51CCBBE}"/>
              </a:ext>
            </a:extLst>
          </p:cNvPr>
          <p:cNvGraphicFramePr>
            <a:graphicFrameLocks noGrp="1" noChangeAspect="1"/>
          </p:cNvGraphicFramePr>
          <p:nvPr>
            <p:ph idx="1"/>
            <p:extLst>
              <p:ext uri="{D42A27DB-BD31-4B8C-83A1-F6EECF244321}">
                <p14:modId xmlns:p14="http://schemas.microsoft.com/office/powerpoint/2010/main" val="16752871"/>
              </p:ext>
            </p:extLst>
          </p:nvPr>
        </p:nvGraphicFramePr>
        <p:xfrm>
          <a:off x="2654300" y="2308225"/>
          <a:ext cx="7551738" cy="1793875"/>
        </p:xfrm>
        <a:graphic>
          <a:graphicData uri="http://schemas.openxmlformats.org/presentationml/2006/ole">
            <mc:AlternateContent xmlns:mc="http://schemas.openxmlformats.org/markup-compatibility/2006">
              <mc:Choice xmlns:v="urn:schemas-microsoft-com:vml" Requires="v">
                <p:oleObj name="Macro-Enabled Worksheet" r:id="rId2" imgW="3108960" imgH="738967" progId="Excel.SheetMacroEnabled.12">
                  <p:embed/>
                </p:oleObj>
              </mc:Choice>
              <mc:Fallback>
                <p:oleObj name="Macro-Enabled Worksheet" r:id="rId2" imgW="3108960" imgH="738967" progId="Excel.SheetMacroEnabled.12">
                  <p:embed/>
                  <p:pic>
                    <p:nvPicPr>
                      <p:cNvPr id="0" name=""/>
                      <p:cNvPicPr/>
                      <p:nvPr/>
                    </p:nvPicPr>
                    <p:blipFill>
                      <a:blip r:embed="rId3"/>
                      <a:stretch>
                        <a:fillRect/>
                      </a:stretch>
                    </p:blipFill>
                    <p:spPr>
                      <a:xfrm>
                        <a:off x="2654300" y="2308225"/>
                        <a:ext cx="7551738" cy="1793875"/>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9E7E70D9-586F-0C6D-EC7F-0EC9A0AE5FCE}"/>
              </a:ext>
            </a:extLst>
          </p:cNvPr>
          <p:cNvSpPr/>
          <p:nvPr/>
        </p:nvSpPr>
        <p:spPr>
          <a:xfrm>
            <a:off x="2654710" y="471948"/>
            <a:ext cx="7787147" cy="934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Most Profitable Product line for each branch</a:t>
            </a:r>
            <a:endParaRPr lang="en-IN" sz="2000" b="1" dirty="0"/>
          </a:p>
        </p:txBody>
      </p:sp>
    </p:spTree>
    <p:extLst>
      <p:ext uri="{BB962C8B-B14F-4D97-AF65-F5344CB8AC3E}">
        <p14:creationId xmlns:p14="http://schemas.microsoft.com/office/powerpoint/2010/main" val="3917905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1617</TotalTime>
  <Words>2414</Words>
  <Application>Microsoft Office PowerPoint</Application>
  <PresentationFormat>Widescreen</PresentationFormat>
  <Paragraphs>123</Paragraphs>
  <Slides>51</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0" baseType="lpstr">
      <vt:lpstr>Arial</vt:lpstr>
      <vt:lpstr>Arial-BoldMT</vt:lpstr>
      <vt:lpstr>ArialMT</vt:lpstr>
      <vt:lpstr>Calibri</vt:lpstr>
      <vt:lpstr>Calibri Light</vt:lpstr>
      <vt:lpstr>Corbel</vt:lpstr>
      <vt:lpstr>Parallax</vt:lpstr>
      <vt:lpstr>Office Theme</vt:lpstr>
      <vt:lpstr>Macro-Enabled Worksheet</vt:lpstr>
      <vt:lpstr>Data Science</vt:lpstr>
      <vt:lpstr>Task 1:  Identifying the Top Branch by Sales Growth Rate   </vt:lpstr>
      <vt:lpstr>Query to find the branch with highest growth rate</vt:lpstr>
      <vt:lpstr>Branch with highest growth rate</vt:lpstr>
      <vt:lpstr> to calculate total sales per branch per month.</vt:lpstr>
      <vt:lpstr>Query to calculate sales growth compared to previous month for each branch</vt:lpstr>
      <vt:lpstr>Task 2: Finding the Most Profitable Product Line for Each Branch </vt:lpstr>
      <vt:lpstr>PowerPoint Presentation</vt:lpstr>
      <vt:lpstr>PowerPoint Presentation</vt:lpstr>
      <vt:lpstr>Query Bifurcation</vt:lpstr>
      <vt:lpstr>PowerPoint Presentation</vt:lpstr>
      <vt:lpstr>Task 3: Analyzing Customer Segmentation Based on Spending  </vt:lpstr>
      <vt:lpstr>PowerPoint Presentation</vt:lpstr>
      <vt:lpstr>PowerPoint Presentation</vt:lpstr>
      <vt:lpstr>Query Bifurcation</vt:lpstr>
      <vt:lpstr>PowerPoint Presentation</vt:lpstr>
      <vt:lpstr>Task 4: Detecting Anomalies in Sales Transactions  . </vt:lpstr>
      <vt:lpstr>PowerPoint Presentation</vt:lpstr>
      <vt:lpstr>PowerPoint Presentation</vt:lpstr>
      <vt:lpstr>PowerPoint Presentation</vt:lpstr>
      <vt:lpstr>PowerPoint Presentation</vt:lpstr>
      <vt:lpstr>Task 5: Most Popular Payment Method by City  </vt:lpstr>
      <vt:lpstr>PowerPoint Presentation</vt:lpstr>
      <vt:lpstr>PowerPoint Presentation</vt:lpstr>
      <vt:lpstr>Task 6: Monthly Sales Distribution by Gender  </vt:lpstr>
      <vt:lpstr>PowerPoint Presentation</vt:lpstr>
      <vt:lpstr>PowerPoint Presentation</vt:lpstr>
      <vt:lpstr>Task 7: Best Product Line by Customer Type  </vt:lpstr>
      <vt:lpstr>PowerPoint Presentation</vt:lpstr>
      <vt:lpstr>PowerPoint Presentation</vt:lpstr>
      <vt:lpstr>PowerPoint Presentation</vt:lpstr>
      <vt:lpstr>Task 8: Identifying Repeat Customers  </vt:lpstr>
      <vt:lpstr>PowerPoint Presentation</vt:lpstr>
      <vt:lpstr>PowerPoint Presentation</vt:lpstr>
      <vt:lpstr>PowerPoint Presentation</vt:lpstr>
      <vt:lpstr>PowerPoint Presentation</vt:lpstr>
      <vt:lpstr>Task 9: Finding Top 5 Customers by Sales Volume  .</vt:lpstr>
      <vt:lpstr>PowerPoint Presentation</vt:lpstr>
      <vt:lpstr>PowerPoint Presentation</vt:lpstr>
      <vt:lpstr>Task 10: Analyzing Sales Trends by Day of the Week  </vt:lpstr>
      <vt:lpstr>PowerPoint Presentation</vt:lpstr>
      <vt:lpstr>PowerPoint Presentation</vt:lpstr>
      <vt:lpstr>INSIGHTS AND RECOMMENDATIONS</vt:lpstr>
      <vt:lpstr>PowerPoint Presentation</vt:lpstr>
      <vt:lpstr>PowerPoint Presentation</vt:lpstr>
      <vt:lpstr>RECOMMENDATIONS</vt:lpstr>
      <vt:lpstr>1. Expand Branch A’s high performance model across other underperforming branches. 2. Increase inventory and targeted promotions for Home and lifestyle, Food and Beverage and Sports and Travels Makers as they are top profit makers. 3. Boost Ewallet incentives in Naypyitaw for increasing digital payments. 4. Create female focused loyalty campaigns. 5. Implement strategies like ‘Super Saver Day’ on lower sales days to drive up sales on these days. 6. Engage top spenders like customer ID 8,3 and 2 with personalized rewards, early access to sales or memberships. 7. Offer subscriptions to repeat buyers. 8. Optimize staff and logistics on Saturdays to avoid inventory shortage and service issues. 9. Introduce branch-specific marketing strategies e.g. digital first approach in Mandalay and cash discounts in Naypyitaw.    </vt:lpstr>
      <vt:lpstr>10.Offer bundle deals or loyalty points to push high-margin product lines further. 11. Run targeted marketing for  “ Normal Customer” to convert them into member.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Satyajit Kumar</dc:creator>
  <cp:lastModifiedBy>Satyajit Kumar</cp:lastModifiedBy>
  <cp:revision>25</cp:revision>
  <dcterms:created xsi:type="dcterms:W3CDTF">2025-04-05T14:40:43Z</dcterms:created>
  <dcterms:modified xsi:type="dcterms:W3CDTF">2025-04-10T07:25:26Z</dcterms:modified>
</cp:coreProperties>
</file>