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of customers with different membership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051-443E-AFBF-A9BD8C3F006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7F-4839-9ADF-45612FD581D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87F-4839-9ADF-45612FD581D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87F-4839-9ADF-45612FD581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2529005</c:v>
                </c:pt>
                <c:pt idx="1">
                  <c:v>3066058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51-443E-AFBF-A9BD8C3F006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Mean(ride_length)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1920.1327000000001</c:v>
                </c:pt>
                <c:pt idx="1">
                  <c:v>818.01289999999995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DD-43D7-9A6A-5FF61B07E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1059807"/>
        <c:axId val="1691049407"/>
      </c:barChart>
      <c:catAx>
        <c:axId val="1691059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049407"/>
        <c:crosses val="autoZero"/>
        <c:auto val="1"/>
        <c:lblAlgn val="ctr"/>
        <c:lblOffset val="100"/>
        <c:noMultiLvlLbl val="0"/>
      </c:catAx>
      <c:valAx>
        <c:axId val="1691049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05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FE0AE-59C3-4D4E-9FCF-2BDD1D2C271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15724-BA5E-4A81-A026-886E7846B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4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8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0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A61015F-7CC6-4D0A-9D87-873EA4C304CC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8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2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9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2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6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898-C759-4BEF-8B08-A8F17FC88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DIVVY BIKES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9484E-8064-4E41-A545-F05F3A9FB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			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3BF97-E99B-41EB-90CF-D96375D88AC8}"/>
              </a:ext>
            </a:extLst>
          </p:cNvPr>
          <p:cNvSpPr txBox="1"/>
          <p:nvPr/>
        </p:nvSpPr>
        <p:spPr>
          <a:xfrm>
            <a:off x="7677151" y="5682340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BY- SATYENDRA SINGH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2F638-410D-4F43-8905-63FABECA9A04}"/>
              </a:ext>
            </a:extLst>
          </p:cNvPr>
          <p:cNvSpPr txBox="1"/>
          <p:nvPr/>
        </p:nvSpPr>
        <p:spPr>
          <a:xfrm>
            <a:off x="1069848" y="1502905"/>
            <a:ext cx="3195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29B7C-CF7E-4949-9252-41A7B79AC75C}"/>
              </a:ext>
            </a:extLst>
          </p:cNvPr>
          <p:cNvSpPr txBox="1"/>
          <p:nvPr/>
        </p:nvSpPr>
        <p:spPr>
          <a:xfrm>
            <a:off x="3394724" y="3488032"/>
            <a:ext cx="556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BIKE SHARED OFFERING COMPANY IN CHICAGO </a:t>
            </a:r>
          </a:p>
        </p:txBody>
      </p:sp>
    </p:spTree>
    <p:extLst>
      <p:ext uri="{BB962C8B-B14F-4D97-AF65-F5344CB8AC3E}">
        <p14:creationId xmlns:p14="http://schemas.microsoft.com/office/powerpoint/2010/main" val="3264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1BA4-B8FD-45E5-A239-9560A483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9368"/>
          </a:xfrm>
        </p:spPr>
        <p:txBody>
          <a:bodyPr/>
          <a:lstStyle/>
          <a:p>
            <a:r>
              <a:rPr lang="en-IN" dirty="0"/>
              <a:t>Recommendations:-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8CFA-4C14-45A9-A1E8-E493CDEB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982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A suitable offer for customer (casual riders) that will attract them to take annual membership i.e.</a:t>
            </a:r>
          </a:p>
          <a:p>
            <a:pPr marL="0" indent="0">
              <a:buNone/>
            </a:pPr>
            <a:r>
              <a:rPr lang="en-IN" dirty="0"/>
              <a:t>	 annual membership cost  &lt; daily membership/monthly membership cost </a:t>
            </a: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Company can introduce more docked bikes as it is famous amongst the riders</a:t>
            </a:r>
          </a:p>
          <a:p>
            <a:pPr marL="0" indent="0">
              <a:buNone/>
            </a:pPr>
            <a:r>
              <a:rPr lang="en-IN" dirty="0"/>
              <a:t>	docked bikes &gt; classic bikes &gt; Electric bikes </a:t>
            </a: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Attractive Offers in weekdays </a:t>
            </a:r>
          </a:p>
        </p:txBody>
      </p:sp>
    </p:spTree>
    <p:extLst>
      <p:ext uri="{BB962C8B-B14F-4D97-AF65-F5344CB8AC3E}">
        <p14:creationId xmlns:p14="http://schemas.microsoft.com/office/powerpoint/2010/main" val="25801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87DD-A8C2-4697-AE36-F87D0F53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2AC0-98F1-427B-A79B-BBC68D15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Divvy bikes is a bike service provider  which provides bikes for ride and has a two types of membership “casual” or “Member”.</a:t>
            </a:r>
          </a:p>
          <a:p>
            <a:r>
              <a:rPr lang="en-IN" dirty="0"/>
              <a:t>It has three types of bikes</a:t>
            </a:r>
          </a:p>
          <a:p>
            <a:pPr lvl="3"/>
            <a:r>
              <a:rPr lang="en-IN" sz="1800" dirty="0"/>
              <a:t>Classic bikes</a:t>
            </a:r>
          </a:p>
          <a:p>
            <a:pPr lvl="3"/>
            <a:r>
              <a:rPr lang="en-IN" sz="1800" dirty="0"/>
              <a:t>Docked bikes </a:t>
            </a:r>
          </a:p>
          <a:p>
            <a:pPr lvl="3"/>
            <a:r>
              <a:rPr lang="en-IN" sz="1800" dirty="0"/>
              <a:t>Electric bikes</a:t>
            </a:r>
          </a:p>
          <a:p>
            <a:pPr algn="just"/>
            <a:r>
              <a:rPr lang="en-IN" sz="2200" dirty="0"/>
              <a:t>The director of company wants a analysis on its members behaviour to understand the future aspects , related to which membership will bring the most benefit </a:t>
            </a:r>
          </a:p>
          <a:p>
            <a:pPr algn="just"/>
            <a:endParaRPr lang="en-IN" sz="2200" dirty="0"/>
          </a:p>
          <a:p>
            <a:pPr marL="822960" lvl="3" indent="0">
              <a:buNone/>
            </a:pPr>
            <a:endParaRPr lang="en-IN" sz="1800" dirty="0"/>
          </a:p>
          <a:p>
            <a:pPr marL="822960" lvl="3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83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D7BE-103C-408C-ABAE-4F0964AC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3643"/>
          </a:xfrm>
        </p:spPr>
        <p:txBody>
          <a:bodyPr>
            <a:normAutofit/>
          </a:bodyPr>
          <a:lstStyle/>
          <a:p>
            <a:r>
              <a:rPr lang="en-IN" sz="4400" dirty="0"/>
              <a:t>Objective:-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67723-045E-438F-AA39-DED9CB97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1833"/>
            <a:ext cx="10058400" cy="433654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Understand how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casual riders(customers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) and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annual members(subscribers)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of Cyclitic - Bike Share use Cyclitic bikes differently and come up with efficient recommendations to convert casual riders into annual members.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4400" dirty="0">
                <a:solidFill>
                  <a:srgbClr val="333333"/>
                </a:solidFill>
                <a:latin typeface="+mj-lt"/>
              </a:rPr>
              <a:t>STAKEHOLDERS’S-</a:t>
            </a:r>
          </a:p>
          <a:p>
            <a:pPr marL="1097280" lvl="4" indent="0">
              <a:buNone/>
            </a:pPr>
            <a:r>
              <a:rPr lang="en-US" sz="1900" b="0" i="0" dirty="0">
                <a:solidFill>
                  <a:srgbClr val="333333"/>
                </a:solidFill>
                <a:effectLst/>
                <a:latin typeface="Helvetica Neue"/>
              </a:rPr>
              <a:t>1-Lily Moreno - Director of Marketing</a:t>
            </a:r>
          </a:p>
          <a:p>
            <a:pPr marL="1097280" lvl="4" indent="0">
              <a:buNone/>
            </a:pPr>
            <a:r>
              <a:rPr lang="en-US" sz="1900" b="0" i="0" dirty="0">
                <a:solidFill>
                  <a:srgbClr val="333333"/>
                </a:solidFill>
                <a:effectLst/>
                <a:latin typeface="Helvetica Neue"/>
              </a:rPr>
              <a:t>2-Cyclistic marketing analytics team </a:t>
            </a:r>
          </a:p>
          <a:p>
            <a:pPr marL="1097280" lvl="4" indent="0">
              <a:buNone/>
            </a:pPr>
            <a:r>
              <a:rPr lang="en-US" sz="1900" b="0" i="0" dirty="0">
                <a:solidFill>
                  <a:srgbClr val="333333"/>
                </a:solidFill>
                <a:effectLst/>
                <a:latin typeface="Helvetica Neue"/>
              </a:rPr>
              <a:t>3-Cyclistic executive team</a:t>
            </a:r>
            <a:endParaRPr lang="en-US" sz="19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6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2744-75A8-4F9E-9A15-445F1750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0050"/>
            <a:ext cx="10058400" cy="638175"/>
          </a:xfrm>
        </p:spPr>
        <p:txBody>
          <a:bodyPr>
            <a:normAutofit fontScale="90000"/>
          </a:bodyPr>
          <a:lstStyle/>
          <a:p>
            <a:r>
              <a:rPr lang="en-IN" dirty="0"/>
              <a:t>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21A4-CC23-4922-AAEE-476C5CFFB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52550"/>
            <a:ext cx="10058400" cy="4819650"/>
          </a:xfrm>
        </p:spPr>
        <p:txBody>
          <a:bodyPr/>
          <a:lstStyle/>
          <a:p>
            <a:r>
              <a:rPr lang="en-US" dirty="0"/>
              <a:t>     member casual (subscription type)             No out of the total </a:t>
            </a:r>
          </a:p>
          <a:p>
            <a:r>
              <a:rPr lang="en-US" dirty="0"/>
              <a:t>            Customer              			  2529005</a:t>
            </a:r>
          </a:p>
          <a:p>
            <a:pPr marL="0" indent="0">
              <a:buNone/>
            </a:pPr>
            <a:r>
              <a:rPr lang="en-US" dirty="0"/>
              <a:t>               Subscriber               			  3066058</a:t>
            </a:r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5CF8715-A796-40D4-A485-2F833FF23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834107"/>
              </p:ext>
            </p:extLst>
          </p:nvPr>
        </p:nvGraphicFramePr>
        <p:xfrm>
          <a:off x="1546224" y="2819401"/>
          <a:ext cx="7759701" cy="3667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588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97AB-4017-43D1-83DE-925BC098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6725"/>
            <a:ext cx="10058400" cy="5705475"/>
          </a:xfrm>
        </p:spPr>
        <p:txBody>
          <a:bodyPr/>
          <a:lstStyle/>
          <a:p>
            <a:r>
              <a:rPr lang="en-US" dirty="0"/>
              <a:t> Ride length is the time between start point and end point </a:t>
            </a:r>
          </a:p>
          <a:p>
            <a:r>
              <a:rPr lang="en-US" b="1" dirty="0"/>
              <a:t>member_casual(Subscription type</a:t>
            </a:r>
            <a:r>
              <a:rPr lang="en-US" dirty="0"/>
              <a:t>)            </a:t>
            </a:r>
            <a:r>
              <a:rPr lang="en-US" b="1" dirty="0"/>
              <a:t>ride_length (mean)</a:t>
            </a:r>
          </a:p>
          <a:p>
            <a:pPr marL="0" indent="0">
              <a:buNone/>
            </a:pPr>
            <a:r>
              <a:rPr lang="en-US" dirty="0"/>
              <a:t>		Customer            		 1920.1327</a:t>
            </a:r>
          </a:p>
          <a:p>
            <a:pPr marL="0" indent="0">
              <a:buNone/>
            </a:pPr>
            <a:r>
              <a:rPr lang="en-US" dirty="0"/>
              <a:t>		Subscriber             		  818.0129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FD08B6E-151D-4DAE-9CED-CE977C457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886515"/>
              </p:ext>
            </p:extLst>
          </p:nvPr>
        </p:nvGraphicFramePr>
        <p:xfrm>
          <a:off x="2133600" y="2400301"/>
          <a:ext cx="7631049" cy="4105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449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BCD553B-983D-4829-8635-28E0092CA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90599"/>
            <a:ext cx="10210800" cy="51911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0691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F8392C-B2C3-4767-9CFB-50B7C2B3C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600076"/>
            <a:ext cx="9963150" cy="57531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3323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0D28E3-61E9-41CE-93A8-01C2445DD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895350"/>
            <a:ext cx="10153650" cy="52768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8900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24C-C652-4822-B982-F93B27D8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85800"/>
            <a:ext cx="10058400" cy="866775"/>
          </a:xfrm>
        </p:spPr>
        <p:txBody>
          <a:bodyPr/>
          <a:lstStyle/>
          <a:p>
            <a:r>
              <a:rPr lang="en-IN" dirty="0"/>
              <a:t>Outcomes: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D205-3283-4DC3-A00B-A27DC217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00274"/>
            <a:ext cx="10058400" cy="2524125"/>
          </a:xfrm>
        </p:spPr>
        <p:txBody>
          <a:bodyPr/>
          <a:lstStyle/>
          <a:p>
            <a:r>
              <a:rPr lang="en-IN" dirty="0"/>
              <a:t>Subscribers are more in the company as compare to customers (almost 10% difference)</a:t>
            </a:r>
          </a:p>
          <a:p>
            <a:r>
              <a:rPr lang="en-IN" dirty="0"/>
              <a:t>Customers are doing the more ride then the subscribers </a:t>
            </a:r>
          </a:p>
          <a:p>
            <a:r>
              <a:rPr lang="en-IN" dirty="0"/>
              <a:t>“Docked bike” is more famous among the customer  and “classic bike “amongst the subscribers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725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95</TotalTime>
  <Words>323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Helvetica Neue</vt:lpstr>
      <vt:lpstr>Rockwell</vt:lpstr>
      <vt:lpstr>Rockwell Condensed</vt:lpstr>
      <vt:lpstr>Wingdings</vt:lpstr>
      <vt:lpstr>Wood Type</vt:lpstr>
      <vt:lpstr>      DIVVY BIKES</vt:lpstr>
      <vt:lpstr>SCENARIO:</vt:lpstr>
      <vt:lpstr>Objective:-</vt:lpstr>
      <vt:lpstr>Findings:</vt:lpstr>
      <vt:lpstr>PowerPoint Presentation</vt:lpstr>
      <vt:lpstr>PowerPoint Presentation</vt:lpstr>
      <vt:lpstr>PowerPoint Presentation</vt:lpstr>
      <vt:lpstr>PowerPoint Presentation</vt:lpstr>
      <vt:lpstr>Outcomes:</vt:lpstr>
      <vt:lpstr>Recommendations:-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Case study </dc:title>
  <dc:creator>satyendra singh</dc:creator>
  <cp:lastModifiedBy>satyendra singh</cp:lastModifiedBy>
  <cp:revision>2</cp:revision>
  <dcterms:created xsi:type="dcterms:W3CDTF">2022-04-01T16:32:48Z</dcterms:created>
  <dcterms:modified xsi:type="dcterms:W3CDTF">2022-04-02T03:06:16Z</dcterms:modified>
</cp:coreProperties>
</file>