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6"/>
  </p:notesMasterIdLst>
  <p:sldIdLst>
    <p:sldId id="256" r:id="rId2"/>
    <p:sldId id="268" r:id="rId3"/>
    <p:sldId id="257" r:id="rId4"/>
    <p:sldId id="258" r:id="rId5"/>
    <p:sldId id="259" r:id="rId6"/>
    <p:sldId id="260" r:id="rId7"/>
    <p:sldId id="261" r:id="rId8"/>
    <p:sldId id="262" r:id="rId9"/>
    <p:sldId id="263" r:id="rId10"/>
    <p:sldId id="264" r:id="rId11"/>
    <p:sldId id="265" r:id="rId12"/>
    <p:sldId id="267"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26F90-CF76-4DAD-BD83-1B10500618B1}"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4F6B1-712F-4BCB-A0D0-159263BFD8DD}" type="slidenum">
              <a:rPr lang="en-IN" smtClean="0"/>
              <a:t>‹#›</a:t>
            </a:fld>
            <a:endParaRPr lang="en-IN"/>
          </a:p>
        </p:txBody>
      </p:sp>
    </p:spTree>
    <p:extLst>
      <p:ext uri="{BB962C8B-B14F-4D97-AF65-F5344CB8AC3E}">
        <p14:creationId xmlns:p14="http://schemas.microsoft.com/office/powerpoint/2010/main" val="1383104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74F6B1-712F-4BCB-A0D0-159263BFD8DD}" type="slidenum">
              <a:rPr lang="en-IN" smtClean="0"/>
              <a:t>20</a:t>
            </a:fld>
            <a:endParaRPr lang="en-IN"/>
          </a:p>
        </p:txBody>
      </p:sp>
    </p:spTree>
    <p:extLst>
      <p:ext uri="{BB962C8B-B14F-4D97-AF65-F5344CB8AC3E}">
        <p14:creationId xmlns:p14="http://schemas.microsoft.com/office/powerpoint/2010/main" val="1615381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13909472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43E91-F2FC-4164-B534-1D0BC9F42CBB}"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218052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373254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27669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245643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958008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3074736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09698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368297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126123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43E91-F2FC-4164-B534-1D0BC9F42CB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189445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43E91-F2FC-4164-B534-1D0BC9F42CBB}"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111265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43E91-F2FC-4164-B534-1D0BC9F42CBB}"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343539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43E91-F2FC-4164-B534-1D0BC9F42CBB}"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309312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CE43E91-F2FC-4164-B534-1D0BC9F42CBB}"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55777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43E91-F2FC-4164-B534-1D0BC9F42CBB}"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394263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43E91-F2FC-4164-B534-1D0BC9F42CBB}"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534F4E-53A9-43DF-BC79-20FC87E8FB4A}" type="slidenum">
              <a:rPr lang="en-IN" smtClean="0"/>
              <a:t>‹#›</a:t>
            </a:fld>
            <a:endParaRPr lang="en-IN"/>
          </a:p>
        </p:txBody>
      </p:sp>
    </p:spTree>
    <p:extLst>
      <p:ext uri="{BB962C8B-B14F-4D97-AF65-F5344CB8AC3E}">
        <p14:creationId xmlns:p14="http://schemas.microsoft.com/office/powerpoint/2010/main" val="108170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E43E91-F2FC-4164-B534-1D0BC9F42CBB}" type="datetimeFigureOut">
              <a:rPr lang="en-IN" smtClean="0"/>
              <a:t>19-05-2022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534F4E-53A9-43DF-BC79-20FC87E8FB4A}" type="slidenum">
              <a:rPr lang="en-IN" smtClean="0"/>
              <a:t>‹#›</a:t>
            </a:fld>
            <a:endParaRPr lang="en-IN"/>
          </a:p>
        </p:txBody>
      </p:sp>
    </p:spTree>
    <p:extLst>
      <p:ext uri="{BB962C8B-B14F-4D97-AF65-F5344CB8AC3E}">
        <p14:creationId xmlns:p14="http://schemas.microsoft.com/office/powerpoint/2010/main" val="331111964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97C5-5B12-7017-5235-95CDABD957F7}"/>
              </a:ext>
            </a:extLst>
          </p:cNvPr>
          <p:cNvSpPr>
            <a:spLocks noGrp="1"/>
          </p:cNvSpPr>
          <p:nvPr>
            <p:ph type="ctrTitle"/>
          </p:nvPr>
        </p:nvSpPr>
        <p:spPr>
          <a:xfrm>
            <a:off x="1152688" y="832864"/>
            <a:ext cx="10596880" cy="2596136"/>
          </a:xfrm>
        </p:spPr>
        <p:txBody>
          <a:bodyPr>
            <a:normAutofit fontScale="90000"/>
          </a:bodyPr>
          <a:lstStyle/>
          <a:p>
            <a:pPr algn="l"/>
            <a:r>
              <a:rPr lang="en-US" sz="6000" b="1" i="0" dirty="0">
                <a:solidFill>
                  <a:srgbClr val="FFFF00"/>
                </a:solidFill>
                <a:effectLst/>
                <a:latin typeface="Aparajita" panose="02020603050405020304" pitchFamily="18" charset="0"/>
                <a:cs typeface="Aparajita" panose="02020603050405020304" pitchFamily="18" charset="0"/>
              </a:rPr>
              <a:t>ANALYSIS ON LEAF DATA</a:t>
            </a:r>
            <a:br>
              <a:rPr lang="en-US" sz="6000" b="1" i="0" dirty="0">
                <a:solidFill>
                  <a:srgbClr val="FFFF00"/>
                </a:solidFill>
                <a:effectLst/>
                <a:latin typeface="Aparajita" panose="02020603050405020304" pitchFamily="18" charset="0"/>
                <a:cs typeface="Aparajita" panose="02020603050405020304" pitchFamily="18" charset="0"/>
              </a:rPr>
            </a:br>
            <a:r>
              <a:rPr lang="en-US" sz="6000" b="1" i="0" dirty="0">
                <a:solidFill>
                  <a:schemeClr val="accent2">
                    <a:lumMod val="20000"/>
                    <a:lumOff val="80000"/>
                  </a:schemeClr>
                </a:solidFill>
                <a:effectLst/>
                <a:latin typeface="Aparajita" panose="02020603050405020304" pitchFamily="18" charset="0"/>
                <a:cs typeface="Aparajita" panose="02020603050405020304" pitchFamily="18" charset="0"/>
              </a:rPr>
              <a:t>FOR DECISION MAKING</a:t>
            </a:r>
            <a:br>
              <a:rPr lang="en-US" sz="6000" b="1" i="0" dirty="0">
                <a:solidFill>
                  <a:srgbClr val="0070C0"/>
                </a:solidFill>
                <a:effectLst/>
                <a:latin typeface="Aparajita" panose="02020603050405020304" pitchFamily="18" charset="0"/>
                <a:cs typeface="Aparajita" panose="02020603050405020304" pitchFamily="18" charset="0"/>
              </a:rPr>
            </a:br>
            <a:r>
              <a:rPr lang="en-US" sz="6000" b="1" i="0" dirty="0">
                <a:effectLst/>
                <a:latin typeface="Aparajita" panose="02020603050405020304" pitchFamily="18" charset="0"/>
                <a:cs typeface="Aparajita" panose="02020603050405020304" pitchFamily="18" charset="0"/>
              </a:rPr>
              <a:t>LEAF-</a:t>
            </a:r>
            <a:r>
              <a:rPr lang="en-US" sz="4400" b="1" i="0" dirty="0">
                <a:solidFill>
                  <a:schemeClr val="accent1">
                    <a:lumMod val="60000"/>
                    <a:lumOff val="40000"/>
                  </a:schemeClr>
                </a:solidFill>
                <a:effectLst/>
                <a:latin typeface="Aparajita" panose="02020603050405020304" pitchFamily="18" charset="0"/>
                <a:cs typeface="Aparajita" panose="02020603050405020304" pitchFamily="18" charset="0"/>
              </a:rPr>
              <a:t>THE FITNESS TRACKER OF BELLABEAT </a:t>
            </a:r>
            <a:endParaRPr lang="en-IN" sz="6000" b="1" dirty="0">
              <a:solidFill>
                <a:schemeClr val="accent2">
                  <a:lumMod val="20000"/>
                  <a:lumOff val="80000"/>
                </a:schemeClr>
              </a:solidFill>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6522CDAA-B480-6441-0969-38972B926DCE}"/>
              </a:ext>
            </a:extLst>
          </p:cNvPr>
          <p:cNvSpPr txBox="1"/>
          <p:nvPr/>
        </p:nvSpPr>
        <p:spPr>
          <a:xfrm>
            <a:off x="1259840" y="3652776"/>
            <a:ext cx="4267200"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000" b="1" dirty="0">
                <a:solidFill>
                  <a:srgbClr val="FF0000"/>
                </a:solidFill>
              </a:rPr>
              <a:t>BELLABEAT A USA BASED COMPANY </a:t>
            </a:r>
          </a:p>
        </p:txBody>
      </p:sp>
      <p:cxnSp>
        <p:nvCxnSpPr>
          <p:cNvPr id="5" name="Straight Arrow Connector 4">
            <a:extLst>
              <a:ext uri="{FF2B5EF4-FFF2-40B4-BE49-F238E27FC236}">
                <a16:creationId xmlns:a16="http://schemas.microsoft.com/office/drawing/2014/main" id="{28A14ADD-E14F-99DA-AE14-334E4C1B549E}"/>
              </a:ext>
            </a:extLst>
          </p:cNvPr>
          <p:cNvCxnSpPr/>
          <p:nvPr/>
        </p:nvCxnSpPr>
        <p:spPr>
          <a:xfrm>
            <a:off x="5181600" y="2514600"/>
            <a:ext cx="18288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0FF76CE-4CB2-B038-76A6-A083EB2610FE}"/>
              </a:ext>
            </a:extLst>
          </p:cNvPr>
          <p:cNvSpPr/>
          <p:nvPr/>
        </p:nvSpPr>
        <p:spPr>
          <a:xfrm>
            <a:off x="8427501" y="5613990"/>
            <a:ext cx="3519805" cy="986835"/>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r>
              <a:rPr lang="en-IN" sz="2000" b="1" dirty="0">
                <a:latin typeface="Arial Rounded MT Bold" panose="020F0704030504030204" pitchFamily="34" charset="0"/>
              </a:rPr>
              <a:t>BY – SATYENDRA SINGH</a:t>
            </a:r>
          </a:p>
          <a:p>
            <a:r>
              <a:rPr lang="en-IN" sz="2000" b="1" dirty="0">
                <a:latin typeface="Arial Rounded MT Bold" panose="020F0704030504030204" pitchFamily="34" charset="0"/>
              </a:rPr>
              <a:t>DS5B-2132 -MSc II SEM</a:t>
            </a:r>
          </a:p>
        </p:txBody>
      </p:sp>
      <p:sp>
        <p:nvSpPr>
          <p:cNvPr id="3" name="Rectangle 2">
            <a:extLst>
              <a:ext uri="{FF2B5EF4-FFF2-40B4-BE49-F238E27FC236}">
                <a16:creationId xmlns:a16="http://schemas.microsoft.com/office/drawing/2014/main" id="{03679AF8-740B-2D25-AA75-C824F6BB207D}"/>
              </a:ext>
            </a:extLst>
          </p:cNvPr>
          <p:cNvSpPr/>
          <p:nvPr/>
        </p:nvSpPr>
        <p:spPr>
          <a:xfrm>
            <a:off x="561975" y="507682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9F69133-63A9-0325-F31E-DD8F5B198B3E}"/>
              </a:ext>
            </a:extLst>
          </p:cNvPr>
          <p:cNvSpPr/>
          <p:nvPr/>
        </p:nvSpPr>
        <p:spPr>
          <a:xfrm flipH="1">
            <a:off x="653409" y="5613990"/>
            <a:ext cx="3519803" cy="9868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000" b="1" dirty="0">
                <a:latin typeface="Baskerville Old Face" panose="02020602080505020303" pitchFamily="18" charset="0"/>
              </a:rPr>
              <a:t>PRESENTED TO –</a:t>
            </a:r>
          </a:p>
          <a:p>
            <a:pPr algn="ctr"/>
            <a:r>
              <a:rPr lang="en-IN" sz="2800" dirty="0"/>
              <a:t>MR.VANDIT HEADAU</a:t>
            </a:r>
          </a:p>
        </p:txBody>
      </p:sp>
    </p:spTree>
    <p:extLst>
      <p:ext uri="{BB962C8B-B14F-4D97-AF65-F5344CB8AC3E}">
        <p14:creationId xmlns:p14="http://schemas.microsoft.com/office/powerpoint/2010/main" val="318077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6279-9323-BC1A-DBA5-200A3F23B7DF}"/>
              </a:ext>
            </a:extLst>
          </p:cNvPr>
          <p:cNvSpPr>
            <a:spLocks noGrp="1"/>
          </p:cNvSpPr>
          <p:nvPr>
            <p:ph type="title"/>
          </p:nvPr>
        </p:nvSpPr>
        <p:spPr>
          <a:xfrm>
            <a:off x="1595121" y="603790"/>
            <a:ext cx="9147492" cy="2281650"/>
          </a:xfrm>
        </p:spPr>
        <p:txBody>
          <a:bodyPr>
            <a:normAutofit/>
          </a:bodyPr>
          <a:lstStyle/>
          <a:p>
            <a:br>
              <a:rPr lang="en-IN" sz="1600" dirty="0"/>
            </a:br>
            <a:endParaRPr lang="en-IN" sz="1600" dirty="0"/>
          </a:p>
        </p:txBody>
      </p:sp>
      <p:sp>
        <p:nvSpPr>
          <p:cNvPr id="4" name="Rectangle 3">
            <a:extLst>
              <a:ext uri="{FF2B5EF4-FFF2-40B4-BE49-F238E27FC236}">
                <a16:creationId xmlns:a16="http://schemas.microsoft.com/office/drawing/2014/main" id="{7BBAE704-41EE-2DFE-89DF-E12CEB967B19}"/>
              </a:ext>
            </a:extLst>
          </p:cNvPr>
          <p:cNvSpPr/>
          <p:nvPr/>
        </p:nvSpPr>
        <p:spPr>
          <a:xfrm>
            <a:off x="345440" y="308652"/>
            <a:ext cx="3891280" cy="386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b="1" dirty="0">
                <a:latin typeface="Bookman Old Style" panose="02050604050505020204" pitchFamily="18" charset="0"/>
              </a:rPr>
              <a:t>#Merging of required columns</a:t>
            </a:r>
          </a:p>
        </p:txBody>
      </p:sp>
      <p:sp>
        <p:nvSpPr>
          <p:cNvPr id="5" name="TextBox 4">
            <a:extLst>
              <a:ext uri="{FF2B5EF4-FFF2-40B4-BE49-F238E27FC236}">
                <a16:creationId xmlns:a16="http://schemas.microsoft.com/office/drawing/2014/main" id="{F55E3BF5-5BF5-B201-762F-9D76A5E1B37E}"/>
              </a:ext>
            </a:extLst>
          </p:cNvPr>
          <p:cNvSpPr txBox="1"/>
          <p:nvPr/>
        </p:nvSpPr>
        <p:spPr>
          <a:xfrm>
            <a:off x="660400" y="765105"/>
            <a:ext cx="6045200" cy="1754326"/>
          </a:xfrm>
          <a:prstGeom prst="rect">
            <a:avLst/>
          </a:prstGeom>
          <a:noFill/>
        </p:spPr>
        <p:txBody>
          <a:bodyPr wrap="square" rtlCol="0">
            <a:spAutoFit/>
          </a:bodyPr>
          <a:lstStyle/>
          <a:p>
            <a:pPr marL="0" indent="0">
              <a:buNone/>
            </a:pPr>
            <a:r>
              <a:rPr lang="en-IN" b="1" dirty="0">
                <a:solidFill>
                  <a:srgbClr val="FFFF00"/>
                </a:solidFill>
                <a:latin typeface="Bookman Old Style" panose="02050604050505020204" pitchFamily="18" charset="0"/>
              </a:rPr>
              <a:t>mergedata1</a:t>
            </a:r>
            <a:r>
              <a:rPr lang="en-IN" b="1" dirty="0">
                <a:latin typeface="Bookman Old Style" panose="02050604050505020204" pitchFamily="18" charset="0"/>
              </a:rPr>
              <a:t>&lt;-	merge(</a:t>
            </a:r>
            <a:r>
              <a:rPr lang="en-IN" b="1" dirty="0" err="1">
                <a:latin typeface="Bookman Old Style" panose="02050604050505020204" pitchFamily="18" charset="0"/>
              </a:rPr>
              <a:t>Activitylog,sleeplog,by</a:t>
            </a:r>
            <a:r>
              <a:rPr lang="en-IN" b="1" dirty="0">
                <a:latin typeface="Bookman Old Style" panose="02050604050505020204" pitchFamily="18" charset="0"/>
              </a:rPr>
              <a:t>=c('</a:t>
            </a:r>
            <a:r>
              <a:rPr lang="en-IN" b="1" dirty="0" err="1">
                <a:latin typeface="Bookman Old Style" panose="02050604050505020204" pitchFamily="18" charset="0"/>
              </a:rPr>
              <a:t>Id',"Date</a:t>
            </a:r>
            <a:r>
              <a:rPr lang="en-IN" b="1" dirty="0">
                <a:latin typeface="Bookman Old Style" panose="02050604050505020204" pitchFamily="18" charset="0"/>
              </a:rPr>
              <a:t>"))</a:t>
            </a:r>
          </a:p>
          <a:p>
            <a:pPr marL="0" indent="0">
              <a:buNone/>
            </a:pPr>
            <a:r>
              <a:rPr lang="en-IN" b="1" dirty="0">
                <a:latin typeface="Bookman Old Style" panose="02050604050505020204" pitchFamily="18" charset="0"/>
              </a:rPr>
              <a:t>str(mergedata1)</a:t>
            </a:r>
          </a:p>
          <a:p>
            <a:pPr marL="0" indent="0">
              <a:buNone/>
            </a:pPr>
            <a:r>
              <a:rPr lang="en-IN" b="1" dirty="0">
                <a:solidFill>
                  <a:srgbClr val="FFFF00"/>
                </a:solidFill>
                <a:latin typeface="Bookman Old Style" panose="02050604050505020204" pitchFamily="18" charset="0"/>
              </a:rPr>
              <a:t>mergedata2</a:t>
            </a:r>
            <a:r>
              <a:rPr lang="en-IN" b="1" dirty="0">
                <a:latin typeface="Bookman Old Style" panose="02050604050505020204" pitchFamily="18" charset="0"/>
              </a:rPr>
              <a:t>&lt;-	merge(mergedata1,MetLogs,by=c("</a:t>
            </a:r>
            <a:r>
              <a:rPr lang="en-IN" b="1" dirty="0" err="1">
                <a:latin typeface="Bookman Old Style" panose="02050604050505020204" pitchFamily="18" charset="0"/>
              </a:rPr>
              <a:t>Id","Date</a:t>
            </a:r>
            <a:r>
              <a:rPr lang="en-IN" b="1" dirty="0">
                <a:latin typeface="Bookman Old Style" panose="02050604050505020204" pitchFamily="18" charset="0"/>
              </a:rPr>
              <a:t>"))</a:t>
            </a:r>
          </a:p>
          <a:p>
            <a:pPr marL="0" indent="0">
              <a:buNone/>
            </a:pPr>
            <a:r>
              <a:rPr lang="en-IN" b="1" dirty="0">
                <a:latin typeface="Bookman Old Style" panose="02050604050505020204" pitchFamily="18" charset="0"/>
              </a:rPr>
              <a:t>str(mergedata2)</a:t>
            </a:r>
          </a:p>
        </p:txBody>
      </p:sp>
      <p:sp>
        <p:nvSpPr>
          <p:cNvPr id="6" name="Rectangle 5">
            <a:extLst>
              <a:ext uri="{FF2B5EF4-FFF2-40B4-BE49-F238E27FC236}">
                <a16:creationId xmlns:a16="http://schemas.microsoft.com/office/drawing/2014/main" id="{E5506894-04AB-0B12-9F5E-67BEBB2874F9}"/>
              </a:ext>
            </a:extLst>
          </p:cNvPr>
          <p:cNvSpPr/>
          <p:nvPr/>
        </p:nvSpPr>
        <p:spPr>
          <a:xfrm>
            <a:off x="345440" y="2692400"/>
            <a:ext cx="5059680" cy="488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latin typeface="Bookman Old Style" panose="02050604050505020204" pitchFamily="18" charset="0"/>
              </a:rPr>
              <a:t>#changing units and values in variables</a:t>
            </a:r>
            <a:endParaRPr lang="en-IN" dirty="0"/>
          </a:p>
        </p:txBody>
      </p:sp>
      <p:sp>
        <p:nvSpPr>
          <p:cNvPr id="7" name="TextBox 6">
            <a:extLst>
              <a:ext uri="{FF2B5EF4-FFF2-40B4-BE49-F238E27FC236}">
                <a16:creationId xmlns:a16="http://schemas.microsoft.com/office/drawing/2014/main" id="{7070A874-621A-347D-AD1F-98E1A312C1A7}"/>
              </a:ext>
            </a:extLst>
          </p:cNvPr>
          <p:cNvSpPr txBox="1"/>
          <p:nvPr/>
        </p:nvSpPr>
        <p:spPr>
          <a:xfrm>
            <a:off x="548640" y="3311663"/>
            <a:ext cx="8310880" cy="3693319"/>
          </a:xfrm>
          <a:prstGeom prst="rect">
            <a:avLst/>
          </a:prstGeom>
          <a:noFill/>
        </p:spPr>
        <p:txBody>
          <a:bodyPr wrap="square" rtlCol="0">
            <a:spAutoFit/>
          </a:bodyPr>
          <a:lstStyle/>
          <a:p>
            <a:r>
              <a:rPr lang="en-IN" sz="1800" b="1" dirty="0">
                <a:highlight>
                  <a:srgbClr val="000000"/>
                </a:highlight>
                <a:latin typeface="Bookman Old Style" panose="02050604050505020204" pitchFamily="18" charset="0"/>
              </a:rPr>
              <a:t>#changing minutes to hour</a:t>
            </a:r>
            <a:endParaRPr lang="en-IN" sz="1800" b="1" dirty="0">
              <a:highlight>
                <a:srgbClr val="000000"/>
              </a:highlight>
              <a:latin typeface="Bookman Old Style" panose="02050604050505020204" pitchFamily="18" charset="0"/>
              <a:cs typeface="Arial" panose="020B0604020202020204" pitchFamily="34" charset="0"/>
            </a:endParaRPr>
          </a:p>
          <a:p>
            <a:r>
              <a:rPr lang="en-IN" sz="1800" b="1" dirty="0">
                <a:solidFill>
                  <a:srgbClr val="FFFF00"/>
                </a:solidFill>
                <a:latin typeface="Bookman Old Style" panose="02050604050505020204" pitchFamily="18" charset="0"/>
                <a:cs typeface="Arial" panose="020B0604020202020204" pitchFamily="34" charset="0"/>
              </a:rPr>
              <a:t>mergedata2$Sedentaryhrs</a:t>
            </a:r>
            <a:r>
              <a:rPr lang="en-IN" sz="1800" b="1" dirty="0">
                <a:latin typeface="Bookman Old Style" panose="02050604050505020204" pitchFamily="18" charset="0"/>
                <a:cs typeface="Arial" panose="020B0604020202020204" pitchFamily="34" charset="0"/>
              </a:rPr>
              <a:t>&lt;-mergedata2$SedentaryMinutes/60</a:t>
            </a:r>
            <a:br>
              <a:rPr lang="en-IN" sz="1800" b="1" dirty="0">
                <a:latin typeface="Bookman Old Style" panose="02050604050505020204" pitchFamily="18" charset="0"/>
                <a:cs typeface="Arial" panose="020B0604020202020204" pitchFamily="34" charset="0"/>
              </a:rPr>
            </a:br>
            <a:r>
              <a:rPr lang="en-IN" sz="1800" b="1" dirty="0">
                <a:solidFill>
                  <a:srgbClr val="FFFF00"/>
                </a:solidFill>
                <a:latin typeface="Bookman Old Style" panose="02050604050505020204" pitchFamily="18" charset="0"/>
                <a:cs typeface="Arial" panose="020B0604020202020204" pitchFamily="34" charset="0"/>
              </a:rPr>
              <a:t>mergedata2$SedentaryMinutes</a:t>
            </a:r>
            <a:r>
              <a:rPr lang="en-IN" sz="1800" b="1" dirty="0">
                <a:latin typeface="Bookman Old Style" panose="02050604050505020204" pitchFamily="18" charset="0"/>
                <a:cs typeface="Arial" panose="020B0604020202020204" pitchFamily="34" charset="0"/>
              </a:rPr>
              <a:t>&lt;-NULL</a:t>
            </a:r>
            <a:br>
              <a:rPr lang="en-IN" sz="1800" b="1" dirty="0">
                <a:latin typeface="Bookman Old Style" panose="02050604050505020204" pitchFamily="18" charset="0"/>
                <a:cs typeface="Arial" panose="020B0604020202020204" pitchFamily="34" charset="0"/>
              </a:rPr>
            </a:br>
            <a:r>
              <a:rPr lang="en-IN" sz="1800" b="1" dirty="0">
                <a:solidFill>
                  <a:srgbClr val="FFFF00"/>
                </a:solidFill>
                <a:latin typeface="Bookman Old Style" panose="02050604050505020204" pitchFamily="18" charset="0"/>
                <a:cs typeface="Arial" panose="020B0604020202020204" pitchFamily="34" charset="0"/>
              </a:rPr>
              <a:t>mergedata2$TotalsleepHrs</a:t>
            </a:r>
            <a:r>
              <a:rPr lang="en-IN" sz="1800" b="1" dirty="0">
                <a:latin typeface="Bookman Old Style" panose="02050604050505020204" pitchFamily="18" charset="0"/>
                <a:cs typeface="Arial" panose="020B0604020202020204" pitchFamily="34" charset="0"/>
              </a:rPr>
              <a:t>&lt;-mergedata2$TotalMinutesAsleep/60</a:t>
            </a:r>
            <a:br>
              <a:rPr lang="en-IN" sz="1800" b="1" dirty="0">
                <a:latin typeface="Bookman Old Style" panose="02050604050505020204" pitchFamily="18" charset="0"/>
                <a:cs typeface="Arial" panose="020B0604020202020204" pitchFamily="34" charset="0"/>
              </a:rPr>
            </a:br>
            <a:r>
              <a:rPr lang="en-IN" sz="1800" b="1" dirty="0">
                <a:solidFill>
                  <a:srgbClr val="FFFF00"/>
                </a:solidFill>
                <a:latin typeface="Bookman Old Style" panose="02050604050505020204" pitchFamily="18" charset="0"/>
                <a:cs typeface="Arial" panose="020B0604020202020204" pitchFamily="34" charset="0"/>
              </a:rPr>
              <a:t>mergedata2$TotalMinutesAsleep</a:t>
            </a:r>
            <a:r>
              <a:rPr lang="en-IN" sz="1800" b="1" dirty="0">
                <a:latin typeface="Bookman Old Style" panose="02050604050505020204" pitchFamily="18" charset="0"/>
                <a:cs typeface="Arial" panose="020B0604020202020204" pitchFamily="34" charset="0"/>
              </a:rPr>
              <a:t>&lt;-NULL</a:t>
            </a:r>
            <a:br>
              <a:rPr lang="en-IN" sz="1800" b="1" dirty="0">
                <a:latin typeface="Bookman Old Style" panose="02050604050505020204" pitchFamily="18" charset="0"/>
                <a:cs typeface="Arial" panose="020B0604020202020204" pitchFamily="34" charset="0"/>
              </a:rPr>
            </a:br>
            <a:r>
              <a:rPr lang="en-IN" sz="1800" b="1" dirty="0">
                <a:solidFill>
                  <a:srgbClr val="FFFF00"/>
                </a:solidFill>
                <a:latin typeface="Bookman Old Style" panose="02050604050505020204" pitchFamily="18" charset="0"/>
                <a:cs typeface="Arial" panose="020B0604020202020204" pitchFamily="34" charset="0"/>
              </a:rPr>
              <a:t>mergedata2$TotalTimeInBedHrs</a:t>
            </a:r>
            <a:r>
              <a:rPr lang="en-IN" sz="1800" b="1" dirty="0">
                <a:latin typeface="Bookman Old Style" panose="02050604050505020204" pitchFamily="18" charset="0"/>
                <a:cs typeface="Arial" panose="020B0604020202020204" pitchFamily="34" charset="0"/>
              </a:rPr>
              <a:t>&lt;-mergedata2$TotalTimeInBed/60</a:t>
            </a:r>
            <a:br>
              <a:rPr lang="en-IN" sz="1800" b="1" dirty="0">
                <a:latin typeface="Bookman Old Style" panose="02050604050505020204" pitchFamily="18" charset="0"/>
                <a:cs typeface="Arial" panose="020B0604020202020204" pitchFamily="34" charset="0"/>
              </a:rPr>
            </a:br>
            <a:r>
              <a:rPr lang="en-IN" sz="1800" b="1" dirty="0">
                <a:solidFill>
                  <a:srgbClr val="FFFF00"/>
                </a:solidFill>
                <a:latin typeface="Bookman Old Style" panose="02050604050505020204" pitchFamily="18" charset="0"/>
                <a:cs typeface="Arial" panose="020B0604020202020204" pitchFamily="34" charset="0"/>
              </a:rPr>
              <a:t>mergedata2$TotalTimeInBed</a:t>
            </a:r>
            <a:r>
              <a:rPr lang="en-IN" sz="1800" b="1" dirty="0">
                <a:latin typeface="Bookman Old Style" panose="02050604050505020204" pitchFamily="18" charset="0"/>
                <a:cs typeface="Arial" panose="020B0604020202020204" pitchFamily="34" charset="0"/>
              </a:rPr>
              <a:t>&lt;-NULL</a:t>
            </a:r>
            <a:br>
              <a:rPr lang="en-IN" sz="1800" b="1" dirty="0">
                <a:latin typeface="Bookman Old Style" panose="02050604050505020204" pitchFamily="18" charset="0"/>
                <a:cs typeface="Arial" panose="020B0604020202020204" pitchFamily="34" charset="0"/>
              </a:rPr>
            </a:br>
            <a:r>
              <a:rPr lang="en-IN" sz="1800" b="1" dirty="0">
                <a:latin typeface="Bookman Old Style" panose="02050604050505020204" pitchFamily="18" charset="0"/>
                <a:cs typeface="Arial" panose="020B0604020202020204" pitchFamily="34" charset="0"/>
              </a:rPr>
              <a:t>str(mergedata2)</a:t>
            </a:r>
          </a:p>
          <a:p>
            <a:endParaRPr lang="en-IN" sz="1000" b="1" dirty="0">
              <a:latin typeface="Bookman Old Style" panose="02050604050505020204" pitchFamily="18" charset="0"/>
              <a:cs typeface="Arial" panose="020B0604020202020204" pitchFamily="34" charset="0"/>
            </a:endParaRPr>
          </a:p>
          <a:p>
            <a:pPr marL="0" indent="0">
              <a:buNone/>
            </a:pPr>
            <a:r>
              <a:rPr lang="en-US" dirty="0">
                <a:highlight>
                  <a:srgbClr val="000000"/>
                </a:highlight>
                <a:latin typeface="Bookman Old Style" panose="02050604050505020204" pitchFamily="18" charset="0"/>
              </a:rPr>
              <a:t>#merge weights</a:t>
            </a:r>
          </a:p>
          <a:p>
            <a:pPr marL="0" indent="0">
              <a:buNone/>
            </a:pPr>
            <a:r>
              <a:rPr lang="en-US" b="1" dirty="0" err="1">
                <a:solidFill>
                  <a:srgbClr val="FFFF00"/>
                </a:solidFill>
                <a:latin typeface="Bookman Old Style" panose="02050604050505020204" pitchFamily="18" charset="0"/>
                <a:cs typeface="Arial" panose="020B0604020202020204" pitchFamily="34" charset="0"/>
              </a:rPr>
              <a:t>mergeWt</a:t>
            </a:r>
            <a:r>
              <a:rPr lang="en-US" b="1" dirty="0">
                <a:latin typeface="Bookman Old Style" panose="02050604050505020204" pitchFamily="18" charset="0"/>
                <a:cs typeface="Arial" panose="020B0604020202020204" pitchFamily="34" charset="0"/>
              </a:rPr>
              <a:t>&lt;-merge(mergedata2,weightlog,by="Id")</a:t>
            </a:r>
          </a:p>
          <a:p>
            <a:pPr marL="0" indent="0">
              <a:buNone/>
            </a:pPr>
            <a:r>
              <a:rPr lang="en-US" b="1" dirty="0">
                <a:latin typeface="Bookman Old Style" panose="02050604050505020204" pitchFamily="18" charset="0"/>
                <a:cs typeface="Arial" panose="020B0604020202020204" pitchFamily="34" charset="0"/>
              </a:rPr>
              <a:t>str(</a:t>
            </a:r>
            <a:r>
              <a:rPr lang="en-US" b="1" dirty="0" err="1">
                <a:latin typeface="Bookman Old Style" panose="02050604050505020204" pitchFamily="18" charset="0"/>
                <a:cs typeface="Arial" panose="020B0604020202020204" pitchFamily="34" charset="0"/>
              </a:rPr>
              <a:t>mergeWt</a:t>
            </a:r>
            <a:r>
              <a:rPr lang="en-US" b="1" dirty="0">
                <a:latin typeface="Bookman Old Style" panose="02050604050505020204" pitchFamily="18" charset="0"/>
                <a:cs typeface="Arial" panose="020B0604020202020204" pitchFamily="34" charset="0"/>
              </a:rPr>
              <a:t>)</a:t>
            </a:r>
            <a:endParaRPr lang="en-IN" b="1" dirty="0">
              <a:latin typeface="Bookman Old Style" panose="02050604050505020204" pitchFamily="18" charset="0"/>
              <a:cs typeface="Arial" panose="020B0604020202020204" pitchFamily="34" charset="0"/>
            </a:endParaRPr>
          </a:p>
          <a:p>
            <a:endParaRPr lang="en-IN" b="1" dirty="0">
              <a:latin typeface="Bookman Old Style" panose="02050604050505020204" pitchFamily="18" charset="0"/>
            </a:endParaRPr>
          </a:p>
        </p:txBody>
      </p:sp>
    </p:spTree>
    <p:extLst>
      <p:ext uri="{BB962C8B-B14F-4D97-AF65-F5344CB8AC3E}">
        <p14:creationId xmlns:p14="http://schemas.microsoft.com/office/powerpoint/2010/main" val="289069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8FBC-9155-91F7-B407-91AC6FFC2CCC}"/>
              </a:ext>
            </a:extLst>
          </p:cNvPr>
          <p:cNvSpPr>
            <a:spLocks noGrp="1"/>
          </p:cNvSpPr>
          <p:nvPr>
            <p:ph type="title"/>
          </p:nvPr>
        </p:nvSpPr>
        <p:spPr>
          <a:xfrm>
            <a:off x="1645921" y="711200"/>
            <a:ext cx="9858692" cy="3728720"/>
          </a:xfrm>
        </p:spPr>
        <p:txBody>
          <a:bodyPr>
            <a:normAutofit/>
          </a:bodyPr>
          <a:lstStyle/>
          <a:p>
            <a:br>
              <a:rPr lang="en-IN" sz="1800" b="1" dirty="0">
                <a:latin typeface="Bookman Old Style" panose="02050604050505020204" pitchFamily="18" charset="0"/>
              </a:rPr>
            </a:br>
            <a:br>
              <a:rPr lang="en-IN" sz="1600" dirty="0"/>
            </a:br>
            <a:endParaRPr lang="en-IN"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86F5BA7-7A2A-95D8-767D-A9A4EB292B8C}"/>
              </a:ext>
            </a:extLst>
          </p:cNvPr>
          <p:cNvSpPr/>
          <p:nvPr/>
        </p:nvSpPr>
        <p:spPr>
          <a:xfrm>
            <a:off x="406400" y="243840"/>
            <a:ext cx="5547360"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latin typeface="Bookman Old Style" panose="02050604050505020204" pitchFamily="18" charset="0"/>
              </a:rPr>
              <a:t>#Extracting the required info from a string</a:t>
            </a:r>
            <a:endParaRPr lang="en-IN" dirty="0"/>
          </a:p>
        </p:txBody>
      </p:sp>
      <p:sp>
        <p:nvSpPr>
          <p:cNvPr id="5" name="TextBox 4">
            <a:extLst>
              <a:ext uri="{FF2B5EF4-FFF2-40B4-BE49-F238E27FC236}">
                <a16:creationId xmlns:a16="http://schemas.microsoft.com/office/drawing/2014/main" id="{C95E03BF-5661-6DCA-6BBB-27DF51DA2C97}"/>
              </a:ext>
            </a:extLst>
          </p:cNvPr>
          <p:cNvSpPr txBox="1"/>
          <p:nvPr/>
        </p:nvSpPr>
        <p:spPr>
          <a:xfrm>
            <a:off x="711200" y="904240"/>
            <a:ext cx="8727440" cy="2308324"/>
          </a:xfrm>
          <a:prstGeom prst="rect">
            <a:avLst/>
          </a:prstGeom>
          <a:noFill/>
        </p:spPr>
        <p:txBody>
          <a:bodyPr wrap="square" rtlCol="0">
            <a:spAutoFit/>
          </a:bodyPr>
          <a:lstStyle/>
          <a:p>
            <a:r>
              <a:rPr lang="en-IN" sz="1800" b="1" dirty="0">
                <a:solidFill>
                  <a:srgbClr val="FFFF00"/>
                </a:solidFill>
                <a:latin typeface="Bookman Old Style" panose="02050604050505020204" pitchFamily="18" charset="0"/>
                <a:cs typeface="Arial" panose="020B0604020202020204" pitchFamily="34" charset="0"/>
              </a:rPr>
              <a:t>hourlyintensities</a:t>
            </a:r>
            <a:br>
              <a:rPr lang="en-IN" sz="1800" b="1" dirty="0">
                <a:latin typeface="Bookman Old Style" panose="02050604050505020204" pitchFamily="18" charset="0"/>
                <a:cs typeface="Arial" panose="020B0604020202020204" pitchFamily="34" charset="0"/>
              </a:rPr>
            </a:br>
            <a:r>
              <a:rPr lang="en-IN" sz="1800" b="1" dirty="0" err="1">
                <a:solidFill>
                  <a:srgbClr val="FFFF00"/>
                </a:solidFill>
                <a:latin typeface="Bookman Old Style" panose="02050604050505020204" pitchFamily="18" charset="0"/>
                <a:cs typeface="Arial" panose="020B0604020202020204" pitchFamily="34" charset="0"/>
              </a:rPr>
              <a:t>hourlyintensities$Time</a:t>
            </a:r>
            <a:r>
              <a:rPr lang="en-IN" sz="1800" b="1" dirty="0">
                <a:latin typeface="Bookman Old Style" panose="02050604050505020204" pitchFamily="18" charset="0"/>
                <a:cs typeface="Arial" panose="020B0604020202020204" pitchFamily="34" charset="0"/>
              </a:rPr>
              <a:t>&lt;-</a:t>
            </a:r>
            <a:r>
              <a:rPr lang="en-IN" sz="1800" b="1" dirty="0" err="1">
                <a:latin typeface="Bookman Old Style" panose="02050604050505020204" pitchFamily="18" charset="0"/>
                <a:cs typeface="Arial" panose="020B0604020202020204" pitchFamily="34" charset="0"/>
              </a:rPr>
              <a:t>substr</a:t>
            </a:r>
            <a:r>
              <a:rPr lang="en-IN" sz="1800" b="1" dirty="0">
                <a:latin typeface="Bookman Old Style" panose="02050604050505020204" pitchFamily="18" charset="0"/>
                <a:cs typeface="Arial" panose="020B0604020202020204" pitchFamily="34" charset="0"/>
              </a:rPr>
              <a:t>(</a:t>
            </a:r>
            <a:r>
              <a:rPr lang="en-IN" sz="1800" b="1" dirty="0" err="1">
                <a:latin typeface="Bookman Old Style" panose="02050604050505020204" pitchFamily="18" charset="0"/>
                <a:cs typeface="Arial" panose="020B0604020202020204" pitchFamily="34" charset="0"/>
              </a:rPr>
              <a:t>hourlyintensities$ActivityHour,start</a:t>
            </a:r>
            <a:r>
              <a:rPr lang="en-IN" sz="1800" b="1" dirty="0">
                <a:latin typeface="Bookman Old Style" panose="02050604050505020204" pitchFamily="18" charset="0"/>
                <a:cs typeface="Arial" panose="020B0604020202020204" pitchFamily="34" charset="0"/>
              </a:rPr>
              <a:t> = 11,stop = 21)</a:t>
            </a:r>
            <a:br>
              <a:rPr lang="en-IN" sz="1800" b="1" dirty="0">
                <a:latin typeface="Bookman Old Style" panose="02050604050505020204" pitchFamily="18" charset="0"/>
                <a:cs typeface="Arial" panose="020B0604020202020204" pitchFamily="34" charset="0"/>
              </a:rPr>
            </a:br>
            <a:r>
              <a:rPr lang="en-IN" sz="1800" b="1" dirty="0" err="1">
                <a:solidFill>
                  <a:srgbClr val="FFFF00"/>
                </a:solidFill>
                <a:latin typeface="Bookman Old Style" panose="02050604050505020204" pitchFamily="18" charset="0"/>
                <a:cs typeface="Arial" panose="020B0604020202020204" pitchFamily="34" charset="0"/>
              </a:rPr>
              <a:t>hourlyintensities$Date</a:t>
            </a:r>
            <a:r>
              <a:rPr lang="en-IN" sz="1800" b="1" dirty="0">
                <a:latin typeface="Bookman Old Style" panose="02050604050505020204" pitchFamily="18" charset="0"/>
                <a:cs typeface="Arial" panose="020B0604020202020204" pitchFamily="34" charset="0"/>
              </a:rPr>
              <a:t>&lt;-</a:t>
            </a:r>
            <a:r>
              <a:rPr lang="en-IN" sz="1800" b="1" dirty="0" err="1">
                <a:latin typeface="Bookman Old Style" panose="02050604050505020204" pitchFamily="18" charset="0"/>
                <a:cs typeface="Arial" panose="020B0604020202020204" pitchFamily="34" charset="0"/>
              </a:rPr>
              <a:t>substr</a:t>
            </a:r>
            <a:r>
              <a:rPr lang="en-IN" sz="1800" b="1" dirty="0">
                <a:latin typeface="Bookman Old Style" panose="02050604050505020204" pitchFamily="18" charset="0"/>
                <a:cs typeface="Arial" panose="020B0604020202020204" pitchFamily="34" charset="0"/>
              </a:rPr>
              <a:t>(hourlyintensities$ActivityHour,1,9)</a:t>
            </a:r>
            <a:br>
              <a:rPr lang="en-IN" sz="1800" b="1" dirty="0">
                <a:latin typeface="Bookman Old Style" panose="02050604050505020204" pitchFamily="18" charset="0"/>
                <a:cs typeface="Arial" panose="020B0604020202020204" pitchFamily="34" charset="0"/>
              </a:rPr>
            </a:br>
            <a:r>
              <a:rPr lang="en-IN" sz="1800" b="1" dirty="0">
                <a:solidFill>
                  <a:srgbClr val="FFFF00"/>
                </a:solidFill>
                <a:latin typeface="Bookman Old Style" panose="02050604050505020204" pitchFamily="18" charset="0"/>
                <a:cs typeface="Arial" panose="020B0604020202020204" pitchFamily="34" charset="0"/>
              </a:rPr>
              <a:t>hourlyintensities$Date1</a:t>
            </a:r>
            <a:r>
              <a:rPr lang="en-IN" sz="1800" b="1" dirty="0">
                <a:latin typeface="Bookman Old Style" panose="02050604050505020204" pitchFamily="18" charset="0"/>
                <a:cs typeface="Arial" panose="020B0604020202020204" pitchFamily="34" charset="0"/>
              </a:rPr>
              <a:t>&lt;-</a:t>
            </a:r>
            <a:r>
              <a:rPr lang="en-IN" sz="1800" b="1" dirty="0" err="1">
                <a:latin typeface="Bookman Old Style" panose="02050604050505020204" pitchFamily="18" charset="0"/>
                <a:cs typeface="Arial" panose="020B0604020202020204" pitchFamily="34" charset="0"/>
              </a:rPr>
              <a:t>as.Date</a:t>
            </a:r>
            <a:r>
              <a:rPr lang="en-IN" sz="1800" b="1" dirty="0">
                <a:latin typeface="Bookman Old Style" panose="02050604050505020204" pitchFamily="18" charset="0"/>
                <a:cs typeface="Arial" panose="020B0604020202020204" pitchFamily="34" charset="0"/>
              </a:rPr>
              <a:t>(</a:t>
            </a:r>
            <a:r>
              <a:rPr lang="en-IN" sz="1800" b="1" dirty="0" err="1">
                <a:latin typeface="Bookman Old Style" panose="02050604050505020204" pitchFamily="18" charset="0"/>
                <a:cs typeface="Arial" panose="020B0604020202020204" pitchFamily="34" charset="0"/>
              </a:rPr>
              <a:t>hourlyintensities$Date,format</a:t>
            </a:r>
            <a:r>
              <a:rPr lang="en-IN" sz="1800" b="1" dirty="0">
                <a:latin typeface="Bookman Old Style" panose="02050604050505020204" pitchFamily="18" charset="0"/>
                <a:cs typeface="Arial" panose="020B0604020202020204" pitchFamily="34" charset="0"/>
              </a:rPr>
              <a:t> = ("%m/%d/%Y"))</a:t>
            </a:r>
            <a:br>
              <a:rPr lang="en-IN" sz="1800" b="1" dirty="0">
                <a:latin typeface="Bookman Old Style" panose="02050604050505020204" pitchFamily="18" charset="0"/>
                <a:cs typeface="Arial" panose="020B0604020202020204" pitchFamily="34" charset="0"/>
              </a:rPr>
            </a:br>
            <a:r>
              <a:rPr lang="en-IN" sz="1800" b="1" dirty="0" err="1">
                <a:solidFill>
                  <a:srgbClr val="FFFF00"/>
                </a:solidFill>
                <a:latin typeface="Bookman Old Style" panose="02050604050505020204" pitchFamily="18" charset="0"/>
                <a:cs typeface="Arial" panose="020B0604020202020204" pitchFamily="34" charset="0"/>
              </a:rPr>
              <a:t>hourlyintensities$DayName</a:t>
            </a:r>
            <a:r>
              <a:rPr lang="en-IN" sz="1800" b="1" dirty="0">
                <a:latin typeface="Bookman Old Style" panose="02050604050505020204" pitchFamily="18" charset="0"/>
                <a:cs typeface="Arial" panose="020B0604020202020204" pitchFamily="34" charset="0"/>
              </a:rPr>
              <a:t>&lt;-weekdays(hourlyintensities$Date1)</a:t>
            </a:r>
            <a:br>
              <a:rPr lang="en-IN" sz="1800" b="1" dirty="0">
                <a:latin typeface="Bookman Old Style" panose="02050604050505020204" pitchFamily="18" charset="0"/>
                <a:cs typeface="Arial" panose="020B0604020202020204" pitchFamily="34" charset="0"/>
              </a:rPr>
            </a:br>
            <a:r>
              <a:rPr lang="en-IN" sz="1800" b="1" dirty="0">
                <a:latin typeface="Bookman Old Style" panose="02050604050505020204" pitchFamily="18" charset="0"/>
                <a:cs typeface="Arial" panose="020B0604020202020204" pitchFamily="34" charset="0"/>
              </a:rPr>
              <a:t>str(hourlyintensities)</a:t>
            </a:r>
            <a:endParaRPr lang="en-IN" b="1" dirty="0">
              <a:latin typeface="Bookman Old Style" panose="02050604050505020204" pitchFamily="18" charset="0"/>
            </a:endParaRPr>
          </a:p>
        </p:txBody>
      </p:sp>
    </p:spTree>
    <p:extLst>
      <p:ext uri="{BB962C8B-B14F-4D97-AF65-F5344CB8AC3E}">
        <p14:creationId xmlns:p14="http://schemas.microsoft.com/office/powerpoint/2010/main" val="405515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870EE-1037-0A75-ED6E-E57AFC02DA9E}"/>
              </a:ext>
            </a:extLst>
          </p:cNvPr>
          <p:cNvSpPr>
            <a:spLocks noGrp="1"/>
          </p:cNvSpPr>
          <p:nvPr>
            <p:ph idx="1"/>
          </p:nvPr>
        </p:nvSpPr>
        <p:spPr>
          <a:xfrm>
            <a:off x="325120" y="1930399"/>
            <a:ext cx="3942079" cy="3981979"/>
          </a:xfrm>
        </p:spPr>
        <p:txBody>
          <a:bodyPr>
            <a:normAutofit/>
          </a:bodyPr>
          <a:lstStyle/>
          <a:p>
            <a:pPr marL="0" indent="0">
              <a:buNone/>
            </a:pPr>
            <a:r>
              <a:rPr lang="en-US" b="1" dirty="0" err="1">
                <a:solidFill>
                  <a:srgbClr val="FFFF00"/>
                </a:solidFill>
              </a:rPr>
              <a:t>ggplot</a:t>
            </a:r>
            <a:r>
              <a:rPr lang="en-US" b="1" dirty="0"/>
              <a:t>(mergedata2)+</a:t>
            </a:r>
          </a:p>
          <a:p>
            <a:pPr marL="0" indent="0">
              <a:buNone/>
            </a:pPr>
            <a:r>
              <a:rPr lang="en-US" b="1" dirty="0" err="1">
                <a:solidFill>
                  <a:srgbClr val="FFFF00"/>
                </a:solidFill>
              </a:rPr>
              <a:t>geom_point</a:t>
            </a:r>
            <a:r>
              <a:rPr lang="en-US" b="1" dirty="0"/>
              <a:t>(mapping=</a:t>
            </a:r>
            <a:r>
              <a:rPr lang="en-US" b="1" dirty="0" err="1"/>
              <a:t>aes</a:t>
            </a:r>
            <a:r>
              <a:rPr lang="en-US" b="1" dirty="0"/>
              <a:t>(x=</a:t>
            </a:r>
            <a:r>
              <a:rPr lang="en-US" b="1" dirty="0" err="1"/>
              <a:t>DayName,y</a:t>
            </a:r>
            <a:r>
              <a:rPr lang="en-US" b="1" dirty="0"/>
              <a:t>=</a:t>
            </a:r>
            <a:r>
              <a:rPr lang="en-US" b="1" dirty="0" err="1"/>
              <a:t>TotalSteps</a:t>
            </a:r>
            <a:r>
              <a:rPr lang="en-US" b="1" dirty="0"/>
              <a:t>),color="Purple")+</a:t>
            </a:r>
          </a:p>
          <a:p>
            <a:pPr marL="0" indent="0">
              <a:buNone/>
            </a:pPr>
            <a:r>
              <a:rPr lang="en-US" b="1" dirty="0" err="1">
                <a:solidFill>
                  <a:srgbClr val="FFFF00"/>
                </a:solidFill>
              </a:rPr>
              <a:t>scale_x_discrete</a:t>
            </a:r>
            <a:r>
              <a:rPr lang="en-US" b="1" dirty="0"/>
              <a:t>(limits=c("Monday","Tuesday","Wednesday","Thursday","Friday","Saturday","Sunday"))+</a:t>
            </a:r>
          </a:p>
          <a:p>
            <a:pPr marL="0" indent="0">
              <a:buNone/>
            </a:pPr>
            <a:r>
              <a:rPr lang="en-US" b="1" dirty="0">
                <a:solidFill>
                  <a:srgbClr val="FFFF00"/>
                </a:solidFill>
              </a:rPr>
              <a:t>labs</a:t>
            </a:r>
            <a:r>
              <a:rPr lang="en-US" b="1" dirty="0"/>
              <a:t>(title = "Total Steps On Each Day of the Week",</a:t>
            </a:r>
          </a:p>
          <a:p>
            <a:pPr marL="0" indent="0">
              <a:buNone/>
            </a:pPr>
            <a:r>
              <a:rPr lang="en-US" b="1" dirty="0">
                <a:solidFill>
                  <a:srgbClr val="FFFF00"/>
                </a:solidFill>
              </a:rPr>
              <a:t>subtitle</a:t>
            </a:r>
            <a:r>
              <a:rPr lang="en-US" b="1" dirty="0"/>
              <a:t> = "From Data of 24 Fitbit users")</a:t>
            </a:r>
            <a:endParaRPr lang="en-IN" b="1" dirty="0"/>
          </a:p>
        </p:txBody>
      </p:sp>
      <p:pic>
        <p:nvPicPr>
          <p:cNvPr id="7" name="Picture 6">
            <a:extLst>
              <a:ext uri="{FF2B5EF4-FFF2-40B4-BE49-F238E27FC236}">
                <a16:creationId xmlns:a16="http://schemas.microsoft.com/office/drawing/2014/main" id="{21832CC0-29C6-BA45-713B-B672D209F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706880"/>
            <a:ext cx="7294880" cy="4907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649E5B0D-AC4F-438D-5D3C-06DD42C663EF}"/>
              </a:ext>
            </a:extLst>
          </p:cNvPr>
          <p:cNvSpPr/>
          <p:nvPr/>
        </p:nvSpPr>
        <p:spPr>
          <a:xfrm>
            <a:off x="1300480" y="41014"/>
            <a:ext cx="9591040" cy="64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800" b="1" dirty="0">
                <a:latin typeface="Baskerville Old Face" panose="02020602080505020303" pitchFamily="18" charset="0"/>
                <a:cs typeface="Aparajita" panose="02020603050405020304" pitchFamily="18" charset="0"/>
              </a:rPr>
              <a:t>VIZUALISATION</a:t>
            </a:r>
            <a:r>
              <a:rPr lang="en-IN" sz="1800" b="1" dirty="0">
                <a:latin typeface="Aparajita" panose="02020603050405020304" pitchFamily="18" charset="0"/>
                <a:cs typeface="Aparajita" panose="02020603050405020304" pitchFamily="18" charset="0"/>
              </a:rPr>
              <a:t>:</a:t>
            </a:r>
            <a:endParaRPr lang="en-IN" dirty="0"/>
          </a:p>
        </p:txBody>
      </p:sp>
      <p:sp>
        <p:nvSpPr>
          <p:cNvPr id="5" name="Rectangle 4">
            <a:extLst>
              <a:ext uri="{FF2B5EF4-FFF2-40B4-BE49-F238E27FC236}">
                <a16:creationId xmlns:a16="http://schemas.microsoft.com/office/drawing/2014/main" id="{E7F55CF7-59D9-7CD0-0F3A-C7DDD4AE526F}"/>
              </a:ext>
            </a:extLst>
          </p:cNvPr>
          <p:cNvSpPr/>
          <p:nvPr/>
        </p:nvSpPr>
        <p:spPr>
          <a:xfrm>
            <a:off x="152400" y="945621"/>
            <a:ext cx="8625840" cy="385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400" b="1" dirty="0">
                <a:solidFill>
                  <a:schemeClr val="tx1"/>
                </a:solidFill>
                <a:latin typeface="Arial Black" panose="020B0A04020102020204" pitchFamily="34" charset="0"/>
              </a:rPr>
              <a:t>VIZ.1:Total Steps on each day of the week</a:t>
            </a:r>
          </a:p>
        </p:txBody>
      </p:sp>
    </p:spTree>
    <p:extLst>
      <p:ext uri="{BB962C8B-B14F-4D97-AF65-F5344CB8AC3E}">
        <p14:creationId xmlns:p14="http://schemas.microsoft.com/office/powerpoint/2010/main" val="170448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EB53E-BAEC-7BCB-76CB-29525DC5348F}"/>
              </a:ext>
            </a:extLst>
          </p:cNvPr>
          <p:cNvSpPr>
            <a:spLocks noGrp="1"/>
          </p:cNvSpPr>
          <p:nvPr>
            <p:ph idx="1"/>
          </p:nvPr>
        </p:nvSpPr>
        <p:spPr>
          <a:xfrm>
            <a:off x="447040" y="1438588"/>
            <a:ext cx="4257040" cy="4779331"/>
          </a:xfrm>
        </p:spPr>
        <p:txBody>
          <a:bodyPr>
            <a:normAutofit/>
          </a:bodyPr>
          <a:lstStyle/>
          <a:p>
            <a:pPr marL="0" indent="0">
              <a:buNone/>
            </a:pPr>
            <a:r>
              <a:rPr lang="en-US" b="1" dirty="0"/>
              <a:t>mergedata2 %&gt;% </a:t>
            </a:r>
          </a:p>
          <a:p>
            <a:pPr marL="0" indent="0">
              <a:buNone/>
            </a:pPr>
            <a:r>
              <a:rPr lang="en-US" b="1" dirty="0">
                <a:solidFill>
                  <a:srgbClr val="FFFF00"/>
                </a:solidFill>
              </a:rPr>
              <a:t>filter</a:t>
            </a:r>
            <a:r>
              <a:rPr lang="en-US" b="1" dirty="0"/>
              <a:t>(</a:t>
            </a:r>
            <a:r>
              <a:rPr lang="en-US" b="1" dirty="0" err="1"/>
              <a:t>TotalSteps</a:t>
            </a:r>
            <a:r>
              <a:rPr lang="en-US" b="1" dirty="0"/>
              <a:t>&gt;8000) %&gt;%  </a:t>
            </a:r>
            <a:r>
              <a:rPr lang="en-US" b="1" dirty="0" err="1">
                <a:solidFill>
                  <a:srgbClr val="FFFF00"/>
                </a:solidFill>
              </a:rPr>
              <a:t>ggplot</a:t>
            </a:r>
            <a:r>
              <a:rPr lang="en-US" b="1" dirty="0"/>
              <a:t>(mapping=</a:t>
            </a:r>
            <a:r>
              <a:rPr lang="en-US" b="1" dirty="0" err="1"/>
              <a:t>aes</a:t>
            </a:r>
            <a:r>
              <a:rPr lang="en-US" b="1" dirty="0"/>
              <a:t>(x=</a:t>
            </a:r>
            <a:r>
              <a:rPr lang="en-US" b="1" dirty="0" err="1"/>
              <a:t>DayName,y</a:t>
            </a:r>
            <a:r>
              <a:rPr lang="en-US" b="1" dirty="0"/>
              <a:t>=</a:t>
            </a:r>
            <a:r>
              <a:rPr lang="en-US" b="1" dirty="0" err="1"/>
              <a:t>TotalSteps,fill</a:t>
            </a:r>
            <a:r>
              <a:rPr lang="en-US" b="1" dirty="0"/>
              <a:t>=</a:t>
            </a:r>
            <a:r>
              <a:rPr lang="en-US" b="1" dirty="0" err="1"/>
              <a:t>DayName</a:t>
            </a:r>
            <a:r>
              <a:rPr lang="en-US" b="1" dirty="0"/>
              <a:t>))+ </a:t>
            </a:r>
            <a:r>
              <a:rPr lang="en-US" b="1" dirty="0" err="1">
                <a:solidFill>
                  <a:srgbClr val="FFFF00"/>
                </a:solidFill>
              </a:rPr>
              <a:t>geom_bar</a:t>
            </a:r>
            <a:r>
              <a:rPr lang="en-US" b="1" dirty="0"/>
              <a:t>(stat="</a:t>
            </a:r>
            <a:r>
              <a:rPr lang="en-US" b="1" dirty="0" err="1"/>
              <a:t>summary",fun</a:t>
            </a:r>
            <a:r>
              <a:rPr lang="en-US" b="1" dirty="0"/>
              <a:t>="mean")+ </a:t>
            </a:r>
            <a:r>
              <a:rPr lang="en-US" b="1" dirty="0" err="1">
                <a:solidFill>
                  <a:srgbClr val="FFFF00"/>
                </a:solidFill>
              </a:rPr>
              <a:t>scale_x_discrete</a:t>
            </a:r>
            <a:r>
              <a:rPr lang="en-US" b="1" dirty="0"/>
              <a:t>(limits=c("Monday","Tuesday","Wednesday","Thursday","Friday","Saturday","Sunday"))+</a:t>
            </a:r>
          </a:p>
          <a:p>
            <a:pPr marL="0" indent="0">
              <a:buNone/>
            </a:pPr>
            <a:r>
              <a:rPr lang="en-US" b="1" dirty="0">
                <a:solidFill>
                  <a:srgbClr val="00B050"/>
                </a:solidFill>
              </a:rPr>
              <a:t> </a:t>
            </a:r>
            <a:r>
              <a:rPr lang="en-US" b="1" dirty="0">
                <a:solidFill>
                  <a:srgbClr val="FFFF00"/>
                </a:solidFill>
              </a:rPr>
              <a:t>labs</a:t>
            </a:r>
            <a:r>
              <a:rPr lang="en-US" b="1" dirty="0"/>
              <a:t>(title="Avg Total Steps on each day of the week",</a:t>
            </a:r>
          </a:p>
          <a:p>
            <a:pPr marL="0" indent="0">
              <a:buNone/>
            </a:pPr>
            <a:r>
              <a:rPr lang="en-US" b="1" dirty="0">
                <a:solidFill>
                  <a:srgbClr val="FFFF00"/>
                </a:solidFill>
              </a:rPr>
              <a:t>subtitle</a:t>
            </a:r>
            <a:r>
              <a:rPr lang="en-US" b="1" dirty="0"/>
              <a:t> = "among the people takes more then 8000 daily steps", y="Avg Total Steps")+</a:t>
            </a:r>
          </a:p>
          <a:p>
            <a:pPr marL="0" indent="0">
              <a:buNone/>
            </a:pPr>
            <a:r>
              <a:rPr lang="en-US" b="1" dirty="0">
                <a:solidFill>
                  <a:srgbClr val="FFFF00"/>
                </a:solidFill>
              </a:rPr>
              <a:t>theme</a:t>
            </a:r>
            <a:r>
              <a:rPr lang="en-US" b="1" dirty="0"/>
              <a:t>(</a:t>
            </a:r>
            <a:r>
              <a:rPr lang="en-US" b="1" dirty="0" err="1"/>
              <a:t>legend.position</a:t>
            </a:r>
            <a:r>
              <a:rPr lang="en-US" b="1" dirty="0"/>
              <a:t>="none")</a:t>
            </a:r>
            <a:endParaRPr lang="en-IN" b="1" dirty="0"/>
          </a:p>
        </p:txBody>
      </p:sp>
      <p:pic>
        <p:nvPicPr>
          <p:cNvPr id="5" name="Picture 4">
            <a:extLst>
              <a:ext uri="{FF2B5EF4-FFF2-40B4-BE49-F238E27FC236}">
                <a16:creationId xmlns:a16="http://schemas.microsoft.com/office/drawing/2014/main" id="{DE54ECAD-B231-705E-D89A-0E9F29D97BDA}"/>
              </a:ext>
            </a:extLst>
          </p:cNvPr>
          <p:cNvPicPr>
            <a:picLocks noChangeAspect="1"/>
          </p:cNvPicPr>
          <p:nvPr/>
        </p:nvPicPr>
        <p:blipFill>
          <a:blip r:embed="rId2"/>
          <a:stretch>
            <a:fillRect/>
          </a:stretch>
        </p:blipFill>
        <p:spPr>
          <a:xfrm>
            <a:off x="4968240" y="1239519"/>
            <a:ext cx="6918961" cy="5405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F1FA1CB0-647D-C68A-3317-FE47F9D55A47}"/>
              </a:ext>
            </a:extLst>
          </p:cNvPr>
          <p:cNvSpPr/>
          <p:nvPr/>
        </p:nvSpPr>
        <p:spPr>
          <a:xfrm>
            <a:off x="264161" y="218441"/>
            <a:ext cx="115671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00" b="1" i="0" dirty="0">
                <a:solidFill>
                  <a:schemeClr val="tx1"/>
                </a:solidFill>
                <a:effectLst/>
                <a:latin typeface="Arial Black" panose="020B0A04020102020204" pitchFamily="34" charset="0"/>
              </a:rPr>
              <a:t>VIZ.2: Weekly steps taking pattern in a group of people who takes more than 8000 daily steps</a:t>
            </a:r>
            <a:r>
              <a:rPr lang="en-US" sz="2300" b="1" i="0" dirty="0">
                <a:solidFill>
                  <a:schemeClr val="tx1"/>
                </a:solidFill>
                <a:effectLst/>
                <a:latin typeface="Inter"/>
              </a:rPr>
              <a:t>.</a:t>
            </a:r>
            <a:endParaRPr lang="en-IN" sz="2300" dirty="0">
              <a:solidFill>
                <a:schemeClr val="tx1"/>
              </a:solidFill>
            </a:endParaRPr>
          </a:p>
        </p:txBody>
      </p:sp>
    </p:spTree>
    <p:extLst>
      <p:ext uri="{BB962C8B-B14F-4D97-AF65-F5344CB8AC3E}">
        <p14:creationId xmlns:p14="http://schemas.microsoft.com/office/powerpoint/2010/main" val="160293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82625-C809-67B0-C33D-A20A6828D426}"/>
              </a:ext>
            </a:extLst>
          </p:cNvPr>
          <p:cNvSpPr>
            <a:spLocks noGrp="1"/>
          </p:cNvSpPr>
          <p:nvPr>
            <p:ph idx="1"/>
          </p:nvPr>
        </p:nvSpPr>
        <p:spPr>
          <a:xfrm>
            <a:off x="277096" y="1127760"/>
            <a:ext cx="4101864" cy="5283200"/>
          </a:xfrm>
        </p:spPr>
        <p:txBody>
          <a:bodyPr>
            <a:noAutofit/>
          </a:bodyPr>
          <a:lstStyle/>
          <a:p>
            <a:pPr marL="0" indent="0">
              <a:buNone/>
            </a:pPr>
            <a:r>
              <a:rPr lang="en-US" b="1" dirty="0" err="1">
                <a:solidFill>
                  <a:srgbClr val="FFFF00"/>
                </a:solidFill>
              </a:rPr>
              <a:t>theme_set</a:t>
            </a:r>
            <a:r>
              <a:rPr lang="en-US" b="1" dirty="0">
                <a:solidFill>
                  <a:srgbClr val="FFFF00"/>
                </a:solidFill>
              </a:rPr>
              <a:t>(</a:t>
            </a:r>
            <a:r>
              <a:rPr lang="en-US" b="1" dirty="0" err="1"/>
              <a:t>theme_bw</a:t>
            </a:r>
            <a:r>
              <a:rPr lang="en-US" b="1" dirty="0"/>
              <a:t>())</a:t>
            </a:r>
          </a:p>
          <a:p>
            <a:pPr marL="0" indent="0">
              <a:buNone/>
            </a:pPr>
            <a:r>
              <a:rPr lang="en-US" b="1" dirty="0"/>
              <a:t>mergedata2%&gt;% </a:t>
            </a:r>
          </a:p>
          <a:p>
            <a:pPr marL="0" indent="0">
              <a:buNone/>
            </a:pPr>
            <a:r>
              <a:rPr lang="en-US" b="1" dirty="0">
                <a:solidFill>
                  <a:srgbClr val="FFFF00"/>
                </a:solidFill>
              </a:rPr>
              <a:t>filter</a:t>
            </a:r>
            <a:r>
              <a:rPr lang="en-US" b="1" dirty="0"/>
              <a:t>(</a:t>
            </a:r>
            <a:r>
              <a:rPr lang="en-US" b="1" dirty="0" err="1"/>
              <a:t>TotalSteps</a:t>
            </a:r>
            <a:r>
              <a:rPr lang="en-US" b="1" dirty="0"/>
              <a:t>&lt;8000) %&gt;%  </a:t>
            </a:r>
            <a:r>
              <a:rPr lang="en-US" b="1" dirty="0" err="1">
                <a:solidFill>
                  <a:srgbClr val="FFFF00"/>
                </a:solidFill>
              </a:rPr>
              <a:t>ggplot</a:t>
            </a:r>
            <a:r>
              <a:rPr lang="en-US" b="1" dirty="0"/>
              <a:t>(mapping=</a:t>
            </a:r>
            <a:r>
              <a:rPr lang="en-US" b="1" dirty="0" err="1"/>
              <a:t>aes</a:t>
            </a:r>
            <a:r>
              <a:rPr lang="en-US" b="1" dirty="0"/>
              <a:t>(x=</a:t>
            </a:r>
            <a:r>
              <a:rPr lang="en-US" b="1" dirty="0" err="1"/>
              <a:t>DayName,y</a:t>
            </a:r>
            <a:r>
              <a:rPr lang="en-US" b="1" dirty="0"/>
              <a:t>=</a:t>
            </a:r>
            <a:r>
              <a:rPr lang="en-US" b="1" dirty="0" err="1"/>
              <a:t>TotalSteps,fill</a:t>
            </a:r>
            <a:r>
              <a:rPr lang="en-US" b="1" dirty="0"/>
              <a:t>=</a:t>
            </a:r>
            <a:r>
              <a:rPr lang="en-US" b="1" dirty="0" err="1"/>
              <a:t>DayName</a:t>
            </a:r>
            <a:r>
              <a:rPr lang="en-US" b="1" dirty="0"/>
              <a:t>))+ </a:t>
            </a:r>
            <a:r>
              <a:rPr lang="en-US" b="1" dirty="0" err="1"/>
              <a:t>geom_bar</a:t>
            </a:r>
            <a:r>
              <a:rPr lang="en-US" b="1" dirty="0"/>
              <a:t>(stat="</a:t>
            </a:r>
            <a:r>
              <a:rPr lang="en-US" b="1" dirty="0" err="1"/>
              <a:t>summary",fun</a:t>
            </a:r>
            <a:r>
              <a:rPr lang="en-US" b="1" dirty="0"/>
              <a:t>="mean")+ </a:t>
            </a:r>
            <a:r>
              <a:rPr lang="en-US" b="1" dirty="0" err="1">
                <a:solidFill>
                  <a:srgbClr val="FFFF00"/>
                </a:solidFill>
              </a:rPr>
              <a:t>scale_x_discrete</a:t>
            </a:r>
            <a:r>
              <a:rPr lang="en-US" b="1" dirty="0"/>
              <a:t>(limits=c("Monday","Tuesday","Wednesday","Thursday","Friday","Saturday","Sunday"))+</a:t>
            </a:r>
          </a:p>
          <a:p>
            <a:pPr marL="0" indent="0">
              <a:buNone/>
            </a:pPr>
            <a:r>
              <a:rPr lang="en-US" b="1" dirty="0">
                <a:solidFill>
                  <a:srgbClr val="FFFF00"/>
                </a:solidFill>
              </a:rPr>
              <a:t>labs</a:t>
            </a:r>
            <a:r>
              <a:rPr lang="en-US" b="1" dirty="0"/>
              <a:t>(title="Avg Total Steps on each day of the week",</a:t>
            </a:r>
          </a:p>
          <a:p>
            <a:pPr marL="0" indent="0">
              <a:buNone/>
            </a:pPr>
            <a:r>
              <a:rPr lang="en-US" b="1" dirty="0">
                <a:solidFill>
                  <a:srgbClr val="FFFF00"/>
                </a:solidFill>
              </a:rPr>
              <a:t>subtitle</a:t>
            </a:r>
            <a:r>
              <a:rPr lang="en-US" b="1" dirty="0">
                <a:solidFill>
                  <a:srgbClr val="00B050"/>
                </a:solidFill>
              </a:rPr>
              <a:t> </a:t>
            </a:r>
            <a:r>
              <a:rPr lang="en-US" b="1" dirty="0"/>
              <a:t>= "among the people takes less then 8000 daily steps",</a:t>
            </a:r>
          </a:p>
          <a:p>
            <a:pPr marL="0" indent="0">
              <a:buNone/>
            </a:pPr>
            <a:r>
              <a:rPr lang="en-US" b="1" dirty="0"/>
              <a:t>  y="Avg Total Steps")+</a:t>
            </a:r>
          </a:p>
          <a:p>
            <a:pPr marL="0" indent="0">
              <a:buNone/>
            </a:pPr>
            <a:r>
              <a:rPr lang="en-US" b="1" dirty="0">
                <a:solidFill>
                  <a:srgbClr val="FFFF00"/>
                </a:solidFill>
              </a:rPr>
              <a:t>theme</a:t>
            </a:r>
            <a:r>
              <a:rPr lang="en-US" b="1" dirty="0"/>
              <a:t>(</a:t>
            </a:r>
            <a:r>
              <a:rPr lang="en-US" b="1" dirty="0" err="1"/>
              <a:t>legend.position</a:t>
            </a:r>
            <a:r>
              <a:rPr lang="en-US" b="1" dirty="0"/>
              <a:t>="none")</a:t>
            </a:r>
            <a:endParaRPr lang="en-IN" b="1" dirty="0"/>
          </a:p>
        </p:txBody>
      </p:sp>
      <p:pic>
        <p:nvPicPr>
          <p:cNvPr id="5" name="Picture 4">
            <a:extLst>
              <a:ext uri="{FF2B5EF4-FFF2-40B4-BE49-F238E27FC236}">
                <a16:creationId xmlns:a16="http://schemas.microsoft.com/office/drawing/2014/main" id="{2B89CA08-12B9-FB15-67DF-25654E36984D}"/>
              </a:ext>
            </a:extLst>
          </p:cNvPr>
          <p:cNvPicPr>
            <a:picLocks noChangeAspect="1"/>
          </p:cNvPicPr>
          <p:nvPr/>
        </p:nvPicPr>
        <p:blipFill>
          <a:blip r:embed="rId2"/>
          <a:stretch>
            <a:fillRect/>
          </a:stretch>
        </p:blipFill>
        <p:spPr>
          <a:xfrm>
            <a:off x="4724401" y="1259840"/>
            <a:ext cx="7294880" cy="538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BC41D76E-E009-D7BF-0FB2-92C93D2F3758}"/>
              </a:ext>
            </a:extLst>
          </p:cNvPr>
          <p:cNvSpPr/>
          <p:nvPr/>
        </p:nvSpPr>
        <p:spPr>
          <a:xfrm>
            <a:off x="277096" y="132080"/>
            <a:ext cx="11671064"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i="0" dirty="0">
                <a:solidFill>
                  <a:schemeClr val="tx1"/>
                </a:solidFill>
                <a:effectLst/>
                <a:latin typeface="Bookman Old Style" panose="02050604050505020204" pitchFamily="18" charset="0"/>
              </a:rPr>
              <a:t>VIZ.3: Steps pattern among those who takes less than 8000 daily steps.</a:t>
            </a:r>
            <a:endParaRPr lang="en-IN" sz="26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46373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01D68-C7A2-8169-119F-56870420F6BC}"/>
              </a:ext>
            </a:extLst>
          </p:cNvPr>
          <p:cNvSpPr>
            <a:spLocks noGrp="1"/>
          </p:cNvSpPr>
          <p:nvPr>
            <p:ph idx="1"/>
          </p:nvPr>
        </p:nvSpPr>
        <p:spPr>
          <a:xfrm>
            <a:off x="398626" y="1305410"/>
            <a:ext cx="3831908" cy="5125869"/>
          </a:xfrm>
        </p:spPr>
        <p:txBody>
          <a:bodyPr>
            <a:noAutofit/>
          </a:bodyPr>
          <a:lstStyle/>
          <a:p>
            <a:pPr marL="0" indent="0">
              <a:buNone/>
            </a:pPr>
            <a:r>
              <a:rPr lang="en-US" b="1" dirty="0"/>
              <a:t>mergedata2%&gt;% </a:t>
            </a:r>
          </a:p>
          <a:p>
            <a:pPr marL="0" indent="0">
              <a:buNone/>
            </a:pPr>
            <a:r>
              <a:rPr lang="en-US" b="1" dirty="0">
                <a:solidFill>
                  <a:srgbClr val="FFFF00"/>
                </a:solidFill>
              </a:rPr>
              <a:t> filter</a:t>
            </a:r>
            <a:r>
              <a:rPr lang="en-US" b="1" dirty="0"/>
              <a:t>(</a:t>
            </a:r>
            <a:r>
              <a:rPr lang="en-US" b="1" dirty="0" err="1"/>
              <a:t>TotalSteps</a:t>
            </a:r>
            <a:r>
              <a:rPr lang="en-US" b="1" dirty="0"/>
              <a:t>&lt;5000) %&gt;%  </a:t>
            </a:r>
            <a:r>
              <a:rPr lang="en-US" b="1" dirty="0" err="1">
                <a:solidFill>
                  <a:srgbClr val="FFFF00"/>
                </a:solidFill>
              </a:rPr>
              <a:t>ggplot</a:t>
            </a:r>
            <a:r>
              <a:rPr lang="en-US" b="1" dirty="0"/>
              <a:t>(mapping=</a:t>
            </a:r>
            <a:r>
              <a:rPr lang="en-US" b="1" dirty="0" err="1"/>
              <a:t>aes</a:t>
            </a:r>
            <a:r>
              <a:rPr lang="en-US" b="1" dirty="0"/>
              <a:t>(x=</a:t>
            </a:r>
            <a:r>
              <a:rPr lang="en-US" b="1" dirty="0" err="1"/>
              <a:t>DayName,y</a:t>
            </a:r>
            <a:r>
              <a:rPr lang="en-US" b="1" dirty="0"/>
              <a:t>=</a:t>
            </a:r>
            <a:r>
              <a:rPr lang="en-US" b="1" dirty="0" err="1"/>
              <a:t>TotalSteps,fill</a:t>
            </a:r>
            <a:r>
              <a:rPr lang="en-US" b="1" dirty="0"/>
              <a:t>=</a:t>
            </a:r>
            <a:r>
              <a:rPr lang="en-US" b="1" dirty="0" err="1"/>
              <a:t>DayName</a:t>
            </a:r>
            <a:r>
              <a:rPr lang="en-US" b="1" dirty="0"/>
              <a:t>))+ </a:t>
            </a:r>
            <a:r>
              <a:rPr lang="en-US" b="1" dirty="0" err="1">
                <a:solidFill>
                  <a:srgbClr val="FFFF00"/>
                </a:solidFill>
              </a:rPr>
              <a:t>geom_bar</a:t>
            </a:r>
            <a:r>
              <a:rPr lang="en-US" b="1" dirty="0"/>
              <a:t>(stat="</a:t>
            </a:r>
            <a:r>
              <a:rPr lang="en-US" b="1" dirty="0" err="1"/>
              <a:t>summary",fun</a:t>
            </a:r>
            <a:r>
              <a:rPr lang="en-US" b="1" dirty="0"/>
              <a:t>="mean")+ </a:t>
            </a:r>
            <a:r>
              <a:rPr lang="en-US" b="1" dirty="0" err="1">
                <a:solidFill>
                  <a:srgbClr val="FFFF00"/>
                </a:solidFill>
              </a:rPr>
              <a:t>scale_x_discrete</a:t>
            </a:r>
            <a:r>
              <a:rPr lang="en-US" b="1" dirty="0"/>
              <a:t>(limits=c("Monday","Tuesday","Wednesday","Thursday","Friday","Saturday","Sunday"))+</a:t>
            </a:r>
          </a:p>
          <a:p>
            <a:pPr marL="0" indent="0">
              <a:buNone/>
            </a:pPr>
            <a:r>
              <a:rPr lang="en-US" b="1" dirty="0">
                <a:solidFill>
                  <a:srgbClr val="00B050"/>
                </a:solidFill>
              </a:rPr>
              <a:t>  </a:t>
            </a:r>
            <a:r>
              <a:rPr lang="en-US" b="1" dirty="0">
                <a:solidFill>
                  <a:srgbClr val="FFFF00"/>
                </a:solidFill>
              </a:rPr>
              <a:t>labs</a:t>
            </a:r>
            <a:r>
              <a:rPr lang="en-US" b="1" dirty="0"/>
              <a:t>(title="Avg Total Steps on each day of the week",</a:t>
            </a:r>
          </a:p>
          <a:p>
            <a:pPr marL="0" indent="0">
              <a:buNone/>
            </a:pPr>
            <a:r>
              <a:rPr lang="en-US" b="1" dirty="0">
                <a:solidFill>
                  <a:srgbClr val="FFFF00"/>
                </a:solidFill>
              </a:rPr>
              <a:t> subtitle </a:t>
            </a:r>
            <a:r>
              <a:rPr lang="en-US" b="1" dirty="0"/>
              <a:t>= "among the people takes less then 5000 daily steps",</a:t>
            </a:r>
          </a:p>
          <a:p>
            <a:pPr marL="0" indent="0">
              <a:buNone/>
            </a:pPr>
            <a:r>
              <a:rPr lang="en-US" b="1" dirty="0"/>
              <a:t>       y="Avg Total Steps")+</a:t>
            </a:r>
          </a:p>
          <a:p>
            <a:pPr marL="0" indent="0">
              <a:buNone/>
            </a:pPr>
            <a:r>
              <a:rPr lang="en-US" b="1" dirty="0"/>
              <a:t>  </a:t>
            </a:r>
            <a:r>
              <a:rPr lang="en-US" b="1" dirty="0">
                <a:solidFill>
                  <a:srgbClr val="FFFF00"/>
                </a:solidFill>
              </a:rPr>
              <a:t>theme</a:t>
            </a:r>
            <a:r>
              <a:rPr lang="en-US" b="1" dirty="0"/>
              <a:t>(</a:t>
            </a:r>
            <a:r>
              <a:rPr lang="en-US" b="1" dirty="0" err="1"/>
              <a:t>legend.position</a:t>
            </a:r>
            <a:r>
              <a:rPr lang="en-US" b="1" dirty="0"/>
              <a:t>="none")</a:t>
            </a:r>
            <a:endParaRPr lang="en-IN" b="1" dirty="0"/>
          </a:p>
        </p:txBody>
      </p:sp>
      <p:pic>
        <p:nvPicPr>
          <p:cNvPr id="5" name="Picture 4">
            <a:extLst>
              <a:ext uri="{FF2B5EF4-FFF2-40B4-BE49-F238E27FC236}">
                <a16:creationId xmlns:a16="http://schemas.microsoft.com/office/drawing/2014/main" id="{7CC35B14-6CAF-0BB9-1FD9-04EBFE48CF03}"/>
              </a:ext>
            </a:extLst>
          </p:cNvPr>
          <p:cNvPicPr>
            <a:picLocks noChangeAspect="1"/>
          </p:cNvPicPr>
          <p:nvPr/>
        </p:nvPicPr>
        <p:blipFill>
          <a:blip r:embed="rId2"/>
          <a:stretch>
            <a:fillRect/>
          </a:stretch>
        </p:blipFill>
        <p:spPr>
          <a:xfrm>
            <a:off x="4826000" y="1254611"/>
            <a:ext cx="7172960" cy="541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4719DBC8-37C9-815E-0B8C-D5BBBBC46EEE}"/>
              </a:ext>
            </a:extLst>
          </p:cNvPr>
          <p:cNvSpPr/>
          <p:nvPr/>
        </p:nvSpPr>
        <p:spPr>
          <a:xfrm>
            <a:off x="193040" y="111760"/>
            <a:ext cx="1180592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i="0" dirty="0">
                <a:solidFill>
                  <a:schemeClr val="tx1"/>
                </a:solidFill>
                <a:effectLst/>
                <a:latin typeface="Bookman Old Style" panose="02050604050505020204" pitchFamily="18" charset="0"/>
              </a:rPr>
              <a:t>VIZ.4: Steps pattern among those who takes less than 5000 daily steps.</a:t>
            </a:r>
            <a:endParaRPr lang="en-IN" sz="26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04112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65A4A-249B-3F58-C0F7-4AC487F6E7DA}"/>
              </a:ext>
            </a:extLst>
          </p:cNvPr>
          <p:cNvSpPr>
            <a:spLocks noGrp="1"/>
          </p:cNvSpPr>
          <p:nvPr>
            <p:ph idx="1"/>
          </p:nvPr>
        </p:nvSpPr>
        <p:spPr>
          <a:xfrm>
            <a:off x="177058" y="1137921"/>
            <a:ext cx="3917422" cy="5476240"/>
          </a:xfrm>
        </p:spPr>
        <p:txBody>
          <a:bodyPr>
            <a:noAutofit/>
          </a:bodyPr>
          <a:lstStyle/>
          <a:p>
            <a:pPr marL="0" indent="0">
              <a:buNone/>
            </a:pPr>
            <a:r>
              <a:rPr lang="en-IN" sz="1700" b="1" dirty="0" err="1"/>
              <a:t>mergeWt</a:t>
            </a:r>
            <a:r>
              <a:rPr lang="en-IN" sz="1700" b="1" dirty="0"/>
              <a:t> %&gt;% </a:t>
            </a:r>
          </a:p>
          <a:p>
            <a:pPr marL="0" indent="0">
              <a:buNone/>
            </a:pPr>
            <a:r>
              <a:rPr lang="en-IN" sz="1700" b="1" dirty="0"/>
              <a:t> </a:t>
            </a:r>
            <a:r>
              <a:rPr lang="en-IN" sz="1700" b="1" dirty="0">
                <a:solidFill>
                  <a:srgbClr val="FFFF00"/>
                </a:solidFill>
              </a:rPr>
              <a:t>ggplot</a:t>
            </a:r>
            <a:r>
              <a:rPr lang="en-IN" sz="1700" b="1" dirty="0"/>
              <a:t>(</a:t>
            </a:r>
            <a:r>
              <a:rPr lang="en-IN" sz="1700" b="1" dirty="0" err="1"/>
              <a:t>aes</a:t>
            </a:r>
            <a:r>
              <a:rPr lang="en-IN" sz="1700" b="1" dirty="0"/>
              <a:t>(</a:t>
            </a:r>
            <a:r>
              <a:rPr lang="en-IN" sz="1700" b="1" dirty="0" err="1"/>
              <a:t>DayName,TotalSteps,color</a:t>
            </a:r>
            <a:r>
              <a:rPr lang="en-IN" sz="1700" b="1" dirty="0"/>
              <a:t>=</a:t>
            </a:r>
            <a:r>
              <a:rPr lang="en-IN" sz="1700" b="1" dirty="0" err="1"/>
              <a:t>BMI,size</a:t>
            </a:r>
            <a:r>
              <a:rPr lang="en-IN" sz="1700" b="1" dirty="0"/>
              <a:t>=Date))+</a:t>
            </a:r>
          </a:p>
          <a:p>
            <a:pPr marL="0" indent="0">
              <a:buNone/>
            </a:pPr>
            <a:r>
              <a:rPr lang="en-IN" sz="1700" b="1" dirty="0" err="1">
                <a:solidFill>
                  <a:srgbClr val="FFFF00"/>
                </a:solidFill>
              </a:rPr>
              <a:t>geom_point</a:t>
            </a:r>
            <a:r>
              <a:rPr lang="en-IN" sz="1700" b="1" dirty="0"/>
              <a:t>(alpha=0.5)+</a:t>
            </a:r>
          </a:p>
          <a:p>
            <a:pPr marL="0" indent="0">
              <a:buNone/>
            </a:pPr>
            <a:r>
              <a:rPr lang="en-IN" sz="1700" b="1" dirty="0" err="1">
                <a:solidFill>
                  <a:srgbClr val="FFFF00"/>
                </a:solidFill>
              </a:rPr>
              <a:t>scale_x_discrete</a:t>
            </a:r>
            <a:r>
              <a:rPr lang="en-IN" sz="1700" b="1" dirty="0"/>
              <a:t>(limits = c("Monday" , "Tuesday", "Wednesday", "Thursday" , "Friday" , "Saturday" , "Sunday"))+</a:t>
            </a:r>
          </a:p>
          <a:p>
            <a:pPr marL="0" indent="0">
              <a:buNone/>
            </a:pPr>
            <a:r>
              <a:rPr lang="en-IN" sz="1700" b="1" dirty="0" err="1">
                <a:solidFill>
                  <a:srgbClr val="FFFF00"/>
                </a:solidFill>
              </a:rPr>
              <a:t>facet_wrap</a:t>
            </a:r>
            <a:r>
              <a:rPr lang="en-IN" sz="1700" b="1" dirty="0"/>
              <a:t>(~Id)+</a:t>
            </a:r>
          </a:p>
          <a:p>
            <a:pPr marL="0" indent="0">
              <a:buNone/>
            </a:pPr>
            <a:r>
              <a:rPr lang="en-IN" sz="1700" b="1" dirty="0" err="1">
                <a:solidFill>
                  <a:srgbClr val="FFFF00"/>
                </a:solidFill>
              </a:rPr>
              <a:t>scale_color_viridis_b</a:t>
            </a:r>
            <a:r>
              <a:rPr lang="en-IN" sz="1700" b="1" dirty="0"/>
              <a:t>(option = "C")+</a:t>
            </a:r>
          </a:p>
          <a:p>
            <a:pPr marL="0" indent="0">
              <a:buNone/>
            </a:pPr>
            <a:r>
              <a:rPr lang="en-IN" sz="1700" b="1" dirty="0">
                <a:solidFill>
                  <a:srgbClr val="FFFF00"/>
                </a:solidFill>
              </a:rPr>
              <a:t>theme</a:t>
            </a:r>
            <a:r>
              <a:rPr lang="en-IN" sz="1700" b="1" dirty="0"/>
              <a:t>(</a:t>
            </a:r>
            <a:r>
              <a:rPr lang="en-IN" sz="1700" b="1" dirty="0" err="1"/>
              <a:t>axis.text.x</a:t>
            </a:r>
            <a:r>
              <a:rPr lang="en-IN" sz="1700" b="1" dirty="0"/>
              <a:t> = 					      </a:t>
            </a:r>
            <a:r>
              <a:rPr lang="en-IN" sz="1700" b="1" dirty="0" err="1"/>
              <a:t>element_text</a:t>
            </a:r>
            <a:r>
              <a:rPr lang="en-IN" sz="1700" b="1" dirty="0"/>
              <a:t>(angle = 90))+</a:t>
            </a:r>
          </a:p>
          <a:p>
            <a:pPr marL="0" indent="0">
              <a:buNone/>
            </a:pPr>
            <a:r>
              <a:rPr lang="en-IN" sz="1700" b="1" dirty="0">
                <a:solidFill>
                  <a:srgbClr val="FFFF00"/>
                </a:solidFill>
              </a:rPr>
              <a:t>labs</a:t>
            </a:r>
            <a:r>
              <a:rPr lang="en-IN" sz="1700" b="1" dirty="0"/>
              <a:t>(title = "Users </a:t>
            </a:r>
            <a:r>
              <a:rPr lang="en-IN" sz="1700" b="1" dirty="0" err="1"/>
              <a:t>consistancy</a:t>
            </a:r>
            <a:r>
              <a:rPr lang="en-IN" sz="1700" b="1" dirty="0"/>
              <a:t> in 			steps and their BMI",</a:t>
            </a:r>
          </a:p>
          <a:p>
            <a:pPr marL="0" indent="0">
              <a:buNone/>
            </a:pPr>
            <a:r>
              <a:rPr lang="en-IN" sz="1700" b="1" dirty="0">
                <a:solidFill>
                  <a:srgbClr val="FFFF00"/>
                </a:solidFill>
              </a:rPr>
              <a:t>subtitle</a:t>
            </a:r>
            <a:r>
              <a:rPr lang="en-IN" sz="1700" b="1" dirty="0">
                <a:solidFill>
                  <a:srgbClr val="00B050"/>
                </a:solidFill>
              </a:rPr>
              <a:t> </a:t>
            </a:r>
            <a:r>
              <a:rPr lang="en-IN" sz="1700" b="1" dirty="0"/>
              <a:t>= " 22 days Data of 6 				Fitbit Users")</a:t>
            </a:r>
          </a:p>
        </p:txBody>
      </p:sp>
      <p:pic>
        <p:nvPicPr>
          <p:cNvPr id="7" name="Picture 6">
            <a:extLst>
              <a:ext uri="{FF2B5EF4-FFF2-40B4-BE49-F238E27FC236}">
                <a16:creationId xmlns:a16="http://schemas.microsoft.com/office/drawing/2014/main" id="{CB98132C-688B-93AE-4FD5-74782AA5E20A}"/>
              </a:ext>
            </a:extLst>
          </p:cNvPr>
          <p:cNvPicPr>
            <a:picLocks noChangeAspect="1"/>
          </p:cNvPicPr>
          <p:nvPr/>
        </p:nvPicPr>
        <p:blipFill>
          <a:blip r:embed="rId2"/>
          <a:stretch>
            <a:fillRect/>
          </a:stretch>
        </p:blipFill>
        <p:spPr>
          <a:xfrm>
            <a:off x="4277360" y="1381761"/>
            <a:ext cx="7756416" cy="5232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312C21AD-19AE-8B15-694B-F64165CFE037}"/>
              </a:ext>
            </a:extLst>
          </p:cNvPr>
          <p:cNvSpPr/>
          <p:nvPr/>
        </p:nvSpPr>
        <p:spPr>
          <a:xfrm>
            <a:off x="232196" y="137161"/>
            <a:ext cx="11715964" cy="83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i="0" dirty="0">
                <a:solidFill>
                  <a:schemeClr val="tx1"/>
                </a:solidFill>
                <a:effectLst/>
                <a:latin typeface="Bookman Old Style" panose="02050604050505020204" pitchFamily="18" charset="0"/>
              </a:rPr>
              <a:t>VIZ.5: Users consistency in steps and their BMI with 22 days Data of 6 Fitbit Users.</a:t>
            </a:r>
            <a:endParaRPr lang="en-IN" sz="26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38713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EEB00-E667-5707-B5EC-C66083476313}"/>
              </a:ext>
            </a:extLst>
          </p:cNvPr>
          <p:cNvSpPr>
            <a:spLocks noGrp="1"/>
          </p:cNvSpPr>
          <p:nvPr>
            <p:ph idx="1"/>
          </p:nvPr>
        </p:nvSpPr>
        <p:spPr>
          <a:xfrm>
            <a:off x="355600" y="1402080"/>
            <a:ext cx="3810000" cy="4257040"/>
          </a:xfrm>
        </p:spPr>
        <p:txBody>
          <a:bodyPr>
            <a:normAutofit/>
          </a:bodyPr>
          <a:lstStyle/>
          <a:p>
            <a:pPr marL="0" indent="0">
              <a:buNone/>
            </a:pPr>
            <a:r>
              <a:rPr lang="en-IN" sz="2000" b="1" dirty="0">
                <a:solidFill>
                  <a:srgbClr val="FFFF00"/>
                </a:solidFill>
              </a:rPr>
              <a:t>ggplot</a:t>
            </a:r>
            <a:r>
              <a:rPr lang="en-IN" sz="2000" b="1" dirty="0"/>
              <a:t>(data=mergedata2) +</a:t>
            </a:r>
          </a:p>
          <a:p>
            <a:pPr marL="0" indent="0">
              <a:buNone/>
            </a:pPr>
            <a:r>
              <a:rPr lang="en-IN" sz="2000" b="1" dirty="0" err="1">
                <a:solidFill>
                  <a:srgbClr val="FFFF00"/>
                </a:solidFill>
              </a:rPr>
              <a:t>geom_point</a:t>
            </a:r>
            <a:r>
              <a:rPr lang="en-IN" sz="2000" b="1" dirty="0"/>
              <a:t>(mapping = </a:t>
            </a:r>
            <a:r>
              <a:rPr lang="en-IN" sz="2000" b="1" dirty="0" err="1"/>
              <a:t>aes</a:t>
            </a:r>
            <a:r>
              <a:rPr lang="en-IN" sz="2000" b="1" dirty="0"/>
              <a:t>(x=</a:t>
            </a:r>
            <a:r>
              <a:rPr lang="en-IN" sz="2000" b="1" dirty="0" err="1"/>
              <a:t>TotalsleepHrs,y</a:t>
            </a:r>
            <a:r>
              <a:rPr lang="en-IN" sz="2000" b="1" dirty="0"/>
              <a:t>=</a:t>
            </a:r>
            <a:r>
              <a:rPr lang="en-IN" sz="2000" b="1" dirty="0" err="1"/>
              <a:t>TotalSteps</a:t>
            </a:r>
            <a:r>
              <a:rPr lang="en-IN" sz="2000" b="1" dirty="0"/>
              <a:t>,                         </a:t>
            </a:r>
            <a:r>
              <a:rPr lang="en-IN" sz="2000" b="1" dirty="0" err="1"/>
              <a:t>color</a:t>
            </a:r>
            <a:r>
              <a:rPr lang="en-IN" sz="2000" b="1" dirty="0"/>
              <a:t>=</a:t>
            </a:r>
            <a:r>
              <a:rPr lang="en-IN" sz="2000" b="1" dirty="0" err="1"/>
              <a:t>DayName</a:t>
            </a:r>
            <a:r>
              <a:rPr lang="en-IN" sz="2000" b="1" dirty="0"/>
              <a:t>),size=3) +</a:t>
            </a:r>
          </a:p>
          <a:p>
            <a:pPr marL="0" indent="0">
              <a:buNone/>
            </a:pPr>
            <a:r>
              <a:rPr lang="en-IN" sz="2000" b="1" dirty="0">
                <a:solidFill>
                  <a:srgbClr val="FFFF00"/>
                </a:solidFill>
              </a:rPr>
              <a:t>labs</a:t>
            </a:r>
            <a:r>
              <a:rPr lang="en-IN" sz="2000" b="1" dirty="0"/>
              <a:t>(title = "Users </a:t>
            </a:r>
            <a:r>
              <a:rPr lang="en-IN" sz="2000" b="1" dirty="0" err="1"/>
              <a:t>consistancy</a:t>
            </a:r>
            <a:r>
              <a:rPr lang="en-IN" sz="2000" b="1" dirty="0"/>
              <a:t> in steps and their Sleep Pattern",</a:t>
            </a:r>
          </a:p>
          <a:p>
            <a:pPr marL="0" indent="0">
              <a:buNone/>
            </a:pPr>
            <a:r>
              <a:rPr lang="en-IN" sz="2000" b="1" dirty="0"/>
              <a:t> </a:t>
            </a:r>
            <a:r>
              <a:rPr lang="en-IN" sz="2000" b="1" dirty="0">
                <a:solidFill>
                  <a:srgbClr val="FFFF00"/>
                </a:solidFill>
              </a:rPr>
              <a:t>subtitle</a:t>
            </a:r>
            <a:r>
              <a:rPr lang="en-IN" sz="2000" b="1" dirty="0"/>
              <a:t> = " 22 days Data of 24 Fitbit Users")</a:t>
            </a:r>
          </a:p>
        </p:txBody>
      </p:sp>
      <p:pic>
        <p:nvPicPr>
          <p:cNvPr id="5" name="Picture 4">
            <a:extLst>
              <a:ext uri="{FF2B5EF4-FFF2-40B4-BE49-F238E27FC236}">
                <a16:creationId xmlns:a16="http://schemas.microsoft.com/office/drawing/2014/main" id="{E28C0E14-2CAF-430E-B97D-7E0B9AA48BFA}"/>
              </a:ext>
            </a:extLst>
          </p:cNvPr>
          <p:cNvPicPr>
            <a:picLocks noChangeAspect="1"/>
          </p:cNvPicPr>
          <p:nvPr/>
        </p:nvPicPr>
        <p:blipFill>
          <a:blip r:embed="rId2"/>
          <a:stretch>
            <a:fillRect/>
          </a:stretch>
        </p:blipFill>
        <p:spPr>
          <a:xfrm>
            <a:off x="4480560" y="1148080"/>
            <a:ext cx="7518400" cy="54457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F8AA98C2-DDFA-C2A1-F240-9D9C7E0545DA}"/>
              </a:ext>
            </a:extLst>
          </p:cNvPr>
          <p:cNvSpPr/>
          <p:nvPr/>
        </p:nvSpPr>
        <p:spPr>
          <a:xfrm>
            <a:off x="355600" y="162560"/>
            <a:ext cx="11643360" cy="721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i="0" dirty="0">
                <a:solidFill>
                  <a:schemeClr val="tx1"/>
                </a:solidFill>
                <a:effectLst/>
                <a:latin typeface="Bookman Old Style" panose="02050604050505020204" pitchFamily="18" charset="0"/>
              </a:rPr>
              <a:t>VIZ.6: Users consistency in steps and their Sleep Pattern.</a:t>
            </a:r>
            <a:endParaRPr lang="en-IN" sz="26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14919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1708B-D8D6-20BD-D35D-5B4844A4714A}"/>
              </a:ext>
            </a:extLst>
          </p:cNvPr>
          <p:cNvSpPr>
            <a:spLocks noGrp="1"/>
          </p:cNvSpPr>
          <p:nvPr>
            <p:ph idx="1"/>
          </p:nvPr>
        </p:nvSpPr>
        <p:spPr>
          <a:xfrm>
            <a:off x="223520" y="1259840"/>
            <a:ext cx="3820160" cy="5278120"/>
          </a:xfrm>
        </p:spPr>
        <p:txBody>
          <a:bodyPr>
            <a:noAutofit/>
          </a:bodyPr>
          <a:lstStyle/>
          <a:p>
            <a:pPr marL="0" indent="0">
              <a:buNone/>
            </a:pPr>
            <a:r>
              <a:rPr lang="en-IN" b="1" dirty="0" err="1"/>
              <a:t>mergeWt</a:t>
            </a:r>
            <a:r>
              <a:rPr lang="en-IN" b="1" dirty="0"/>
              <a:t> %&gt;% </a:t>
            </a:r>
          </a:p>
          <a:p>
            <a:pPr marL="0" indent="0">
              <a:buNone/>
            </a:pPr>
            <a:r>
              <a:rPr lang="en-IN" b="1" dirty="0"/>
              <a:t>  </a:t>
            </a:r>
            <a:r>
              <a:rPr lang="en-IN" b="1" dirty="0">
                <a:solidFill>
                  <a:srgbClr val="FFFF00"/>
                </a:solidFill>
              </a:rPr>
              <a:t>ggplot</a:t>
            </a:r>
            <a:r>
              <a:rPr lang="en-IN" b="1" dirty="0"/>
              <a:t>(</a:t>
            </a:r>
            <a:r>
              <a:rPr lang="en-IN" b="1" dirty="0" err="1"/>
              <a:t>aes</a:t>
            </a:r>
            <a:r>
              <a:rPr lang="en-IN" b="1" dirty="0"/>
              <a:t>(</a:t>
            </a:r>
            <a:r>
              <a:rPr lang="en-IN" b="1" dirty="0" err="1"/>
              <a:t>DayName,TotalSteps,color</a:t>
            </a:r>
            <a:r>
              <a:rPr lang="en-IN" b="1" dirty="0"/>
              <a:t>=</a:t>
            </a:r>
            <a:r>
              <a:rPr lang="en-IN" b="1" dirty="0" err="1"/>
              <a:t>TotalsleepHrs</a:t>
            </a:r>
            <a:r>
              <a:rPr lang="en-IN" b="1" dirty="0"/>
              <a:t>))+</a:t>
            </a:r>
            <a:r>
              <a:rPr lang="en-IN" b="1" dirty="0" err="1">
                <a:solidFill>
                  <a:srgbClr val="FFFF00"/>
                </a:solidFill>
              </a:rPr>
              <a:t>geom_point</a:t>
            </a:r>
            <a:r>
              <a:rPr lang="en-IN" b="1" dirty="0"/>
              <a:t>(size=3)+</a:t>
            </a:r>
          </a:p>
          <a:p>
            <a:pPr marL="0" indent="0">
              <a:buNone/>
            </a:pPr>
            <a:r>
              <a:rPr lang="en-IN" b="1" dirty="0" err="1">
                <a:solidFill>
                  <a:srgbClr val="FFFF00"/>
                </a:solidFill>
              </a:rPr>
              <a:t>scale_x_discrete</a:t>
            </a:r>
            <a:r>
              <a:rPr lang="en-IN" b="1" dirty="0"/>
              <a:t>(limits = c("Monday" , "Tuesday", "</a:t>
            </a:r>
            <a:r>
              <a:rPr lang="en-IN" b="1" dirty="0" err="1"/>
              <a:t>Wednesday","Thursday</a:t>
            </a:r>
            <a:r>
              <a:rPr lang="en-IN" b="1" dirty="0"/>
              <a:t>" , "Friday" , "Saturday" , "Sunday"))+</a:t>
            </a:r>
          </a:p>
          <a:p>
            <a:pPr marL="0" indent="0">
              <a:buNone/>
            </a:pPr>
            <a:r>
              <a:rPr lang="en-IN" b="1" dirty="0"/>
              <a:t> </a:t>
            </a:r>
            <a:r>
              <a:rPr lang="en-IN" b="1" dirty="0" err="1">
                <a:solidFill>
                  <a:srgbClr val="FFFF00"/>
                </a:solidFill>
              </a:rPr>
              <a:t>facet_wrap</a:t>
            </a:r>
            <a:r>
              <a:rPr lang="en-IN" b="1" dirty="0"/>
              <a:t>(~Id)+</a:t>
            </a:r>
          </a:p>
          <a:p>
            <a:pPr marL="0" indent="0">
              <a:buNone/>
            </a:pPr>
            <a:r>
              <a:rPr lang="en-IN" b="1" dirty="0"/>
              <a:t> </a:t>
            </a:r>
            <a:r>
              <a:rPr lang="en-IN" b="1" dirty="0" err="1">
                <a:solidFill>
                  <a:srgbClr val="FFFF00"/>
                </a:solidFill>
              </a:rPr>
              <a:t>scale_color_viridis_b</a:t>
            </a:r>
            <a:r>
              <a:rPr lang="en-IN" b="1" dirty="0"/>
              <a:t>(option = "C")+</a:t>
            </a:r>
          </a:p>
          <a:p>
            <a:pPr marL="0" indent="0">
              <a:buNone/>
            </a:pPr>
            <a:r>
              <a:rPr lang="en-IN" b="1" dirty="0">
                <a:solidFill>
                  <a:srgbClr val="FFFF00"/>
                </a:solidFill>
              </a:rPr>
              <a:t> theme</a:t>
            </a:r>
            <a:r>
              <a:rPr lang="en-IN" b="1" dirty="0"/>
              <a:t>(</a:t>
            </a:r>
            <a:r>
              <a:rPr lang="en-IN" b="1" dirty="0" err="1"/>
              <a:t>axis.text.x</a:t>
            </a:r>
            <a:r>
              <a:rPr lang="en-IN" b="1" dirty="0"/>
              <a:t> = </a:t>
            </a:r>
            <a:r>
              <a:rPr lang="en-IN" b="1" dirty="0" err="1"/>
              <a:t>element_text</a:t>
            </a:r>
            <a:r>
              <a:rPr lang="en-IN" b="1" dirty="0"/>
              <a:t>(angle = 25))+</a:t>
            </a:r>
          </a:p>
          <a:p>
            <a:pPr marL="0" indent="0">
              <a:buNone/>
            </a:pPr>
            <a:r>
              <a:rPr lang="en-IN" b="1" dirty="0"/>
              <a:t> </a:t>
            </a:r>
            <a:r>
              <a:rPr lang="en-IN" b="1" dirty="0">
                <a:solidFill>
                  <a:srgbClr val="FFFF00"/>
                </a:solidFill>
              </a:rPr>
              <a:t>labs</a:t>
            </a:r>
            <a:r>
              <a:rPr lang="en-IN" b="1" dirty="0"/>
              <a:t>(title = "Users </a:t>
            </a:r>
            <a:r>
              <a:rPr lang="en-IN" b="1" dirty="0" err="1"/>
              <a:t>consistancy</a:t>
            </a:r>
            <a:r>
              <a:rPr lang="en-IN" b="1" dirty="0"/>
              <a:t> in    	steps and their Sleep Pattern",</a:t>
            </a:r>
          </a:p>
          <a:p>
            <a:pPr marL="0" indent="0">
              <a:buNone/>
            </a:pPr>
            <a:r>
              <a:rPr lang="en-IN" b="1" dirty="0">
                <a:solidFill>
                  <a:srgbClr val="FFFF00"/>
                </a:solidFill>
              </a:rPr>
              <a:t>subtitle</a:t>
            </a:r>
            <a:r>
              <a:rPr lang="en-IN" b="1" dirty="0"/>
              <a:t> = " 22 days Data of 6 		Fitbit Users")</a:t>
            </a:r>
          </a:p>
        </p:txBody>
      </p:sp>
      <p:pic>
        <p:nvPicPr>
          <p:cNvPr id="5" name="Picture 4">
            <a:extLst>
              <a:ext uri="{FF2B5EF4-FFF2-40B4-BE49-F238E27FC236}">
                <a16:creationId xmlns:a16="http://schemas.microsoft.com/office/drawing/2014/main" id="{0C8F1137-9B1E-C02E-998D-AFFC2E4492EC}"/>
              </a:ext>
            </a:extLst>
          </p:cNvPr>
          <p:cNvPicPr>
            <a:picLocks noChangeAspect="1"/>
          </p:cNvPicPr>
          <p:nvPr/>
        </p:nvPicPr>
        <p:blipFill>
          <a:blip r:embed="rId2"/>
          <a:stretch>
            <a:fillRect/>
          </a:stretch>
        </p:blipFill>
        <p:spPr>
          <a:xfrm>
            <a:off x="4480561" y="1259840"/>
            <a:ext cx="7487919" cy="543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167F3743-7648-DBD6-CA86-54CD7DBD5BF8}"/>
              </a:ext>
            </a:extLst>
          </p:cNvPr>
          <p:cNvSpPr/>
          <p:nvPr/>
        </p:nvSpPr>
        <p:spPr>
          <a:xfrm>
            <a:off x="223520" y="162560"/>
            <a:ext cx="11643360" cy="77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i="0" dirty="0">
                <a:effectLst/>
                <a:latin typeface="Bookman Old Style" panose="02050604050505020204" pitchFamily="18" charset="0"/>
              </a:rPr>
              <a:t>VIZ.7: 6 Users consistency in steps and their Sleep Pattern in 22 days time </a:t>
            </a:r>
            <a:r>
              <a:rPr lang="en-US" sz="2600" b="1" dirty="0">
                <a:latin typeface="Bookman Old Style" panose="02050604050505020204" pitchFamily="18" charset="0"/>
              </a:rPr>
              <a:t>p</a:t>
            </a:r>
            <a:r>
              <a:rPr lang="en-US" sz="2600" b="1" i="0" dirty="0">
                <a:effectLst/>
                <a:latin typeface="Bookman Old Style" panose="02050604050505020204" pitchFamily="18" charset="0"/>
              </a:rPr>
              <a:t>eriod.</a:t>
            </a:r>
            <a:endParaRPr lang="en-IN" sz="2600" dirty="0">
              <a:latin typeface="Bookman Old Style" panose="02050604050505020204" pitchFamily="18" charset="0"/>
            </a:endParaRPr>
          </a:p>
        </p:txBody>
      </p:sp>
    </p:spTree>
    <p:extLst>
      <p:ext uri="{BB962C8B-B14F-4D97-AF65-F5344CB8AC3E}">
        <p14:creationId xmlns:p14="http://schemas.microsoft.com/office/powerpoint/2010/main" val="269385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FE71-213E-0788-D337-3786180BEBB9}"/>
              </a:ext>
            </a:extLst>
          </p:cNvPr>
          <p:cNvSpPr>
            <a:spLocks noGrp="1"/>
          </p:cNvSpPr>
          <p:nvPr>
            <p:ph idx="1"/>
          </p:nvPr>
        </p:nvSpPr>
        <p:spPr>
          <a:xfrm>
            <a:off x="436880" y="1381760"/>
            <a:ext cx="3972560" cy="4897120"/>
          </a:xfrm>
        </p:spPr>
        <p:txBody>
          <a:bodyPr>
            <a:normAutofit/>
          </a:bodyPr>
          <a:lstStyle/>
          <a:p>
            <a:pPr marL="0" indent="0">
              <a:buNone/>
            </a:pPr>
            <a:r>
              <a:rPr lang="en-US" sz="2000" b="1" dirty="0" err="1">
                <a:solidFill>
                  <a:srgbClr val="FFFF00"/>
                </a:solidFill>
              </a:rPr>
              <a:t>ggplot</a:t>
            </a:r>
            <a:r>
              <a:rPr lang="en-US" sz="2000" b="1" dirty="0"/>
              <a:t>(data=mergedata2) +</a:t>
            </a:r>
          </a:p>
          <a:p>
            <a:pPr marL="0" indent="0">
              <a:buNone/>
            </a:pPr>
            <a:r>
              <a:rPr lang="en-US" sz="2000" b="1" dirty="0" err="1">
                <a:solidFill>
                  <a:srgbClr val="FFFF00"/>
                </a:solidFill>
              </a:rPr>
              <a:t>geom_jitter</a:t>
            </a:r>
            <a:r>
              <a:rPr lang="en-US" sz="2000" b="1" dirty="0"/>
              <a:t>(mapping = </a:t>
            </a:r>
            <a:r>
              <a:rPr lang="en-US" sz="2000" b="1" dirty="0" err="1"/>
              <a:t>aes</a:t>
            </a:r>
            <a:r>
              <a:rPr lang="en-US" sz="2000" b="1" dirty="0"/>
              <a:t>(x=</a:t>
            </a:r>
            <a:r>
              <a:rPr lang="en-US" sz="2000" b="1" dirty="0" err="1"/>
              <a:t>TotalTimeInBedHrs,y</a:t>
            </a:r>
            <a:r>
              <a:rPr lang="en-US" sz="2000" b="1" dirty="0"/>
              <a:t>=</a:t>
            </a:r>
            <a:r>
              <a:rPr lang="en-US" sz="2000" b="1" dirty="0" err="1"/>
              <a:t>TotalsleepHrs,color</a:t>
            </a:r>
            <a:r>
              <a:rPr lang="en-US" sz="2000" b="1" dirty="0"/>
              <a:t>=</a:t>
            </a:r>
            <a:r>
              <a:rPr lang="en-US" sz="2000" b="1" dirty="0" err="1"/>
              <a:t>DayName</a:t>
            </a:r>
            <a:r>
              <a:rPr lang="en-US" sz="2000" b="1" dirty="0"/>
              <a:t>)) +</a:t>
            </a:r>
          </a:p>
          <a:p>
            <a:pPr marL="0" indent="0">
              <a:buNone/>
            </a:pPr>
            <a:r>
              <a:rPr lang="en-US" sz="2000" b="1" dirty="0">
                <a:solidFill>
                  <a:srgbClr val="FFFF00"/>
                </a:solidFill>
              </a:rPr>
              <a:t>labs</a:t>
            </a:r>
            <a:r>
              <a:rPr lang="en-US" sz="2000" b="1" dirty="0"/>
              <a:t>(title = "Total bed time and total sleep time On Each Day of the Week", </a:t>
            </a:r>
          </a:p>
          <a:p>
            <a:pPr marL="0" indent="0">
              <a:buNone/>
            </a:pPr>
            <a:r>
              <a:rPr lang="en-US" sz="2000" b="1" dirty="0">
                <a:solidFill>
                  <a:srgbClr val="FFFF00"/>
                </a:solidFill>
              </a:rPr>
              <a:t>subtitle </a:t>
            </a:r>
            <a:r>
              <a:rPr lang="en-US" sz="2000" b="1" dirty="0"/>
              <a:t>= "From Data of 24 Fitbit users of 22 Days")+</a:t>
            </a:r>
          </a:p>
          <a:p>
            <a:pPr marL="0" indent="0">
              <a:buNone/>
            </a:pPr>
            <a:r>
              <a:rPr lang="en-US" sz="2000" b="1" dirty="0">
                <a:solidFill>
                  <a:srgbClr val="FFFF00"/>
                </a:solidFill>
              </a:rPr>
              <a:t>annotate</a:t>
            </a:r>
            <a:r>
              <a:rPr lang="en-US" sz="2000" b="1" dirty="0"/>
              <a:t>("</a:t>
            </a:r>
            <a:r>
              <a:rPr lang="en-US" sz="2000" b="1" dirty="0" err="1"/>
              <a:t>text",x</a:t>
            </a:r>
            <a:r>
              <a:rPr lang="en-US" sz="2000" b="1" dirty="0"/>
              <a:t>=9,y=4,label=</a:t>
            </a:r>
          </a:p>
          <a:p>
            <a:pPr marL="0" indent="0">
              <a:buNone/>
            </a:pPr>
            <a:r>
              <a:rPr lang="en-US" sz="2000" b="1" dirty="0"/>
              <a:t>"Less Sleeping </a:t>
            </a:r>
            <a:r>
              <a:rPr lang="en-US" sz="2000" b="1" dirty="0" err="1"/>
              <a:t>Set",color</a:t>
            </a:r>
            <a:r>
              <a:rPr lang="en-US" sz="2000" b="1" dirty="0"/>
              <a:t>="purple",</a:t>
            </a:r>
          </a:p>
          <a:p>
            <a:pPr marL="0" indent="0">
              <a:buNone/>
            </a:pPr>
            <a:r>
              <a:rPr lang="en-US" sz="2000" b="1" dirty="0" err="1">
                <a:solidFill>
                  <a:srgbClr val="FFFF00"/>
                </a:solidFill>
              </a:rPr>
              <a:t>fontface</a:t>
            </a:r>
            <a:r>
              <a:rPr lang="en-US" sz="2000" b="1" dirty="0"/>
              <a:t>="</a:t>
            </a:r>
            <a:r>
              <a:rPr lang="en-US" sz="2000" b="1" dirty="0" err="1"/>
              <a:t>bold",angle</a:t>
            </a:r>
            <a:r>
              <a:rPr lang="en-US" sz="2000" b="1" dirty="0"/>
              <a:t>=30,size=4)</a:t>
            </a:r>
          </a:p>
          <a:p>
            <a:pPr marL="0" indent="0">
              <a:buNone/>
            </a:pPr>
            <a:endParaRPr lang="en-IN" sz="2000" b="1" dirty="0"/>
          </a:p>
        </p:txBody>
      </p:sp>
      <p:pic>
        <p:nvPicPr>
          <p:cNvPr id="5" name="Picture 4">
            <a:extLst>
              <a:ext uri="{FF2B5EF4-FFF2-40B4-BE49-F238E27FC236}">
                <a16:creationId xmlns:a16="http://schemas.microsoft.com/office/drawing/2014/main" id="{478308D1-6A78-9888-B8D7-B3C6F76394C3}"/>
              </a:ext>
            </a:extLst>
          </p:cNvPr>
          <p:cNvPicPr>
            <a:picLocks noChangeAspect="1"/>
          </p:cNvPicPr>
          <p:nvPr/>
        </p:nvPicPr>
        <p:blipFill>
          <a:blip r:embed="rId2"/>
          <a:stretch>
            <a:fillRect/>
          </a:stretch>
        </p:blipFill>
        <p:spPr>
          <a:xfrm>
            <a:off x="4836160" y="1290320"/>
            <a:ext cx="7203440" cy="5374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AC93AE99-6130-40E2-72B9-B0EC32619AF8}"/>
              </a:ext>
            </a:extLst>
          </p:cNvPr>
          <p:cNvSpPr/>
          <p:nvPr/>
        </p:nvSpPr>
        <p:spPr>
          <a:xfrm>
            <a:off x="436880" y="335280"/>
            <a:ext cx="11267440" cy="58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0" dirty="0">
                <a:effectLst/>
                <a:latin typeface="Bookman Old Style" panose="02050604050505020204" pitchFamily="18" charset="0"/>
              </a:rPr>
              <a:t>VIZ.8: Total bed time and total sleep time.</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362299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D8E96-38B9-BDC8-A1E0-D93BB2A58144}"/>
              </a:ext>
            </a:extLst>
          </p:cNvPr>
          <p:cNvSpPr>
            <a:spLocks noGrp="1"/>
          </p:cNvSpPr>
          <p:nvPr>
            <p:ph idx="1"/>
          </p:nvPr>
        </p:nvSpPr>
        <p:spPr>
          <a:xfrm>
            <a:off x="1476607" y="1483360"/>
            <a:ext cx="7352934" cy="4826000"/>
          </a:xfrm>
        </p:spPr>
        <p:txBody>
          <a:bodyPr>
            <a:normAutofit/>
          </a:bodyPr>
          <a:lstStyle/>
          <a:p>
            <a:pPr marL="0" indent="0">
              <a:buNone/>
            </a:pPr>
            <a:r>
              <a:rPr lang="en-US" sz="2000" b="0" i="0" dirty="0">
                <a:effectLst/>
                <a:latin typeface="Bookman Old Style" panose="02050604050505020204" pitchFamily="18" charset="0"/>
              </a:rPr>
              <a:t>Bellabeat is a successful small company, but they have the potential to become a larger player in the global smart device market. Urška Sršen, cofounder and Chief Creative Officer of Bellabeat, believes that analyzing smart device fitness data could help unlock new growth opportunities for the company.</a:t>
            </a:r>
          </a:p>
          <a:p>
            <a:pPr marL="0" indent="0">
              <a:buNone/>
            </a:pPr>
            <a:endParaRPr lang="en-US" sz="2000" b="0" i="0" dirty="0">
              <a:effectLst/>
              <a:latin typeface="Bookman Old Style" panose="02050604050505020204" pitchFamily="18" charset="0"/>
            </a:endParaRPr>
          </a:p>
          <a:p>
            <a:r>
              <a:rPr lang="en-US" b="1" dirty="0">
                <a:latin typeface="Inter"/>
              </a:rPr>
              <a:t>PRODUCTS OF BELLABEAT</a:t>
            </a:r>
          </a:p>
          <a:p>
            <a:pPr lvl="1">
              <a:buFont typeface="Wingdings" panose="05000000000000000000" pitchFamily="2" charset="2"/>
              <a:buChar char="v"/>
            </a:pPr>
            <a:r>
              <a:rPr lang="en-IN" sz="3200" b="1" i="0" u="sng" dirty="0">
                <a:solidFill>
                  <a:srgbClr val="00B0F0"/>
                </a:solidFill>
                <a:effectLst/>
                <a:latin typeface="Inter"/>
              </a:rPr>
              <a:t>Leaf</a:t>
            </a:r>
            <a:r>
              <a:rPr lang="en-IN" sz="3200" b="1" i="0" dirty="0">
                <a:solidFill>
                  <a:srgbClr val="00B0F0"/>
                </a:solidFill>
                <a:effectLst/>
                <a:latin typeface="Inter"/>
              </a:rPr>
              <a:t>:</a:t>
            </a:r>
            <a:r>
              <a:rPr lang="en-IN" sz="3200" b="0" i="0" dirty="0">
                <a:solidFill>
                  <a:srgbClr val="00B0F0"/>
                </a:solidFill>
                <a:effectLst/>
                <a:latin typeface="Inter"/>
              </a:rPr>
              <a:t> </a:t>
            </a:r>
            <a:r>
              <a:rPr lang="en-IN" sz="2400" b="1" i="0" dirty="0">
                <a:solidFill>
                  <a:srgbClr val="FFFF00"/>
                </a:solidFill>
                <a:effectLst/>
                <a:latin typeface="Inter"/>
              </a:rPr>
              <a:t>A fitness Tracker</a:t>
            </a:r>
            <a:r>
              <a:rPr lang="en-IN" sz="2400" b="0" i="0" dirty="0">
                <a:solidFill>
                  <a:srgbClr val="FFFF00"/>
                </a:solidFill>
                <a:effectLst/>
                <a:latin typeface="Inter"/>
              </a:rPr>
              <a:t> </a:t>
            </a:r>
            <a:endParaRPr lang="en-IN" sz="3200" b="0" i="0" dirty="0">
              <a:solidFill>
                <a:srgbClr val="FFFF00"/>
              </a:solidFill>
              <a:effectLst/>
              <a:latin typeface="Inter"/>
            </a:endParaRPr>
          </a:p>
          <a:p>
            <a:pPr lvl="1">
              <a:buFont typeface="Wingdings" panose="05000000000000000000" pitchFamily="2" charset="2"/>
              <a:buChar char="v"/>
            </a:pPr>
            <a:r>
              <a:rPr lang="en-IN" sz="2000" b="1" i="0" u="sng" dirty="0">
                <a:effectLst/>
                <a:latin typeface="Inter"/>
              </a:rPr>
              <a:t>Time:</a:t>
            </a:r>
            <a:r>
              <a:rPr lang="en-IN" sz="2000" b="1" i="0" dirty="0">
                <a:effectLst/>
                <a:latin typeface="Inter"/>
              </a:rPr>
              <a:t> Wellness Watch</a:t>
            </a:r>
            <a:endParaRPr lang="en-IN" sz="2000" dirty="0">
              <a:latin typeface="Inter"/>
            </a:endParaRPr>
          </a:p>
          <a:p>
            <a:pPr lvl="1">
              <a:buFont typeface="Wingdings" panose="05000000000000000000" pitchFamily="2" charset="2"/>
              <a:buChar char="v"/>
            </a:pPr>
            <a:r>
              <a:rPr lang="en-IN" sz="2000" b="1" i="0" u="sng" dirty="0">
                <a:effectLst/>
                <a:latin typeface="Inter"/>
              </a:rPr>
              <a:t>Spring: Water Bottle </a:t>
            </a:r>
            <a:r>
              <a:rPr lang="en-IN" sz="2000" b="1" i="0" dirty="0">
                <a:effectLst/>
                <a:latin typeface="Inter"/>
              </a:rPr>
              <a:t>–daily water intake</a:t>
            </a:r>
            <a:endParaRPr lang="en-IN" sz="2000" dirty="0"/>
          </a:p>
        </p:txBody>
      </p:sp>
      <p:pic>
        <p:nvPicPr>
          <p:cNvPr id="4" name="Picture 3">
            <a:extLst>
              <a:ext uri="{FF2B5EF4-FFF2-40B4-BE49-F238E27FC236}">
                <a16:creationId xmlns:a16="http://schemas.microsoft.com/office/drawing/2014/main" id="{67783A3C-4986-B606-34A3-878703021C50}"/>
              </a:ext>
            </a:extLst>
          </p:cNvPr>
          <p:cNvPicPr>
            <a:picLocks noChangeAspect="1"/>
          </p:cNvPicPr>
          <p:nvPr/>
        </p:nvPicPr>
        <p:blipFill>
          <a:blip r:embed="rId2"/>
          <a:stretch>
            <a:fillRect/>
          </a:stretch>
        </p:blipFill>
        <p:spPr>
          <a:xfrm>
            <a:off x="9136013" y="861425"/>
            <a:ext cx="2508520" cy="22758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4">
            <a:extLst>
              <a:ext uri="{FF2B5EF4-FFF2-40B4-BE49-F238E27FC236}">
                <a16:creationId xmlns:a16="http://schemas.microsoft.com/office/drawing/2014/main" id="{C9C7EBEF-060B-0F51-20F3-2BC66446D045}"/>
              </a:ext>
            </a:extLst>
          </p:cNvPr>
          <p:cNvSpPr/>
          <p:nvPr/>
        </p:nvSpPr>
        <p:spPr>
          <a:xfrm>
            <a:off x="723337" y="457200"/>
            <a:ext cx="3249245" cy="80845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4000" b="1" dirty="0">
                <a:latin typeface="Aparajita" panose="02020603050405020304" pitchFamily="18" charset="0"/>
                <a:cs typeface="Aparajita" panose="02020603050405020304" pitchFamily="18" charset="0"/>
              </a:rPr>
              <a:t>BELLABEAT-</a:t>
            </a:r>
            <a:endParaRPr lang="en-IN" sz="4000" dirty="0"/>
          </a:p>
        </p:txBody>
      </p:sp>
    </p:spTree>
    <p:extLst>
      <p:ext uri="{BB962C8B-B14F-4D97-AF65-F5344CB8AC3E}">
        <p14:creationId xmlns:p14="http://schemas.microsoft.com/office/powerpoint/2010/main" val="296052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05C7E-4807-D5A2-A6B1-F93B477A1D56}"/>
              </a:ext>
            </a:extLst>
          </p:cNvPr>
          <p:cNvSpPr>
            <a:spLocks noGrp="1"/>
          </p:cNvSpPr>
          <p:nvPr>
            <p:ph idx="1"/>
          </p:nvPr>
        </p:nvSpPr>
        <p:spPr>
          <a:xfrm>
            <a:off x="358141" y="2374900"/>
            <a:ext cx="3845559" cy="4368800"/>
          </a:xfrm>
        </p:spPr>
        <p:txBody>
          <a:bodyPr>
            <a:normAutofit/>
          </a:bodyPr>
          <a:lstStyle/>
          <a:p>
            <a:pPr marL="0" indent="0">
              <a:buNone/>
            </a:pPr>
            <a:r>
              <a:rPr lang="en-IN" sz="2000" b="1" dirty="0">
                <a:solidFill>
                  <a:srgbClr val="FFFF00"/>
                </a:solidFill>
              </a:rPr>
              <a:t>ggplot</a:t>
            </a:r>
            <a:r>
              <a:rPr lang="en-IN" sz="2000" dirty="0"/>
              <a:t>(data=mergedata2) +</a:t>
            </a:r>
          </a:p>
          <a:p>
            <a:pPr marL="0" indent="0">
              <a:buNone/>
            </a:pPr>
            <a:r>
              <a:rPr lang="en-IN" sz="2000" b="1" dirty="0" err="1">
                <a:solidFill>
                  <a:srgbClr val="FFFF00"/>
                </a:solidFill>
              </a:rPr>
              <a:t>geom_point</a:t>
            </a:r>
            <a:r>
              <a:rPr lang="en-IN" sz="2000" dirty="0"/>
              <a:t>(mapping =  </a:t>
            </a:r>
            <a:r>
              <a:rPr lang="en-IN" sz="2000" b="1" dirty="0" err="1">
                <a:solidFill>
                  <a:srgbClr val="FFFF00"/>
                </a:solidFill>
              </a:rPr>
              <a:t>aes</a:t>
            </a:r>
            <a:r>
              <a:rPr lang="en-IN" sz="2000" dirty="0"/>
              <a:t>(x=</a:t>
            </a:r>
            <a:r>
              <a:rPr lang="en-IN" sz="2000" dirty="0" err="1"/>
              <a:t>Calories,y</a:t>
            </a:r>
            <a:r>
              <a:rPr lang="en-IN" sz="2000" dirty="0"/>
              <a:t>=</a:t>
            </a:r>
            <a:r>
              <a:rPr lang="en-IN" sz="2000" dirty="0" err="1"/>
              <a:t>AvgMETsparday</a:t>
            </a:r>
            <a:r>
              <a:rPr lang="en-IN" sz="2000" dirty="0"/>
              <a:t>,</a:t>
            </a:r>
          </a:p>
          <a:p>
            <a:pPr marL="0" indent="0">
              <a:buNone/>
            </a:pPr>
            <a:r>
              <a:rPr lang="en-IN" sz="2000" dirty="0" err="1"/>
              <a:t>color</a:t>
            </a:r>
            <a:r>
              <a:rPr lang="en-IN" sz="2000" dirty="0"/>
              <a:t>=</a:t>
            </a:r>
            <a:r>
              <a:rPr lang="en-IN" sz="2000" dirty="0" err="1"/>
              <a:t>DayName</a:t>
            </a:r>
            <a:r>
              <a:rPr lang="en-IN" sz="2000" dirty="0"/>
              <a:t>)) +</a:t>
            </a:r>
          </a:p>
          <a:p>
            <a:pPr marL="0" indent="0">
              <a:buNone/>
            </a:pPr>
            <a:r>
              <a:rPr lang="en-IN" sz="2000" b="1" dirty="0">
                <a:solidFill>
                  <a:srgbClr val="FFFF00"/>
                </a:solidFill>
              </a:rPr>
              <a:t>theme</a:t>
            </a:r>
            <a:r>
              <a:rPr lang="en-IN" sz="2000" dirty="0"/>
              <a:t>(</a:t>
            </a:r>
            <a:r>
              <a:rPr lang="en-IN" sz="2000" dirty="0" err="1"/>
              <a:t>legend.position</a:t>
            </a:r>
            <a:r>
              <a:rPr lang="en-IN" sz="2000" dirty="0"/>
              <a:t> = "none") +</a:t>
            </a:r>
          </a:p>
          <a:p>
            <a:pPr marL="0" indent="0">
              <a:buNone/>
            </a:pPr>
            <a:r>
              <a:rPr lang="en-IN" sz="2000" b="1" dirty="0">
                <a:solidFill>
                  <a:srgbClr val="FFFF00"/>
                </a:solidFill>
              </a:rPr>
              <a:t>labs</a:t>
            </a:r>
            <a:r>
              <a:rPr lang="en-IN" sz="2000" dirty="0"/>
              <a:t>(title = "Relation between users daily calories burned and </a:t>
            </a:r>
            <a:r>
              <a:rPr lang="en-IN" sz="2000" dirty="0" err="1"/>
              <a:t>avg</a:t>
            </a:r>
            <a:r>
              <a:rPr lang="en-IN" sz="2000" dirty="0"/>
              <a:t> METs",</a:t>
            </a:r>
          </a:p>
          <a:p>
            <a:pPr marL="0" indent="0">
              <a:buNone/>
            </a:pPr>
            <a:r>
              <a:rPr lang="en-IN" sz="2000" b="1" dirty="0">
                <a:solidFill>
                  <a:srgbClr val="FFFF00"/>
                </a:solidFill>
              </a:rPr>
              <a:t>subtitle</a:t>
            </a:r>
            <a:r>
              <a:rPr lang="en-IN" sz="2000" dirty="0"/>
              <a:t> = " 22 Days Data of 24 Fitbit users ",x="Daily Calories Burned")</a:t>
            </a:r>
          </a:p>
        </p:txBody>
      </p:sp>
      <p:sp>
        <p:nvSpPr>
          <p:cNvPr id="4" name="Rectangle 3">
            <a:extLst>
              <a:ext uri="{FF2B5EF4-FFF2-40B4-BE49-F238E27FC236}">
                <a16:creationId xmlns:a16="http://schemas.microsoft.com/office/drawing/2014/main" id="{D065AA94-7811-8214-05B4-23FFC8084AE5}"/>
              </a:ext>
            </a:extLst>
          </p:cNvPr>
          <p:cNvSpPr/>
          <p:nvPr/>
        </p:nvSpPr>
        <p:spPr>
          <a:xfrm>
            <a:off x="438150" y="145415"/>
            <a:ext cx="11174730" cy="619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0">
                <a:effectLst/>
                <a:latin typeface="Inter"/>
              </a:rPr>
              <a:t>VIZ.9: Relation between users daily calories burned and avg METs.</a:t>
            </a:r>
            <a:endParaRPr lang="en-IN" sz="2800"/>
          </a:p>
        </p:txBody>
      </p:sp>
      <p:pic>
        <p:nvPicPr>
          <p:cNvPr id="6" name="Picture 5">
            <a:extLst>
              <a:ext uri="{FF2B5EF4-FFF2-40B4-BE49-F238E27FC236}">
                <a16:creationId xmlns:a16="http://schemas.microsoft.com/office/drawing/2014/main" id="{DCFDCDD8-196F-D74B-B52E-FE88CC5D19DB}"/>
              </a:ext>
            </a:extLst>
          </p:cNvPr>
          <p:cNvPicPr>
            <a:picLocks noChangeAspect="1"/>
          </p:cNvPicPr>
          <p:nvPr/>
        </p:nvPicPr>
        <p:blipFill>
          <a:blip r:embed="rId3"/>
          <a:stretch>
            <a:fillRect/>
          </a:stretch>
        </p:blipFill>
        <p:spPr>
          <a:xfrm>
            <a:off x="4734560" y="1086760"/>
            <a:ext cx="7325360" cy="5578200"/>
          </a:xfrm>
          <a:prstGeom prst="rect">
            <a:avLst/>
          </a:prstGeom>
        </p:spPr>
      </p:pic>
      <p:sp>
        <p:nvSpPr>
          <p:cNvPr id="2" name="Rectangle 1">
            <a:extLst>
              <a:ext uri="{FF2B5EF4-FFF2-40B4-BE49-F238E27FC236}">
                <a16:creationId xmlns:a16="http://schemas.microsoft.com/office/drawing/2014/main" id="{7AE8939B-8287-7E21-16B2-7CE9B88D7CA2}"/>
              </a:ext>
            </a:extLst>
          </p:cNvPr>
          <p:cNvSpPr/>
          <p:nvPr/>
        </p:nvSpPr>
        <p:spPr>
          <a:xfrm>
            <a:off x="525780" y="1358445"/>
            <a:ext cx="3677920" cy="8880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0" i="0" dirty="0">
                <a:solidFill>
                  <a:srgbClr val="202124"/>
                </a:solidFill>
                <a:effectLst/>
                <a:latin typeface="arial" panose="020B0604020202020204" pitchFamily="34" charset="0"/>
              </a:rPr>
              <a:t>Your Fitbit estimates METs </a:t>
            </a:r>
            <a:r>
              <a:rPr lang="en-US" b="1" i="0" dirty="0">
                <a:solidFill>
                  <a:srgbClr val="202124"/>
                </a:solidFill>
                <a:effectLst/>
                <a:latin typeface="arial" panose="020B0604020202020204" pitchFamily="34" charset="0"/>
              </a:rPr>
              <a:t>by calculating your physical activity and heart rate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424769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86814-738D-B1D9-2C66-7C1AF2B18983}"/>
              </a:ext>
            </a:extLst>
          </p:cNvPr>
          <p:cNvSpPr>
            <a:spLocks noGrp="1"/>
          </p:cNvSpPr>
          <p:nvPr>
            <p:ph idx="1"/>
          </p:nvPr>
        </p:nvSpPr>
        <p:spPr>
          <a:xfrm>
            <a:off x="687705" y="2188209"/>
            <a:ext cx="3281679" cy="3616961"/>
          </a:xfrm>
        </p:spPr>
        <p:txBody>
          <a:bodyPr/>
          <a:lstStyle/>
          <a:p>
            <a:pPr marL="0" indent="0">
              <a:buNone/>
            </a:pPr>
            <a:r>
              <a:rPr lang="en-IN" b="1" dirty="0">
                <a:solidFill>
                  <a:srgbClr val="FFFF00"/>
                </a:solidFill>
              </a:rPr>
              <a:t>ggplot</a:t>
            </a:r>
            <a:r>
              <a:rPr lang="en-IN" b="1" dirty="0"/>
              <a:t>(data=mergedata2) +</a:t>
            </a:r>
          </a:p>
          <a:p>
            <a:pPr marL="0" indent="0">
              <a:buNone/>
            </a:pPr>
            <a:r>
              <a:rPr lang="en-IN" b="1" dirty="0" err="1">
                <a:solidFill>
                  <a:srgbClr val="FFFF00"/>
                </a:solidFill>
              </a:rPr>
              <a:t>geom_smooth</a:t>
            </a:r>
            <a:r>
              <a:rPr lang="en-IN" b="1" dirty="0"/>
              <a:t>(mapping = </a:t>
            </a:r>
            <a:r>
              <a:rPr lang="en-IN" b="1" dirty="0" err="1"/>
              <a:t>aes</a:t>
            </a:r>
            <a:r>
              <a:rPr lang="en-IN" b="1" dirty="0"/>
              <a:t>(x=</a:t>
            </a:r>
            <a:r>
              <a:rPr lang="en-IN" b="1" dirty="0" err="1"/>
              <a:t>Sedentaryhrs</a:t>
            </a:r>
            <a:r>
              <a:rPr lang="en-IN" b="1" dirty="0"/>
              <a:t> ,y=Calories)) +</a:t>
            </a:r>
          </a:p>
          <a:p>
            <a:pPr marL="0" indent="0">
              <a:buNone/>
            </a:pPr>
            <a:r>
              <a:rPr lang="en-IN" b="1" dirty="0">
                <a:solidFill>
                  <a:srgbClr val="FFFF00"/>
                </a:solidFill>
              </a:rPr>
              <a:t>labs</a:t>
            </a:r>
            <a:r>
              <a:rPr lang="en-IN" b="1" dirty="0"/>
              <a:t>(title = "Relation between users daily calories burned and Daily Sedentary Hrs", subtitle = " 22 Days Data of 24 Fitbit users ")</a:t>
            </a:r>
          </a:p>
        </p:txBody>
      </p:sp>
      <p:sp>
        <p:nvSpPr>
          <p:cNvPr id="4" name="Rectangle 3">
            <a:extLst>
              <a:ext uri="{FF2B5EF4-FFF2-40B4-BE49-F238E27FC236}">
                <a16:creationId xmlns:a16="http://schemas.microsoft.com/office/drawing/2014/main" id="{80C6538F-94F6-54A0-2A7B-ACE979CE5915}"/>
              </a:ext>
            </a:extLst>
          </p:cNvPr>
          <p:cNvSpPr/>
          <p:nvPr/>
        </p:nvSpPr>
        <p:spPr>
          <a:xfrm>
            <a:off x="487680" y="213360"/>
            <a:ext cx="1093216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0">
                <a:effectLst/>
                <a:latin typeface="Inter"/>
              </a:rPr>
              <a:t>VIZ.10: Relation between users daily calories burned and Daily Sedentary Hrs.</a:t>
            </a:r>
            <a:endParaRPr lang="en-IN" sz="2400"/>
          </a:p>
        </p:txBody>
      </p:sp>
      <p:sp>
        <p:nvSpPr>
          <p:cNvPr id="2" name="Rectangle 1">
            <a:extLst>
              <a:ext uri="{FF2B5EF4-FFF2-40B4-BE49-F238E27FC236}">
                <a16:creationId xmlns:a16="http://schemas.microsoft.com/office/drawing/2014/main" id="{0D432AB6-615B-2A37-FC48-9730C46FDD8C}"/>
              </a:ext>
            </a:extLst>
          </p:cNvPr>
          <p:cNvSpPr/>
          <p:nvPr/>
        </p:nvSpPr>
        <p:spPr>
          <a:xfrm>
            <a:off x="487680" y="1578609"/>
            <a:ext cx="3359784"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SEDENTARYHRS-SITTING HOURS</a:t>
            </a:r>
          </a:p>
        </p:txBody>
      </p:sp>
      <p:pic>
        <p:nvPicPr>
          <p:cNvPr id="7" name="Picture 6">
            <a:extLst>
              <a:ext uri="{FF2B5EF4-FFF2-40B4-BE49-F238E27FC236}">
                <a16:creationId xmlns:a16="http://schemas.microsoft.com/office/drawing/2014/main" id="{059E097C-2B8E-9627-645C-3E2EBB99F353}"/>
              </a:ext>
            </a:extLst>
          </p:cNvPr>
          <p:cNvPicPr>
            <a:picLocks noChangeAspect="1"/>
          </p:cNvPicPr>
          <p:nvPr/>
        </p:nvPicPr>
        <p:blipFill>
          <a:blip r:embed="rId2"/>
          <a:stretch>
            <a:fillRect/>
          </a:stretch>
        </p:blipFill>
        <p:spPr>
          <a:xfrm>
            <a:off x="4238625" y="1052831"/>
            <a:ext cx="7743826" cy="5591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12764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4A818-2D45-1678-DB02-65148DB33358}"/>
              </a:ext>
            </a:extLst>
          </p:cNvPr>
          <p:cNvSpPr/>
          <p:nvPr/>
        </p:nvSpPr>
        <p:spPr>
          <a:xfrm>
            <a:off x="416560" y="182880"/>
            <a:ext cx="1135888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0" dirty="0">
                <a:effectLst/>
                <a:latin typeface="Inter"/>
              </a:rPr>
              <a:t>VIZ.11: Mean Workout Intensity Per Hour in a Day with 31 Days Data of 33 Fitbit Users.</a:t>
            </a:r>
            <a:endParaRPr lang="en-IN" sz="2400" dirty="0"/>
          </a:p>
        </p:txBody>
      </p:sp>
      <p:sp>
        <p:nvSpPr>
          <p:cNvPr id="5" name="TextBox 4">
            <a:extLst>
              <a:ext uri="{FF2B5EF4-FFF2-40B4-BE49-F238E27FC236}">
                <a16:creationId xmlns:a16="http://schemas.microsoft.com/office/drawing/2014/main" id="{BDDBEA4F-85C9-CC82-69A7-3965F71B3168}"/>
              </a:ext>
            </a:extLst>
          </p:cNvPr>
          <p:cNvSpPr txBox="1"/>
          <p:nvPr/>
        </p:nvSpPr>
        <p:spPr>
          <a:xfrm>
            <a:off x="416560" y="1166842"/>
            <a:ext cx="4378960" cy="5355312"/>
          </a:xfrm>
          <a:prstGeom prst="rect">
            <a:avLst/>
          </a:prstGeom>
          <a:noFill/>
        </p:spPr>
        <p:txBody>
          <a:bodyPr wrap="square" rtlCol="0">
            <a:spAutoFit/>
          </a:bodyPr>
          <a:lstStyle/>
          <a:p>
            <a:r>
              <a:rPr lang="en-IN" b="1" dirty="0">
                <a:solidFill>
                  <a:srgbClr val="FFFF00"/>
                </a:solidFill>
              </a:rPr>
              <a:t>ggplot</a:t>
            </a:r>
            <a:r>
              <a:rPr lang="en-IN" dirty="0"/>
              <a:t>(data=hourlyintensities,</a:t>
            </a:r>
          </a:p>
          <a:p>
            <a:r>
              <a:rPr lang="en-IN" dirty="0"/>
              <a:t>	</a:t>
            </a:r>
            <a:r>
              <a:rPr lang="en-IN" dirty="0" err="1"/>
              <a:t>aes</a:t>
            </a:r>
            <a:r>
              <a:rPr lang="en-IN" dirty="0"/>
              <a:t>(x=</a:t>
            </a:r>
            <a:r>
              <a:rPr lang="en-IN" dirty="0" err="1"/>
              <a:t>Time,y</a:t>
            </a:r>
            <a:r>
              <a:rPr lang="en-IN" dirty="0"/>
              <a:t>=</a:t>
            </a:r>
            <a:r>
              <a:rPr lang="en-IN" dirty="0" err="1"/>
              <a:t>TotalIntensity,fill</a:t>
            </a:r>
            <a:r>
              <a:rPr lang="en-IN" dirty="0"/>
              <a:t>=</a:t>
            </a:r>
            <a:r>
              <a:rPr lang="en-IN" dirty="0" err="1"/>
              <a:t>DayName</a:t>
            </a:r>
            <a:r>
              <a:rPr lang="en-IN" dirty="0"/>
              <a:t>))+</a:t>
            </a:r>
            <a:r>
              <a:rPr lang="en-IN" b="1" dirty="0" err="1">
                <a:solidFill>
                  <a:srgbClr val="FFFF00"/>
                </a:solidFill>
              </a:rPr>
              <a:t>geom_bar</a:t>
            </a:r>
            <a:r>
              <a:rPr lang="en-IN" dirty="0"/>
              <a:t>(stat="summary“</a:t>
            </a:r>
          </a:p>
          <a:p>
            <a:r>
              <a:rPr lang="en-IN" dirty="0"/>
              <a:t>				,fun="mean")  +</a:t>
            </a:r>
          </a:p>
          <a:p>
            <a:r>
              <a:rPr lang="en-IN" dirty="0"/>
              <a:t>  	theme(</a:t>
            </a:r>
            <a:r>
              <a:rPr lang="en-IN" dirty="0" err="1"/>
              <a:t>axis.text.x</a:t>
            </a:r>
            <a:r>
              <a:rPr lang="en-IN" dirty="0"/>
              <a:t> = </a:t>
            </a:r>
            <a:r>
              <a:rPr lang="en-IN" dirty="0" err="1"/>
              <a:t>element_text</a:t>
            </a:r>
            <a:endParaRPr lang="en-IN" dirty="0"/>
          </a:p>
          <a:p>
            <a:r>
              <a:rPr lang="en-IN" dirty="0"/>
              <a:t>	(angle = 90))+</a:t>
            </a:r>
          </a:p>
          <a:p>
            <a:r>
              <a:rPr lang="en-IN" b="1" dirty="0" err="1">
                <a:solidFill>
                  <a:srgbClr val="FFFF00"/>
                </a:solidFill>
              </a:rPr>
              <a:t>scale_x_discrete</a:t>
            </a:r>
            <a:r>
              <a:rPr lang="en-IN" dirty="0"/>
              <a:t>(limits = c("5:00:00 	AM","6:00:00 	AM","7:00:00 AM“, 	"8:00:00 AM","9:00:00 AM", 	"10:00:00 	AM","11:00:00 AM","12:00:00 	PM","1:00:00 PM","2:00:00 PM", 	"3:00:00 	PM","4:00:00 PM”,"5:00:00 	PM", "6:00:00 	PM","7:00:00 PM",</a:t>
            </a:r>
          </a:p>
          <a:p>
            <a:r>
              <a:rPr lang="en-IN" dirty="0"/>
              <a:t>         "8:00:00 PM","9:00:00 PM","10:00:00 	PM" )) +</a:t>
            </a:r>
          </a:p>
          <a:p>
            <a:r>
              <a:rPr lang="en-IN" b="1" dirty="0">
                <a:solidFill>
                  <a:srgbClr val="FFFF00"/>
                </a:solidFill>
              </a:rPr>
              <a:t>labs</a:t>
            </a:r>
            <a:r>
              <a:rPr lang="en-IN" dirty="0"/>
              <a:t>(title = "Mean Workout Intensity Per 	Hour in a </a:t>
            </a:r>
            <a:r>
              <a:rPr lang="en-IN" dirty="0" err="1"/>
              <a:t>Day",y</a:t>
            </a:r>
            <a:r>
              <a:rPr lang="en-IN" dirty="0"/>
              <a:t>="</a:t>
            </a:r>
            <a:r>
              <a:rPr lang="en-IN" dirty="0" err="1"/>
              <a:t>MeanTotalIntensity</a:t>
            </a:r>
            <a:r>
              <a:rPr lang="en-IN" dirty="0"/>
              <a:t>",</a:t>
            </a:r>
          </a:p>
          <a:p>
            <a:r>
              <a:rPr lang="en-IN" dirty="0"/>
              <a:t>       	subtitle="31 Days Data of 33Fitbit 	Users")</a:t>
            </a:r>
          </a:p>
        </p:txBody>
      </p:sp>
      <p:pic>
        <p:nvPicPr>
          <p:cNvPr id="9" name="Picture 8">
            <a:extLst>
              <a:ext uri="{FF2B5EF4-FFF2-40B4-BE49-F238E27FC236}">
                <a16:creationId xmlns:a16="http://schemas.microsoft.com/office/drawing/2014/main" id="{DE96DF71-8557-008D-5530-44D69A15066E}"/>
              </a:ext>
            </a:extLst>
          </p:cNvPr>
          <p:cNvPicPr>
            <a:picLocks noChangeAspect="1"/>
          </p:cNvPicPr>
          <p:nvPr/>
        </p:nvPicPr>
        <p:blipFill>
          <a:blip r:embed="rId2"/>
          <a:stretch>
            <a:fillRect/>
          </a:stretch>
        </p:blipFill>
        <p:spPr>
          <a:xfrm>
            <a:off x="4965529" y="1065242"/>
            <a:ext cx="7033431" cy="5471459"/>
          </a:xfrm>
          <a:prstGeom prst="rect">
            <a:avLst/>
          </a:prstGeom>
        </p:spPr>
      </p:pic>
    </p:spTree>
    <p:extLst>
      <p:ext uri="{BB962C8B-B14F-4D97-AF65-F5344CB8AC3E}">
        <p14:creationId xmlns:p14="http://schemas.microsoft.com/office/powerpoint/2010/main" val="327165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D09E1F-1A36-16A9-E7E2-2BB566309783}"/>
              </a:ext>
            </a:extLst>
          </p:cNvPr>
          <p:cNvSpPr/>
          <p:nvPr/>
        </p:nvSpPr>
        <p:spPr>
          <a:xfrm>
            <a:off x="243840" y="172720"/>
            <a:ext cx="3464560" cy="56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t>RECOMMENDATIONS:</a:t>
            </a:r>
          </a:p>
        </p:txBody>
      </p:sp>
      <p:sp>
        <p:nvSpPr>
          <p:cNvPr id="7" name="TextBox 6">
            <a:extLst>
              <a:ext uri="{FF2B5EF4-FFF2-40B4-BE49-F238E27FC236}">
                <a16:creationId xmlns:a16="http://schemas.microsoft.com/office/drawing/2014/main" id="{112FB2EE-6708-17B6-5DB9-C785973B4858}"/>
              </a:ext>
            </a:extLst>
          </p:cNvPr>
          <p:cNvSpPr txBox="1"/>
          <p:nvPr/>
        </p:nvSpPr>
        <p:spPr>
          <a:xfrm>
            <a:off x="558800" y="1056640"/>
            <a:ext cx="10678160" cy="5878532"/>
          </a:xfrm>
          <a:prstGeom prst="rect">
            <a:avLst/>
          </a:prstGeom>
          <a:noFill/>
        </p:spPr>
        <p:txBody>
          <a:bodyPr wrap="square" rtlCol="0">
            <a:spAutoFit/>
          </a:bodyPr>
          <a:lstStyle/>
          <a:p>
            <a:pPr marL="342900" indent="-342900" algn="l">
              <a:buFont typeface="Wingdings" panose="05000000000000000000" pitchFamily="2" charset="2"/>
              <a:buChar char="v"/>
            </a:pPr>
            <a:r>
              <a:rPr lang="en-US" sz="2000" b="0" i="0" dirty="0">
                <a:effectLst/>
                <a:latin typeface="Inter"/>
              </a:rPr>
              <a:t>Target existing Fitness tracker users who takes less than 5000 daily steps, advertise </a:t>
            </a:r>
            <a:r>
              <a:rPr lang="en-US" sz="2000" b="0" i="0" dirty="0" err="1">
                <a:effectLst/>
                <a:latin typeface="Inter"/>
              </a:rPr>
              <a:t>Bellabeat's</a:t>
            </a:r>
            <a:r>
              <a:rPr lang="en-US" sz="2000" b="0" i="0" dirty="0">
                <a:effectLst/>
                <a:latin typeface="Inter"/>
              </a:rPr>
              <a:t> wellness coaching specially on Saturdays.</a:t>
            </a:r>
          </a:p>
          <a:p>
            <a:pPr marL="285750" indent="-285750" algn="l">
              <a:buFont typeface="Wingdings" panose="05000000000000000000" pitchFamily="2" charset="2"/>
              <a:buChar char="v"/>
            </a:pPr>
            <a:endParaRPr lang="en-US" sz="1000" b="0" i="0" dirty="0">
              <a:effectLst/>
              <a:latin typeface="Inter"/>
            </a:endParaRPr>
          </a:p>
          <a:p>
            <a:pPr marL="342900" indent="-342900" algn="l">
              <a:buFont typeface="Wingdings" panose="05000000000000000000" pitchFamily="2" charset="2"/>
              <a:buChar char="v"/>
            </a:pPr>
            <a:r>
              <a:rPr lang="en-US" sz="2000" b="0" i="0" dirty="0">
                <a:effectLst/>
                <a:latin typeface="Inter"/>
              </a:rPr>
              <a:t>Target existing Fitness tracker users who takes less than 8000 daily steps and give frequent reminders to maintain their daily steps. Motivate them for better goals so that they can achieve fitness badges and more benefits from the app.</a:t>
            </a:r>
          </a:p>
          <a:p>
            <a:pPr marL="285750" indent="-285750" algn="l">
              <a:buFont typeface="Wingdings" panose="05000000000000000000" pitchFamily="2" charset="2"/>
              <a:buChar char="v"/>
            </a:pPr>
            <a:endParaRPr lang="en-US" sz="1000" b="0" i="0" dirty="0">
              <a:effectLst/>
              <a:latin typeface="Inter"/>
            </a:endParaRPr>
          </a:p>
          <a:p>
            <a:pPr marL="342900" indent="-342900" algn="l">
              <a:buFont typeface="Wingdings" panose="05000000000000000000" pitchFamily="2" charset="2"/>
              <a:buChar char="v"/>
            </a:pPr>
            <a:r>
              <a:rPr lang="en-US" sz="2000" b="0" i="0" dirty="0">
                <a:effectLst/>
                <a:latin typeface="Inter"/>
              </a:rPr>
              <a:t>Target existing Fitness tracker users who takes more than 10000 daily steps and appreciate them with weekly fitness badges, half/yearly coupons, encourage for social media engagement.</a:t>
            </a:r>
          </a:p>
          <a:p>
            <a:pPr marL="285750" indent="-285750" algn="l">
              <a:buFont typeface="Wingdings" panose="05000000000000000000" pitchFamily="2" charset="2"/>
              <a:buChar char="v"/>
            </a:pPr>
            <a:endParaRPr lang="en-US" sz="1000" b="0" i="0" dirty="0">
              <a:effectLst/>
              <a:latin typeface="Inter"/>
            </a:endParaRPr>
          </a:p>
          <a:p>
            <a:pPr marL="342900" indent="-342900">
              <a:buFont typeface="Wingdings" panose="05000000000000000000" pitchFamily="2" charset="2"/>
              <a:buChar char="v"/>
            </a:pPr>
            <a:r>
              <a:rPr lang="en-US" sz="2000" b="0" i="0" dirty="0">
                <a:effectLst/>
                <a:latin typeface="Inter"/>
              </a:rPr>
              <a:t>Target existing fitness tracker users with high BMI levels and recommend small 5 days a week work out plans, remind them monthly weight check.</a:t>
            </a:r>
          </a:p>
          <a:p>
            <a:pPr marL="285750" indent="-285750">
              <a:buFont typeface="Wingdings" panose="05000000000000000000" pitchFamily="2" charset="2"/>
              <a:buChar char="v"/>
            </a:pPr>
            <a:endParaRPr lang="en-US" sz="1000" b="0" i="0" dirty="0">
              <a:effectLst/>
              <a:latin typeface="Inter"/>
            </a:endParaRPr>
          </a:p>
          <a:p>
            <a:pPr marL="342900" indent="-342900">
              <a:buFont typeface="Wingdings" panose="05000000000000000000" pitchFamily="2" charset="2"/>
              <a:buChar char="v"/>
            </a:pPr>
            <a:r>
              <a:rPr lang="en-US" sz="2000" b="0" i="0" dirty="0">
                <a:effectLst/>
                <a:latin typeface="Inter"/>
              </a:rPr>
              <a:t>Targeted Days for late evening social media Marketing and consumer social media engagement are Saturday, Sunday, Monday, Tuesday.</a:t>
            </a:r>
          </a:p>
          <a:p>
            <a:endParaRPr lang="en-US" sz="1000" b="0" i="0" dirty="0">
              <a:effectLst/>
              <a:latin typeface="Inter"/>
            </a:endParaRPr>
          </a:p>
          <a:p>
            <a:pPr marL="342900" indent="-342900">
              <a:buFont typeface="Wingdings" panose="05000000000000000000" pitchFamily="2" charset="2"/>
              <a:buChar char="v"/>
            </a:pPr>
            <a:r>
              <a:rPr lang="en-US" sz="2000" b="0" i="0" dirty="0">
                <a:effectLst/>
                <a:latin typeface="Inter"/>
              </a:rPr>
              <a:t>Most advised media marketing (TV, Radio) times Mon-Sat are 12pm and 5-7 pm, as data shows the peak workout time falls in the above mentioned time. So there is high chance that people might be watching or listening TV/Radio/Podcast </a:t>
            </a:r>
            <a:r>
              <a:rPr lang="en-US" sz="2000" b="0" i="0" dirty="0" err="1">
                <a:effectLst/>
                <a:latin typeface="Inter"/>
              </a:rPr>
              <a:t>etc</a:t>
            </a:r>
            <a:r>
              <a:rPr lang="en-US" sz="2000" b="0" i="0" dirty="0">
                <a:effectLst/>
                <a:latin typeface="Inter"/>
              </a:rPr>
              <a:t> while their active work out sessions.</a:t>
            </a:r>
          </a:p>
          <a:p>
            <a:pPr marL="342900" indent="-342900">
              <a:buFont typeface="Wingdings" panose="05000000000000000000" pitchFamily="2" charset="2"/>
              <a:buChar char="v"/>
            </a:pPr>
            <a:endParaRPr lang="en-US" sz="2000" b="0" i="0" dirty="0">
              <a:effectLst/>
              <a:latin typeface="Inter"/>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074603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AA2B8B-70D1-25C4-B4E9-E996186B0819}"/>
              </a:ext>
            </a:extLst>
          </p:cNvPr>
          <p:cNvSpPr/>
          <p:nvPr/>
        </p:nvSpPr>
        <p:spPr>
          <a:xfrm>
            <a:off x="2913321" y="2402958"/>
            <a:ext cx="6326372" cy="15948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8000" dirty="0">
                <a:solidFill>
                  <a:schemeClr val="accent2">
                    <a:lumMod val="50000"/>
                  </a:schemeClr>
                </a:solidFill>
                <a:latin typeface="Arial Narrow" panose="020B0606020202030204" pitchFamily="34" charset="0"/>
              </a:rPr>
              <a:t>THANK YOU</a:t>
            </a:r>
          </a:p>
        </p:txBody>
      </p:sp>
    </p:spTree>
    <p:extLst>
      <p:ext uri="{BB962C8B-B14F-4D97-AF65-F5344CB8AC3E}">
        <p14:creationId xmlns:p14="http://schemas.microsoft.com/office/powerpoint/2010/main" val="309436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34399-201E-1EB7-50CD-171D6FB802D5}"/>
              </a:ext>
            </a:extLst>
          </p:cNvPr>
          <p:cNvSpPr>
            <a:spLocks noGrp="1"/>
          </p:cNvSpPr>
          <p:nvPr>
            <p:ph idx="1"/>
          </p:nvPr>
        </p:nvSpPr>
        <p:spPr>
          <a:xfrm>
            <a:off x="1493520" y="2164080"/>
            <a:ext cx="9858692" cy="3088640"/>
          </a:xfrm>
        </p:spPr>
        <p:txBody>
          <a:bodyPr>
            <a:normAutofit fontScale="92500"/>
          </a:bodyPr>
          <a:lstStyle/>
          <a:p>
            <a:r>
              <a:rPr lang="en-US" sz="2400" b="1" i="0" dirty="0">
                <a:effectLst/>
              </a:rPr>
              <a:t>HOW CAN A WELLNESS TECHNOLOGY COMPANY(Bella-beat) PLAY IT SMART ?</a:t>
            </a:r>
          </a:p>
          <a:p>
            <a:r>
              <a:rPr lang="en-US" sz="2400" b="1" dirty="0"/>
              <a:t>AND MAKE DECISIONS TO ATTRACT ITS CUSTOMER </a:t>
            </a:r>
          </a:p>
          <a:p>
            <a:r>
              <a:rPr lang="en-US" sz="2800" b="1" dirty="0"/>
              <a:t>What are some trends in smart device usage? </a:t>
            </a:r>
          </a:p>
          <a:p>
            <a:r>
              <a:rPr lang="en-US" sz="2800" b="1" dirty="0"/>
              <a:t>How could these trends apply to Bellabeat customers? </a:t>
            </a:r>
          </a:p>
          <a:p>
            <a:r>
              <a:rPr lang="en-US" sz="2800" b="1" dirty="0"/>
              <a:t>How could these trends help influence Bellabeat marketing strategy?</a:t>
            </a:r>
            <a:endParaRPr lang="en-US" sz="2800" b="1" i="0" dirty="0">
              <a:solidFill>
                <a:srgbClr val="333333"/>
              </a:solidFill>
              <a:effectLst/>
              <a:latin typeface="Arial Narrow" panose="020B0606020202030204" pitchFamily="34" charset="0"/>
            </a:endParaRPr>
          </a:p>
          <a:p>
            <a:pPr marL="0" indent="0" algn="l">
              <a:buNone/>
            </a:pPr>
            <a:endParaRPr lang="en-US" sz="2800" b="1" i="0" dirty="0">
              <a:solidFill>
                <a:srgbClr val="333333"/>
              </a:solidFill>
              <a:effectLst/>
              <a:latin typeface="Arial Narrow" panose="020B0606020202030204" pitchFamily="34" charset="0"/>
            </a:endParaRPr>
          </a:p>
          <a:p>
            <a:pPr marL="0" indent="0">
              <a:buNone/>
            </a:pPr>
            <a:endParaRPr lang="en-IN" sz="2400" b="1" dirty="0"/>
          </a:p>
        </p:txBody>
      </p:sp>
      <p:sp>
        <p:nvSpPr>
          <p:cNvPr id="4" name="Rectangle 3">
            <a:extLst>
              <a:ext uri="{FF2B5EF4-FFF2-40B4-BE49-F238E27FC236}">
                <a16:creationId xmlns:a16="http://schemas.microsoft.com/office/drawing/2014/main" id="{5FA387F7-B385-A57A-E117-C92BD2FF076B}"/>
              </a:ext>
            </a:extLst>
          </p:cNvPr>
          <p:cNvSpPr/>
          <p:nvPr/>
        </p:nvSpPr>
        <p:spPr>
          <a:xfrm>
            <a:off x="735012" y="579120"/>
            <a:ext cx="2936240" cy="7518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IN" sz="3600" b="1" dirty="0">
                <a:latin typeface="Cambria" panose="02040503050406030204" pitchFamily="18" charset="0"/>
                <a:ea typeface="Cambria" panose="02040503050406030204" pitchFamily="18" charset="0"/>
              </a:rPr>
              <a:t> OBJECTIVE-</a:t>
            </a:r>
            <a:endParaRPr lang="en-IN" sz="3600" b="1" dirty="0"/>
          </a:p>
        </p:txBody>
      </p:sp>
    </p:spTree>
    <p:extLst>
      <p:ext uri="{BB962C8B-B14F-4D97-AF65-F5344CB8AC3E}">
        <p14:creationId xmlns:p14="http://schemas.microsoft.com/office/powerpoint/2010/main" val="298954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6757C-EB21-48ED-87E3-967692CE1743}"/>
              </a:ext>
            </a:extLst>
          </p:cNvPr>
          <p:cNvSpPr>
            <a:spLocks noGrp="1"/>
          </p:cNvSpPr>
          <p:nvPr>
            <p:ph idx="1"/>
          </p:nvPr>
        </p:nvSpPr>
        <p:spPr>
          <a:xfrm>
            <a:off x="1910080" y="1473200"/>
            <a:ext cx="8991601" cy="4399280"/>
          </a:xfrm>
        </p:spPr>
        <p:txBody>
          <a:bodyPr>
            <a:normAutofit/>
          </a:bodyPr>
          <a:lstStyle/>
          <a:p>
            <a:r>
              <a:rPr lang="en-IN" sz="2000" dirty="0">
                <a:latin typeface="Bookman Old Style" panose="02050604050505020204" pitchFamily="18" charset="0"/>
              </a:rPr>
              <a:t>library(</a:t>
            </a:r>
            <a:r>
              <a:rPr lang="en-IN" sz="2000" b="1" dirty="0">
                <a:solidFill>
                  <a:srgbClr val="FFFF00"/>
                </a:solidFill>
                <a:latin typeface="Bookman Old Style" panose="02050604050505020204" pitchFamily="18" charset="0"/>
              </a:rPr>
              <a:t>ggplot2</a:t>
            </a:r>
            <a:r>
              <a:rPr lang="en-IN" sz="2000" dirty="0">
                <a:latin typeface="Bookman Old Style" panose="02050604050505020204" pitchFamily="18" charset="0"/>
              </a:rPr>
              <a:t>)</a:t>
            </a:r>
          </a:p>
          <a:p>
            <a:r>
              <a:rPr lang="en-IN" sz="2000" dirty="0">
                <a:latin typeface="Bookman Old Style" panose="02050604050505020204" pitchFamily="18" charset="0"/>
              </a:rPr>
              <a:t>library(</a:t>
            </a:r>
            <a:r>
              <a:rPr lang="en-IN" sz="2000" b="1" dirty="0" err="1">
                <a:solidFill>
                  <a:srgbClr val="FFFF00"/>
                </a:solidFill>
                <a:latin typeface="Bookman Old Style" panose="02050604050505020204" pitchFamily="18" charset="0"/>
              </a:rPr>
              <a:t>dplyr</a:t>
            </a:r>
            <a:r>
              <a:rPr lang="en-IN" sz="2000" dirty="0">
                <a:latin typeface="Bookman Old Style" panose="02050604050505020204" pitchFamily="18" charset="0"/>
              </a:rPr>
              <a:t>)  #for pipeline and for printing table info like </a:t>
            </a:r>
            <a:r>
              <a:rPr lang="en-IN" sz="2000" dirty="0" err="1">
                <a:latin typeface="Bookman Old Style" panose="02050604050505020204" pitchFamily="18" charset="0"/>
              </a:rPr>
              <a:t>summary,row</a:t>
            </a:r>
            <a:r>
              <a:rPr lang="en-IN" sz="2000" dirty="0">
                <a:latin typeface="Bookman Old Style" panose="02050604050505020204" pitchFamily="18" charset="0"/>
              </a:rPr>
              <a:t> ,columns etc</a:t>
            </a:r>
          </a:p>
          <a:p>
            <a:r>
              <a:rPr lang="en-IN" sz="2000" dirty="0" err="1">
                <a:latin typeface="Bookman Old Style" panose="02050604050505020204" pitchFamily="18" charset="0"/>
              </a:rPr>
              <a:t>install.packages</a:t>
            </a:r>
            <a:r>
              <a:rPr lang="en-IN" sz="2000" dirty="0">
                <a:latin typeface="Bookman Old Style" panose="02050604050505020204" pitchFamily="18" charset="0"/>
              </a:rPr>
              <a:t>("</a:t>
            </a:r>
            <a:r>
              <a:rPr lang="en-IN" sz="2000" b="1" dirty="0" err="1">
                <a:solidFill>
                  <a:srgbClr val="FFFF00"/>
                </a:solidFill>
                <a:latin typeface="Bookman Old Style" panose="02050604050505020204" pitchFamily="18" charset="0"/>
              </a:rPr>
              <a:t>skimr</a:t>
            </a:r>
            <a:r>
              <a:rPr lang="en-IN" sz="2000" dirty="0">
                <a:latin typeface="Bookman Old Style" panose="02050604050505020204" pitchFamily="18" charset="0"/>
              </a:rPr>
              <a:t>")</a:t>
            </a:r>
          </a:p>
          <a:p>
            <a:r>
              <a:rPr lang="en-IN" sz="2000" dirty="0">
                <a:latin typeface="Bookman Old Style" panose="02050604050505020204" pitchFamily="18" charset="0"/>
              </a:rPr>
              <a:t>library(</a:t>
            </a:r>
            <a:r>
              <a:rPr lang="en-IN" sz="2000" b="1" dirty="0" err="1">
                <a:solidFill>
                  <a:srgbClr val="FFFF00"/>
                </a:solidFill>
                <a:latin typeface="Bookman Old Style" panose="02050604050505020204" pitchFamily="18" charset="0"/>
              </a:rPr>
              <a:t>skimr</a:t>
            </a:r>
            <a:r>
              <a:rPr lang="en-IN" sz="2000" dirty="0">
                <a:latin typeface="Bookman Old Style" panose="02050604050505020204" pitchFamily="18" charset="0"/>
              </a:rPr>
              <a:t>)  # for generating summary of the dataset </a:t>
            </a:r>
          </a:p>
          <a:p>
            <a:r>
              <a:rPr lang="en-IN" sz="2000">
                <a:latin typeface="Bookman Old Style" panose="02050604050505020204" pitchFamily="18" charset="0"/>
              </a:rPr>
              <a:t>library</a:t>
            </a:r>
            <a:r>
              <a:rPr lang="en-IN" sz="2000" dirty="0">
                <a:latin typeface="Bookman Old Style" panose="02050604050505020204" pitchFamily="18" charset="0"/>
              </a:rPr>
              <a:t>(</a:t>
            </a:r>
            <a:r>
              <a:rPr lang="en-IN" sz="2000" b="1" dirty="0" err="1">
                <a:solidFill>
                  <a:srgbClr val="FFFF00"/>
                </a:solidFill>
                <a:latin typeface="Bookman Old Style" panose="02050604050505020204" pitchFamily="18" charset="0"/>
              </a:rPr>
              <a:t>tidyverse</a:t>
            </a:r>
            <a:r>
              <a:rPr lang="en-IN" sz="2000" dirty="0">
                <a:latin typeface="Bookman Old Style" panose="02050604050505020204" pitchFamily="18" charset="0"/>
              </a:rPr>
              <a:t>)</a:t>
            </a:r>
          </a:p>
          <a:p>
            <a:r>
              <a:rPr lang="en-IN" sz="2000" dirty="0">
                <a:latin typeface="Bookman Old Style" panose="02050604050505020204" pitchFamily="18" charset="0"/>
              </a:rPr>
              <a:t>library(</a:t>
            </a:r>
            <a:r>
              <a:rPr lang="en-IN" sz="2000" b="1" dirty="0" err="1">
                <a:solidFill>
                  <a:srgbClr val="FFFF00"/>
                </a:solidFill>
                <a:latin typeface="Bookman Old Style" panose="02050604050505020204" pitchFamily="18" charset="0"/>
              </a:rPr>
              <a:t>lubridate</a:t>
            </a:r>
            <a:r>
              <a:rPr lang="en-IN" sz="2000" dirty="0">
                <a:latin typeface="Bookman Old Style" panose="02050604050505020204" pitchFamily="18" charset="0"/>
              </a:rPr>
              <a:t>) #for date and time </a:t>
            </a:r>
          </a:p>
          <a:p>
            <a:r>
              <a:rPr lang="en-IN" sz="2000" dirty="0">
                <a:latin typeface="Bookman Old Style" panose="02050604050505020204" pitchFamily="18" charset="0"/>
              </a:rPr>
              <a:t>library(</a:t>
            </a:r>
            <a:r>
              <a:rPr lang="en-IN" sz="2000" b="1" dirty="0" err="1">
                <a:solidFill>
                  <a:srgbClr val="FFFF00"/>
                </a:solidFill>
                <a:latin typeface="Bookman Old Style" panose="02050604050505020204" pitchFamily="18" charset="0"/>
              </a:rPr>
              <a:t>stringr</a:t>
            </a:r>
            <a:r>
              <a:rPr lang="en-IN" sz="2000" dirty="0">
                <a:latin typeface="Bookman Old Style" panose="02050604050505020204" pitchFamily="18" charset="0"/>
              </a:rPr>
              <a:t>)</a:t>
            </a:r>
          </a:p>
          <a:p>
            <a:endParaRPr lang="en-IN" sz="2000" dirty="0">
              <a:latin typeface="Bookman Old Style" panose="02050604050505020204" pitchFamily="18" charset="0"/>
            </a:endParaRPr>
          </a:p>
        </p:txBody>
      </p:sp>
      <p:sp>
        <p:nvSpPr>
          <p:cNvPr id="5" name="Rectangle 4">
            <a:extLst>
              <a:ext uri="{FF2B5EF4-FFF2-40B4-BE49-F238E27FC236}">
                <a16:creationId xmlns:a16="http://schemas.microsoft.com/office/drawing/2014/main" id="{B07A3633-D5E9-D8BC-E25A-E4E690FB67F4}"/>
              </a:ext>
            </a:extLst>
          </p:cNvPr>
          <p:cNvSpPr/>
          <p:nvPr/>
        </p:nvSpPr>
        <p:spPr>
          <a:xfrm>
            <a:off x="589280" y="416560"/>
            <a:ext cx="2844800" cy="56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b="1" dirty="0">
                <a:latin typeface="Aparajita" panose="02020603050405020304" pitchFamily="18" charset="0"/>
                <a:cs typeface="Aparajita" panose="02020603050405020304" pitchFamily="18" charset="0"/>
              </a:rPr>
              <a:t>LIBRARY USED -</a:t>
            </a:r>
            <a:endParaRPr lang="en-IN" sz="3000" dirty="0"/>
          </a:p>
        </p:txBody>
      </p:sp>
    </p:spTree>
    <p:extLst>
      <p:ext uri="{BB962C8B-B14F-4D97-AF65-F5344CB8AC3E}">
        <p14:creationId xmlns:p14="http://schemas.microsoft.com/office/powerpoint/2010/main" val="297737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66029-66BD-5D21-79C5-46E02EE3414B}"/>
              </a:ext>
            </a:extLst>
          </p:cNvPr>
          <p:cNvSpPr>
            <a:spLocks noGrp="1"/>
          </p:cNvSpPr>
          <p:nvPr>
            <p:ph idx="1"/>
          </p:nvPr>
        </p:nvSpPr>
        <p:spPr>
          <a:xfrm>
            <a:off x="1910080" y="1137920"/>
            <a:ext cx="9834880" cy="5608320"/>
          </a:xfrm>
        </p:spPr>
        <p:txBody>
          <a:bodyPr>
            <a:normAutofit fontScale="85000" lnSpcReduction="20000"/>
          </a:bodyPr>
          <a:lstStyle/>
          <a:p>
            <a:r>
              <a:rPr lang="en-IN" sz="2100" b="1" dirty="0" err="1">
                <a:solidFill>
                  <a:srgbClr val="FFFF00"/>
                </a:solidFill>
                <a:latin typeface="Arial Black" panose="020B0A04020102020204" pitchFamily="34" charset="0"/>
              </a:rPr>
              <a:t>daily_activity</a:t>
            </a:r>
            <a:r>
              <a:rPr lang="en-IN" sz="1900" b="1" dirty="0">
                <a:latin typeface="Bookman Old Style" panose="02050604050505020204" pitchFamily="18" charset="0"/>
              </a:rPr>
              <a:t>&lt;-</a:t>
            </a:r>
            <a:r>
              <a:rPr lang="en-IN" sz="1900" b="1" dirty="0" err="1">
                <a:solidFill>
                  <a:srgbClr val="00B0F0"/>
                </a:solidFill>
                <a:highlight>
                  <a:srgbClr val="000000"/>
                </a:highlight>
                <a:latin typeface="Bookman Old Style" panose="02050604050505020204" pitchFamily="18" charset="0"/>
              </a:rPr>
              <a:t>read_csv</a:t>
            </a:r>
            <a:r>
              <a:rPr lang="en-IN" sz="1900" b="1" dirty="0">
                <a:solidFill>
                  <a:srgbClr val="00B0F0"/>
                </a:solidFill>
                <a:highlight>
                  <a:srgbClr val="000000"/>
                </a:highlight>
                <a:latin typeface="Bookman Old Style" panose="02050604050505020204" pitchFamily="18" charset="0"/>
              </a:rPr>
              <a:t>("D:/google cert/case_2/dailyActivity_merged.csv")</a:t>
            </a:r>
          </a:p>
          <a:p>
            <a:r>
              <a:rPr lang="en-IN" sz="1900" b="1" dirty="0">
                <a:latin typeface="Bookman Old Style" panose="02050604050505020204" pitchFamily="18" charset="0"/>
              </a:rPr>
              <a:t>View(</a:t>
            </a:r>
            <a:r>
              <a:rPr lang="en-IN" sz="1900" b="1" dirty="0" err="1">
                <a:latin typeface="Bookman Old Style" panose="02050604050505020204" pitchFamily="18" charset="0"/>
              </a:rPr>
              <a:t>daily_activity</a:t>
            </a:r>
            <a:r>
              <a:rPr lang="en-IN" sz="1900" b="1" dirty="0">
                <a:latin typeface="Bookman Old Style" panose="02050604050505020204" pitchFamily="18" charset="0"/>
              </a:rPr>
              <a:t>)</a:t>
            </a:r>
          </a:p>
          <a:p>
            <a:endParaRPr lang="en-IN" sz="1900" b="1" dirty="0">
              <a:latin typeface="Bookman Old Style" panose="02050604050505020204" pitchFamily="18" charset="0"/>
            </a:endParaRPr>
          </a:p>
          <a:p>
            <a:r>
              <a:rPr lang="en-IN" sz="2100" b="1" dirty="0" err="1">
                <a:solidFill>
                  <a:srgbClr val="FFFF00"/>
                </a:solidFill>
                <a:latin typeface="Arial Black" panose="020B0A04020102020204" pitchFamily="34" charset="0"/>
              </a:rPr>
              <a:t>daily_sleep</a:t>
            </a:r>
            <a:r>
              <a:rPr lang="en-IN" sz="1900" b="1" dirty="0">
                <a:latin typeface="Bookman Old Style" panose="02050604050505020204" pitchFamily="18" charset="0"/>
              </a:rPr>
              <a:t>&lt;</a:t>
            </a:r>
            <a:r>
              <a:rPr lang="en-IN" sz="1900" b="1" dirty="0">
                <a:solidFill>
                  <a:srgbClr val="00B0F0"/>
                </a:solidFill>
                <a:latin typeface="Bookman Old Style" panose="02050604050505020204" pitchFamily="18" charset="0"/>
              </a:rPr>
              <a:t>-</a:t>
            </a:r>
            <a:r>
              <a:rPr lang="en-IN" sz="1900" b="1" dirty="0" err="1">
                <a:solidFill>
                  <a:srgbClr val="00B0F0"/>
                </a:solidFill>
                <a:highlight>
                  <a:srgbClr val="000000"/>
                </a:highlight>
                <a:latin typeface="Bookman Old Style" panose="02050604050505020204" pitchFamily="18" charset="0"/>
              </a:rPr>
              <a:t>read_csv</a:t>
            </a:r>
            <a:r>
              <a:rPr lang="en-IN" sz="1900" b="1" dirty="0">
                <a:solidFill>
                  <a:srgbClr val="00B0F0"/>
                </a:solidFill>
                <a:highlight>
                  <a:srgbClr val="000000"/>
                </a:highlight>
                <a:latin typeface="Bookman Old Style" panose="02050604050505020204" pitchFamily="18" charset="0"/>
              </a:rPr>
              <a:t>("D:/google cert/case_2/sleepDay_merged.csv")</a:t>
            </a:r>
          </a:p>
          <a:p>
            <a:r>
              <a:rPr lang="en-IN" sz="1900" b="1" dirty="0">
                <a:latin typeface="Bookman Old Style" panose="02050604050505020204" pitchFamily="18" charset="0"/>
              </a:rPr>
              <a:t>View(</a:t>
            </a:r>
            <a:r>
              <a:rPr lang="en-IN" sz="1900" b="1" dirty="0" err="1">
                <a:latin typeface="Bookman Old Style" panose="02050604050505020204" pitchFamily="18" charset="0"/>
              </a:rPr>
              <a:t>daily_sleep</a:t>
            </a:r>
            <a:r>
              <a:rPr lang="en-IN" sz="1900" b="1" dirty="0">
                <a:latin typeface="Bookman Old Style" panose="02050604050505020204" pitchFamily="18" charset="0"/>
              </a:rPr>
              <a:t>)</a:t>
            </a:r>
          </a:p>
          <a:p>
            <a:endParaRPr lang="en-IN" sz="1900" b="1" dirty="0">
              <a:latin typeface="Bookman Old Style" panose="02050604050505020204" pitchFamily="18" charset="0"/>
            </a:endParaRPr>
          </a:p>
          <a:p>
            <a:r>
              <a:rPr lang="en-IN" sz="2100" b="1" dirty="0" err="1">
                <a:solidFill>
                  <a:srgbClr val="FFFF00"/>
                </a:solidFill>
                <a:latin typeface="Arial Black" panose="020B0A04020102020204" pitchFamily="34" charset="0"/>
              </a:rPr>
              <a:t>hourlyintensities</a:t>
            </a:r>
            <a:r>
              <a:rPr lang="en-IN" sz="1900" b="1" dirty="0">
                <a:latin typeface="Bookman Old Style" panose="02050604050505020204" pitchFamily="18" charset="0"/>
              </a:rPr>
              <a:t>&lt;-</a:t>
            </a:r>
            <a:r>
              <a:rPr lang="en-IN" sz="1900" b="1" dirty="0" err="1">
                <a:solidFill>
                  <a:srgbClr val="00B0F0"/>
                </a:solidFill>
                <a:highlight>
                  <a:srgbClr val="000000"/>
                </a:highlight>
                <a:latin typeface="Bookman Old Style" panose="02050604050505020204" pitchFamily="18" charset="0"/>
              </a:rPr>
              <a:t>read_csv</a:t>
            </a:r>
            <a:r>
              <a:rPr lang="en-IN" sz="1900" b="1" dirty="0">
                <a:solidFill>
                  <a:srgbClr val="00B0F0"/>
                </a:solidFill>
                <a:highlight>
                  <a:srgbClr val="000000"/>
                </a:highlight>
                <a:latin typeface="Bookman Old Style" panose="02050604050505020204" pitchFamily="18" charset="0"/>
              </a:rPr>
              <a:t>("D:/google cert/case_2/hourlyIntensities_merged.csv")</a:t>
            </a:r>
          </a:p>
          <a:p>
            <a:r>
              <a:rPr lang="en-IN" sz="1900" b="1" dirty="0">
                <a:latin typeface="Bookman Old Style" panose="02050604050505020204" pitchFamily="18" charset="0"/>
              </a:rPr>
              <a:t>View(</a:t>
            </a:r>
            <a:r>
              <a:rPr lang="en-IN" sz="1900" b="1" dirty="0" err="1">
                <a:latin typeface="Bookman Old Style" panose="02050604050505020204" pitchFamily="18" charset="0"/>
              </a:rPr>
              <a:t>hourlyintensities</a:t>
            </a:r>
            <a:r>
              <a:rPr lang="en-IN" sz="1900" b="1" dirty="0">
                <a:latin typeface="Bookman Old Style" panose="02050604050505020204" pitchFamily="18" charset="0"/>
              </a:rPr>
              <a:t>)</a:t>
            </a:r>
          </a:p>
          <a:p>
            <a:endParaRPr lang="en-IN" sz="1900" b="1" dirty="0">
              <a:latin typeface="Bookman Old Style" panose="02050604050505020204" pitchFamily="18" charset="0"/>
            </a:endParaRPr>
          </a:p>
          <a:p>
            <a:r>
              <a:rPr lang="en-IN" sz="2100" b="1" dirty="0" err="1">
                <a:solidFill>
                  <a:srgbClr val="FFFF00"/>
                </a:solidFill>
                <a:latin typeface="Arial Black" panose="020B0A04020102020204" pitchFamily="34" charset="0"/>
              </a:rPr>
              <a:t>Metsperminute</a:t>
            </a:r>
            <a:r>
              <a:rPr lang="en-IN" sz="1900" b="1" dirty="0">
                <a:latin typeface="Bookman Old Style" panose="02050604050505020204" pitchFamily="18" charset="0"/>
              </a:rPr>
              <a:t>&lt;-</a:t>
            </a:r>
            <a:r>
              <a:rPr lang="en-IN" sz="1900" b="1" dirty="0" err="1">
                <a:solidFill>
                  <a:srgbClr val="00B0F0"/>
                </a:solidFill>
                <a:highlight>
                  <a:srgbClr val="000000"/>
                </a:highlight>
                <a:latin typeface="Bookman Old Style" panose="02050604050505020204" pitchFamily="18" charset="0"/>
              </a:rPr>
              <a:t>read_csv</a:t>
            </a:r>
            <a:r>
              <a:rPr lang="en-IN" sz="1900" b="1" dirty="0">
                <a:solidFill>
                  <a:srgbClr val="00B0F0"/>
                </a:solidFill>
                <a:highlight>
                  <a:srgbClr val="000000"/>
                </a:highlight>
                <a:latin typeface="Bookman Old Style" panose="02050604050505020204" pitchFamily="18" charset="0"/>
              </a:rPr>
              <a:t>("D:/google cert/case_2/minuteMETsNarrow_merged.csv")</a:t>
            </a:r>
          </a:p>
          <a:p>
            <a:r>
              <a:rPr lang="en-IN" sz="1900" b="1" dirty="0">
                <a:latin typeface="Bookman Old Style" panose="02050604050505020204" pitchFamily="18" charset="0"/>
              </a:rPr>
              <a:t>View(</a:t>
            </a:r>
            <a:r>
              <a:rPr lang="en-IN" sz="1900" b="1" dirty="0" err="1">
                <a:latin typeface="Bookman Old Style" panose="02050604050505020204" pitchFamily="18" charset="0"/>
              </a:rPr>
              <a:t>Metsperminute</a:t>
            </a:r>
            <a:r>
              <a:rPr lang="en-IN" sz="1900" b="1" dirty="0">
                <a:latin typeface="Bookman Old Style" panose="02050604050505020204" pitchFamily="18" charset="0"/>
              </a:rPr>
              <a:t>)</a:t>
            </a:r>
          </a:p>
          <a:p>
            <a:endParaRPr lang="en-IN" sz="1900" b="1" dirty="0">
              <a:latin typeface="Bookman Old Style" panose="02050604050505020204" pitchFamily="18" charset="0"/>
            </a:endParaRPr>
          </a:p>
          <a:p>
            <a:r>
              <a:rPr lang="en-IN" sz="2100" b="1" dirty="0" err="1">
                <a:solidFill>
                  <a:srgbClr val="FFFF00"/>
                </a:solidFill>
                <a:latin typeface="Arial Black" panose="020B0A04020102020204" pitchFamily="34" charset="0"/>
              </a:rPr>
              <a:t>weightloginfo</a:t>
            </a:r>
            <a:r>
              <a:rPr lang="en-IN" sz="1900" b="1" dirty="0">
                <a:latin typeface="Bookman Old Style" panose="02050604050505020204" pitchFamily="18" charset="0"/>
              </a:rPr>
              <a:t>&lt;-</a:t>
            </a:r>
            <a:r>
              <a:rPr lang="en-IN" sz="1900" b="1" dirty="0" err="1">
                <a:solidFill>
                  <a:srgbClr val="00B0F0"/>
                </a:solidFill>
                <a:highlight>
                  <a:srgbClr val="000000"/>
                </a:highlight>
                <a:latin typeface="Bookman Old Style" panose="02050604050505020204" pitchFamily="18" charset="0"/>
              </a:rPr>
              <a:t>read_csv</a:t>
            </a:r>
            <a:r>
              <a:rPr lang="en-IN" sz="1900" b="1" dirty="0">
                <a:solidFill>
                  <a:srgbClr val="00B0F0"/>
                </a:solidFill>
                <a:highlight>
                  <a:srgbClr val="000000"/>
                </a:highlight>
                <a:latin typeface="Bookman Old Style" panose="02050604050505020204" pitchFamily="18" charset="0"/>
              </a:rPr>
              <a:t>("D:/google cert/case_2/weightLogInfo_merged.csv")</a:t>
            </a:r>
          </a:p>
          <a:p>
            <a:r>
              <a:rPr lang="en-IN" sz="1900" b="1" dirty="0">
                <a:latin typeface="Bookman Old Style" panose="02050604050505020204" pitchFamily="18" charset="0"/>
              </a:rPr>
              <a:t>View(</a:t>
            </a:r>
            <a:r>
              <a:rPr lang="en-IN" sz="1900" b="1" dirty="0" err="1">
                <a:latin typeface="Bookman Old Style" panose="02050604050505020204" pitchFamily="18" charset="0"/>
              </a:rPr>
              <a:t>weightlog</a:t>
            </a:r>
            <a:r>
              <a:rPr lang="en-IN" sz="1900" b="1" dirty="0">
                <a:latin typeface="Bookman Old Style" panose="02050604050505020204" pitchFamily="18" charset="0"/>
              </a:rPr>
              <a:t>)</a:t>
            </a:r>
          </a:p>
          <a:p>
            <a:pPr marL="0" indent="0">
              <a:buNone/>
            </a:pPr>
            <a:endParaRPr lang="en-IN" sz="1900" b="1" dirty="0">
              <a:latin typeface="Bookman Old Style" panose="02050604050505020204" pitchFamily="18" charset="0"/>
            </a:endParaRPr>
          </a:p>
          <a:p>
            <a:pPr marL="0" indent="0">
              <a:buNone/>
            </a:pPr>
            <a:r>
              <a:rPr lang="en-IN" sz="1900" b="1" dirty="0">
                <a:latin typeface="Bookman Old Style" panose="02050604050505020204" pitchFamily="18" charset="0"/>
              </a:rPr>
              <a:t>#VIEW()-view function is used to show tables of the dataset </a:t>
            </a:r>
          </a:p>
          <a:p>
            <a:endParaRPr lang="en-IN" dirty="0"/>
          </a:p>
        </p:txBody>
      </p:sp>
      <p:sp>
        <p:nvSpPr>
          <p:cNvPr id="4" name="Rectangle 3">
            <a:extLst>
              <a:ext uri="{FF2B5EF4-FFF2-40B4-BE49-F238E27FC236}">
                <a16:creationId xmlns:a16="http://schemas.microsoft.com/office/drawing/2014/main" id="{B8014091-5181-60EF-7647-66019254F77C}"/>
              </a:ext>
            </a:extLst>
          </p:cNvPr>
          <p:cNvSpPr/>
          <p:nvPr/>
        </p:nvSpPr>
        <p:spPr>
          <a:xfrm>
            <a:off x="373795" y="213360"/>
            <a:ext cx="3517485" cy="57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latin typeface="Aparajita" panose="02020603050405020304" pitchFamily="18" charset="0"/>
                <a:cs typeface="Aparajita" panose="02020603050405020304" pitchFamily="18" charset="0"/>
              </a:rPr>
              <a:t> IMPORTING DATASET </a:t>
            </a:r>
            <a:endParaRPr lang="en-IN" sz="2800" dirty="0"/>
          </a:p>
        </p:txBody>
      </p:sp>
    </p:spTree>
    <p:extLst>
      <p:ext uri="{BB962C8B-B14F-4D97-AF65-F5344CB8AC3E}">
        <p14:creationId xmlns:p14="http://schemas.microsoft.com/office/powerpoint/2010/main" val="422940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5554-938D-BA17-C52D-913BDF228109}"/>
              </a:ext>
            </a:extLst>
          </p:cNvPr>
          <p:cNvSpPr>
            <a:spLocks noGrp="1"/>
          </p:cNvSpPr>
          <p:nvPr>
            <p:ph type="title"/>
          </p:nvPr>
        </p:nvSpPr>
        <p:spPr>
          <a:xfrm>
            <a:off x="924560" y="1086389"/>
            <a:ext cx="4572001" cy="2073370"/>
          </a:xfrm>
        </p:spPr>
        <p:txBody>
          <a:bodyPr>
            <a:normAutofit/>
          </a:bodyPr>
          <a:lstStyle/>
          <a:p>
            <a:r>
              <a:rPr lang="en-US" sz="2000" b="1" cap="none" dirty="0" err="1">
                <a:solidFill>
                  <a:srgbClr val="FFFF00"/>
                </a:solidFill>
                <a:latin typeface="Bookman Old Style" panose="02050604050505020204" pitchFamily="18" charset="0"/>
              </a:rPr>
              <a:t>colnames</a:t>
            </a:r>
            <a:r>
              <a:rPr lang="en-US" sz="2000" cap="none" dirty="0">
                <a:latin typeface="Bookman Old Style" panose="02050604050505020204" pitchFamily="18" charset="0"/>
              </a:rPr>
              <a:t>(</a:t>
            </a:r>
            <a:r>
              <a:rPr lang="en-US" sz="2000" cap="none" dirty="0" err="1">
                <a:latin typeface="Bookman Old Style" panose="02050604050505020204" pitchFamily="18" charset="0"/>
              </a:rPr>
              <a:t>daily_activity</a:t>
            </a:r>
            <a:r>
              <a:rPr lang="en-US" sz="2000" cap="none" dirty="0">
                <a:latin typeface="Bookman Old Style" panose="02050604050505020204" pitchFamily="18" charset="0"/>
              </a:rPr>
              <a:t>)</a:t>
            </a:r>
            <a:br>
              <a:rPr lang="en-US" sz="2000" cap="none" dirty="0">
                <a:latin typeface="Bookman Old Style" panose="02050604050505020204" pitchFamily="18" charset="0"/>
              </a:rPr>
            </a:br>
            <a:r>
              <a:rPr lang="en-US" sz="2000" b="1" cap="none" dirty="0" err="1">
                <a:solidFill>
                  <a:srgbClr val="FFFF00"/>
                </a:solidFill>
                <a:latin typeface="Bookman Old Style" panose="02050604050505020204" pitchFamily="18" charset="0"/>
              </a:rPr>
              <a:t>colnames</a:t>
            </a:r>
            <a:r>
              <a:rPr lang="en-US" sz="2000" cap="none" dirty="0">
                <a:latin typeface="Bookman Old Style" panose="02050604050505020204" pitchFamily="18" charset="0"/>
              </a:rPr>
              <a:t>(</a:t>
            </a:r>
            <a:r>
              <a:rPr lang="en-US" sz="2000" cap="none" dirty="0" err="1">
                <a:latin typeface="Bookman Old Style" panose="02050604050505020204" pitchFamily="18" charset="0"/>
              </a:rPr>
              <a:t>daily_sleep</a:t>
            </a:r>
            <a:r>
              <a:rPr lang="en-US" sz="2000" cap="none" dirty="0">
                <a:latin typeface="Bookman Old Style" panose="02050604050505020204" pitchFamily="18" charset="0"/>
              </a:rPr>
              <a:t>)</a:t>
            </a:r>
            <a:br>
              <a:rPr lang="en-US" sz="2000" cap="none" dirty="0">
                <a:latin typeface="Bookman Old Style" panose="02050604050505020204" pitchFamily="18" charset="0"/>
              </a:rPr>
            </a:br>
            <a:r>
              <a:rPr lang="en-US" sz="2000" b="1" cap="none" dirty="0" err="1">
                <a:solidFill>
                  <a:srgbClr val="FFFF00"/>
                </a:solidFill>
                <a:latin typeface="Bookman Old Style" panose="02050604050505020204" pitchFamily="18" charset="0"/>
              </a:rPr>
              <a:t>colnames</a:t>
            </a:r>
            <a:r>
              <a:rPr lang="en-US" sz="2000" cap="none" dirty="0">
                <a:latin typeface="Bookman Old Style" panose="02050604050505020204" pitchFamily="18" charset="0"/>
              </a:rPr>
              <a:t>(</a:t>
            </a:r>
            <a:r>
              <a:rPr lang="en-US" sz="2000" cap="none" dirty="0" err="1">
                <a:latin typeface="Bookman Old Style" panose="02050604050505020204" pitchFamily="18" charset="0"/>
              </a:rPr>
              <a:t>hourlyintensities</a:t>
            </a:r>
            <a:r>
              <a:rPr lang="en-US" sz="2000" cap="none" dirty="0">
                <a:latin typeface="Bookman Old Style" panose="02050604050505020204" pitchFamily="18" charset="0"/>
              </a:rPr>
              <a:t>)</a:t>
            </a:r>
            <a:br>
              <a:rPr lang="en-US" sz="2000" cap="none" dirty="0">
                <a:latin typeface="Bookman Old Style" panose="02050604050505020204" pitchFamily="18" charset="0"/>
              </a:rPr>
            </a:br>
            <a:r>
              <a:rPr lang="en-US" sz="2000" b="1" cap="none" dirty="0" err="1">
                <a:solidFill>
                  <a:srgbClr val="FFFF00"/>
                </a:solidFill>
                <a:latin typeface="Bookman Old Style" panose="02050604050505020204" pitchFamily="18" charset="0"/>
              </a:rPr>
              <a:t>colnames</a:t>
            </a:r>
            <a:r>
              <a:rPr lang="en-US" sz="2000" cap="none" dirty="0">
                <a:latin typeface="Bookman Old Style" panose="02050604050505020204" pitchFamily="18" charset="0"/>
              </a:rPr>
              <a:t>(</a:t>
            </a:r>
            <a:r>
              <a:rPr lang="en-US" sz="2000" cap="none" dirty="0" err="1">
                <a:latin typeface="Bookman Old Style" panose="02050604050505020204" pitchFamily="18" charset="0"/>
              </a:rPr>
              <a:t>metsperminute</a:t>
            </a:r>
            <a:r>
              <a:rPr lang="en-US" sz="2000" cap="none" dirty="0">
                <a:latin typeface="Bookman Old Style" panose="02050604050505020204" pitchFamily="18" charset="0"/>
              </a:rPr>
              <a:t>)</a:t>
            </a:r>
            <a:br>
              <a:rPr lang="en-US" sz="2000" cap="none" dirty="0">
                <a:latin typeface="Bookman Old Style" panose="02050604050505020204" pitchFamily="18" charset="0"/>
              </a:rPr>
            </a:br>
            <a:r>
              <a:rPr lang="en-US" sz="2000" b="1" cap="none" dirty="0" err="1">
                <a:solidFill>
                  <a:srgbClr val="FFFF00"/>
                </a:solidFill>
                <a:latin typeface="Bookman Old Style" panose="02050604050505020204" pitchFamily="18" charset="0"/>
              </a:rPr>
              <a:t>colnames</a:t>
            </a:r>
            <a:r>
              <a:rPr lang="en-US" sz="2000" cap="none" dirty="0">
                <a:latin typeface="Bookman Old Style" panose="02050604050505020204" pitchFamily="18" charset="0"/>
              </a:rPr>
              <a:t>(</a:t>
            </a:r>
            <a:r>
              <a:rPr lang="en-US" sz="2000" cap="none" dirty="0" err="1">
                <a:latin typeface="Bookman Old Style" panose="02050604050505020204" pitchFamily="18" charset="0"/>
              </a:rPr>
              <a:t>weightlog</a:t>
            </a:r>
            <a:r>
              <a:rPr lang="en-US" sz="2000" cap="none" dirty="0">
                <a:latin typeface="Bookman Old Style" panose="02050604050505020204" pitchFamily="18" charset="0"/>
              </a:rPr>
              <a:t>)</a:t>
            </a:r>
            <a:endParaRPr lang="en-IN" sz="2000" cap="none"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B809CC39-B146-D6DD-D487-A02BAD5434BD}"/>
              </a:ext>
            </a:extLst>
          </p:cNvPr>
          <p:cNvSpPr>
            <a:spLocks noGrp="1"/>
          </p:cNvSpPr>
          <p:nvPr>
            <p:ph idx="1"/>
          </p:nvPr>
        </p:nvSpPr>
        <p:spPr>
          <a:xfrm>
            <a:off x="7355840" y="1188355"/>
            <a:ext cx="4460240" cy="1950720"/>
          </a:xfrm>
        </p:spPr>
        <p:txBody>
          <a:bodyPr>
            <a:normAutofit lnSpcReduction="10000"/>
          </a:bodyPr>
          <a:lstStyle/>
          <a:p>
            <a:pPr marL="0" indent="0">
              <a:buNone/>
            </a:pPr>
            <a:r>
              <a:rPr lang="en-US" b="1" dirty="0">
                <a:solidFill>
                  <a:srgbClr val="FFFF00"/>
                </a:solidFill>
                <a:latin typeface="Bookman Old Style" panose="02050604050505020204" pitchFamily="18" charset="0"/>
              </a:rPr>
              <a:t>str</a:t>
            </a:r>
            <a:r>
              <a:rPr lang="en-US" b="1" dirty="0">
                <a:latin typeface="Bookman Old Style" panose="02050604050505020204" pitchFamily="18" charset="0"/>
              </a:rPr>
              <a:t>(</a:t>
            </a:r>
            <a:r>
              <a:rPr lang="en-US" b="1" dirty="0" err="1">
                <a:latin typeface="Bookman Old Style" panose="02050604050505020204" pitchFamily="18" charset="0"/>
              </a:rPr>
              <a:t>daily_activity</a:t>
            </a:r>
            <a:r>
              <a:rPr lang="en-US" b="1" dirty="0">
                <a:latin typeface="Bookman Old Style" panose="02050604050505020204" pitchFamily="18" charset="0"/>
              </a:rPr>
              <a:t>) </a:t>
            </a:r>
          </a:p>
          <a:p>
            <a:pPr marL="0" indent="0">
              <a:buNone/>
            </a:pPr>
            <a:r>
              <a:rPr lang="en-US" b="1" dirty="0">
                <a:solidFill>
                  <a:srgbClr val="FFFF00"/>
                </a:solidFill>
                <a:latin typeface="Bookman Old Style" panose="02050604050505020204" pitchFamily="18" charset="0"/>
              </a:rPr>
              <a:t>str</a:t>
            </a:r>
            <a:r>
              <a:rPr lang="en-US" b="1" dirty="0">
                <a:latin typeface="Bookman Old Style" panose="02050604050505020204" pitchFamily="18" charset="0"/>
              </a:rPr>
              <a:t>(</a:t>
            </a:r>
            <a:r>
              <a:rPr lang="en-US" b="1" dirty="0" err="1">
                <a:latin typeface="Bookman Old Style" panose="02050604050505020204" pitchFamily="18" charset="0"/>
              </a:rPr>
              <a:t>daily_sleep</a:t>
            </a:r>
            <a:r>
              <a:rPr lang="en-US" b="1" dirty="0">
                <a:latin typeface="Bookman Old Style" panose="02050604050505020204" pitchFamily="18" charset="0"/>
              </a:rPr>
              <a:t>)</a:t>
            </a:r>
          </a:p>
          <a:p>
            <a:pPr marL="0" indent="0">
              <a:buNone/>
            </a:pPr>
            <a:r>
              <a:rPr lang="en-US" b="1" dirty="0">
                <a:solidFill>
                  <a:srgbClr val="FFFF00"/>
                </a:solidFill>
                <a:latin typeface="Bookman Old Style" panose="02050604050505020204" pitchFamily="18" charset="0"/>
              </a:rPr>
              <a:t>str</a:t>
            </a:r>
            <a:r>
              <a:rPr lang="en-US" b="1" dirty="0">
                <a:latin typeface="Bookman Old Style" panose="02050604050505020204" pitchFamily="18" charset="0"/>
              </a:rPr>
              <a:t>(</a:t>
            </a:r>
            <a:r>
              <a:rPr lang="en-US" b="1" dirty="0" err="1">
                <a:latin typeface="Bookman Old Style" panose="02050604050505020204" pitchFamily="18" charset="0"/>
              </a:rPr>
              <a:t>hourlyintensities</a:t>
            </a:r>
            <a:r>
              <a:rPr lang="en-US" b="1" dirty="0">
                <a:latin typeface="Bookman Old Style" panose="02050604050505020204" pitchFamily="18" charset="0"/>
              </a:rPr>
              <a:t>)</a:t>
            </a:r>
          </a:p>
          <a:p>
            <a:pPr marL="0" indent="0">
              <a:buNone/>
            </a:pPr>
            <a:r>
              <a:rPr lang="en-US" b="1" dirty="0">
                <a:solidFill>
                  <a:srgbClr val="FFFF00"/>
                </a:solidFill>
                <a:latin typeface="Bookman Old Style" panose="02050604050505020204" pitchFamily="18" charset="0"/>
              </a:rPr>
              <a:t>str</a:t>
            </a:r>
            <a:r>
              <a:rPr lang="en-US" b="1" dirty="0">
                <a:latin typeface="Bookman Old Style" panose="02050604050505020204" pitchFamily="18" charset="0"/>
              </a:rPr>
              <a:t>(</a:t>
            </a:r>
            <a:r>
              <a:rPr lang="en-US" b="1" dirty="0" err="1">
                <a:latin typeface="Bookman Old Style" panose="02050604050505020204" pitchFamily="18" charset="0"/>
              </a:rPr>
              <a:t>Metsperminute</a:t>
            </a:r>
            <a:r>
              <a:rPr lang="en-US" b="1" dirty="0">
                <a:latin typeface="Bookman Old Style" panose="02050604050505020204" pitchFamily="18" charset="0"/>
              </a:rPr>
              <a:t>)</a:t>
            </a:r>
          </a:p>
          <a:p>
            <a:pPr marL="0" indent="0">
              <a:buNone/>
            </a:pPr>
            <a:r>
              <a:rPr lang="en-US" b="1" dirty="0">
                <a:solidFill>
                  <a:srgbClr val="FFFF00"/>
                </a:solidFill>
                <a:latin typeface="Bookman Old Style" panose="02050604050505020204" pitchFamily="18" charset="0"/>
              </a:rPr>
              <a:t>str</a:t>
            </a:r>
            <a:r>
              <a:rPr lang="en-US" b="1" dirty="0">
                <a:latin typeface="Bookman Old Style" panose="02050604050505020204" pitchFamily="18" charset="0"/>
              </a:rPr>
              <a:t>(</a:t>
            </a:r>
            <a:r>
              <a:rPr lang="en-US" b="1" dirty="0" err="1">
                <a:latin typeface="Bookman Old Style" panose="02050604050505020204" pitchFamily="18" charset="0"/>
              </a:rPr>
              <a:t>weightloginfo</a:t>
            </a:r>
            <a:r>
              <a:rPr lang="en-US" b="1" dirty="0">
                <a:latin typeface="Bookman Old Style" panose="02050604050505020204" pitchFamily="18" charset="0"/>
              </a:rPr>
              <a:t>)</a:t>
            </a:r>
            <a:endParaRPr lang="en-IN" b="1" dirty="0">
              <a:latin typeface="Bookman Old Style" panose="02050604050505020204" pitchFamily="18" charset="0"/>
            </a:endParaRPr>
          </a:p>
        </p:txBody>
      </p:sp>
      <p:sp>
        <p:nvSpPr>
          <p:cNvPr id="4" name="Rectangle 3">
            <a:extLst>
              <a:ext uri="{FF2B5EF4-FFF2-40B4-BE49-F238E27FC236}">
                <a16:creationId xmlns:a16="http://schemas.microsoft.com/office/drawing/2014/main" id="{315468C3-98B8-CF05-825D-085D21BDC7B1}"/>
              </a:ext>
            </a:extLst>
          </p:cNvPr>
          <p:cNvSpPr/>
          <p:nvPr/>
        </p:nvSpPr>
        <p:spPr>
          <a:xfrm>
            <a:off x="650239" y="591185"/>
            <a:ext cx="4358641" cy="495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Bookman Old Style" panose="02050604050505020204" pitchFamily="18" charset="0"/>
              </a:rPr>
              <a:t>#Getting summary of data</a:t>
            </a:r>
            <a:endParaRPr lang="en-IN" sz="2400" dirty="0"/>
          </a:p>
        </p:txBody>
      </p:sp>
      <p:sp>
        <p:nvSpPr>
          <p:cNvPr id="5" name="Rectangle 4">
            <a:extLst>
              <a:ext uri="{FF2B5EF4-FFF2-40B4-BE49-F238E27FC236}">
                <a16:creationId xmlns:a16="http://schemas.microsoft.com/office/drawing/2014/main" id="{21773305-D623-92ED-DF29-1949B528BD8D}"/>
              </a:ext>
            </a:extLst>
          </p:cNvPr>
          <p:cNvSpPr/>
          <p:nvPr/>
        </p:nvSpPr>
        <p:spPr>
          <a:xfrm>
            <a:off x="7112000" y="591185"/>
            <a:ext cx="3810000" cy="495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400" b="1" dirty="0"/>
              <a:t>#</a:t>
            </a:r>
            <a:r>
              <a:rPr lang="en-US" sz="2400" b="1" dirty="0">
                <a:latin typeface="Bookman Old Style" panose="02050604050505020204" pitchFamily="18" charset="0"/>
              </a:rPr>
              <a:t>Structure of datasets</a:t>
            </a:r>
          </a:p>
        </p:txBody>
      </p:sp>
      <p:sp>
        <p:nvSpPr>
          <p:cNvPr id="6" name="Rectangle 5">
            <a:extLst>
              <a:ext uri="{FF2B5EF4-FFF2-40B4-BE49-F238E27FC236}">
                <a16:creationId xmlns:a16="http://schemas.microsoft.com/office/drawing/2014/main" id="{5C910E56-4E71-7F2D-E1CB-E51BAEB51180}"/>
              </a:ext>
            </a:extLst>
          </p:cNvPr>
          <p:cNvSpPr/>
          <p:nvPr/>
        </p:nvSpPr>
        <p:spPr>
          <a:xfrm>
            <a:off x="3464559" y="3566160"/>
            <a:ext cx="4338320" cy="495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latin typeface="Bookman Old Style" panose="02050604050505020204" pitchFamily="18" charset="0"/>
              </a:rPr>
              <a:t>#Removing Duplicates</a:t>
            </a:r>
            <a:endParaRPr lang="en-IN" sz="2800" dirty="0">
              <a:latin typeface="Bookman Old Style" panose="02050604050505020204" pitchFamily="18" charset="0"/>
            </a:endParaRPr>
          </a:p>
        </p:txBody>
      </p:sp>
      <p:sp>
        <p:nvSpPr>
          <p:cNvPr id="7" name="TextBox 6">
            <a:extLst>
              <a:ext uri="{FF2B5EF4-FFF2-40B4-BE49-F238E27FC236}">
                <a16:creationId xmlns:a16="http://schemas.microsoft.com/office/drawing/2014/main" id="{90A021FE-DF1D-4222-CA31-56B19EDAEC66}"/>
              </a:ext>
            </a:extLst>
          </p:cNvPr>
          <p:cNvSpPr txBox="1"/>
          <p:nvPr/>
        </p:nvSpPr>
        <p:spPr>
          <a:xfrm>
            <a:off x="3484880" y="4288753"/>
            <a:ext cx="5222240" cy="1631216"/>
          </a:xfrm>
          <a:prstGeom prst="rect">
            <a:avLst/>
          </a:prstGeom>
          <a:noFill/>
        </p:spPr>
        <p:txBody>
          <a:bodyPr wrap="square" rtlCol="0">
            <a:spAutoFit/>
          </a:bodyPr>
          <a:lstStyle/>
          <a:p>
            <a:r>
              <a:rPr lang="en-IN" sz="2000" b="1" dirty="0" err="1">
                <a:solidFill>
                  <a:srgbClr val="FFFF00"/>
                </a:solidFill>
                <a:latin typeface="Bookman Old Style" panose="02050604050505020204" pitchFamily="18" charset="0"/>
              </a:rPr>
              <a:t>daily_activity</a:t>
            </a:r>
            <a:r>
              <a:rPr lang="en-IN" sz="2000" b="1" dirty="0">
                <a:solidFill>
                  <a:srgbClr val="FFFF00"/>
                </a:solidFill>
                <a:latin typeface="Bookman Old Style" panose="02050604050505020204" pitchFamily="18" charset="0"/>
              </a:rPr>
              <a:t>  </a:t>
            </a:r>
            <a:r>
              <a:rPr lang="en-IN" sz="2000" b="1" dirty="0">
                <a:latin typeface="Bookman Old Style" panose="02050604050505020204" pitchFamily="18" charset="0"/>
              </a:rPr>
              <a:t>%&gt;%  distinct(Id)</a:t>
            </a:r>
            <a:br>
              <a:rPr lang="en-IN" sz="2000" b="1" dirty="0">
                <a:latin typeface="Bookman Old Style" panose="02050604050505020204" pitchFamily="18" charset="0"/>
              </a:rPr>
            </a:br>
            <a:r>
              <a:rPr lang="en-IN" sz="2000" b="1" dirty="0" err="1">
                <a:solidFill>
                  <a:srgbClr val="FFFF00"/>
                </a:solidFill>
                <a:latin typeface="Bookman Old Style" panose="02050604050505020204" pitchFamily="18" charset="0"/>
              </a:rPr>
              <a:t>daily_sleep</a:t>
            </a:r>
            <a:r>
              <a:rPr lang="en-IN" sz="2000" b="1" dirty="0">
                <a:solidFill>
                  <a:srgbClr val="FFFF00"/>
                </a:solidFill>
                <a:latin typeface="Bookman Old Style" panose="02050604050505020204" pitchFamily="18" charset="0"/>
              </a:rPr>
              <a:t>  </a:t>
            </a:r>
            <a:r>
              <a:rPr lang="en-IN" sz="2000" b="1" dirty="0">
                <a:latin typeface="Bookman Old Style" panose="02050604050505020204" pitchFamily="18" charset="0"/>
              </a:rPr>
              <a:t>%&gt;%  distinct(Id)</a:t>
            </a:r>
            <a:br>
              <a:rPr lang="en-IN" sz="2000" b="1" dirty="0">
                <a:latin typeface="Bookman Old Style" panose="02050604050505020204" pitchFamily="18" charset="0"/>
              </a:rPr>
            </a:br>
            <a:r>
              <a:rPr lang="en-IN" sz="2000" b="1" dirty="0">
                <a:solidFill>
                  <a:srgbClr val="FFFF00"/>
                </a:solidFill>
                <a:latin typeface="Bookman Old Style" panose="02050604050505020204" pitchFamily="18" charset="0"/>
              </a:rPr>
              <a:t>hourlyintensities</a:t>
            </a:r>
            <a:r>
              <a:rPr lang="en-IN" sz="2000" b="1" dirty="0">
                <a:latin typeface="Bookman Old Style" panose="02050604050505020204" pitchFamily="18" charset="0"/>
              </a:rPr>
              <a:t>  %&gt;%  distinct(Id)</a:t>
            </a:r>
            <a:br>
              <a:rPr lang="en-IN" sz="2000" b="1" dirty="0">
                <a:latin typeface="Bookman Old Style" panose="02050604050505020204" pitchFamily="18" charset="0"/>
              </a:rPr>
            </a:br>
            <a:r>
              <a:rPr lang="en-IN" sz="2000" b="1" dirty="0" err="1">
                <a:solidFill>
                  <a:srgbClr val="FFFF00"/>
                </a:solidFill>
                <a:latin typeface="Bookman Old Style" panose="02050604050505020204" pitchFamily="18" charset="0"/>
              </a:rPr>
              <a:t>Metsperminute</a:t>
            </a:r>
            <a:r>
              <a:rPr lang="en-IN" sz="2000" b="1" dirty="0">
                <a:latin typeface="Bookman Old Style" panose="02050604050505020204" pitchFamily="18" charset="0"/>
              </a:rPr>
              <a:t>  %&gt;%  distinct(Id)</a:t>
            </a:r>
            <a:br>
              <a:rPr lang="en-IN" sz="2000" b="1" dirty="0">
                <a:latin typeface="Bookman Old Style" panose="02050604050505020204" pitchFamily="18" charset="0"/>
              </a:rPr>
            </a:br>
            <a:r>
              <a:rPr lang="en-IN" sz="2000" b="1" dirty="0" err="1">
                <a:solidFill>
                  <a:srgbClr val="FFFF00"/>
                </a:solidFill>
                <a:latin typeface="Bookman Old Style" panose="02050604050505020204" pitchFamily="18" charset="0"/>
              </a:rPr>
              <a:t>weightloginfo</a:t>
            </a:r>
            <a:r>
              <a:rPr lang="en-IN" sz="2000" b="1" dirty="0">
                <a:latin typeface="Bookman Old Style" panose="02050604050505020204" pitchFamily="18" charset="0"/>
              </a:rPr>
              <a:t>  %&gt;%  distinct(Id)</a:t>
            </a:r>
            <a:endParaRPr lang="en-IN" sz="2000" b="1" dirty="0"/>
          </a:p>
        </p:txBody>
      </p:sp>
    </p:spTree>
    <p:extLst>
      <p:ext uri="{BB962C8B-B14F-4D97-AF65-F5344CB8AC3E}">
        <p14:creationId xmlns:p14="http://schemas.microsoft.com/office/powerpoint/2010/main" val="1624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FAB96-8F12-BA89-C95F-B4D52A202A1E}"/>
              </a:ext>
            </a:extLst>
          </p:cNvPr>
          <p:cNvSpPr>
            <a:spLocks noGrp="1"/>
          </p:cNvSpPr>
          <p:nvPr>
            <p:ph idx="1"/>
          </p:nvPr>
        </p:nvSpPr>
        <p:spPr>
          <a:xfrm>
            <a:off x="629920" y="690880"/>
            <a:ext cx="9662160" cy="2341880"/>
          </a:xfrm>
        </p:spPr>
        <p:txBody>
          <a:bodyPr>
            <a:normAutofit/>
          </a:bodyPr>
          <a:lstStyle/>
          <a:p>
            <a:pPr marL="0" indent="0">
              <a:buNone/>
            </a:pPr>
            <a:r>
              <a:rPr lang="en-IN" sz="2000" b="1" dirty="0" err="1">
                <a:solidFill>
                  <a:srgbClr val="FFFF00"/>
                </a:solidFill>
                <a:latin typeface="Bookman Old Style" panose="02050604050505020204" pitchFamily="18" charset="0"/>
              </a:rPr>
              <a:t>Daily_sleep</a:t>
            </a:r>
            <a:r>
              <a:rPr lang="en-IN" sz="2000" b="1" dirty="0">
                <a:solidFill>
                  <a:srgbClr val="FFFF00"/>
                </a:solidFill>
                <a:latin typeface="Bookman Old Style" panose="02050604050505020204" pitchFamily="18" charset="0"/>
              </a:rPr>
              <a:t> </a:t>
            </a:r>
            <a:r>
              <a:rPr lang="en-IN" sz="2000" b="1" dirty="0">
                <a:latin typeface="Bookman Old Style" panose="02050604050505020204" pitchFamily="18" charset="0"/>
              </a:rPr>
              <a:t>&lt;-</a:t>
            </a:r>
            <a:r>
              <a:rPr lang="en-IN" sz="2000" b="1" dirty="0" err="1">
                <a:latin typeface="Bookman Old Style" panose="02050604050505020204" pitchFamily="18" charset="0"/>
              </a:rPr>
              <a:t>daily_sleep</a:t>
            </a:r>
            <a:r>
              <a:rPr lang="en-IN" sz="2000" b="1" dirty="0">
                <a:latin typeface="Bookman Old Style" panose="02050604050505020204" pitchFamily="18" charset="0"/>
              </a:rPr>
              <a:t> %&gt;% distinct(Id,</a:t>
            </a:r>
            <a:r>
              <a:rPr lang="en-IN" sz="2000" b="1" dirty="0" err="1">
                <a:latin typeface="Bookman Old Style" panose="02050604050505020204" pitchFamily="18" charset="0"/>
              </a:rPr>
              <a:t>SleepDay</a:t>
            </a:r>
            <a:r>
              <a:rPr lang="en-IN" sz="2000" b="1" dirty="0">
                <a:latin typeface="Bookman Old Style" panose="02050604050505020204" pitchFamily="18" charset="0"/>
              </a:rPr>
              <a:t>,.</a:t>
            </a:r>
            <a:r>
              <a:rPr lang="en-IN" sz="2000" b="1" dirty="0" err="1">
                <a:latin typeface="Bookman Old Style" panose="02050604050505020204" pitchFamily="18" charset="0"/>
              </a:rPr>
              <a:t>keep_all</a:t>
            </a:r>
            <a:r>
              <a:rPr lang="en-IN" sz="2000" b="1" dirty="0">
                <a:latin typeface="Bookman Old Style" panose="02050604050505020204" pitchFamily="18" charset="0"/>
              </a:rPr>
              <a:t> = TRUE)</a:t>
            </a:r>
          </a:p>
          <a:p>
            <a:pPr marL="0" indent="0">
              <a:buNone/>
            </a:pPr>
            <a:r>
              <a:rPr lang="en-IN" sz="2000" b="1" dirty="0">
                <a:latin typeface="Bookman Old Style" panose="02050604050505020204" pitchFamily="18" charset="0"/>
              </a:rPr>
              <a:t>str(</a:t>
            </a:r>
            <a:r>
              <a:rPr lang="en-IN" sz="2000" b="1" dirty="0" err="1">
                <a:latin typeface="Bookman Old Style" panose="02050604050505020204" pitchFamily="18" charset="0"/>
              </a:rPr>
              <a:t>Daily_sleep</a:t>
            </a:r>
            <a:r>
              <a:rPr lang="en-IN" sz="2000" b="1" dirty="0">
                <a:latin typeface="Bookman Old Style" panose="02050604050505020204" pitchFamily="18" charset="0"/>
              </a:rPr>
              <a:t>)</a:t>
            </a:r>
          </a:p>
          <a:p>
            <a:pPr marL="0" indent="0">
              <a:buNone/>
            </a:pPr>
            <a:r>
              <a:rPr lang="en-IN" sz="2000" b="1" dirty="0" err="1">
                <a:solidFill>
                  <a:srgbClr val="FFFF00"/>
                </a:solidFill>
                <a:latin typeface="Bookman Old Style" panose="02050604050505020204" pitchFamily="18" charset="0"/>
              </a:rPr>
              <a:t>Weightloginfo</a:t>
            </a:r>
            <a:r>
              <a:rPr lang="en-IN" sz="2000" b="1" dirty="0">
                <a:latin typeface="Bookman Old Style" panose="02050604050505020204" pitchFamily="18" charset="0"/>
              </a:rPr>
              <a:t>&lt;-</a:t>
            </a:r>
            <a:r>
              <a:rPr lang="en-IN" sz="2000" b="1" dirty="0" err="1">
                <a:latin typeface="Bookman Old Style" panose="02050604050505020204" pitchFamily="18" charset="0"/>
              </a:rPr>
              <a:t>weightloginfo</a:t>
            </a:r>
            <a:r>
              <a:rPr lang="en-IN" sz="2000" b="1" dirty="0">
                <a:latin typeface="Bookman Old Style" panose="02050604050505020204" pitchFamily="18" charset="0"/>
              </a:rPr>
              <a:t> %&gt;% distinct(Id,.</a:t>
            </a:r>
            <a:r>
              <a:rPr lang="en-IN" sz="2000" b="1" dirty="0" err="1">
                <a:latin typeface="Bookman Old Style" panose="02050604050505020204" pitchFamily="18" charset="0"/>
              </a:rPr>
              <a:t>keep_all</a:t>
            </a:r>
            <a:r>
              <a:rPr lang="en-IN" sz="2000" b="1" dirty="0">
                <a:latin typeface="Bookman Old Style" panose="02050604050505020204" pitchFamily="18" charset="0"/>
              </a:rPr>
              <a:t> = TRUE)</a:t>
            </a:r>
          </a:p>
          <a:p>
            <a:pPr marL="0" indent="0">
              <a:buNone/>
            </a:pPr>
            <a:r>
              <a:rPr lang="en-IN" sz="2000" b="1" dirty="0">
                <a:latin typeface="Bookman Old Style" panose="02050604050505020204" pitchFamily="18" charset="0"/>
              </a:rPr>
              <a:t>str(</a:t>
            </a:r>
            <a:r>
              <a:rPr lang="en-IN" sz="2000" b="1" dirty="0" err="1">
                <a:latin typeface="Bookman Old Style" panose="02050604050505020204" pitchFamily="18" charset="0"/>
              </a:rPr>
              <a:t>Weightloginfo</a:t>
            </a:r>
            <a:r>
              <a:rPr lang="en-IN" sz="2000" b="1" dirty="0">
                <a:latin typeface="Bookman Old Style" panose="02050604050505020204" pitchFamily="18" charset="0"/>
              </a:rPr>
              <a:t>)</a:t>
            </a:r>
          </a:p>
        </p:txBody>
      </p:sp>
      <p:sp>
        <p:nvSpPr>
          <p:cNvPr id="6" name="Rectangle 5">
            <a:extLst>
              <a:ext uri="{FF2B5EF4-FFF2-40B4-BE49-F238E27FC236}">
                <a16:creationId xmlns:a16="http://schemas.microsoft.com/office/drawing/2014/main" id="{B4CD20BD-FB78-AE5A-2497-771C9FF13D8D}"/>
              </a:ext>
            </a:extLst>
          </p:cNvPr>
          <p:cNvSpPr/>
          <p:nvPr/>
        </p:nvSpPr>
        <p:spPr>
          <a:xfrm>
            <a:off x="213360" y="304800"/>
            <a:ext cx="7853680"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2000" b="1" dirty="0">
                <a:latin typeface="Bookman Old Style" panose="02050604050505020204" pitchFamily="18" charset="0"/>
              </a:rPr>
              <a:t>#Merging </a:t>
            </a:r>
            <a:r>
              <a:rPr lang="en-IN" b="1" dirty="0">
                <a:latin typeface="Bookman Old Style" panose="02050604050505020204" pitchFamily="18" charset="0"/>
              </a:rPr>
              <a:t>the</a:t>
            </a:r>
            <a:r>
              <a:rPr lang="en-IN" sz="2000" b="1" dirty="0">
                <a:latin typeface="Bookman Old Style" panose="02050604050505020204" pitchFamily="18" charset="0"/>
              </a:rPr>
              <a:t> distinct values and making the new data set</a:t>
            </a:r>
          </a:p>
        </p:txBody>
      </p:sp>
      <p:sp>
        <p:nvSpPr>
          <p:cNvPr id="7" name="Rectangle 6">
            <a:extLst>
              <a:ext uri="{FF2B5EF4-FFF2-40B4-BE49-F238E27FC236}">
                <a16:creationId xmlns:a16="http://schemas.microsoft.com/office/drawing/2014/main" id="{577EB81A-9D86-04B2-8979-64E103BE26B3}"/>
              </a:ext>
            </a:extLst>
          </p:cNvPr>
          <p:cNvSpPr/>
          <p:nvPr/>
        </p:nvSpPr>
        <p:spPr>
          <a:xfrm>
            <a:off x="213360" y="3032760"/>
            <a:ext cx="8625840" cy="56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Bookman Old Style" panose="02050604050505020204" pitchFamily="18" charset="0"/>
                <a:cs typeface="Aparajita" panose="02020603050405020304" pitchFamily="18" charset="0"/>
              </a:rPr>
              <a:t>#</a:t>
            </a:r>
            <a:r>
              <a:rPr lang="en-US" sz="2000" b="1" dirty="0">
                <a:latin typeface="Bookman Old Style" panose="02050604050505020204" pitchFamily="18" charset="0"/>
                <a:cs typeface="Aparajita" panose="02020603050405020304" pitchFamily="18" charset="0"/>
              </a:rPr>
              <a:t>Changing format of date time column using </a:t>
            </a:r>
            <a:r>
              <a:rPr lang="en-US" sz="2000" b="1" dirty="0" err="1">
                <a:latin typeface="Bookman Old Style" panose="02050604050505020204" pitchFamily="18" charset="0"/>
                <a:cs typeface="Aparajita" panose="02020603050405020304" pitchFamily="18" charset="0"/>
              </a:rPr>
              <a:t>lubridate</a:t>
            </a:r>
            <a:r>
              <a:rPr lang="en-US" sz="2000" b="1" dirty="0">
                <a:latin typeface="Bookman Old Style" panose="02050604050505020204" pitchFamily="18" charset="0"/>
                <a:cs typeface="Aparajita" panose="02020603050405020304" pitchFamily="18" charset="0"/>
              </a:rPr>
              <a:t> library</a:t>
            </a:r>
            <a:endParaRPr lang="en-IN" sz="2000" dirty="0"/>
          </a:p>
        </p:txBody>
      </p:sp>
      <p:sp>
        <p:nvSpPr>
          <p:cNvPr id="8" name="TextBox 7">
            <a:extLst>
              <a:ext uri="{FF2B5EF4-FFF2-40B4-BE49-F238E27FC236}">
                <a16:creationId xmlns:a16="http://schemas.microsoft.com/office/drawing/2014/main" id="{84F40F30-0333-35B8-898E-0411056DC290}"/>
              </a:ext>
            </a:extLst>
          </p:cNvPr>
          <p:cNvSpPr txBox="1"/>
          <p:nvPr/>
        </p:nvSpPr>
        <p:spPr>
          <a:xfrm>
            <a:off x="406400" y="3632200"/>
            <a:ext cx="9144000" cy="2769989"/>
          </a:xfrm>
          <a:prstGeom prst="rect">
            <a:avLst/>
          </a:prstGeom>
          <a:noFill/>
        </p:spPr>
        <p:txBody>
          <a:bodyPr wrap="square" rtlCol="0">
            <a:spAutoFit/>
          </a:bodyPr>
          <a:lstStyle/>
          <a:p>
            <a:r>
              <a:rPr lang="en-US" sz="1800" b="1" dirty="0">
                <a:highlight>
                  <a:srgbClr val="000000"/>
                </a:highlight>
                <a:latin typeface="Bookman Old Style" panose="02050604050505020204" pitchFamily="18" charset="0"/>
                <a:cs typeface="Aparajita" panose="02020603050405020304" pitchFamily="18" charset="0"/>
              </a:rPr>
              <a:t>#Creating a copy of data set </a:t>
            </a:r>
            <a:br>
              <a:rPr lang="en-US" sz="2000" b="1" dirty="0">
                <a:latin typeface="Bookman Old Style" panose="02050604050505020204" pitchFamily="18" charset="0"/>
                <a:cs typeface="Aparajita" panose="02020603050405020304" pitchFamily="18" charset="0"/>
              </a:rPr>
            </a:br>
            <a:r>
              <a:rPr lang="en-US" sz="2000" b="1" dirty="0">
                <a:latin typeface="Bookman Old Style" panose="02050604050505020204" pitchFamily="18" charset="0"/>
                <a:cs typeface="Aparajita" panose="02020603050405020304" pitchFamily="18" charset="0"/>
              </a:rPr>
              <a:t> </a:t>
            </a:r>
            <a:r>
              <a:rPr lang="en-US" sz="2000" b="1" dirty="0" err="1">
                <a:solidFill>
                  <a:srgbClr val="FFFF00"/>
                </a:solidFill>
                <a:latin typeface="Bookman Old Style" panose="02050604050505020204" pitchFamily="18" charset="0"/>
              </a:rPr>
              <a:t>Daily_activity</a:t>
            </a:r>
            <a:r>
              <a:rPr lang="en-US" sz="2000" b="1" dirty="0">
                <a:latin typeface="Bookman Old Style" panose="02050604050505020204" pitchFamily="18" charset="0"/>
              </a:rPr>
              <a:t>&lt;-</a:t>
            </a:r>
            <a:r>
              <a:rPr lang="en-US" sz="2000" b="1" dirty="0" err="1">
                <a:latin typeface="Bookman Old Style" panose="02050604050505020204" pitchFamily="18" charset="0"/>
              </a:rPr>
              <a:t>daily_activity</a:t>
            </a:r>
            <a:br>
              <a:rPr lang="en-US" sz="2000" b="1" dirty="0">
                <a:latin typeface="Bookman Old Style" panose="02050604050505020204" pitchFamily="18" charset="0"/>
              </a:rPr>
            </a:br>
            <a:r>
              <a:rPr lang="en-US" sz="2000" b="1" dirty="0">
                <a:latin typeface="Bookman Old Style" panose="02050604050505020204" pitchFamily="18" charset="0"/>
              </a:rPr>
              <a:t> str(</a:t>
            </a:r>
            <a:r>
              <a:rPr lang="en-US" sz="2000" b="1" dirty="0" err="1">
                <a:latin typeface="Bookman Old Style" panose="02050604050505020204" pitchFamily="18" charset="0"/>
              </a:rPr>
              <a:t>Daily_activity</a:t>
            </a:r>
            <a:endParaRPr lang="en-US" sz="2000" b="1" dirty="0">
              <a:latin typeface="Bookman Old Style" panose="02050604050505020204" pitchFamily="18" charset="0"/>
            </a:endParaRPr>
          </a:p>
          <a:p>
            <a:endParaRPr lang="en-US" sz="1800" dirty="0">
              <a:latin typeface="Bookman Old Style" panose="02050604050505020204" pitchFamily="18" charset="0"/>
            </a:endParaRPr>
          </a:p>
          <a:p>
            <a:pPr marL="0" indent="0">
              <a:buNone/>
            </a:pPr>
            <a:r>
              <a:rPr lang="en-US" sz="2000" b="1" dirty="0">
                <a:highlight>
                  <a:srgbClr val="000000"/>
                </a:highlight>
                <a:latin typeface="Bookman Old Style" panose="02050604050505020204" pitchFamily="18" charset="0"/>
              </a:rPr>
              <a:t>#changing format of data </a:t>
            </a:r>
          </a:p>
          <a:p>
            <a:r>
              <a:rPr lang="en-US" dirty="0">
                <a:latin typeface="Bookman Old Style" panose="02050604050505020204" pitchFamily="18" charset="0"/>
              </a:rPr>
              <a:t> </a:t>
            </a:r>
            <a:r>
              <a:rPr lang="en-US" sz="2000" b="1" dirty="0">
                <a:solidFill>
                  <a:srgbClr val="FFFF00"/>
                </a:solidFill>
                <a:latin typeface="Bookman Old Style" panose="02050604050505020204" pitchFamily="18" charset="0"/>
              </a:rPr>
              <a:t>Daily_activity$ActivityDate1</a:t>
            </a:r>
            <a:r>
              <a:rPr lang="en-US" sz="2000" b="1" dirty="0">
                <a:latin typeface="Bookman Old Style" panose="02050604050505020204" pitchFamily="18" charset="0"/>
              </a:rPr>
              <a:t>&lt;- 			</a:t>
            </a:r>
            <a:r>
              <a:rPr lang="en-US" sz="2000" b="1" dirty="0" err="1">
                <a:latin typeface="Bookman Old Style" panose="02050604050505020204" pitchFamily="18" charset="0"/>
              </a:rPr>
              <a:t>as.Date</a:t>
            </a:r>
            <a:r>
              <a:rPr lang="en-US" sz="2000" b="1" dirty="0">
                <a:latin typeface="Bookman Old Style" panose="02050604050505020204" pitchFamily="18" charset="0"/>
              </a:rPr>
              <a:t>(</a:t>
            </a:r>
            <a:r>
              <a:rPr lang="en-US" sz="2000" b="1" dirty="0" err="1">
                <a:latin typeface="Bookman Old Style" panose="02050604050505020204" pitchFamily="18" charset="0"/>
              </a:rPr>
              <a:t>Daily_activity$ActivityDate,format</a:t>
            </a:r>
            <a:r>
              <a:rPr lang="en-US" sz="2000" b="1" dirty="0">
                <a:latin typeface="Bookman Old Style" panose="02050604050505020204" pitchFamily="18" charset="0"/>
              </a:rPr>
              <a:t>="%m/%d/%Y")</a:t>
            </a:r>
          </a:p>
          <a:p>
            <a:r>
              <a:rPr lang="en-US" sz="2000" b="1" dirty="0">
                <a:latin typeface="Bookman Old Style" panose="02050604050505020204" pitchFamily="18" charset="0"/>
              </a:rPr>
              <a:t> str(</a:t>
            </a:r>
            <a:r>
              <a:rPr lang="en-US" sz="2000" b="1" dirty="0" err="1">
                <a:latin typeface="Bookman Old Style" panose="02050604050505020204" pitchFamily="18" charset="0"/>
              </a:rPr>
              <a:t>Daily_activity</a:t>
            </a:r>
            <a:r>
              <a:rPr lang="en-US" sz="2000" dirty="0">
                <a:latin typeface="Bookman Old Style" panose="02050604050505020204" pitchFamily="18" charset="0"/>
              </a:rPr>
              <a:t>)</a:t>
            </a:r>
          </a:p>
          <a:p>
            <a:endParaRPr lang="en-IN" dirty="0"/>
          </a:p>
        </p:txBody>
      </p:sp>
    </p:spTree>
    <p:extLst>
      <p:ext uri="{BB962C8B-B14F-4D97-AF65-F5344CB8AC3E}">
        <p14:creationId xmlns:p14="http://schemas.microsoft.com/office/powerpoint/2010/main" val="315357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5E2FD7-0936-C366-F8F6-D7901AB29D9E}"/>
              </a:ext>
            </a:extLst>
          </p:cNvPr>
          <p:cNvSpPr/>
          <p:nvPr/>
        </p:nvSpPr>
        <p:spPr>
          <a:xfrm>
            <a:off x="365760" y="337622"/>
            <a:ext cx="26822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400" b="1" dirty="0"/>
              <a:t>#fetching weekdays </a:t>
            </a:r>
          </a:p>
        </p:txBody>
      </p:sp>
      <p:sp>
        <p:nvSpPr>
          <p:cNvPr id="7" name="TextBox 6">
            <a:extLst>
              <a:ext uri="{FF2B5EF4-FFF2-40B4-BE49-F238E27FC236}">
                <a16:creationId xmlns:a16="http://schemas.microsoft.com/office/drawing/2014/main" id="{3D860CB8-CE76-EBEF-6668-73402AFA678B}"/>
              </a:ext>
            </a:extLst>
          </p:cNvPr>
          <p:cNvSpPr txBox="1"/>
          <p:nvPr/>
        </p:nvSpPr>
        <p:spPr>
          <a:xfrm>
            <a:off x="629920" y="964804"/>
            <a:ext cx="9333230" cy="984885"/>
          </a:xfrm>
          <a:prstGeom prst="rect">
            <a:avLst/>
          </a:prstGeom>
          <a:noFill/>
        </p:spPr>
        <p:txBody>
          <a:bodyPr wrap="square" rtlCol="0">
            <a:spAutoFit/>
          </a:bodyPr>
          <a:lstStyle/>
          <a:p>
            <a:pPr marL="0" indent="0">
              <a:buNone/>
            </a:pPr>
            <a:r>
              <a:rPr lang="en-US" sz="2000" b="1" dirty="0" err="1">
                <a:solidFill>
                  <a:srgbClr val="FFFF00"/>
                </a:solidFill>
                <a:latin typeface="Bookman Old Style" panose="02050604050505020204" pitchFamily="18" charset="0"/>
              </a:rPr>
              <a:t>Daily_activity</a:t>
            </a:r>
            <a:r>
              <a:rPr lang="en-US" sz="2000" b="1" dirty="0" err="1">
                <a:latin typeface="Bookman Old Style" panose="02050604050505020204" pitchFamily="18" charset="0"/>
              </a:rPr>
              <a:t>$DayName</a:t>
            </a:r>
            <a:r>
              <a:rPr lang="en-US" sz="2000" b="1" dirty="0">
                <a:latin typeface="Bookman Old Style" panose="02050604050505020204" pitchFamily="18" charset="0"/>
              </a:rPr>
              <a:t>&lt;</a:t>
            </a:r>
            <a:r>
              <a:rPr lang="en-US" sz="2000" b="1" dirty="0">
                <a:solidFill>
                  <a:srgbClr val="FFFF00"/>
                </a:solidFill>
                <a:latin typeface="Bookman Old Style" panose="02050604050505020204" pitchFamily="18" charset="0"/>
              </a:rPr>
              <a:t>weekdays</a:t>
            </a:r>
            <a:r>
              <a:rPr lang="en-US" sz="2000" b="1" dirty="0">
                <a:latin typeface="Bookman Old Style" panose="02050604050505020204" pitchFamily="18" charset="0"/>
              </a:rPr>
              <a:t>(Daily_activity$ActivityDate1)</a:t>
            </a:r>
          </a:p>
          <a:p>
            <a:pPr marL="0" indent="0">
              <a:buNone/>
            </a:pPr>
            <a:r>
              <a:rPr lang="en-US" sz="2000" b="1" dirty="0">
                <a:latin typeface="Bookman Old Style" panose="02050604050505020204" pitchFamily="18" charset="0"/>
              </a:rPr>
              <a:t>str(</a:t>
            </a:r>
            <a:r>
              <a:rPr lang="en-US" sz="2000" b="1" dirty="0" err="1">
                <a:latin typeface="Bookman Old Style" panose="02050604050505020204" pitchFamily="18" charset="0"/>
              </a:rPr>
              <a:t>Daily_activity</a:t>
            </a:r>
            <a:r>
              <a:rPr lang="en-US" sz="2000" b="1" dirty="0">
                <a:latin typeface="Bookman Old Style" panose="02050604050505020204" pitchFamily="18" charset="0"/>
              </a:rPr>
              <a:t>)</a:t>
            </a:r>
            <a:endParaRPr lang="en-IN" sz="2000" b="1" dirty="0">
              <a:latin typeface="Bookman Old Style" panose="02050604050505020204" pitchFamily="18" charset="0"/>
            </a:endParaRPr>
          </a:p>
          <a:p>
            <a:endParaRPr lang="en-IN" dirty="0"/>
          </a:p>
        </p:txBody>
      </p:sp>
      <p:sp>
        <p:nvSpPr>
          <p:cNvPr id="8" name="Rectangle 7">
            <a:extLst>
              <a:ext uri="{FF2B5EF4-FFF2-40B4-BE49-F238E27FC236}">
                <a16:creationId xmlns:a16="http://schemas.microsoft.com/office/drawing/2014/main" id="{B11215E3-444A-39C3-A0ED-4267074124D7}"/>
              </a:ext>
            </a:extLst>
          </p:cNvPr>
          <p:cNvSpPr/>
          <p:nvPr/>
        </p:nvSpPr>
        <p:spPr>
          <a:xfrm>
            <a:off x="365760" y="2214880"/>
            <a:ext cx="5212080" cy="47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a:latin typeface="Bookman Old Style" panose="02050604050505020204" pitchFamily="18" charset="0"/>
              </a:rPr>
              <a:t>#Taking only required columns</a:t>
            </a:r>
            <a:endParaRPr lang="en-IN"/>
          </a:p>
        </p:txBody>
      </p:sp>
      <p:sp>
        <p:nvSpPr>
          <p:cNvPr id="10" name="TextBox 9">
            <a:extLst>
              <a:ext uri="{FF2B5EF4-FFF2-40B4-BE49-F238E27FC236}">
                <a16:creationId xmlns:a16="http://schemas.microsoft.com/office/drawing/2014/main" id="{3740BFD7-2BE8-A5EE-A4C7-E51587E7FB46}"/>
              </a:ext>
            </a:extLst>
          </p:cNvPr>
          <p:cNvSpPr txBox="1"/>
          <p:nvPr/>
        </p:nvSpPr>
        <p:spPr>
          <a:xfrm>
            <a:off x="629920" y="2730500"/>
            <a:ext cx="8392160" cy="3939540"/>
          </a:xfrm>
          <a:prstGeom prst="rect">
            <a:avLst/>
          </a:prstGeom>
          <a:noFill/>
        </p:spPr>
        <p:txBody>
          <a:bodyPr wrap="square" rtlCol="0">
            <a:spAutoFit/>
          </a:bodyPr>
          <a:lstStyle/>
          <a:p>
            <a:br>
              <a:rPr lang="en-IN" sz="1600" dirty="0"/>
            </a:br>
            <a:r>
              <a:rPr lang="en-IN" sz="1800" b="1" dirty="0" err="1">
                <a:solidFill>
                  <a:srgbClr val="FFFF00"/>
                </a:solidFill>
                <a:latin typeface="Bookman Old Style" panose="02050604050505020204" pitchFamily="18" charset="0"/>
                <a:cs typeface="Arial" panose="020B0604020202020204" pitchFamily="34" charset="0"/>
              </a:rPr>
              <a:t>Activitylog</a:t>
            </a:r>
            <a:r>
              <a:rPr lang="en-IN" sz="1800" b="1" dirty="0">
                <a:latin typeface="Bookman Old Style" panose="02050604050505020204" pitchFamily="18" charset="0"/>
                <a:cs typeface="Arial" panose="020B0604020202020204" pitchFamily="34" charset="0"/>
              </a:rPr>
              <a:t>&lt;-</a:t>
            </a:r>
            <a:r>
              <a:rPr lang="en-IN" sz="1800" b="1" dirty="0" err="1">
                <a:latin typeface="Bookman Old Style" panose="02050604050505020204" pitchFamily="18" charset="0"/>
                <a:cs typeface="Arial" panose="020B0604020202020204" pitchFamily="34" charset="0"/>
              </a:rPr>
              <a:t>Daily_activity</a:t>
            </a:r>
            <a:r>
              <a:rPr lang="en-IN" sz="1800" b="1" dirty="0">
                <a:latin typeface="Bookman Old Style" panose="02050604050505020204" pitchFamily="18" charset="0"/>
                <a:cs typeface="Arial" panose="020B0604020202020204" pitchFamily="34" charset="0"/>
              </a:rPr>
              <a:t> %&gt;%  	select(</a:t>
            </a:r>
            <a:r>
              <a:rPr lang="en-IN" sz="1800" b="1" dirty="0" err="1">
                <a:latin typeface="Bookman Old Style" panose="02050604050505020204" pitchFamily="18" charset="0"/>
                <a:cs typeface="Arial" panose="020B0604020202020204" pitchFamily="34" charset="0"/>
              </a:rPr>
              <a:t>Id,ActivityDate,DayName,TotalSteps,Calories,SedentaryM</a:t>
            </a:r>
            <a:r>
              <a:rPr lang="en-IN" sz="1800" b="1" dirty="0">
                <a:latin typeface="Bookman Old Style" panose="02050604050505020204" pitchFamily="18" charset="0"/>
                <a:cs typeface="Arial" panose="020B0604020202020204" pitchFamily="34" charset="0"/>
              </a:rPr>
              <a:t>	</a:t>
            </a:r>
            <a:r>
              <a:rPr lang="en-IN" sz="1800" b="1" dirty="0" err="1">
                <a:latin typeface="Bookman Old Style" panose="02050604050505020204" pitchFamily="18" charset="0"/>
                <a:cs typeface="Arial" panose="020B0604020202020204" pitchFamily="34" charset="0"/>
              </a:rPr>
              <a:t>inutes</a:t>
            </a:r>
            <a:r>
              <a:rPr lang="en-IN" sz="1800" b="1" dirty="0">
                <a:latin typeface="Bookman Old Style" panose="02050604050505020204" pitchFamily="18" charset="0"/>
                <a:cs typeface="Arial" panose="020B0604020202020204" pitchFamily="34" charset="0"/>
              </a:rPr>
              <a:t>)</a:t>
            </a:r>
            <a:br>
              <a:rPr lang="en-IN" sz="1800" b="1" dirty="0">
                <a:latin typeface="Bookman Old Style" panose="02050604050505020204" pitchFamily="18" charset="0"/>
                <a:cs typeface="Arial" panose="020B0604020202020204" pitchFamily="34" charset="0"/>
              </a:rPr>
            </a:br>
            <a:r>
              <a:rPr lang="en-IN" sz="1800" b="1" dirty="0">
                <a:latin typeface="Bookman Old Style" panose="02050604050505020204" pitchFamily="18" charset="0"/>
                <a:cs typeface="Arial" panose="020B0604020202020204" pitchFamily="34" charset="0"/>
              </a:rPr>
              <a:t>str(</a:t>
            </a:r>
            <a:r>
              <a:rPr lang="en-IN" sz="1800" b="1" dirty="0" err="1">
                <a:latin typeface="Bookman Old Style" panose="02050604050505020204" pitchFamily="18" charset="0"/>
                <a:cs typeface="Arial" panose="020B0604020202020204" pitchFamily="34" charset="0"/>
              </a:rPr>
              <a:t>Activitylog</a:t>
            </a:r>
            <a:r>
              <a:rPr lang="en-IN" sz="1800" b="1" dirty="0">
                <a:latin typeface="Bookman Old Style" panose="02050604050505020204" pitchFamily="18" charset="0"/>
                <a:cs typeface="Arial" panose="020B0604020202020204" pitchFamily="34" charset="0"/>
              </a:rPr>
              <a:t>)</a:t>
            </a:r>
            <a:br>
              <a:rPr lang="en-IN" sz="1800" b="1" dirty="0">
                <a:latin typeface="Bookman Old Style" panose="02050604050505020204" pitchFamily="18" charset="0"/>
                <a:cs typeface="Arial" panose="020B0604020202020204" pitchFamily="34" charset="0"/>
              </a:rPr>
            </a:br>
            <a:br>
              <a:rPr lang="en-IN" sz="1800" b="1" dirty="0">
                <a:latin typeface="Bookman Old Style" panose="02050604050505020204" pitchFamily="18" charset="0"/>
                <a:cs typeface="Arial" panose="020B0604020202020204" pitchFamily="34" charset="0"/>
              </a:rPr>
            </a:br>
            <a:r>
              <a:rPr lang="en-IN" sz="1800" b="1" dirty="0" err="1">
                <a:solidFill>
                  <a:srgbClr val="FFFF00"/>
                </a:solidFill>
                <a:latin typeface="Bookman Old Style" panose="02050604050505020204" pitchFamily="18" charset="0"/>
                <a:cs typeface="Arial" panose="020B0604020202020204" pitchFamily="34" charset="0"/>
              </a:rPr>
              <a:t>sleeplog</a:t>
            </a:r>
            <a:r>
              <a:rPr lang="en-IN" sz="1800" b="1" dirty="0">
                <a:latin typeface="Bookman Old Style" panose="02050604050505020204" pitchFamily="18" charset="0"/>
                <a:cs typeface="Arial" panose="020B0604020202020204" pitchFamily="34" charset="0"/>
              </a:rPr>
              <a:t>&lt;-</a:t>
            </a:r>
            <a:r>
              <a:rPr lang="en-IN" sz="1800" b="1" dirty="0" err="1">
                <a:latin typeface="Bookman Old Style" panose="02050604050505020204" pitchFamily="18" charset="0"/>
                <a:cs typeface="Arial" panose="020B0604020202020204" pitchFamily="34" charset="0"/>
              </a:rPr>
              <a:t>Daily_sleep</a:t>
            </a:r>
            <a:r>
              <a:rPr lang="en-IN" sz="1800" b="1" dirty="0">
                <a:latin typeface="Bookman Old Style" panose="02050604050505020204" pitchFamily="18" charset="0"/>
                <a:cs typeface="Arial" panose="020B0604020202020204" pitchFamily="34" charset="0"/>
              </a:rPr>
              <a:t> %&gt;% 	select(</a:t>
            </a:r>
            <a:r>
              <a:rPr lang="en-IN" sz="1800" b="1" dirty="0" err="1">
                <a:latin typeface="Bookman Old Style" panose="02050604050505020204" pitchFamily="18" charset="0"/>
                <a:cs typeface="Arial" panose="020B0604020202020204" pitchFamily="34" charset="0"/>
              </a:rPr>
              <a:t>Id,SleepDay,TotalTimeInBed,TotalMinutesAsleep</a:t>
            </a:r>
            <a:r>
              <a:rPr lang="en-IN" sz="1800" b="1" dirty="0">
                <a:latin typeface="Bookman Old Style" panose="02050604050505020204" pitchFamily="18" charset="0"/>
                <a:cs typeface="Arial" panose="020B0604020202020204" pitchFamily="34" charset="0"/>
              </a:rPr>
              <a:t>)</a:t>
            </a:r>
            <a:br>
              <a:rPr lang="en-IN" sz="1800" b="1" dirty="0">
                <a:latin typeface="Bookman Old Style" panose="02050604050505020204" pitchFamily="18" charset="0"/>
                <a:cs typeface="Arial" panose="020B0604020202020204" pitchFamily="34" charset="0"/>
              </a:rPr>
            </a:br>
            <a:r>
              <a:rPr lang="en-IN" sz="1800" b="1" dirty="0">
                <a:latin typeface="Bookman Old Style" panose="02050604050505020204" pitchFamily="18" charset="0"/>
                <a:cs typeface="Arial" panose="020B0604020202020204" pitchFamily="34" charset="0"/>
              </a:rPr>
              <a:t>str(</a:t>
            </a:r>
            <a:r>
              <a:rPr lang="en-IN" sz="1800" b="1" dirty="0" err="1">
                <a:latin typeface="Bookman Old Style" panose="02050604050505020204" pitchFamily="18" charset="0"/>
                <a:cs typeface="Arial" panose="020B0604020202020204" pitchFamily="34" charset="0"/>
              </a:rPr>
              <a:t>sleeplog</a:t>
            </a:r>
            <a:r>
              <a:rPr lang="en-IN" sz="1800" b="1" dirty="0">
                <a:latin typeface="Bookman Old Style" panose="02050604050505020204" pitchFamily="18" charset="0"/>
                <a:cs typeface="Arial" panose="020B0604020202020204" pitchFamily="34" charset="0"/>
              </a:rPr>
              <a:t>)</a:t>
            </a:r>
            <a:br>
              <a:rPr lang="en-IN" sz="1800" b="1" dirty="0">
                <a:latin typeface="Bookman Old Style" panose="02050604050505020204" pitchFamily="18" charset="0"/>
                <a:cs typeface="Arial" panose="020B0604020202020204" pitchFamily="34" charset="0"/>
              </a:rPr>
            </a:br>
            <a:br>
              <a:rPr lang="en-IN" sz="1800" b="1" dirty="0">
                <a:latin typeface="Bookman Old Style" panose="02050604050505020204" pitchFamily="18" charset="0"/>
                <a:cs typeface="Arial" panose="020B0604020202020204" pitchFamily="34" charset="0"/>
              </a:rPr>
            </a:br>
            <a:r>
              <a:rPr lang="en-IN" sz="1800" b="1" dirty="0" err="1">
                <a:solidFill>
                  <a:srgbClr val="FFFF00"/>
                </a:solidFill>
                <a:latin typeface="Bookman Old Style" panose="02050604050505020204" pitchFamily="18" charset="0"/>
                <a:cs typeface="Arial" panose="020B0604020202020204" pitchFamily="34" charset="0"/>
              </a:rPr>
              <a:t>weightlog</a:t>
            </a:r>
            <a:r>
              <a:rPr lang="en-IN" sz="1800" b="1" dirty="0">
                <a:latin typeface="Bookman Old Style" panose="02050604050505020204" pitchFamily="18" charset="0"/>
                <a:cs typeface="Arial" panose="020B0604020202020204" pitchFamily="34" charset="0"/>
              </a:rPr>
              <a:t>&lt;-</a:t>
            </a:r>
            <a:r>
              <a:rPr lang="en-IN" sz="1800" b="1" dirty="0" err="1">
                <a:latin typeface="Bookman Old Style" panose="02050604050505020204" pitchFamily="18" charset="0"/>
                <a:cs typeface="Arial" panose="020B0604020202020204" pitchFamily="34" charset="0"/>
              </a:rPr>
              <a:t>Weightloginfo</a:t>
            </a:r>
            <a:r>
              <a:rPr lang="en-IN" sz="1800" b="1" dirty="0">
                <a:latin typeface="Bookman Old Style" panose="02050604050505020204" pitchFamily="18" charset="0"/>
                <a:cs typeface="Arial" panose="020B0604020202020204" pitchFamily="34" charset="0"/>
              </a:rPr>
              <a:t> %&gt;% select(</a:t>
            </a:r>
            <a:r>
              <a:rPr lang="en-IN" sz="1800" b="1" dirty="0" err="1">
                <a:latin typeface="Bookman Old Style" panose="02050604050505020204" pitchFamily="18" charset="0"/>
                <a:cs typeface="Arial" panose="020B0604020202020204" pitchFamily="34" charset="0"/>
              </a:rPr>
              <a:t>Id,BMI</a:t>
            </a:r>
            <a:r>
              <a:rPr lang="en-IN" sz="1800" b="1" dirty="0">
                <a:latin typeface="Bookman Old Style" panose="02050604050505020204" pitchFamily="18" charset="0"/>
                <a:cs typeface="Arial" panose="020B0604020202020204" pitchFamily="34" charset="0"/>
              </a:rPr>
              <a:t>)</a:t>
            </a:r>
            <a:br>
              <a:rPr lang="en-IN" sz="1800" b="1" dirty="0">
                <a:latin typeface="Bookman Old Style" panose="02050604050505020204" pitchFamily="18" charset="0"/>
                <a:cs typeface="Arial" panose="020B0604020202020204" pitchFamily="34" charset="0"/>
              </a:rPr>
            </a:br>
            <a:r>
              <a:rPr lang="en-IN" sz="1800" b="1" dirty="0">
                <a:latin typeface="Bookman Old Style" panose="02050604050505020204" pitchFamily="18" charset="0"/>
                <a:cs typeface="Arial" panose="020B0604020202020204" pitchFamily="34" charset="0"/>
              </a:rPr>
              <a:t>str(</a:t>
            </a:r>
            <a:r>
              <a:rPr lang="en-IN" sz="1800" b="1" dirty="0" err="1">
                <a:latin typeface="Bookman Old Style" panose="02050604050505020204" pitchFamily="18" charset="0"/>
                <a:cs typeface="Arial" panose="020B0604020202020204" pitchFamily="34" charset="0"/>
              </a:rPr>
              <a:t>weightlog</a:t>
            </a:r>
            <a:r>
              <a:rPr lang="en-IN" sz="1800" b="1" dirty="0">
                <a:latin typeface="Bookman Old Style" panose="02050604050505020204" pitchFamily="18" charset="0"/>
                <a:cs typeface="Arial" panose="020B0604020202020204" pitchFamily="34" charset="0"/>
              </a:rPr>
              <a:t>)</a:t>
            </a:r>
            <a:br>
              <a:rPr lang="en-IN" sz="1800" b="1" dirty="0">
                <a:latin typeface="Bookman Old Style" panose="02050604050505020204" pitchFamily="18" charset="0"/>
              </a:rPr>
            </a:br>
            <a:br>
              <a:rPr lang="en-IN" sz="1800" dirty="0">
                <a:latin typeface="Bookman Old Style" panose="02050604050505020204" pitchFamily="18" charset="0"/>
              </a:rPr>
            </a:br>
            <a:endParaRPr lang="en-IN" dirty="0"/>
          </a:p>
        </p:txBody>
      </p:sp>
    </p:spTree>
    <p:extLst>
      <p:ext uri="{BB962C8B-B14F-4D97-AF65-F5344CB8AC3E}">
        <p14:creationId xmlns:p14="http://schemas.microsoft.com/office/powerpoint/2010/main" val="125003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D00995D-4E71-A94B-48A5-F3E4420D855D}"/>
              </a:ext>
            </a:extLst>
          </p:cNvPr>
          <p:cNvSpPr/>
          <p:nvPr/>
        </p:nvSpPr>
        <p:spPr>
          <a:xfrm>
            <a:off x="396240" y="353596"/>
            <a:ext cx="2133600" cy="388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a:latin typeface="Bookman Old Style" panose="02050604050505020204" pitchFamily="18" charset="0"/>
              </a:rPr>
              <a:t>#Merging data</a:t>
            </a:r>
          </a:p>
        </p:txBody>
      </p:sp>
      <p:sp>
        <p:nvSpPr>
          <p:cNvPr id="10" name="TextBox 9">
            <a:extLst>
              <a:ext uri="{FF2B5EF4-FFF2-40B4-BE49-F238E27FC236}">
                <a16:creationId xmlns:a16="http://schemas.microsoft.com/office/drawing/2014/main" id="{A2DA1907-CCAC-EA88-7FAD-967023F08ECE}"/>
              </a:ext>
            </a:extLst>
          </p:cNvPr>
          <p:cNvSpPr txBox="1"/>
          <p:nvPr/>
        </p:nvSpPr>
        <p:spPr>
          <a:xfrm>
            <a:off x="690880" y="914400"/>
            <a:ext cx="10053320" cy="2585323"/>
          </a:xfrm>
          <a:prstGeom prst="rect">
            <a:avLst/>
          </a:prstGeom>
          <a:noFill/>
        </p:spPr>
        <p:txBody>
          <a:bodyPr wrap="square" rtlCol="0">
            <a:spAutoFit/>
          </a:bodyPr>
          <a:lstStyle/>
          <a:p>
            <a:pPr marL="0" indent="0">
              <a:buNone/>
            </a:pPr>
            <a:r>
              <a:rPr lang="en-US" sz="1800" b="1" dirty="0">
                <a:solidFill>
                  <a:srgbClr val="FFFF00"/>
                </a:solidFill>
                <a:latin typeface="Bookman Old Style" panose="02050604050505020204" pitchFamily="18" charset="0"/>
                <a:cs typeface="Arial" panose="020B0604020202020204" pitchFamily="34" charset="0"/>
              </a:rPr>
              <a:t>MetPerMinutes1</a:t>
            </a:r>
            <a:r>
              <a:rPr lang="en-US" sz="1800" b="1" dirty="0">
                <a:latin typeface="Bookman Old Style" panose="02050604050505020204" pitchFamily="18" charset="0"/>
                <a:cs typeface="Arial" panose="020B0604020202020204" pitchFamily="34" charset="0"/>
              </a:rPr>
              <a:t>&lt;-	separate(</a:t>
            </a:r>
            <a:r>
              <a:rPr lang="en-US" sz="1800" b="1" dirty="0" err="1">
                <a:latin typeface="Bookman Old Style" panose="02050604050505020204" pitchFamily="18" charset="0"/>
                <a:cs typeface="Arial" panose="020B0604020202020204" pitchFamily="34" charset="0"/>
              </a:rPr>
              <a:t>Metsperminute,ActivityMinute,into</a:t>
            </a:r>
            <a:r>
              <a:rPr lang="en-US" sz="1800" b="1" dirty="0">
                <a:latin typeface="Bookman Old Style" panose="02050604050505020204" pitchFamily="18" charset="0"/>
                <a:cs typeface="Arial" panose="020B0604020202020204" pitchFamily="34" charset="0"/>
              </a:rPr>
              <a:t>=c("</a:t>
            </a:r>
            <a:r>
              <a:rPr lang="en-US" sz="1800" b="1" dirty="0" err="1">
                <a:latin typeface="Bookman Old Style" panose="02050604050505020204" pitchFamily="18" charset="0"/>
                <a:cs typeface="Arial" panose="020B0604020202020204" pitchFamily="34" charset="0"/>
              </a:rPr>
              <a:t>Date","Time</a:t>
            </a:r>
            <a:r>
              <a:rPr lang="en-US" sz="1800" b="1" dirty="0">
                <a:latin typeface="Bookman Old Style" panose="02050604050505020204" pitchFamily="18" charset="0"/>
                <a:cs typeface="Arial" panose="020B0604020202020204" pitchFamily="34" charset="0"/>
              </a:rPr>
              <a:t>"),</a:t>
            </a:r>
            <a:r>
              <a:rPr lang="en-US" sz="1800" b="1" dirty="0" err="1">
                <a:latin typeface="Bookman Old Style" panose="02050604050505020204" pitchFamily="18" charset="0"/>
                <a:cs typeface="Arial" panose="020B0604020202020204" pitchFamily="34" charset="0"/>
              </a:rPr>
              <a:t>sep</a:t>
            </a:r>
            <a:r>
              <a:rPr lang="en-US" sz="1800" b="1" dirty="0">
                <a:latin typeface="Bookman Old Style" panose="02050604050505020204" pitchFamily="18" charset="0"/>
                <a:cs typeface="Arial" panose="020B0604020202020204" pitchFamily="34" charset="0"/>
              </a:rPr>
              <a:t>=" ")</a:t>
            </a:r>
          </a:p>
          <a:p>
            <a:pPr marL="0" indent="0">
              <a:buNone/>
            </a:pPr>
            <a:r>
              <a:rPr lang="en-US" sz="1800" b="1" dirty="0">
                <a:latin typeface="Bookman Old Style" panose="02050604050505020204" pitchFamily="18" charset="0"/>
                <a:cs typeface="Arial" panose="020B0604020202020204" pitchFamily="34" charset="0"/>
              </a:rPr>
              <a:t>str(MetPerMinutes1)</a:t>
            </a:r>
          </a:p>
          <a:p>
            <a:pPr marL="0" indent="0">
              <a:buNone/>
            </a:pPr>
            <a:r>
              <a:rPr lang="en-IN" sz="1800" b="1" dirty="0" err="1">
                <a:solidFill>
                  <a:srgbClr val="FFFF00"/>
                </a:solidFill>
                <a:latin typeface="Bookman Old Style" panose="02050604050505020204" pitchFamily="18" charset="0"/>
                <a:cs typeface="Arial" panose="020B0604020202020204" pitchFamily="34" charset="0"/>
              </a:rPr>
              <a:t>MetLogs</a:t>
            </a:r>
            <a:r>
              <a:rPr lang="en-IN" sz="1800" b="1" dirty="0">
                <a:latin typeface="Bookman Old Style" panose="02050604050505020204" pitchFamily="18" charset="0"/>
                <a:cs typeface="Arial" panose="020B0604020202020204" pitchFamily="34" charset="0"/>
              </a:rPr>
              <a:t>&lt;-MetPerMinutes1 %&gt;%</a:t>
            </a:r>
          </a:p>
          <a:p>
            <a:pPr marL="0" indent="0">
              <a:buNone/>
            </a:pPr>
            <a:r>
              <a:rPr lang="en-IN" sz="1800" b="1" dirty="0">
                <a:latin typeface="Bookman Old Style" panose="02050604050505020204" pitchFamily="18" charset="0"/>
                <a:cs typeface="Arial" panose="020B0604020202020204" pitchFamily="34" charset="0"/>
              </a:rPr>
              <a:t>  </a:t>
            </a:r>
            <a:r>
              <a:rPr lang="en-IN" sz="1800" b="1" dirty="0" err="1">
                <a:latin typeface="Bookman Old Style" panose="02050604050505020204" pitchFamily="18" charset="0"/>
                <a:cs typeface="Arial" panose="020B0604020202020204" pitchFamily="34" charset="0"/>
              </a:rPr>
              <a:t>group_by</a:t>
            </a:r>
            <a:r>
              <a:rPr lang="en-IN" sz="1800" b="1" dirty="0">
                <a:latin typeface="Bookman Old Style" panose="02050604050505020204" pitchFamily="18" charset="0"/>
                <a:cs typeface="Arial" panose="020B0604020202020204" pitchFamily="34" charset="0"/>
              </a:rPr>
              <a:t>(</a:t>
            </a:r>
            <a:r>
              <a:rPr lang="en-IN" sz="1800" b="1" dirty="0" err="1">
                <a:latin typeface="Bookman Old Style" panose="02050604050505020204" pitchFamily="18" charset="0"/>
                <a:cs typeface="Arial" panose="020B0604020202020204" pitchFamily="34" charset="0"/>
              </a:rPr>
              <a:t>Id,Date</a:t>
            </a:r>
            <a:r>
              <a:rPr lang="en-IN" sz="1800" b="1" dirty="0">
                <a:latin typeface="Bookman Old Style" panose="02050604050505020204" pitchFamily="18" charset="0"/>
                <a:cs typeface="Arial" panose="020B0604020202020204" pitchFamily="34" charset="0"/>
              </a:rPr>
              <a:t>) %&gt;% </a:t>
            </a:r>
          </a:p>
          <a:p>
            <a:pPr marL="0" indent="0">
              <a:buNone/>
            </a:pPr>
            <a:r>
              <a:rPr lang="en-IN" sz="1800" b="1" dirty="0">
                <a:latin typeface="Bookman Old Style" panose="02050604050505020204" pitchFamily="18" charset="0"/>
                <a:cs typeface="Arial" panose="020B0604020202020204" pitchFamily="34" charset="0"/>
              </a:rPr>
              <a:t>  </a:t>
            </a:r>
            <a:r>
              <a:rPr lang="en-IN" sz="1800" b="1" dirty="0" err="1">
                <a:latin typeface="Bookman Old Style" panose="02050604050505020204" pitchFamily="18" charset="0"/>
                <a:cs typeface="Arial" panose="020B0604020202020204" pitchFamily="34" charset="0"/>
              </a:rPr>
              <a:t>drop_na</a:t>
            </a:r>
            <a:r>
              <a:rPr lang="en-IN" sz="1800" b="1" dirty="0">
                <a:latin typeface="Bookman Old Style" panose="02050604050505020204" pitchFamily="18" charset="0"/>
                <a:cs typeface="Arial" panose="020B0604020202020204" pitchFamily="34" charset="0"/>
              </a:rPr>
              <a:t>() %&gt;% #dropping Null values </a:t>
            </a:r>
          </a:p>
          <a:p>
            <a:pPr marL="0" indent="0">
              <a:buNone/>
            </a:pPr>
            <a:r>
              <a:rPr lang="en-IN" sz="1800" b="1" dirty="0">
                <a:latin typeface="Bookman Old Style" panose="02050604050505020204" pitchFamily="18" charset="0"/>
                <a:cs typeface="Arial" panose="020B0604020202020204" pitchFamily="34" charset="0"/>
              </a:rPr>
              <a:t>  summarise(</a:t>
            </a:r>
            <a:r>
              <a:rPr lang="en-IN" sz="1800" b="1" dirty="0" err="1">
                <a:latin typeface="Bookman Old Style" panose="02050604050505020204" pitchFamily="18" charset="0"/>
                <a:cs typeface="Arial" panose="020B0604020202020204" pitchFamily="34" charset="0"/>
              </a:rPr>
              <a:t>AvgMETsparday</a:t>
            </a:r>
            <a:r>
              <a:rPr lang="en-IN" sz="1800" b="1" dirty="0">
                <a:latin typeface="Bookman Old Style" panose="02050604050505020204" pitchFamily="18" charset="0"/>
                <a:cs typeface="Arial" panose="020B0604020202020204" pitchFamily="34" charset="0"/>
              </a:rPr>
              <a:t>=mean(METs))</a:t>
            </a:r>
          </a:p>
          <a:p>
            <a:pPr marL="0" indent="0">
              <a:buNone/>
            </a:pPr>
            <a:r>
              <a:rPr lang="en-IN" sz="1800" b="1" dirty="0">
                <a:latin typeface="Bookman Old Style" panose="02050604050505020204" pitchFamily="18" charset="0"/>
                <a:cs typeface="Arial" panose="020B0604020202020204" pitchFamily="34" charset="0"/>
              </a:rPr>
              <a:t>str(</a:t>
            </a:r>
            <a:r>
              <a:rPr lang="en-IN" sz="1800" b="1" dirty="0" err="1">
                <a:latin typeface="Bookman Old Style" panose="02050604050505020204" pitchFamily="18" charset="0"/>
                <a:cs typeface="Arial" panose="020B0604020202020204" pitchFamily="34" charset="0"/>
              </a:rPr>
              <a:t>MetLogs</a:t>
            </a:r>
            <a:r>
              <a:rPr lang="en-IN" sz="1800" b="1" dirty="0">
                <a:latin typeface="Bookman Old Style" panose="02050604050505020204" pitchFamily="18" charset="0"/>
                <a:cs typeface="Arial" panose="020B0604020202020204" pitchFamily="34" charset="0"/>
              </a:rPr>
              <a:t>)</a:t>
            </a:r>
          </a:p>
          <a:p>
            <a:endParaRPr lang="en-IN" dirty="0"/>
          </a:p>
        </p:txBody>
      </p:sp>
      <p:sp>
        <p:nvSpPr>
          <p:cNvPr id="11" name="Rectangle 10">
            <a:extLst>
              <a:ext uri="{FF2B5EF4-FFF2-40B4-BE49-F238E27FC236}">
                <a16:creationId xmlns:a16="http://schemas.microsoft.com/office/drawing/2014/main" id="{4C364321-A62C-C7C8-5166-AB95F6671B05}"/>
              </a:ext>
            </a:extLst>
          </p:cNvPr>
          <p:cNvSpPr/>
          <p:nvPr/>
        </p:nvSpPr>
        <p:spPr>
          <a:xfrm>
            <a:off x="396240" y="3499723"/>
            <a:ext cx="3220720" cy="436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latin typeface="Bookman Old Style" panose="02050604050505020204" pitchFamily="18" charset="0"/>
              </a:rPr>
              <a:t>#Renaming the columns</a:t>
            </a:r>
            <a:endParaRPr lang="en-IN" dirty="0"/>
          </a:p>
        </p:txBody>
      </p:sp>
      <p:sp>
        <p:nvSpPr>
          <p:cNvPr id="12" name="TextBox 11">
            <a:extLst>
              <a:ext uri="{FF2B5EF4-FFF2-40B4-BE49-F238E27FC236}">
                <a16:creationId xmlns:a16="http://schemas.microsoft.com/office/drawing/2014/main" id="{82BFB671-6EC1-F7EC-77AA-D1DAB29CDAD5}"/>
              </a:ext>
            </a:extLst>
          </p:cNvPr>
          <p:cNvSpPr txBox="1"/>
          <p:nvPr/>
        </p:nvSpPr>
        <p:spPr>
          <a:xfrm>
            <a:off x="812799" y="4196080"/>
            <a:ext cx="8521701" cy="1754326"/>
          </a:xfrm>
          <a:prstGeom prst="rect">
            <a:avLst/>
          </a:prstGeom>
          <a:noFill/>
        </p:spPr>
        <p:txBody>
          <a:bodyPr wrap="square" rtlCol="0">
            <a:spAutoFit/>
          </a:bodyPr>
          <a:lstStyle/>
          <a:p>
            <a:r>
              <a:rPr lang="en-IN" sz="1800" b="1" dirty="0">
                <a:solidFill>
                  <a:srgbClr val="FFFF00"/>
                </a:solidFill>
                <a:latin typeface="Bookman Old Style" panose="02050604050505020204" pitchFamily="18" charset="0"/>
              </a:rPr>
              <a:t>colnames</a:t>
            </a:r>
            <a:r>
              <a:rPr lang="en-IN" sz="1800" b="1" dirty="0">
                <a:latin typeface="Bookman Old Style" panose="02050604050505020204" pitchFamily="18" charset="0"/>
              </a:rPr>
              <a:t>(</a:t>
            </a:r>
            <a:r>
              <a:rPr lang="en-IN" sz="1800" b="1" dirty="0" err="1">
                <a:latin typeface="Bookman Old Style" panose="02050604050505020204" pitchFamily="18" charset="0"/>
              </a:rPr>
              <a:t>Activitylog</a:t>
            </a:r>
            <a:r>
              <a:rPr lang="en-IN" sz="1800" b="1" dirty="0">
                <a:latin typeface="Bookman Old Style" panose="02050604050505020204" pitchFamily="18" charset="0"/>
              </a:rPr>
              <a:t>)[colnames(</a:t>
            </a:r>
            <a:r>
              <a:rPr lang="en-IN" sz="1800" b="1" dirty="0" err="1">
                <a:latin typeface="Bookman Old Style" panose="02050604050505020204" pitchFamily="18" charset="0"/>
              </a:rPr>
              <a:t>Activitylog</a:t>
            </a:r>
            <a:r>
              <a:rPr lang="en-IN" sz="1800" b="1" dirty="0">
                <a:latin typeface="Bookman Old Style" panose="02050604050505020204" pitchFamily="18" charset="0"/>
              </a:rPr>
              <a:t>)=="</a:t>
            </a:r>
            <a:r>
              <a:rPr lang="en-IN" sz="1800" b="1" dirty="0" err="1">
                <a:latin typeface="Bookman Old Style" panose="02050604050505020204" pitchFamily="18" charset="0"/>
              </a:rPr>
              <a:t>ActivityDate</a:t>
            </a:r>
            <a:r>
              <a:rPr lang="en-IN" sz="1800" b="1" dirty="0">
                <a:latin typeface="Bookman Old Style" panose="02050604050505020204" pitchFamily="18" charset="0"/>
              </a:rPr>
              <a:t>"]&lt;-"Date"</a:t>
            </a:r>
            <a:br>
              <a:rPr lang="en-IN" sz="1800" b="1" dirty="0">
                <a:latin typeface="Bookman Old Style" panose="02050604050505020204" pitchFamily="18" charset="0"/>
              </a:rPr>
            </a:br>
            <a:r>
              <a:rPr lang="en-IN" sz="1800" b="1" dirty="0">
                <a:solidFill>
                  <a:srgbClr val="FFFF00"/>
                </a:solidFill>
                <a:latin typeface="Bookman Old Style" panose="02050604050505020204" pitchFamily="18" charset="0"/>
              </a:rPr>
              <a:t>colnames</a:t>
            </a:r>
            <a:r>
              <a:rPr lang="en-IN" sz="1800" b="1" dirty="0">
                <a:latin typeface="Bookman Old Style" panose="02050604050505020204" pitchFamily="18" charset="0"/>
              </a:rPr>
              <a:t>(</a:t>
            </a:r>
            <a:r>
              <a:rPr lang="en-IN" sz="1800" b="1" dirty="0" err="1">
                <a:latin typeface="Bookman Old Style" panose="02050604050505020204" pitchFamily="18" charset="0"/>
              </a:rPr>
              <a:t>sleeplog</a:t>
            </a:r>
            <a:r>
              <a:rPr lang="en-IN" sz="1800" b="1" dirty="0">
                <a:latin typeface="Bookman Old Style" panose="02050604050505020204" pitchFamily="18" charset="0"/>
              </a:rPr>
              <a:t>)[colnames(</a:t>
            </a:r>
            <a:r>
              <a:rPr lang="en-IN" sz="1800" b="1" dirty="0" err="1">
                <a:latin typeface="Bookman Old Style" panose="02050604050505020204" pitchFamily="18" charset="0"/>
              </a:rPr>
              <a:t>sleeplog</a:t>
            </a:r>
            <a:r>
              <a:rPr lang="en-IN" sz="1800" b="1" dirty="0">
                <a:latin typeface="Bookman Old Style" panose="02050604050505020204" pitchFamily="18" charset="0"/>
              </a:rPr>
              <a:t>)=="</a:t>
            </a:r>
            <a:r>
              <a:rPr lang="en-IN" sz="1800" b="1" dirty="0" err="1">
                <a:latin typeface="Bookman Old Style" panose="02050604050505020204" pitchFamily="18" charset="0"/>
              </a:rPr>
              <a:t>SleepDay</a:t>
            </a:r>
            <a:r>
              <a:rPr lang="en-IN" sz="1800" b="1" dirty="0">
                <a:latin typeface="Bookman Old Style" panose="02050604050505020204" pitchFamily="18" charset="0"/>
              </a:rPr>
              <a:t>"]&lt;-"Date1"</a:t>
            </a:r>
            <a:br>
              <a:rPr lang="en-IN" sz="1800" b="1" dirty="0">
                <a:latin typeface="Bookman Old Style" panose="02050604050505020204" pitchFamily="18" charset="0"/>
              </a:rPr>
            </a:br>
            <a:r>
              <a:rPr lang="en-IN" sz="1800" b="1" dirty="0" err="1">
                <a:solidFill>
                  <a:srgbClr val="FFFF00"/>
                </a:solidFill>
                <a:latin typeface="Bookman Old Style" panose="02050604050505020204" pitchFamily="18" charset="0"/>
              </a:rPr>
              <a:t>sleeplog$Date</a:t>
            </a:r>
            <a:r>
              <a:rPr lang="en-IN" sz="1800" b="1" dirty="0">
                <a:latin typeface="Bookman Old Style" panose="02050604050505020204" pitchFamily="18" charset="0"/>
              </a:rPr>
              <a:t>&lt;-</a:t>
            </a:r>
            <a:r>
              <a:rPr lang="en-IN" sz="1800" b="1" dirty="0" err="1">
                <a:latin typeface="Bookman Old Style" panose="02050604050505020204" pitchFamily="18" charset="0"/>
              </a:rPr>
              <a:t>strtrim</a:t>
            </a:r>
            <a:r>
              <a:rPr lang="en-IN" sz="1800" b="1" dirty="0">
                <a:latin typeface="Bookman Old Style" panose="02050604050505020204" pitchFamily="18" charset="0"/>
              </a:rPr>
              <a:t>(sleeplog$Date1,9)</a:t>
            </a:r>
            <a:br>
              <a:rPr lang="en-IN" sz="1800" b="1" dirty="0">
                <a:latin typeface="Bookman Old Style" panose="02050604050505020204" pitchFamily="18" charset="0"/>
              </a:rPr>
            </a:br>
            <a:r>
              <a:rPr lang="en-IN" sz="1800" b="1" dirty="0">
                <a:solidFill>
                  <a:srgbClr val="FFFF00"/>
                </a:solidFill>
                <a:latin typeface="Bookman Old Style" panose="02050604050505020204" pitchFamily="18" charset="0"/>
              </a:rPr>
              <a:t>sleeplog$Date1</a:t>
            </a:r>
            <a:r>
              <a:rPr lang="en-IN" sz="1800" b="1" dirty="0">
                <a:latin typeface="Bookman Old Style" panose="02050604050505020204" pitchFamily="18" charset="0"/>
              </a:rPr>
              <a:t>&lt;-NULL</a:t>
            </a:r>
            <a:br>
              <a:rPr lang="en-IN" sz="1800" b="1" dirty="0">
                <a:latin typeface="Bookman Old Style" panose="02050604050505020204" pitchFamily="18" charset="0"/>
              </a:rPr>
            </a:br>
            <a:r>
              <a:rPr lang="en-IN" sz="1800" b="1" dirty="0">
                <a:latin typeface="Bookman Old Style" panose="02050604050505020204" pitchFamily="18" charset="0"/>
              </a:rPr>
              <a:t>str(</a:t>
            </a:r>
            <a:r>
              <a:rPr lang="en-IN" sz="1800" b="1" dirty="0" err="1">
                <a:latin typeface="Bookman Old Style" panose="02050604050505020204" pitchFamily="18" charset="0"/>
              </a:rPr>
              <a:t>sleeplog</a:t>
            </a:r>
            <a:r>
              <a:rPr lang="en-IN" sz="1800" b="1" dirty="0">
                <a:latin typeface="Bookman Old Style" panose="02050604050505020204" pitchFamily="18" charset="0"/>
              </a:rPr>
              <a:t>)</a:t>
            </a:r>
            <a:br>
              <a:rPr lang="en-IN" sz="1800" b="1" dirty="0">
                <a:latin typeface="Bookman Old Style" panose="02050604050505020204" pitchFamily="18" charset="0"/>
              </a:rPr>
            </a:br>
            <a:r>
              <a:rPr lang="en-IN" sz="1800" b="1" dirty="0">
                <a:latin typeface="Bookman Old Style" panose="02050604050505020204" pitchFamily="18" charset="0"/>
              </a:rPr>
              <a:t>str(</a:t>
            </a:r>
            <a:r>
              <a:rPr lang="en-IN" sz="1800" b="1" dirty="0" err="1">
                <a:latin typeface="Bookman Old Style" panose="02050604050505020204" pitchFamily="18" charset="0"/>
              </a:rPr>
              <a:t>Activitylog</a:t>
            </a:r>
            <a:r>
              <a:rPr lang="en-IN" sz="1800" b="1" dirty="0">
                <a:latin typeface="Bookman Old Style" panose="02050604050505020204" pitchFamily="18" charset="0"/>
              </a:rPr>
              <a:t>)</a:t>
            </a:r>
            <a:endParaRPr lang="en-IN" b="1" dirty="0">
              <a:latin typeface="Bookman Old Style" panose="02050604050505020204" pitchFamily="18" charset="0"/>
            </a:endParaRPr>
          </a:p>
        </p:txBody>
      </p:sp>
    </p:spTree>
    <p:extLst>
      <p:ext uri="{BB962C8B-B14F-4D97-AF65-F5344CB8AC3E}">
        <p14:creationId xmlns:p14="http://schemas.microsoft.com/office/powerpoint/2010/main" val="2422858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333</TotalTime>
  <Words>2528</Words>
  <Application>Microsoft Office PowerPoint</Application>
  <PresentationFormat>Widescreen</PresentationFormat>
  <Paragraphs>193</Paragraphs>
  <Slides>24</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Aparajita</vt:lpstr>
      <vt:lpstr>Arial</vt:lpstr>
      <vt:lpstr>Arial</vt:lpstr>
      <vt:lpstr>Arial Black</vt:lpstr>
      <vt:lpstr>Arial Narrow</vt:lpstr>
      <vt:lpstr>Arial Rounded MT Bold</vt:lpstr>
      <vt:lpstr>Baskerville Old Face</vt:lpstr>
      <vt:lpstr>Bookman Old Style</vt:lpstr>
      <vt:lpstr>Calibri</vt:lpstr>
      <vt:lpstr>Calibri Light</vt:lpstr>
      <vt:lpstr>Cambria</vt:lpstr>
      <vt:lpstr>Inter</vt:lpstr>
      <vt:lpstr>Wingdings</vt:lpstr>
      <vt:lpstr>Celestial</vt:lpstr>
      <vt:lpstr>ANALYSIS ON LEAF DATA FOR DECISION MAKING LEAF-THE FITNESS TRACKER OF BELLABEAT </vt:lpstr>
      <vt:lpstr>PowerPoint Presentation</vt:lpstr>
      <vt:lpstr>PowerPoint Presentation</vt:lpstr>
      <vt:lpstr>PowerPoint Presentation</vt:lpstr>
      <vt:lpstr>PowerPoint Presentation</vt:lpstr>
      <vt:lpstr>colnames(daily_activity) colnames(daily_sleep) colnames(hourlyintensities) colnames(metsperminute) colnames(weightlog)</vt:lpstr>
      <vt:lpstr>PowerPoint Presentation</vt:lpstr>
      <vt:lpstr>PowerPoint Presentation</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ANALYISIS ON FITBIT FITNESS TRACKER DATA -BELLABEAT</dc:title>
  <dc:creator>satyendra singh</dc:creator>
  <cp:lastModifiedBy>satyendra singh</cp:lastModifiedBy>
  <cp:revision>12</cp:revision>
  <dcterms:created xsi:type="dcterms:W3CDTF">2022-05-18T09:46:32Z</dcterms:created>
  <dcterms:modified xsi:type="dcterms:W3CDTF">2022-05-19T08:11:53Z</dcterms:modified>
</cp:coreProperties>
</file>