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5"/>
  </p:notesMasterIdLst>
  <p:sldIdLst>
    <p:sldId id="279" r:id="rId5"/>
    <p:sldId id="282" r:id="rId6"/>
    <p:sldId id="283" r:id="rId7"/>
    <p:sldId id="285" r:id="rId8"/>
    <p:sldId id="286" r:id="rId9"/>
    <p:sldId id="289" r:id="rId10"/>
    <p:sldId id="290" r:id="rId11"/>
    <p:sldId id="291" r:id="rId12"/>
    <p:sldId id="287" r:id="rId13"/>
    <p:sldId id="28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173" autoAdjust="0"/>
  </p:normalViewPr>
  <p:slideViewPr>
    <p:cSldViewPr snapToGrid="0">
      <p:cViewPr varScale="1">
        <p:scale>
          <a:sx n="67" d="100"/>
          <a:sy n="67" d="100"/>
        </p:scale>
        <p:origin x="644" y="5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3/24/2022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725628-3A68-42F4-BA86-981817953149}" type="slidenum">
              <a:rPr lang="en-US" smtClean="0"/>
              <a:t>10</a:t>
            </a:fld>
            <a:endParaRPr lang="en-US" dirty="0"/>
          </a:p>
        </p:txBody>
      </p:sp>
    </p:spTree>
    <p:extLst>
      <p:ext uri="{BB962C8B-B14F-4D97-AF65-F5344CB8AC3E}">
        <p14:creationId xmlns:p14="http://schemas.microsoft.com/office/powerpoint/2010/main" val="769710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3/24/2022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3/24/2022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3/24/2022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3/24/2022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3/24/2022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3/24/2022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3/24/2022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3/24/2022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3/24/2022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3/24/2022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3/24/2022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3/24/2022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E6ADDB6-78CC-4184-B6C7-824F1DF3E1E9}"/>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5" name="Rectangle 4">
            <a:extLst>
              <a:ext uri="{FF2B5EF4-FFF2-40B4-BE49-F238E27FC236}">
                <a16:creationId xmlns:a16="http://schemas.microsoft.com/office/drawing/2014/main" id="{1A0D3B1F-E2C7-4A92-B961-C97412F46CB3}"/>
              </a:ext>
            </a:extLst>
          </p:cNvPr>
          <p:cNvSpPr/>
          <p:nvPr/>
        </p:nvSpPr>
        <p:spPr>
          <a:xfrm>
            <a:off x="3896786" y="3064931"/>
            <a:ext cx="8295214" cy="3183468"/>
          </a:xfrm>
          <a:prstGeom prst="rect">
            <a:avLst/>
          </a:prstGeom>
          <a:solidFill>
            <a:srgbClr val="000000">
              <a:alpha val="89804"/>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81487B3-858C-44B1-8D28-887607DBC6ED}"/>
              </a:ext>
            </a:extLst>
          </p:cNvPr>
          <p:cNvSpPr>
            <a:spLocks noGrp="1"/>
          </p:cNvSpPr>
          <p:nvPr>
            <p:ph type="ctrTitle"/>
          </p:nvPr>
        </p:nvSpPr>
        <p:spPr>
          <a:xfrm>
            <a:off x="4309349" y="3484527"/>
            <a:ext cx="7501651" cy="1090938"/>
          </a:xfrm>
        </p:spPr>
        <p:txBody>
          <a:bodyPr anchor="b">
            <a:normAutofit fontScale="90000"/>
          </a:bodyPr>
          <a:lstStyle/>
          <a:p>
            <a:pPr algn="l"/>
            <a:r>
              <a:rPr lang="en-US" dirty="0">
                <a:solidFill>
                  <a:srgbClr val="FFFFFF"/>
                </a:solidFill>
                <a:latin typeface="Tw Cen MT Condensed (Headings)"/>
              </a:rPr>
              <a:t>REAL TIME BERTH CONFIRMATION SYSTEM</a:t>
            </a:r>
          </a:p>
        </p:txBody>
      </p:sp>
      <p:cxnSp>
        <p:nvCxnSpPr>
          <p:cNvPr id="8" name="Straight Connector 7">
            <a:extLst>
              <a:ext uri="{FF2B5EF4-FFF2-40B4-BE49-F238E27FC236}">
                <a16:creationId xmlns:a16="http://schemas.microsoft.com/office/drawing/2014/main" id="{BF16A450-C2ED-49DC-BE71-68EC93445DB1}"/>
              </a:ext>
            </a:extLst>
          </p:cNvPr>
          <p:cNvCxnSpPr/>
          <p:nvPr/>
        </p:nvCxnSpPr>
        <p:spPr>
          <a:xfrm>
            <a:off x="4186518" y="4575465"/>
            <a:ext cx="7624482" cy="0"/>
          </a:xfrm>
          <a:prstGeom prst="line">
            <a:avLst/>
          </a:prstGeom>
        </p:spPr>
        <p:style>
          <a:lnRef idx="3">
            <a:schemeClr val="accent3"/>
          </a:lnRef>
          <a:fillRef idx="0">
            <a:schemeClr val="accent3"/>
          </a:fillRef>
          <a:effectRef idx="2">
            <a:schemeClr val="accent3"/>
          </a:effectRef>
          <a:fontRef idx="minor">
            <a:schemeClr val="tx1"/>
          </a:fontRef>
        </p:style>
      </p:cxnSp>
      <p:sp>
        <p:nvSpPr>
          <p:cNvPr id="10" name="Subtitle 2">
            <a:extLst>
              <a:ext uri="{FF2B5EF4-FFF2-40B4-BE49-F238E27FC236}">
                <a16:creationId xmlns:a16="http://schemas.microsoft.com/office/drawing/2014/main" id="{E887ECCC-7578-41CC-84CF-9FD3187242B0}"/>
              </a:ext>
            </a:extLst>
          </p:cNvPr>
          <p:cNvSpPr>
            <a:spLocks noGrp="1"/>
          </p:cNvSpPr>
          <p:nvPr>
            <p:ph type="subTitle" idx="1"/>
          </p:nvPr>
        </p:nvSpPr>
        <p:spPr>
          <a:xfrm>
            <a:off x="4309349" y="4779312"/>
            <a:ext cx="7501650" cy="1218075"/>
          </a:xfrm>
        </p:spPr>
        <p:txBody>
          <a:bodyPr anchor="t">
            <a:normAutofit/>
          </a:bodyPr>
          <a:lstStyle/>
          <a:p>
            <a:pPr algn="l"/>
            <a:r>
              <a:rPr lang="en-US" sz="2000" dirty="0">
                <a:solidFill>
                  <a:srgbClr val="FFFFFF"/>
                </a:solidFill>
                <a:latin typeface="Tw Cen MT (Body)"/>
              </a:rPr>
              <a:t>Name: SATYENDRA SINGH</a:t>
            </a:r>
          </a:p>
          <a:p>
            <a:pPr algn="l"/>
            <a:r>
              <a:rPr lang="en-US" sz="2000" dirty="0">
                <a:solidFill>
                  <a:srgbClr val="FFFFFF"/>
                </a:solidFill>
                <a:latin typeface="Tw Cen MT (Body)"/>
              </a:rPr>
              <a:t>Theme: IOT</a:t>
            </a:r>
          </a:p>
          <a:p>
            <a:pPr algn="l"/>
            <a:endParaRPr lang="en-US" sz="2000" dirty="0">
              <a:solidFill>
                <a:srgbClr val="FFFFFF"/>
              </a:solidFill>
              <a:latin typeface="Tw Cen MT (Body)"/>
            </a:endParaRPr>
          </a:p>
        </p:txBody>
      </p:sp>
      <p:sp>
        <p:nvSpPr>
          <p:cNvPr id="2" name="Rectangle 1">
            <a:extLst>
              <a:ext uri="{FF2B5EF4-FFF2-40B4-BE49-F238E27FC236}">
                <a16:creationId xmlns:a16="http://schemas.microsoft.com/office/drawing/2014/main" id="{E5C17323-73A5-4F4D-ABA6-AF7EA3449E3A}"/>
              </a:ext>
            </a:extLst>
          </p:cNvPr>
          <p:cNvSpPr/>
          <p:nvPr/>
        </p:nvSpPr>
        <p:spPr>
          <a:xfrm>
            <a:off x="0" y="-3942"/>
            <a:ext cx="12192000" cy="11666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FDDBC42D-8282-474C-91E1-9F89B19DB875}"/>
              </a:ext>
            </a:extLst>
          </p:cNvPr>
          <p:cNvGrpSpPr/>
          <p:nvPr/>
        </p:nvGrpSpPr>
        <p:grpSpPr>
          <a:xfrm>
            <a:off x="82507" y="-17928"/>
            <a:ext cx="11638845" cy="1166697"/>
            <a:chOff x="146755" y="-3941"/>
            <a:chExt cx="11638845" cy="1166697"/>
          </a:xfrm>
        </p:grpSpPr>
        <p:pic>
          <p:nvPicPr>
            <p:cNvPr id="9" name="Picture 8">
              <a:extLst>
                <a:ext uri="{FF2B5EF4-FFF2-40B4-BE49-F238E27FC236}">
                  <a16:creationId xmlns:a16="http://schemas.microsoft.com/office/drawing/2014/main" id="{E2D413E1-670A-4CDA-A61C-32EA6F1A21B0}"/>
                </a:ext>
              </a:extLst>
            </p:cNvPr>
            <p:cNvPicPr>
              <a:picLocks noChangeAspect="1"/>
            </p:cNvPicPr>
            <p:nvPr/>
          </p:nvPicPr>
          <p:blipFill>
            <a:blip r:embed="rId3"/>
            <a:stretch>
              <a:fillRect/>
            </a:stretch>
          </p:blipFill>
          <p:spPr>
            <a:xfrm>
              <a:off x="146755" y="101600"/>
              <a:ext cx="1061156" cy="1061156"/>
            </a:xfrm>
            <a:prstGeom prst="rect">
              <a:avLst/>
            </a:prstGeom>
          </p:spPr>
        </p:pic>
        <p:pic>
          <p:nvPicPr>
            <p:cNvPr id="11" name="Picture 10">
              <a:extLst>
                <a:ext uri="{FF2B5EF4-FFF2-40B4-BE49-F238E27FC236}">
                  <a16:creationId xmlns:a16="http://schemas.microsoft.com/office/drawing/2014/main" id="{48BAD435-4CFE-4E75-BED5-1A30AA1F33FA}"/>
                </a:ext>
              </a:extLst>
            </p:cNvPr>
            <p:cNvPicPr>
              <a:picLocks noChangeAspect="1"/>
            </p:cNvPicPr>
            <p:nvPr/>
          </p:nvPicPr>
          <p:blipFill>
            <a:blip r:embed="rId4"/>
            <a:stretch>
              <a:fillRect/>
            </a:stretch>
          </p:blipFill>
          <p:spPr>
            <a:xfrm>
              <a:off x="1706310" y="0"/>
              <a:ext cx="3678490" cy="924877"/>
            </a:xfrm>
            <a:prstGeom prst="rect">
              <a:avLst/>
            </a:prstGeom>
          </p:spPr>
        </p:pic>
        <p:pic>
          <p:nvPicPr>
            <p:cNvPr id="12" name="Picture 11">
              <a:extLst>
                <a:ext uri="{FF2B5EF4-FFF2-40B4-BE49-F238E27FC236}">
                  <a16:creationId xmlns:a16="http://schemas.microsoft.com/office/drawing/2014/main" id="{E692755B-67BE-4098-BE28-73C521C2D8B5}"/>
                </a:ext>
              </a:extLst>
            </p:cNvPr>
            <p:cNvPicPr>
              <a:picLocks noChangeAspect="1"/>
            </p:cNvPicPr>
            <p:nvPr/>
          </p:nvPicPr>
          <p:blipFill>
            <a:blip r:embed="rId5"/>
            <a:stretch>
              <a:fillRect/>
            </a:stretch>
          </p:blipFill>
          <p:spPr>
            <a:xfrm>
              <a:off x="5384800" y="0"/>
              <a:ext cx="4029075" cy="876300"/>
            </a:xfrm>
            <a:prstGeom prst="rect">
              <a:avLst/>
            </a:prstGeom>
          </p:spPr>
        </p:pic>
        <p:pic>
          <p:nvPicPr>
            <p:cNvPr id="13" name="Picture 12">
              <a:extLst>
                <a:ext uri="{FF2B5EF4-FFF2-40B4-BE49-F238E27FC236}">
                  <a16:creationId xmlns:a16="http://schemas.microsoft.com/office/drawing/2014/main" id="{40E2AAF7-6CEE-4EC8-83B8-DA8A147B3DE9}"/>
                </a:ext>
              </a:extLst>
            </p:cNvPr>
            <p:cNvPicPr>
              <a:picLocks noChangeAspect="1"/>
            </p:cNvPicPr>
            <p:nvPr/>
          </p:nvPicPr>
          <p:blipFill>
            <a:blip r:embed="rId6"/>
            <a:stretch>
              <a:fillRect/>
            </a:stretch>
          </p:blipFill>
          <p:spPr>
            <a:xfrm>
              <a:off x="9609315" y="-3941"/>
              <a:ext cx="2176285" cy="1128908"/>
            </a:xfrm>
            <a:prstGeom prst="rect">
              <a:avLst/>
            </a:prstGeom>
          </p:spPr>
        </p:pic>
      </p:grpSp>
    </p:spTree>
    <p:extLst>
      <p:ext uri="{BB962C8B-B14F-4D97-AF65-F5344CB8AC3E}">
        <p14:creationId xmlns:p14="http://schemas.microsoft.com/office/powerpoint/2010/main" val="2974711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conclusion</a:t>
            </a:r>
          </a:p>
        </p:txBody>
      </p:sp>
      <p:pic>
        <p:nvPicPr>
          <p:cNvPr id="3" name="Picture 2">
            <a:extLst>
              <a:ext uri="{FF2B5EF4-FFF2-40B4-BE49-F238E27FC236}">
                <a16:creationId xmlns:a16="http://schemas.microsoft.com/office/drawing/2014/main" id="{86FDE0E8-939C-41C0-9E16-E1FB2BDF78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087" y="62754"/>
            <a:ext cx="708212" cy="708212"/>
          </a:xfrm>
          <a:prstGeom prst="rect">
            <a:avLst/>
          </a:prstGeom>
        </p:spPr>
      </p:pic>
      <p:sp>
        <p:nvSpPr>
          <p:cNvPr id="4" name="TextBox 3">
            <a:extLst>
              <a:ext uri="{FF2B5EF4-FFF2-40B4-BE49-F238E27FC236}">
                <a16:creationId xmlns:a16="http://schemas.microsoft.com/office/drawing/2014/main" id="{26D2401A-3DD9-4ECB-BB66-30DF874FAD7E}"/>
              </a:ext>
            </a:extLst>
          </p:cNvPr>
          <p:cNvSpPr txBox="1"/>
          <p:nvPr/>
        </p:nvSpPr>
        <p:spPr>
          <a:xfrm>
            <a:off x="913981" y="232194"/>
            <a:ext cx="6096000" cy="369332"/>
          </a:xfrm>
          <a:prstGeom prst="rect">
            <a:avLst/>
          </a:prstGeom>
          <a:noFill/>
        </p:spPr>
        <p:txBody>
          <a:bodyPr wrap="square">
            <a:spAutoFit/>
          </a:bodyPr>
          <a:lstStyle/>
          <a:p>
            <a:r>
              <a:rPr lang="en-US" dirty="0"/>
              <a:t>SYMBICON 2022</a:t>
            </a:r>
          </a:p>
        </p:txBody>
      </p:sp>
      <p:sp>
        <p:nvSpPr>
          <p:cNvPr id="10" name="TextBox 9">
            <a:extLst>
              <a:ext uri="{FF2B5EF4-FFF2-40B4-BE49-F238E27FC236}">
                <a16:creationId xmlns:a16="http://schemas.microsoft.com/office/drawing/2014/main" id="{AB628F9A-4EAC-4094-BD5B-C22FAC56D44D}"/>
              </a:ext>
            </a:extLst>
          </p:cNvPr>
          <p:cNvSpPr txBox="1"/>
          <p:nvPr/>
        </p:nvSpPr>
        <p:spPr>
          <a:xfrm>
            <a:off x="995553" y="2613392"/>
            <a:ext cx="10053776" cy="1631216"/>
          </a:xfrm>
          <a:prstGeom prst="rect">
            <a:avLst/>
          </a:prstGeom>
          <a:noFill/>
        </p:spPr>
        <p:txBody>
          <a:bodyPr wrap="square" rtlCol="0">
            <a:spAutoFit/>
          </a:bodyPr>
          <a:lstStyle/>
          <a:p>
            <a:r>
              <a:rPr lang="en-IN" sz="2500" dirty="0">
                <a:latin typeface="Bahnschrift SemiCondensed" panose="020B0502040204020203" pitchFamily="34" charset="0"/>
              </a:rPr>
              <a:t>In this idea can not completely replace the TTE’s work because at the a person is needed to re verify and check personally, but it can mitigates his work by limiting his no verification that he has to do in every coach of 20-30 coach long train .</a:t>
            </a:r>
          </a:p>
        </p:txBody>
      </p:sp>
    </p:spTree>
    <p:extLst>
      <p:ext uri="{BB962C8B-B14F-4D97-AF65-F5344CB8AC3E}">
        <p14:creationId xmlns:p14="http://schemas.microsoft.com/office/powerpoint/2010/main" val="261436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913981" y="770966"/>
            <a:ext cx="9720072" cy="1281684"/>
          </a:xfrm>
        </p:spPr>
        <p:txBody>
          <a:bodyPr>
            <a:normAutofit/>
          </a:bodyPr>
          <a:lstStyle/>
          <a:p>
            <a:r>
              <a:rPr lang="en-US" dirty="0"/>
              <a:t>introduction</a:t>
            </a:r>
          </a:p>
        </p:txBody>
      </p:sp>
      <p:pic>
        <p:nvPicPr>
          <p:cNvPr id="3" name="Picture 2">
            <a:extLst>
              <a:ext uri="{FF2B5EF4-FFF2-40B4-BE49-F238E27FC236}">
                <a16:creationId xmlns:a16="http://schemas.microsoft.com/office/drawing/2014/main" id="{86FDE0E8-939C-41C0-9E16-E1FB2BDF78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087" y="62754"/>
            <a:ext cx="708212" cy="708212"/>
          </a:xfrm>
          <a:prstGeom prst="rect">
            <a:avLst/>
          </a:prstGeom>
        </p:spPr>
      </p:pic>
      <p:sp>
        <p:nvSpPr>
          <p:cNvPr id="9" name="TextBox 8">
            <a:extLst>
              <a:ext uri="{FF2B5EF4-FFF2-40B4-BE49-F238E27FC236}">
                <a16:creationId xmlns:a16="http://schemas.microsoft.com/office/drawing/2014/main" id="{1C7915FC-DFA0-4604-866C-8EA69BDD5388}"/>
              </a:ext>
            </a:extLst>
          </p:cNvPr>
          <p:cNvSpPr txBox="1"/>
          <p:nvPr/>
        </p:nvSpPr>
        <p:spPr>
          <a:xfrm>
            <a:off x="913981" y="232194"/>
            <a:ext cx="6096000" cy="369332"/>
          </a:xfrm>
          <a:prstGeom prst="rect">
            <a:avLst/>
          </a:prstGeom>
          <a:noFill/>
        </p:spPr>
        <p:txBody>
          <a:bodyPr wrap="square">
            <a:spAutoFit/>
          </a:bodyPr>
          <a:lstStyle/>
          <a:p>
            <a:r>
              <a:rPr lang="en-US" dirty="0"/>
              <a:t>SYMBICON 2022</a:t>
            </a:r>
          </a:p>
        </p:txBody>
      </p:sp>
      <p:sp>
        <p:nvSpPr>
          <p:cNvPr id="7" name="TextBox 6">
            <a:extLst>
              <a:ext uri="{FF2B5EF4-FFF2-40B4-BE49-F238E27FC236}">
                <a16:creationId xmlns:a16="http://schemas.microsoft.com/office/drawing/2014/main" id="{4F17FAE8-DDEF-43A1-9DB2-3D8EDF4954E8}"/>
              </a:ext>
            </a:extLst>
          </p:cNvPr>
          <p:cNvSpPr txBox="1"/>
          <p:nvPr/>
        </p:nvSpPr>
        <p:spPr>
          <a:xfrm>
            <a:off x="833299" y="2440543"/>
            <a:ext cx="10353675" cy="3539430"/>
          </a:xfrm>
          <a:prstGeom prst="rect">
            <a:avLst/>
          </a:prstGeom>
          <a:noFill/>
        </p:spPr>
        <p:txBody>
          <a:bodyPr wrap="square" rtlCol="0">
            <a:spAutoFit/>
          </a:bodyPr>
          <a:lstStyle/>
          <a:p>
            <a:r>
              <a:rPr lang="en-IN" sz="2500" dirty="0">
                <a:latin typeface="Bahnschrift Light" panose="020B0502040204020203" pitchFamily="34" charset="0"/>
                <a:cs typeface="Aparajita" panose="02020603050405020304" pitchFamily="18" charset="0"/>
              </a:rPr>
              <a:t>This idea is completely based on the real life observation which we all have been through . It is related to our railway management ,specifically berth allocation management using IOT and based on that I named it</a:t>
            </a:r>
          </a:p>
          <a:p>
            <a:endParaRPr lang="en-IN" sz="1200" dirty="0">
              <a:latin typeface="Bahnschrift Light" panose="020B0502040204020203" pitchFamily="34" charset="0"/>
              <a:cs typeface="Aparajita" panose="02020603050405020304" pitchFamily="18" charset="0"/>
            </a:endParaRPr>
          </a:p>
          <a:p>
            <a:r>
              <a:rPr lang="en-IN" sz="2500" dirty="0">
                <a:latin typeface="Bahnschrift Light" panose="020B0502040204020203" pitchFamily="34" charset="0"/>
                <a:cs typeface="Aparajita" panose="02020603050405020304" pitchFamily="18" charset="0"/>
              </a:rPr>
              <a:t> </a:t>
            </a:r>
            <a:r>
              <a:rPr lang="en-IN" sz="2500" dirty="0">
                <a:latin typeface="Bahnschrift SemiBold" panose="020B0502040204020203" pitchFamily="34" charset="0"/>
                <a:cs typeface="Aparajita" panose="02020603050405020304" pitchFamily="18" charset="0"/>
              </a:rPr>
              <a:t>“</a:t>
            </a:r>
            <a:r>
              <a:rPr lang="en-IN" sz="2500" b="1" dirty="0">
                <a:latin typeface="Bahnschrift SemiBold" panose="020B0502040204020203" pitchFamily="34" charset="0"/>
                <a:cs typeface="Aparajita" panose="02020603050405020304" pitchFamily="18" charset="0"/>
              </a:rPr>
              <a:t>REAL TIME BERTH CONFIRMATION SYSTEM</a:t>
            </a:r>
            <a:r>
              <a:rPr lang="en-IN" sz="2500" dirty="0">
                <a:latin typeface="Bahnschrift Light" panose="020B0502040204020203" pitchFamily="34" charset="0"/>
                <a:cs typeface="Aparajita" panose="02020603050405020304" pitchFamily="18" charset="0"/>
              </a:rPr>
              <a:t>”.</a:t>
            </a:r>
          </a:p>
          <a:p>
            <a:endParaRPr lang="en-IN" sz="1200" dirty="0">
              <a:latin typeface="Bahnschrift Light" panose="020B0502040204020203" pitchFamily="34" charset="0"/>
              <a:cs typeface="Aparajita" panose="02020603050405020304" pitchFamily="18" charset="0"/>
            </a:endParaRPr>
          </a:p>
          <a:p>
            <a:r>
              <a:rPr lang="en-IN" sz="2500" dirty="0">
                <a:latin typeface="Bahnschrift Light" panose="020B0502040204020203" pitchFamily="34" charset="0"/>
                <a:cs typeface="Aparajita" panose="02020603050405020304" pitchFamily="18" charset="0"/>
              </a:rPr>
              <a:t>Motive behind this idea is to reduced the workload of the </a:t>
            </a:r>
          </a:p>
          <a:p>
            <a:r>
              <a:rPr lang="en-IN" sz="2500" b="1" dirty="0">
                <a:latin typeface="Bahnschrift SemiBold" panose="020B0502040204020203" pitchFamily="34" charset="0"/>
                <a:cs typeface="Aparajita" panose="02020603050405020304" pitchFamily="18" charset="0"/>
              </a:rPr>
              <a:t>Train Ticket Examiner (TTE)</a:t>
            </a:r>
            <a:r>
              <a:rPr lang="en-IN" sz="2500" dirty="0">
                <a:latin typeface="Bahnschrift Light" panose="020B0502040204020203" pitchFamily="34" charset="0"/>
                <a:cs typeface="Aparajita" panose="02020603050405020304" pitchFamily="18" charset="0"/>
              </a:rPr>
              <a:t>of Indian Railways whose work is completely offline based in this era of Online . </a:t>
            </a:r>
          </a:p>
        </p:txBody>
      </p:sp>
    </p:spTree>
    <p:extLst>
      <p:ext uri="{BB962C8B-B14F-4D97-AF65-F5344CB8AC3E}">
        <p14:creationId xmlns:p14="http://schemas.microsoft.com/office/powerpoint/2010/main" val="3042990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Problem statement</a:t>
            </a:r>
          </a:p>
        </p:txBody>
      </p:sp>
      <p:pic>
        <p:nvPicPr>
          <p:cNvPr id="3" name="Picture 2">
            <a:extLst>
              <a:ext uri="{FF2B5EF4-FFF2-40B4-BE49-F238E27FC236}">
                <a16:creationId xmlns:a16="http://schemas.microsoft.com/office/drawing/2014/main" id="{86FDE0E8-939C-41C0-9E16-E1FB2BDF78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087" y="62754"/>
            <a:ext cx="708212" cy="708212"/>
          </a:xfrm>
          <a:prstGeom prst="rect">
            <a:avLst/>
          </a:prstGeom>
        </p:spPr>
      </p:pic>
      <p:sp>
        <p:nvSpPr>
          <p:cNvPr id="4" name="TextBox 3">
            <a:extLst>
              <a:ext uri="{FF2B5EF4-FFF2-40B4-BE49-F238E27FC236}">
                <a16:creationId xmlns:a16="http://schemas.microsoft.com/office/drawing/2014/main" id="{F88381B0-D08D-447F-BDE7-FEF4F4943F70}"/>
              </a:ext>
            </a:extLst>
          </p:cNvPr>
          <p:cNvSpPr txBox="1"/>
          <p:nvPr/>
        </p:nvSpPr>
        <p:spPr>
          <a:xfrm>
            <a:off x="913981" y="232194"/>
            <a:ext cx="6096000" cy="369332"/>
          </a:xfrm>
          <a:prstGeom prst="rect">
            <a:avLst/>
          </a:prstGeom>
          <a:noFill/>
        </p:spPr>
        <p:txBody>
          <a:bodyPr wrap="square">
            <a:spAutoFit/>
          </a:bodyPr>
          <a:lstStyle/>
          <a:p>
            <a:r>
              <a:rPr lang="en-US" dirty="0"/>
              <a:t>SYMBICON 2022</a:t>
            </a:r>
          </a:p>
        </p:txBody>
      </p:sp>
      <p:sp>
        <p:nvSpPr>
          <p:cNvPr id="5" name="TextBox 4">
            <a:extLst>
              <a:ext uri="{FF2B5EF4-FFF2-40B4-BE49-F238E27FC236}">
                <a16:creationId xmlns:a16="http://schemas.microsoft.com/office/drawing/2014/main" id="{BE189680-D55E-4D91-B926-C58F8FFA2C07}"/>
              </a:ext>
            </a:extLst>
          </p:cNvPr>
          <p:cNvSpPr txBox="1"/>
          <p:nvPr/>
        </p:nvSpPr>
        <p:spPr>
          <a:xfrm>
            <a:off x="913981" y="2733675"/>
            <a:ext cx="10135019" cy="2400657"/>
          </a:xfrm>
          <a:prstGeom prst="rect">
            <a:avLst/>
          </a:prstGeom>
          <a:noFill/>
        </p:spPr>
        <p:txBody>
          <a:bodyPr wrap="square" rtlCol="0">
            <a:spAutoFit/>
          </a:bodyPr>
          <a:lstStyle/>
          <a:p>
            <a:r>
              <a:rPr lang="en-IN" sz="2500" dirty="0">
                <a:latin typeface="Bahnschrift SemiCondensed" panose="020B0502040204020203" pitchFamily="34" charset="0"/>
                <a:cs typeface="Aparajita" panose="02020603050405020304" pitchFamily="18" charset="0"/>
              </a:rPr>
              <a:t>We have seen in our daily life while travelling from train that the Ticket collectors has to go to every seat every coach for verification of seats so that it can manage the records of occupied and unoccupied seats in that particular coach which is very time consuming process . TTE is completely dependent on the charts sheets available to him /her for verification which is regularly updated after a span of time .</a:t>
            </a:r>
          </a:p>
        </p:txBody>
      </p:sp>
    </p:spTree>
    <p:extLst>
      <p:ext uri="{BB962C8B-B14F-4D97-AF65-F5344CB8AC3E}">
        <p14:creationId xmlns:p14="http://schemas.microsoft.com/office/powerpoint/2010/main" val="3831500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objective</a:t>
            </a:r>
          </a:p>
        </p:txBody>
      </p:sp>
      <p:pic>
        <p:nvPicPr>
          <p:cNvPr id="3" name="Picture 2">
            <a:extLst>
              <a:ext uri="{FF2B5EF4-FFF2-40B4-BE49-F238E27FC236}">
                <a16:creationId xmlns:a16="http://schemas.microsoft.com/office/drawing/2014/main" id="{86FDE0E8-939C-41C0-9E16-E1FB2BDF78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087" y="62754"/>
            <a:ext cx="708212" cy="708212"/>
          </a:xfrm>
          <a:prstGeom prst="rect">
            <a:avLst/>
          </a:prstGeom>
        </p:spPr>
      </p:pic>
      <p:sp>
        <p:nvSpPr>
          <p:cNvPr id="4" name="TextBox 3">
            <a:extLst>
              <a:ext uri="{FF2B5EF4-FFF2-40B4-BE49-F238E27FC236}">
                <a16:creationId xmlns:a16="http://schemas.microsoft.com/office/drawing/2014/main" id="{ED283EF0-3339-4163-8B93-7E13E231BB16}"/>
              </a:ext>
            </a:extLst>
          </p:cNvPr>
          <p:cNvSpPr txBox="1"/>
          <p:nvPr/>
        </p:nvSpPr>
        <p:spPr>
          <a:xfrm>
            <a:off x="913981" y="232194"/>
            <a:ext cx="6096000" cy="369332"/>
          </a:xfrm>
          <a:prstGeom prst="rect">
            <a:avLst/>
          </a:prstGeom>
          <a:noFill/>
        </p:spPr>
        <p:txBody>
          <a:bodyPr wrap="square">
            <a:spAutoFit/>
          </a:bodyPr>
          <a:lstStyle/>
          <a:p>
            <a:r>
              <a:rPr lang="en-US" dirty="0"/>
              <a:t>SYMBICON 2022</a:t>
            </a:r>
          </a:p>
        </p:txBody>
      </p:sp>
      <p:sp>
        <p:nvSpPr>
          <p:cNvPr id="5" name="TextBox 4">
            <a:extLst>
              <a:ext uri="{FF2B5EF4-FFF2-40B4-BE49-F238E27FC236}">
                <a16:creationId xmlns:a16="http://schemas.microsoft.com/office/drawing/2014/main" id="{BFA72236-37AA-4A9F-8039-DD2DFD0FDD47}"/>
              </a:ext>
            </a:extLst>
          </p:cNvPr>
          <p:cNvSpPr txBox="1"/>
          <p:nvPr/>
        </p:nvSpPr>
        <p:spPr>
          <a:xfrm>
            <a:off x="913981" y="2562225"/>
            <a:ext cx="10706519" cy="1246495"/>
          </a:xfrm>
          <a:prstGeom prst="rect">
            <a:avLst/>
          </a:prstGeom>
          <a:noFill/>
        </p:spPr>
        <p:txBody>
          <a:bodyPr wrap="square" rtlCol="0">
            <a:spAutoFit/>
          </a:bodyPr>
          <a:lstStyle/>
          <a:p>
            <a:r>
              <a:rPr lang="en-IN" sz="2500" dirty="0">
                <a:latin typeface="Bahnschrift SemiCondensed" panose="020B0502040204020203" pitchFamily="34" charset="0"/>
              </a:rPr>
              <a:t>The main objective behind this idea and observation is to mitigate the workload for TTE by automating the verification process (not completely) , involving the passengers who are travelling.</a:t>
            </a:r>
          </a:p>
        </p:txBody>
      </p:sp>
    </p:spTree>
    <p:extLst>
      <p:ext uri="{BB962C8B-B14F-4D97-AF65-F5344CB8AC3E}">
        <p14:creationId xmlns:p14="http://schemas.microsoft.com/office/powerpoint/2010/main" val="2203382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281922" cy="1200061"/>
          </a:xfrm>
        </p:spPr>
        <p:txBody>
          <a:bodyPr>
            <a:normAutofit/>
          </a:bodyPr>
          <a:lstStyle/>
          <a:p>
            <a:r>
              <a:rPr lang="en-US" dirty="0"/>
              <a:t>implementation</a:t>
            </a:r>
          </a:p>
        </p:txBody>
      </p:sp>
      <p:pic>
        <p:nvPicPr>
          <p:cNvPr id="3" name="Picture 2">
            <a:extLst>
              <a:ext uri="{FF2B5EF4-FFF2-40B4-BE49-F238E27FC236}">
                <a16:creationId xmlns:a16="http://schemas.microsoft.com/office/drawing/2014/main" id="{86FDE0E8-939C-41C0-9E16-E1FB2BDF78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087" y="62754"/>
            <a:ext cx="708212" cy="708212"/>
          </a:xfrm>
          <a:prstGeom prst="rect">
            <a:avLst/>
          </a:prstGeom>
        </p:spPr>
      </p:pic>
      <p:sp>
        <p:nvSpPr>
          <p:cNvPr id="4" name="TextBox 3">
            <a:extLst>
              <a:ext uri="{FF2B5EF4-FFF2-40B4-BE49-F238E27FC236}">
                <a16:creationId xmlns:a16="http://schemas.microsoft.com/office/drawing/2014/main" id="{84CB7856-0BCF-4F9C-B152-8F35638C3E34}"/>
              </a:ext>
            </a:extLst>
          </p:cNvPr>
          <p:cNvSpPr txBox="1"/>
          <p:nvPr/>
        </p:nvSpPr>
        <p:spPr>
          <a:xfrm>
            <a:off x="913981" y="232194"/>
            <a:ext cx="6096000" cy="369332"/>
          </a:xfrm>
          <a:prstGeom prst="rect">
            <a:avLst/>
          </a:prstGeom>
          <a:noFill/>
        </p:spPr>
        <p:txBody>
          <a:bodyPr wrap="square">
            <a:spAutoFit/>
          </a:bodyPr>
          <a:lstStyle/>
          <a:p>
            <a:r>
              <a:rPr lang="en-US" dirty="0"/>
              <a:t>SYMBICON 2022</a:t>
            </a:r>
          </a:p>
        </p:txBody>
      </p:sp>
      <p:sp>
        <p:nvSpPr>
          <p:cNvPr id="6" name="TextBox 5">
            <a:extLst>
              <a:ext uri="{FF2B5EF4-FFF2-40B4-BE49-F238E27FC236}">
                <a16:creationId xmlns:a16="http://schemas.microsoft.com/office/drawing/2014/main" id="{C55280B7-62D9-47B0-964A-987480D29FA4}"/>
              </a:ext>
            </a:extLst>
          </p:cNvPr>
          <p:cNvSpPr txBox="1"/>
          <p:nvPr/>
        </p:nvSpPr>
        <p:spPr>
          <a:xfrm>
            <a:off x="1024127" y="1785277"/>
            <a:ext cx="9186673" cy="461665"/>
          </a:xfrm>
          <a:prstGeom prst="rect">
            <a:avLst/>
          </a:prstGeom>
          <a:noFill/>
        </p:spPr>
        <p:txBody>
          <a:bodyPr wrap="square" rtlCol="0">
            <a:spAutoFit/>
          </a:bodyPr>
          <a:lstStyle/>
          <a:p>
            <a:r>
              <a:rPr lang="en-IN" sz="2400" b="1" dirty="0">
                <a:latin typeface="Bahnschrift SemiBold" panose="020B0502040204020203" pitchFamily="34" charset="0"/>
              </a:rPr>
              <a:t>Implementation is divided into some steps that are following :-</a:t>
            </a:r>
          </a:p>
        </p:txBody>
      </p:sp>
      <p:pic>
        <p:nvPicPr>
          <p:cNvPr id="8" name="Picture 7">
            <a:extLst>
              <a:ext uri="{FF2B5EF4-FFF2-40B4-BE49-F238E27FC236}">
                <a16:creationId xmlns:a16="http://schemas.microsoft.com/office/drawing/2014/main" id="{CD7AE375-5E5B-4DB1-95A6-D802A9EC84BA}"/>
              </a:ext>
            </a:extLst>
          </p:cNvPr>
          <p:cNvPicPr>
            <a:picLocks noChangeAspect="1"/>
          </p:cNvPicPr>
          <p:nvPr/>
        </p:nvPicPr>
        <p:blipFill>
          <a:blip r:embed="rId3"/>
          <a:stretch>
            <a:fillRect/>
          </a:stretch>
        </p:blipFill>
        <p:spPr>
          <a:xfrm>
            <a:off x="1024127" y="2438400"/>
            <a:ext cx="7100698" cy="4282795"/>
          </a:xfrm>
          <a:prstGeom prst="rect">
            <a:avLst/>
          </a:prstGeom>
          <a:ln w="88900" cap="sq" cmpd="thickThin">
            <a:solidFill>
              <a:srgbClr val="000000"/>
            </a:solidFill>
            <a:prstDash val="solid"/>
            <a:miter lim="800000"/>
          </a:ln>
          <a:effectLst>
            <a:innerShdw blurRad="76200">
              <a:srgbClr val="000000"/>
            </a:innerShdw>
          </a:effectLst>
        </p:spPr>
      </p:pic>
      <p:sp>
        <p:nvSpPr>
          <p:cNvPr id="9" name="TextBox 8">
            <a:extLst>
              <a:ext uri="{FF2B5EF4-FFF2-40B4-BE49-F238E27FC236}">
                <a16:creationId xmlns:a16="http://schemas.microsoft.com/office/drawing/2014/main" id="{4440F343-3691-44C6-8641-E1CDB2716429}"/>
              </a:ext>
            </a:extLst>
          </p:cNvPr>
          <p:cNvSpPr txBox="1"/>
          <p:nvPr/>
        </p:nvSpPr>
        <p:spPr>
          <a:xfrm>
            <a:off x="8277225" y="2969028"/>
            <a:ext cx="3362325" cy="2677656"/>
          </a:xfrm>
          <a:prstGeom prst="rect">
            <a:avLst/>
          </a:prstGeom>
          <a:noFill/>
        </p:spPr>
        <p:txBody>
          <a:bodyPr wrap="square" rtlCol="0">
            <a:spAutoFit/>
          </a:bodyPr>
          <a:lstStyle/>
          <a:p>
            <a:endParaRPr lang="en-IN" sz="2400" b="1" dirty="0">
              <a:latin typeface="Arial Black" panose="020B0A04020102020204" pitchFamily="34" charset="0"/>
            </a:endParaRPr>
          </a:p>
          <a:p>
            <a:r>
              <a:rPr lang="en-IN" sz="2400" dirty="0">
                <a:latin typeface="Bahnschrift SemiCondensed" panose="020B0502040204020203" pitchFamily="34" charset="0"/>
              </a:rPr>
              <a:t>Providing the link to the passenger </a:t>
            </a:r>
          </a:p>
          <a:p>
            <a:endParaRPr lang="en-IN" sz="2400" dirty="0">
              <a:latin typeface="Bahnschrift SemiCondensed" panose="020B0502040204020203" pitchFamily="34" charset="0"/>
            </a:endParaRPr>
          </a:p>
          <a:p>
            <a:pPr marL="285750" indent="-285750">
              <a:buFont typeface="Arial" panose="020B0604020202020204" pitchFamily="34" charset="0"/>
              <a:buChar char="•"/>
            </a:pPr>
            <a:r>
              <a:rPr lang="en-IN" sz="2400" dirty="0">
                <a:latin typeface="Bahnschrift SemiCondensed" panose="020B0502040204020203" pitchFamily="34" charset="0"/>
              </a:rPr>
              <a:t>Through text message </a:t>
            </a:r>
          </a:p>
          <a:p>
            <a:pPr marL="285750" indent="-285750">
              <a:buFont typeface="Arial" panose="020B0604020202020204" pitchFamily="34" charset="0"/>
              <a:buChar char="•"/>
            </a:pPr>
            <a:r>
              <a:rPr lang="en-IN" sz="2400" dirty="0">
                <a:latin typeface="Bahnschrift SemiCondensed" panose="020B0502040204020203" pitchFamily="34" charset="0"/>
              </a:rPr>
              <a:t>Through QR code (in tickets)</a:t>
            </a:r>
          </a:p>
        </p:txBody>
      </p:sp>
    </p:spTree>
    <p:extLst>
      <p:ext uri="{BB962C8B-B14F-4D97-AF65-F5344CB8AC3E}">
        <p14:creationId xmlns:p14="http://schemas.microsoft.com/office/powerpoint/2010/main" val="323461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5C9418-46CF-444A-B590-9EF3152FC1BD}"/>
              </a:ext>
            </a:extLst>
          </p:cNvPr>
          <p:cNvPicPr>
            <a:picLocks noChangeAspect="1"/>
          </p:cNvPicPr>
          <p:nvPr/>
        </p:nvPicPr>
        <p:blipFill>
          <a:blip r:embed="rId2"/>
          <a:stretch>
            <a:fillRect/>
          </a:stretch>
        </p:blipFill>
        <p:spPr>
          <a:xfrm>
            <a:off x="1762126" y="390792"/>
            <a:ext cx="7839074" cy="6210034"/>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581684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4CD305-4DAC-40AC-B009-EABF56ED0075}"/>
              </a:ext>
            </a:extLst>
          </p:cNvPr>
          <p:cNvPicPr>
            <a:picLocks noChangeAspect="1"/>
          </p:cNvPicPr>
          <p:nvPr/>
        </p:nvPicPr>
        <p:blipFill>
          <a:blip r:embed="rId2"/>
          <a:stretch>
            <a:fillRect/>
          </a:stretch>
        </p:blipFill>
        <p:spPr>
          <a:xfrm>
            <a:off x="2095500" y="428625"/>
            <a:ext cx="7829550" cy="621982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671597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D111544-9F67-469B-9FF2-153204F4362F}"/>
              </a:ext>
            </a:extLst>
          </p:cNvPr>
          <p:cNvPicPr>
            <a:picLocks noChangeAspect="1"/>
          </p:cNvPicPr>
          <p:nvPr/>
        </p:nvPicPr>
        <p:blipFill>
          <a:blip r:embed="rId2"/>
          <a:stretch>
            <a:fillRect/>
          </a:stretch>
        </p:blipFill>
        <p:spPr>
          <a:xfrm>
            <a:off x="1000125" y="295275"/>
            <a:ext cx="10296525" cy="645795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187716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results</a:t>
            </a:r>
          </a:p>
        </p:txBody>
      </p:sp>
      <p:pic>
        <p:nvPicPr>
          <p:cNvPr id="3" name="Picture 2">
            <a:extLst>
              <a:ext uri="{FF2B5EF4-FFF2-40B4-BE49-F238E27FC236}">
                <a16:creationId xmlns:a16="http://schemas.microsoft.com/office/drawing/2014/main" id="{86FDE0E8-939C-41C0-9E16-E1FB2BDF78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087" y="62754"/>
            <a:ext cx="708212" cy="708212"/>
          </a:xfrm>
          <a:prstGeom prst="rect">
            <a:avLst/>
          </a:prstGeom>
        </p:spPr>
      </p:pic>
      <p:sp>
        <p:nvSpPr>
          <p:cNvPr id="4" name="TextBox 3">
            <a:extLst>
              <a:ext uri="{FF2B5EF4-FFF2-40B4-BE49-F238E27FC236}">
                <a16:creationId xmlns:a16="http://schemas.microsoft.com/office/drawing/2014/main" id="{041F38E1-DB93-4545-ABF5-9570901D6CDF}"/>
              </a:ext>
            </a:extLst>
          </p:cNvPr>
          <p:cNvSpPr txBox="1"/>
          <p:nvPr/>
        </p:nvSpPr>
        <p:spPr>
          <a:xfrm>
            <a:off x="913981" y="232194"/>
            <a:ext cx="6096000" cy="369332"/>
          </a:xfrm>
          <a:prstGeom prst="rect">
            <a:avLst/>
          </a:prstGeom>
          <a:noFill/>
        </p:spPr>
        <p:txBody>
          <a:bodyPr wrap="square">
            <a:spAutoFit/>
          </a:bodyPr>
          <a:lstStyle/>
          <a:p>
            <a:r>
              <a:rPr lang="en-US" dirty="0"/>
              <a:t>SYMBICON 2022</a:t>
            </a:r>
          </a:p>
        </p:txBody>
      </p:sp>
      <p:sp>
        <p:nvSpPr>
          <p:cNvPr id="5" name="TextBox 4">
            <a:extLst>
              <a:ext uri="{FF2B5EF4-FFF2-40B4-BE49-F238E27FC236}">
                <a16:creationId xmlns:a16="http://schemas.microsoft.com/office/drawing/2014/main" id="{CF918CFF-37AF-437D-9601-A97FA243D5BA}"/>
              </a:ext>
            </a:extLst>
          </p:cNvPr>
          <p:cNvSpPr txBox="1"/>
          <p:nvPr/>
        </p:nvSpPr>
        <p:spPr>
          <a:xfrm>
            <a:off x="1116331" y="2305050"/>
            <a:ext cx="10389869" cy="4053674"/>
          </a:xfrm>
          <a:prstGeom prst="rect">
            <a:avLst/>
          </a:prstGeom>
          <a:noFill/>
        </p:spPr>
        <p:txBody>
          <a:bodyPr wrap="square" rtlCol="0">
            <a:spAutoFit/>
          </a:bodyPr>
          <a:lstStyle/>
          <a:p>
            <a:pPr>
              <a:lnSpc>
                <a:spcPct val="150000"/>
              </a:lnSpc>
            </a:pPr>
            <a:r>
              <a:rPr lang="en-US" sz="2500" dirty="0">
                <a:effectLst/>
                <a:latin typeface="Bahnschrift SemiCondensed" panose="020B0502040204020203" pitchFamily="34" charset="0"/>
              </a:rPr>
              <a:t>1- TTE and the administrator has now idea of which seat is occupied or not </a:t>
            </a:r>
            <a:br>
              <a:rPr lang="en-US" sz="2500" dirty="0">
                <a:effectLst/>
                <a:latin typeface="Bahnschrift SemiCondensed" panose="020B0502040204020203" pitchFamily="34" charset="0"/>
              </a:rPr>
            </a:br>
            <a:r>
              <a:rPr lang="en-US" sz="2500" dirty="0">
                <a:effectLst/>
                <a:latin typeface="Bahnschrift SemiCondensed" panose="020B0502040204020203" pitchFamily="34" charset="0"/>
              </a:rPr>
              <a:t>     occupied .</a:t>
            </a:r>
            <a:br>
              <a:rPr lang="en-US" sz="2500" dirty="0">
                <a:effectLst/>
                <a:latin typeface="Bahnschrift SemiCondensed" panose="020B0502040204020203" pitchFamily="34" charset="0"/>
              </a:rPr>
            </a:br>
            <a:r>
              <a:rPr lang="en-US" sz="2500" dirty="0">
                <a:effectLst/>
                <a:latin typeface="Bahnschrift SemiCondensed" panose="020B0502040204020203" pitchFamily="34" charset="0"/>
              </a:rPr>
              <a:t>2- With this they can allot seats to WL / RAC passengers.</a:t>
            </a:r>
            <a:br>
              <a:rPr lang="en-US" sz="2500" dirty="0">
                <a:effectLst/>
                <a:latin typeface="Bahnschrift SemiCondensed" panose="020B0502040204020203" pitchFamily="34" charset="0"/>
              </a:rPr>
            </a:br>
            <a:r>
              <a:rPr lang="en-US" sz="2500" dirty="0">
                <a:effectLst/>
                <a:latin typeface="Bahnschrift SemiCondensed" panose="020B0502040204020203" pitchFamily="34" charset="0"/>
              </a:rPr>
              <a:t>3- TTE has to only concern about the seats whose status in Not available and </a:t>
            </a:r>
            <a:br>
              <a:rPr lang="en-US" sz="2500" dirty="0">
                <a:effectLst/>
                <a:latin typeface="Bahnschrift SemiCondensed" panose="020B0502040204020203" pitchFamily="34" charset="0"/>
              </a:rPr>
            </a:br>
            <a:r>
              <a:rPr lang="en-US" sz="2500" dirty="0">
                <a:effectLst/>
                <a:latin typeface="Bahnschrift SemiCondensed" panose="020B0502040204020203" pitchFamily="34" charset="0"/>
              </a:rPr>
              <a:t>	has verify selected seats for their occupancy status </a:t>
            </a:r>
            <a:br>
              <a:rPr lang="en-US" sz="2500" dirty="0">
                <a:effectLst/>
                <a:latin typeface="Bahnschrift SemiCondensed" panose="020B0502040204020203" pitchFamily="34" charset="0"/>
              </a:rPr>
            </a:br>
            <a:r>
              <a:rPr lang="en-US" sz="2500" dirty="0">
                <a:effectLst/>
                <a:latin typeface="Bahnschrift SemiCondensed" panose="020B0502040204020203" pitchFamily="34" charset="0"/>
              </a:rPr>
              <a:t>4- Carrying of updated chart is resolved with just one device and real time </a:t>
            </a:r>
            <a:br>
              <a:rPr lang="en-US" sz="2500" dirty="0">
                <a:effectLst/>
                <a:latin typeface="Bahnschrift SemiCondensed" panose="020B0502040204020203" pitchFamily="34" charset="0"/>
              </a:rPr>
            </a:br>
            <a:r>
              <a:rPr lang="en-US" sz="2500" dirty="0">
                <a:effectLst/>
                <a:latin typeface="Bahnschrift SemiCondensed" panose="020B0502040204020203" pitchFamily="34" charset="0"/>
              </a:rPr>
              <a:t>      monitoring of seats in at TTE’s hand </a:t>
            </a:r>
            <a:endParaRPr lang="en-IN" sz="2500" dirty="0">
              <a:latin typeface="Bahnschrift SemiCondensed" panose="020B0502040204020203" pitchFamily="34" charset="0"/>
            </a:endParaRPr>
          </a:p>
        </p:txBody>
      </p:sp>
    </p:spTree>
    <p:extLst>
      <p:ext uri="{BB962C8B-B14F-4D97-AF65-F5344CB8AC3E}">
        <p14:creationId xmlns:p14="http://schemas.microsoft.com/office/powerpoint/2010/main" val="21909891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Integral design</Template>
  <TotalTime>116</TotalTime>
  <Words>375</Words>
  <Application>Microsoft Office PowerPoint</Application>
  <PresentationFormat>Widescreen</PresentationFormat>
  <Paragraphs>32</Paragraphs>
  <Slides>10</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vt:i4>
      </vt:variant>
    </vt:vector>
  </HeadingPairs>
  <TitlesOfParts>
    <vt:vector size="22" baseType="lpstr">
      <vt:lpstr>Arial</vt:lpstr>
      <vt:lpstr>Arial Black</vt:lpstr>
      <vt:lpstr>Bahnschrift Light</vt:lpstr>
      <vt:lpstr>Bahnschrift SemiBold</vt:lpstr>
      <vt:lpstr>Bahnschrift SemiCondensed</vt:lpstr>
      <vt:lpstr>Calibri</vt:lpstr>
      <vt:lpstr>Tw Cen MT</vt:lpstr>
      <vt:lpstr>Tw Cen MT (Body)</vt:lpstr>
      <vt:lpstr>Tw Cen MT Condensed</vt:lpstr>
      <vt:lpstr>Tw Cen MT Condensed (Headings)</vt:lpstr>
      <vt:lpstr>Wingdings 3</vt:lpstr>
      <vt:lpstr>Integral</vt:lpstr>
      <vt:lpstr>REAL TIME BERTH CONFIRMATION SYSTEM</vt:lpstr>
      <vt:lpstr>introduction</vt:lpstr>
      <vt:lpstr>Problem statement</vt:lpstr>
      <vt:lpstr>objective</vt:lpstr>
      <vt:lpstr>implementation</vt:lpstr>
      <vt:lpstr>PowerPoint Presentation</vt:lpstr>
      <vt:lpstr>PowerPoint Presentation</vt:lpstr>
      <vt:lpstr>PowerPoint Presentation</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Satyendra</dc:creator>
  <cp:lastModifiedBy>satyendra singh</cp:lastModifiedBy>
  <cp:revision>2</cp:revision>
  <dcterms:created xsi:type="dcterms:W3CDTF">2022-03-16T14:10:06Z</dcterms:created>
  <dcterms:modified xsi:type="dcterms:W3CDTF">2022-03-24T12:48:04Z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