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3"/>
  </p:notesMasterIdLst>
  <p:handoutMasterIdLst>
    <p:handoutMasterId r:id="rId24"/>
  </p:handoutMasterIdLst>
  <p:sldIdLst>
    <p:sldId id="256" r:id="rId3"/>
    <p:sldId id="257" r:id="rId4"/>
    <p:sldId id="276" r:id="rId5"/>
    <p:sldId id="267" r:id="rId6"/>
    <p:sldId id="268" r:id="rId7"/>
    <p:sldId id="277" r:id="rId8"/>
    <p:sldId id="269" r:id="rId9"/>
    <p:sldId id="260" r:id="rId10"/>
    <p:sldId id="261" r:id="rId11"/>
    <p:sldId id="262" r:id="rId12"/>
    <p:sldId id="278" r:id="rId13"/>
    <p:sldId id="279" r:id="rId14"/>
    <p:sldId id="280" r:id="rId15"/>
    <p:sldId id="270" r:id="rId16"/>
    <p:sldId id="271" r:id="rId17"/>
    <p:sldId id="272" r:id="rId18"/>
    <p:sldId id="273" r:id="rId19"/>
    <p:sldId id="281" r:id="rId20"/>
    <p:sldId id="274" r:id="rId21"/>
    <p:sldId id="275" r:id="rId2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8" autoAdjust="0"/>
    <p:restoredTop sz="95274" autoAdjust="0"/>
  </p:normalViewPr>
  <p:slideViewPr>
    <p:cSldViewPr>
      <p:cViewPr varScale="1">
        <p:scale>
          <a:sx n="108" d="100"/>
          <a:sy n="108" d="100"/>
        </p:scale>
        <p:origin x="216" y="20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E2EE33AC-3CDB-41AB-99D0-EE89822B0377}" type="presOf" srcId="{90119837-5B71-4D44-BB01-DB0B084933C8}" destId="{ED5DCCC5-BCA8-4491-AA37-BAF153ECA18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1/26/17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1/26/17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1/26/17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1/26/17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1/26/17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1/26/17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1/26/17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1/26/17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1/26/17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1/26/17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1/26/17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1/26/17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1/26/17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8612" y="2590800"/>
            <a:ext cx="9296400" cy="990600"/>
          </a:xfrm>
        </p:spPr>
        <p:txBody>
          <a:bodyPr/>
          <a:lstStyle/>
          <a:p>
            <a:r>
              <a:rPr lang="en-US" smtClean="0"/>
              <a:t>Online </a:t>
            </a:r>
            <a:r>
              <a:rPr lang="en-US" dirty="0" smtClean="0"/>
              <a:t>Car Rental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2" y="4876800"/>
            <a:ext cx="4038600" cy="445394"/>
          </a:xfrm>
        </p:spPr>
        <p:txBody>
          <a:bodyPr>
            <a:normAutofit/>
          </a:bodyPr>
          <a:lstStyle/>
          <a:p>
            <a:r>
              <a:rPr lang="en-US" smtClean="0"/>
              <a:t>Venkata </a:t>
            </a:r>
            <a:r>
              <a:rPr lang="en-US" dirty="0" smtClean="0"/>
              <a:t>Naga </a:t>
            </a:r>
            <a:r>
              <a:rPr lang="en-US" smtClean="0"/>
              <a:t>Akash </a:t>
            </a:r>
            <a:r>
              <a:rPr lang="en-US" smtClean="0"/>
              <a:t>Ungarala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436812" y="3613597"/>
            <a:ext cx="9143999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04881"/>
              </p:ext>
            </p:extLst>
          </p:nvPr>
        </p:nvGraphicFramePr>
        <p:xfrm>
          <a:off x="1141413" y="914400"/>
          <a:ext cx="9524999" cy="5410200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1088781"/>
                <a:gridCol w="3300597"/>
                <a:gridCol w="1583014"/>
                <a:gridCol w="1903531"/>
                <a:gridCol w="1649076"/>
              </a:tblGrid>
              <a:tr h="67627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Sl. No.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License ID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 Name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Middle Name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 Name</a:t>
                      </a:r>
                    </a:p>
                  </a:txBody>
                  <a:tcPr marL="68580" marR="68580" marT="0" marB="0" anchor="ctr"/>
                </a:tc>
              </a:tr>
              <a:tr h="67627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887543214578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Aiko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Carney</a:t>
                      </a:r>
                    </a:p>
                  </a:txBody>
                  <a:tcPr marL="68580" marR="68580" marT="0" marB="0" anchor="ctr"/>
                </a:tc>
              </a:tr>
              <a:tr h="67627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987656765432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Charlotte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Phillips</a:t>
                      </a:r>
                    </a:p>
                  </a:txBody>
                  <a:tcPr marL="68580" marR="68580" marT="0" marB="0" anchor="ctr"/>
                </a:tc>
              </a:tr>
              <a:tr h="67627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787654321345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Alex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Mathew</a:t>
                      </a:r>
                    </a:p>
                  </a:txBody>
                  <a:tcPr marL="68580" marR="68580" marT="0" marB="0" anchor="ctr"/>
                </a:tc>
              </a:tr>
              <a:tr h="67627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875534565432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Adrian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Istrani</a:t>
                      </a:r>
                      <a:endParaRPr lang="en-US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67627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765432456765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Phillips</a:t>
                      </a:r>
                    </a:p>
                  </a:txBody>
                  <a:tcPr marL="68580" marR="68580" marT="0" marB="0" anchor="ctr"/>
                </a:tc>
              </a:tr>
              <a:tr h="67627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343234567898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Becca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Paradis</a:t>
                      </a:r>
                    </a:p>
                  </a:txBody>
                  <a:tcPr marL="68580" marR="68580" marT="0" marB="0" anchor="ctr"/>
                </a:tc>
              </a:tr>
              <a:tr h="67627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908767854321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6212" y="152400"/>
            <a:ext cx="9143998" cy="639762"/>
          </a:xfrm>
        </p:spPr>
        <p:txBody>
          <a:bodyPr/>
          <a:lstStyle/>
          <a:p>
            <a:r>
              <a:rPr lang="en-US" dirty="0"/>
              <a:t>Sample Data for Driver </a:t>
            </a:r>
            <a:r>
              <a:rPr lang="en-US" dirty="0" smtClean="0"/>
              <a:t>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639762"/>
          </a:xfrm>
        </p:spPr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990600"/>
            <a:ext cx="11506200" cy="5715000"/>
          </a:xfrm>
        </p:spPr>
      </p:pic>
    </p:spTree>
    <p:extLst>
      <p:ext uri="{BB962C8B-B14F-4D97-AF65-F5344CB8AC3E}">
        <p14:creationId xmlns:p14="http://schemas.microsoft.com/office/powerpoint/2010/main" val="409725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6214" y="76200"/>
            <a:ext cx="9143998" cy="762000"/>
          </a:xfrm>
        </p:spPr>
        <p:txBody>
          <a:bodyPr/>
          <a:lstStyle/>
          <a:p>
            <a:r>
              <a:rPr lang="en-US" dirty="0" smtClean="0"/>
              <a:t>Procedures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066800"/>
            <a:ext cx="11277600" cy="5562599"/>
          </a:xfrm>
        </p:spPr>
      </p:pic>
    </p:spTree>
    <p:extLst>
      <p:ext uri="{BB962C8B-B14F-4D97-AF65-F5344CB8AC3E}">
        <p14:creationId xmlns:p14="http://schemas.microsoft.com/office/powerpoint/2010/main" val="207160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447800"/>
            <a:ext cx="11353800" cy="3200400"/>
          </a:xfrm>
        </p:spPr>
      </p:pic>
    </p:spTree>
    <p:extLst>
      <p:ext uri="{BB962C8B-B14F-4D97-AF65-F5344CB8AC3E}">
        <p14:creationId xmlns:p14="http://schemas.microsoft.com/office/powerpoint/2010/main" val="379272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3812" y="152400"/>
            <a:ext cx="9143998" cy="2316162"/>
          </a:xfrm>
        </p:spPr>
        <p:txBody>
          <a:bodyPr>
            <a:normAutofit/>
          </a:bodyPr>
          <a:lstStyle/>
          <a:p>
            <a:r>
              <a:rPr lang="en-US" sz="4400" dirty="0" smtClean="0"/>
              <a:t>Indexes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Customer Table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2812" y="3124200"/>
            <a:ext cx="10134600" cy="1769715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  <a:sp3d z="6350"/>
        </p:spPr>
        <p:txBody>
          <a:bodyPr wrap="square" bIns="182880">
            <a:spAutoFit/>
          </a:bodyPr>
          <a:lstStyle/>
          <a:p>
            <a:r>
              <a:rPr lang="en-US" sz="2000" dirty="0"/>
              <a:t>INDEX </a:t>
            </a:r>
            <a:r>
              <a:rPr lang="en-US" sz="2000" dirty="0" err="1"/>
              <a:t>index_customer_email</a:t>
            </a:r>
            <a:r>
              <a:rPr lang="en-US" sz="2000" dirty="0"/>
              <a:t> (</a:t>
            </a:r>
            <a:r>
              <a:rPr lang="en-US" sz="2000" dirty="0" err="1"/>
              <a:t>email_id</a:t>
            </a:r>
            <a:r>
              <a:rPr lang="en-US" sz="2000" dirty="0" smtClean="0"/>
              <a:t>) – Non Clustered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INDEX </a:t>
            </a:r>
            <a:r>
              <a:rPr lang="en-US" sz="2000" dirty="0" err="1"/>
              <a:t>index_customer_phone</a:t>
            </a:r>
            <a:r>
              <a:rPr lang="en-US" sz="2000" dirty="0"/>
              <a:t> (</a:t>
            </a:r>
            <a:r>
              <a:rPr lang="en-US" sz="2000" dirty="0" err="1"/>
              <a:t>phone_number</a:t>
            </a:r>
            <a:r>
              <a:rPr lang="en-US" sz="2000" dirty="0" smtClean="0"/>
              <a:t>)– Non Clustered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INDEX </a:t>
            </a:r>
            <a:r>
              <a:rPr lang="en-US" sz="2000" dirty="0" err="1"/>
              <a:t>index_customer_name</a:t>
            </a:r>
            <a:r>
              <a:rPr lang="en-US" sz="2000" dirty="0"/>
              <a:t> (</a:t>
            </a:r>
            <a:r>
              <a:rPr lang="en-US" sz="2000" dirty="0" err="1"/>
              <a:t>last_name</a:t>
            </a:r>
            <a:r>
              <a:rPr lang="en-US" sz="2000" dirty="0"/>
              <a:t>, </a:t>
            </a:r>
            <a:r>
              <a:rPr lang="en-US" sz="2000" dirty="0" err="1"/>
              <a:t>first_name</a:t>
            </a:r>
            <a:r>
              <a:rPr lang="en-US" sz="2000" dirty="0" smtClean="0"/>
              <a:t>)-– </a:t>
            </a:r>
            <a:r>
              <a:rPr lang="en-US" sz="2000" dirty="0"/>
              <a:t>Non </a:t>
            </a:r>
            <a:r>
              <a:rPr lang="en-US" sz="2000" dirty="0" smtClean="0"/>
              <a:t>Clustered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4930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3812" y="152400"/>
            <a:ext cx="9143998" cy="2316162"/>
          </a:xfrm>
        </p:spPr>
        <p:txBody>
          <a:bodyPr>
            <a:normAutofit/>
          </a:bodyPr>
          <a:lstStyle/>
          <a:p>
            <a:r>
              <a:rPr lang="en-US" sz="4400" dirty="0" smtClean="0"/>
              <a:t>Indexes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Car Category Table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2812" y="3124200"/>
            <a:ext cx="10134600" cy="2077492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  <a:sp3d z="6350"/>
        </p:spPr>
        <p:txBody>
          <a:bodyPr wrap="square" bIns="182880">
            <a:spAutoFit/>
          </a:bodyPr>
          <a:lstStyle/>
          <a:p>
            <a:r>
              <a:rPr lang="en-US" sz="2000" dirty="0"/>
              <a:t>INDEX </a:t>
            </a:r>
            <a:r>
              <a:rPr lang="en-US" sz="2000" dirty="0" err="1"/>
              <a:t>index_carcategory_id</a:t>
            </a:r>
            <a:r>
              <a:rPr lang="en-US" sz="2000" dirty="0"/>
              <a:t> (</a:t>
            </a:r>
            <a:r>
              <a:rPr lang="en-US" sz="2000" dirty="0" err="1"/>
              <a:t>category_id</a:t>
            </a:r>
            <a:r>
              <a:rPr lang="en-US" sz="2000" dirty="0" smtClean="0"/>
              <a:t>)-- Clustered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INDEX </a:t>
            </a:r>
            <a:r>
              <a:rPr lang="en-US" sz="2000" dirty="0" err="1"/>
              <a:t>index_carcategory_name</a:t>
            </a:r>
            <a:r>
              <a:rPr lang="en-US" sz="2000" dirty="0"/>
              <a:t> (</a:t>
            </a:r>
            <a:r>
              <a:rPr lang="en-US" sz="2000" dirty="0" err="1"/>
              <a:t>category_name</a:t>
            </a:r>
            <a:r>
              <a:rPr lang="en-US" sz="2000" dirty="0" smtClean="0"/>
              <a:t>) </a:t>
            </a:r>
            <a:r>
              <a:rPr lang="en-US" sz="2000" dirty="0"/>
              <a:t>)– Non Clustered</a:t>
            </a:r>
          </a:p>
          <a:p>
            <a:endParaRPr lang="en-US" sz="2000" dirty="0"/>
          </a:p>
          <a:p>
            <a:r>
              <a:rPr lang="en-US" sz="2000" dirty="0" smtClean="0"/>
              <a:t>INDEX </a:t>
            </a:r>
            <a:r>
              <a:rPr lang="en-US" sz="2000" dirty="0" err="1"/>
              <a:t>index_carcategory_price</a:t>
            </a:r>
            <a:r>
              <a:rPr lang="en-US" sz="2000" dirty="0"/>
              <a:t> (</a:t>
            </a:r>
            <a:r>
              <a:rPr lang="en-US" sz="2000" dirty="0" err="1"/>
              <a:t>renting_price</a:t>
            </a:r>
            <a:r>
              <a:rPr lang="en-US" sz="2000" dirty="0" smtClean="0"/>
              <a:t>)</a:t>
            </a:r>
            <a:r>
              <a:rPr lang="en-US" sz="2000" dirty="0"/>
              <a:t> )– Non Clustered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8272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3812" y="152400"/>
            <a:ext cx="9143998" cy="2316162"/>
          </a:xfrm>
        </p:spPr>
        <p:txBody>
          <a:bodyPr>
            <a:normAutofit/>
          </a:bodyPr>
          <a:lstStyle/>
          <a:p>
            <a:r>
              <a:rPr lang="en-US" sz="4400" dirty="0" smtClean="0"/>
              <a:t>Indexes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Car Table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2812" y="3124200"/>
            <a:ext cx="10134600" cy="2693045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  <a:sp3d z="6350"/>
        </p:spPr>
        <p:txBody>
          <a:bodyPr wrap="square" bIns="182880">
            <a:spAutoFit/>
          </a:bodyPr>
          <a:lstStyle/>
          <a:p>
            <a:r>
              <a:rPr lang="en-US" sz="2000" dirty="0"/>
              <a:t>INDEX </a:t>
            </a:r>
            <a:r>
              <a:rPr lang="en-US" sz="2000" dirty="0" err="1"/>
              <a:t>index_car_VIN</a:t>
            </a:r>
            <a:r>
              <a:rPr lang="en-US" sz="2000" dirty="0"/>
              <a:t> (VIN</a:t>
            </a:r>
            <a:r>
              <a:rPr lang="en-US" sz="2000" dirty="0" smtClean="0"/>
              <a:t>)– </a:t>
            </a:r>
            <a:r>
              <a:rPr lang="en-US" sz="2000" dirty="0"/>
              <a:t>Non Clustered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INDEX </a:t>
            </a:r>
            <a:r>
              <a:rPr lang="en-US" sz="2000" dirty="0" err="1"/>
              <a:t>index_car_category</a:t>
            </a:r>
            <a:r>
              <a:rPr lang="en-US" sz="2000" dirty="0"/>
              <a:t> (</a:t>
            </a:r>
            <a:r>
              <a:rPr lang="en-US" sz="2000" dirty="0" err="1"/>
              <a:t>category_id</a:t>
            </a:r>
            <a:r>
              <a:rPr lang="en-US" sz="2000" dirty="0" smtClean="0"/>
              <a:t>)– </a:t>
            </a:r>
            <a:r>
              <a:rPr lang="en-US" sz="2000" dirty="0"/>
              <a:t>Non Clustered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INDEX </a:t>
            </a:r>
            <a:r>
              <a:rPr lang="en-US" sz="2000" dirty="0" err="1"/>
              <a:t>index_car_licenseplate</a:t>
            </a:r>
            <a:r>
              <a:rPr lang="en-US" sz="2000" dirty="0"/>
              <a:t> (</a:t>
            </a:r>
            <a:r>
              <a:rPr lang="en-US" sz="2000" dirty="0" err="1"/>
              <a:t>license_plate</a:t>
            </a:r>
            <a:r>
              <a:rPr lang="en-US" sz="2000" dirty="0" smtClean="0"/>
              <a:t>)</a:t>
            </a:r>
            <a:r>
              <a:rPr lang="en-US" sz="2000" dirty="0"/>
              <a:t> </a:t>
            </a:r>
            <a:r>
              <a:rPr lang="en-US" sz="2000" dirty="0" smtClean="0"/>
              <a:t>– </a:t>
            </a:r>
            <a:r>
              <a:rPr lang="en-US" sz="2000" dirty="0"/>
              <a:t>Non Clustered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5998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3812" y="152400"/>
            <a:ext cx="9143998" cy="2316162"/>
          </a:xfrm>
        </p:spPr>
        <p:txBody>
          <a:bodyPr>
            <a:normAutofit/>
          </a:bodyPr>
          <a:lstStyle/>
          <a:p>
            <a:r>
              <a:rPr lang="en-US" sz="4400" dirty="0" smtClean="0"/>
              <a:t>Indexes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Driver Table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2812" y="3124200"/>
            <a:ext cx="10134600" cy="1769715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  <a:sp3d z="6350"/>
        </p:spPr>
        <p:txBody>
          <a:bodyPr wrap="square" bIns="182880">
            <a:spAutoFit/>
          </a:bodyPr>
          <a:lstStyle/>
          <a:p>
            <a:r>
              <a:rPr lang="en-US" sz="2000" dirty="0" smtClean="0"/>
              <a:t>INDEX </a:t>
            </a:r>
            <a:r>
              <a:rPr lang="en-US" sz="2000" dirty="0" err="1" smtClean="0"/>
              <a:t>index_driver_reservation</a:t>
            </a:r>
            <a:r>
              <a:rPr lang="en-US" sz="2000" dirty="0" smtClean="0"/>
              <a:t> (</a:t>
            </a:r>
            <a:r>
              <a:rPr lang="en-US" sz="2000" dirty="0" err="1" smtClean="0"/>
              <a:t>reservation_id</a:t>
            </a:r>
            <a:r>
              <a:rPr lang="en-US" sz="2000" dirty="0" smtClean="0"/>
              <a:t>, </a:t>
            </a:r>
            <a:r>
              <a:rPr lang="en-US" sz="2000" dirty="0" err="1" smtClean="0"/>
              <a:t>license_id</a:t>
            </a:r>
            <a:r>
              <a:rPr lang="en-US" sz="2000" dirty="0" smtClean="0"/>
              <a:t>) )– Non Clustered</a:t>
            </a:r>
          </a:p>
          <a:p>
            <a:r>
              <a:rPr lang="en-US" sz="2000" dirty="0" smtClean="0"/>
              <a:t> </a:t>
            </a:r>
          </a:p>
          <a:p>
            <a:endParaRPr lang="en-US" sz="2000" dirty="0" smtClean="0"/>
          </a:p>
          <a:p>
            <a:r>
              <a:rPr lang="en-US" sz="2000" dirty="0" smtClean="0"/>
              <a:t>INDEX </a:t>
            </a:r>
            <a:r>
              <a:rPr lang="en-US" sz="2000" dirty="0" err="1" smtClean="0"/>
              <a:t>index_driver_name</a:t>
            </a:r>
            <a:r>
              <a:rPr lang="en-US" sz="2000" dirty="0" smtClean="0"/>
              <a:t> (</a:t>
            </a:r>
            <a:r>
              <a:rPr lang="en-US" sz="2000" dirty="0" err="1" smtClean="0"/>
              <a:t>last_name</a:t>
            </a:r>
            <a:r>
              <a:rPr lang="en-US" sz="2000" dirty="0" smtClean="0"/>
              <a:t>, </a:t>
            </a:r>
            <a:r>
              <a:rPr lang="en-US" sz="2000" dirty="0" err="1" smtClean="0"/>
              <a:t>first_name</a:t>
            </a:r>
            <a:r>
              <a:rPr lang="en-US" sz="2000" dirty="0" smtClean="0"/>
              <a:t>)</a:t>
            </a:r>
            <a:r>
              <a:rPr lang="en-US" sz="2000" dirty="0"/>
              <a:t> </a:t>
            </a:r>
            <a:r>
              <a:rPr lang="en-US" sz="2000" dirty="0" smtClean="0"/>
              <a:t>– </a:t>
            </a:r>
            <a:r>
              <a:rPr lang="en-US" sz="2000" dirty="0"/>
              <a:t>Non Clustered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6111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0012" y="2743200"/>
            <a:ext cx="3276600" cy="1020762"/>
          </a:xfrm>
        </p:spPr>
        <p:txBody>
          <a:bodyPr/>
          <a:lstStyle/>
          <a:p>
            <a:r>
              <a:rPr lang="en-US" sz="6000" dirty="0" smtClean="0"/>
              <a:t>DEMO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49454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8612" y="381000"/>
            <a:ext cx="9067801" cy="838200"/>
          </a:xfrm>
        </p:spPr>
        <p:txBody>
          <a:bodyPr/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we faced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12" y="1371600"/>
            <a:ext cx="9310053" cy="5029200"/>
          </a:xfrm>
        </p:spPr>
        <p:txBody>
          <a:bodyPr>
            <a:normAutofit/>
          </a:bodyPr>
          <a:lstStyle/>
          <a:p>
            <a:pPr marL="274320" indent="-274320">
              <a:spcBef>
                <a:spcPts val="1800"/>
              </a:spcBef>
              <a:buFont typeface="Arial" pitchFamily="34" charset="0"/>
              <a:buChar char="▪"/>
            </a:pPr>
            <a:r>
              <a:rPr lang="en-US" dirty="0">
                <a:solidFill>
                  <a:schemeClr val="tx1"/>
                </a:solidFill>
              </a:rPr>
              <a:t>Identifying entities and the relationships.</a:t>
            </a:r>
          </a:p>
          <a:p>
            <a:pPr marL="274320" indent="-274320">
              <a:spcBef>
                <a:spcPts val="1800"/>
              </a:spcBef>
              <a:buFont typeface="Arial" pitchFamily="34" charset="0"/>
              <a:buChar char="▪"/>
            </a:pPr>
            <a:r>
              <a:rPr lang="en-US" dirty="0">
                <a:solidFill>
                  <a:schemeClr val="tx1"/>
                </a:solidFill>
              </a:rPr>
              <a:t>Identifying the cardinalities.</a:t>
            </a:r>
          </a:p>
          <a:p>
            <a:pPr marL="274320" indent="-274320">
              <a:spcBef>
                <a:spcPts val="1800"/>
              </a:spcBef>
              <a:buFont typeface="Arial" pitchFamily="34" charset="0"/>
              <a:buChar char="▪"/>
            </a:pPr>
            <a:r>
              <a:rPr lang="en-US" dirty="0">
                <a:solidFill>
                  <a:schemeClr val="tx1"/>
                </a:solidFill>
              </a:rPr>
              <a:t>Normalizing the tables.</a:t>
            </a:r>
          </a:p>
          <a:p>
            <a:pPr marL="274320" indent="-274320">
              <a:spcBef>
                <a:spcPts val="1800"/>
              </a:spcBef>
              <a:buFont typeface="Arial" pitchFamily="34" charset="0"/>
              <a:buChar char="▪"/>
            </a:pPr>
            <a:r>
              <a:rPr lang="en-US" dirty="0">
                <a:solidFill>
                  <a:schemeClr val="tx1"/>
                </a:solidFill>
              </a:rPr>
              <a:t>Group Meeting Scheduling</a:t>
            </a:r>
          </a:p>
          <a:p>
            <a:pPr marL="274320" indent="-274320">
              <a:spcBef>
                <a:spcPts val="1800"/>
              </a:spcBef>
              <a:buFont typeface="Arial" pitchFamily="34" charset="0"/>
              <a:buChar char="▪"/>
            </a:pPr>
            <a:r>
              <a:rPr lang="en-US" dirty="0">
                <a:solidFill>
                  <a:schemeClr val="tx1"/>
                </a:solidFill>
              </a:rPr>
              <a:t>Task Allocation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355269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Reason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system: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Enhancing business process-  </a:t>
            </a:r>
            <a:r>
              <a:rPr lang="en-US" dirty="0"/>
              <a:t>I</a:t>
            </a:r>
            <a:r>
              <a:rPr lang="en-US" dirty="0" smtClean="0"/>
              <a:t>ncreasing ROI.</a:t>
            </a:r>
          </a:p>
          <a:p>
            <a:r>
              <a:rPr lang="en-US" dirty="0" smtClean="0"/>
              <a:t>Online Vehicle Reservation- Prior to pick up date/time.</a:t>
            </a:r>
          </a:p>
          <a:p>
            <a:r>
              <a:rPr lang="en-US" dirty="0" smtClean="0"/>
              <a:t>Customer’s Registration- Know them better and improving services.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6612" y="2590800"/>
            <a:ext cx="3505200" cy="10668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63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Environment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2362200"/>
          </a:xfrm>
        </p:spPr>
        <p:txBody>
          <a:bodyPr/>
          <a:lstStyle/>
          <a:p>
            <a:r>
              <a:rPr lang="en-US" dirty="0" smtClean="0"/>
              <a:t>Database - MySQL</a:t>
            </a:r>
          </a:p>
          <a:p>
            <a:r>
              <a:rPr lang="en-US" dirty="0" smtClean="0"/>
              <a:t>Back-End Design - Java Servlet Programming</a:t>
            </a:r>
          </a:p>
          <a:p>
            <a:r>
              <a:rPr lang="en-US" dirty="0" smtClean="0"/>
              <a:t>Front-End Design - JSP, HTML, CSS</a:t>
            </a:r>
          </a:p>
          <a:p>
            <a:r>
              <a:rPr lang="en-US" dirty="0" smtClean="0"/>
              <a:t>IDE – NetBeans</a:t>
            </a:r>
          </a:p>
        </p:txBody>
      </p:sp>
    </p:spTree>
    <p:extLst>
      <p:ext uri="{BB962C8B-B14F-4D97-AF65-F5344CB8AC3E}">
        <p14:creationId xmlns:p14="http://schemas.microsoft.com/office/powerpoint/2010/main" val="230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639762"/>
          </a:xfrm>
        </p:spPr>
        <p:txBody>
          <a:bodyPr/>
          <a:lstStyle/>
          <a:p>
            <a:r>
              <a:rPr lang="en-US" dirty="0" smtClean="0"/>
              <a:t>Entity Relationship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914400"/>
            <a:ext cx="11811000" cy="5867400"/>
          </a:xfrm>
        </p:spPr>
      </p:pic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639762"/>
          </a:xfrm>
        </p:spPr>
        <p:txBody>
          <a:bodyPr/>
          <a:lstStyle/>
          <a:p>
            <a:r>
              <a:rPr lang="en-US" dirty="0" smtClean="0"/>
              <a:t>Functional Dependencies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990600"/>
            <a:ext cx="11690925" cy="5638800"/>
          </a:xfrm>
        </p:spPr>
      </p:pic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639762"/>
          </a:xfrm>
        </p:spPr>
        <p:txBody>
          <a:bodyPr/>
          <a:lstStyle/>
          <a:p>
            <a:r>
              <a:rPr lang="en-US" dirty="0" smtClean="0"/>
              <a:t>Table Definitions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2" y="1066800"/>
            <a:ext cx="11506200" cy="5410200"/>
          </a:xfrm>
        </p:spPr>
      </p:pic>
    </p:spTree>
    <p:extLst>
      <p:ext uri="{BB962C8B-B14F-4D97-AF65-F5344CB8AC3E}">
        <p14:creationId xmlns:p14="http://schemas.microsoft.com/office/powerpoint/2010/main" val="390794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563562"/>
          </a:xfrm>
        </p:spPr>
        <p:txBody>
          <a:bodyPr/>
          <a:lstStyle/>
          <a:p>
            <a:r>
              <a:rPr lang="en-US" dirty="0" smtClean="0"/>
              <a:t>Sample Data for Customer Table</a:t>
            </a:r>
            <a:endParaRPr lang="en-US" dirty="0"/>
          </a:p>
        </p:txBody>
      </p:sp>
      <p:graphicFrame>
        <p:nvGraphicFramePr>
          <p:cNvPr id="4" name="Content Placeholder 3" descr="Vertical Bullet List" title="SmartArt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88100116"/>
              </p:ext>
            </p:extLst>
          </p:nvPr>
        </p:nvGraphicFramePr>
        <p:xfrm>
          <a:off x="1522413" y="1905000"/>
          <a:ext cx="441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51183609"/>
              </p:ext>
            </p:extLst>
          </p:nvPr>
        </p:nvGraphicFramePr>
        <p:xfrm>
          <a:off x="608011" y="914400"/>
          <a:ext cx="10896601" cy="5714999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1017127"/>
                <a:gridCol w="3929514"/>
                <a:gridCol w="1330088"/>
                <a:gridCol w="1525231"/>
                <a:gridCol w="1394521"/>
                <a:gridCol w="1700120"/>
              </a:tblGrid>
              <a:tr h="102857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Sl. No.</a:t>
                      </a:r>
                    </a:p>
                  </a:txBody>
                  <a:tcPr marL="40321" marR="40321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ID (first_name@gmail.com)</a:t>
                      </a:r>
                    </a:p>
                  </a:txBody>
                  <a:tcPr marL="40321" marR="40321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 Name</a:t>
                      </a:r>
                    </a:p>
                  </a:txBody>
                  <a:tcPr marL="40321" marR="40321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Middle Name</a:t>
                      </a:r>
                    </a:p>
                  </a:txBody>
                  <a:tcPr marL="40321" marR="40321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 Name</a:t>
                      </a:r>
                    </a:p>
                  </a:txBody>
                  <a:tcPr marL="40321" marR="40321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Phone Number</a:t>
                      </a:r>
                    </a:p>
                  </a:txBody>
                  <a:tcPr marL="40321" marR="40321" marT="0" marB="0" anchor="ctr"/>
                </a:tc>
              </a:tr>
              <a:tr h="44081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0321" marR="40321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akash@gmail.com</a:t>
                      </a:r>
                    </a:p>
                  </a:txBody>
                  <a:tcPr marL="40321" marR="40321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Akash</a:t>
                      </a:r>
                    </a:p>
                  </a:txBody>
                  <a:tcPr marL="40321" marR="40321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Venkata Naga</a:t>
                      </a:r>
                    </a:p>
                  </a:txBody>
                  <a:tcPr marL="40321" marR="40321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Ungarala</a:t>
                      </a:r>
                    </a:p>
                  </a:txBody>
                  <a:tcPr marL="40321" marR="40321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9803378946</a:t>
                      </a:r>
                    </a:p>
                  </a:txBody>
                  <a:tcPr marL="40321" marR="40321" marT="0" marB="0" anchor="ctr"/>
                </a:tc>
              </a:tr>
              <a:tr h="47173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40321" marR="40321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Imani@gmail.com</a:t>
                      </a:r>
                    </a:p>
                  </a:txBody>
                  <a:tcPr marL="40321" marR="40321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Imani</a:t>
                      </a:r>
                    </a:p>
                  </a:txBody>
                  <a:tcPr marL="40321" marR="40321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40321" marR="40321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Bansal</a:t>
                      </a:r>
                    </a:p>
                  </a:txBody>
                  <a:tcPr marL="40321" marR="40321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3152108765</a:t>
                      </a:r>
                    </a:p>
                  </a:txBody>
                  <a:tcPr marL="40321" marR="40321" marT="0" marB="0" anchor="ctr"/>
                </a:tc>
              </a:tr>
              <a:tr h="47173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40321" marR="40321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Aaradhna@gmail.com</a:t>
                      </a:r>
                    </a:p>
                  </a:txBody>
                  <a:tcPr marL="40321" marR="40321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Aaradhana</a:t>
                      </a:r>
                      <a:endParaRPr lang="en-US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0321" marR="40321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40321" marR="40321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Raghunathan</a:t>
                      </a:r>
                    </a:p>
                  </a:txBody>
                  <a:tcPr marL="40321" marR="40321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980765453</a:t>
                      </a:r>
                    </a:p>
                  </a:txBody>
                  <a:tcPr marL="40321" marR="40321" marT="0" marB="0" anchor="ctr"/>
                </a:tc>
              </a:tr>
              <a:tr h="47173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40321" marR="40321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Madhuvani@gmail.com</a:t>
                      </a:r>
                    </a:p>
                  </a:txBody>
                  <a:tcPr marL="40321" marR="40321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Madhuvani</a:t>
                      </a:r>
                      <a:endParaRPr lang="en-US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0321" marR="40321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40321" marR="40321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Vanam</a:t>
                      </a:r>
                    </a:p>
                  </a:txBody>
                  <a:tcPr marL="40321" marR="40321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987678654</a:t>
                      </a:r>
                    </a:p>
                  </a:txBody>
                  <a:tcPr marL="40321" marR="40321" marT="0" marB="0" anchor="ctr"/>
                </a:tc>
              </a:tr>
              <a:tr h="47173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40321" marR="40321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Alex@gmail.com</a:t>
                      </a:r>
                    </a:p>
                  </a:txBody>
                  <a:tcPr marL="40321" marR="40321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Alex</a:t>
                      </a:r>
                    </a:p>
                  </a:txBody>
                  <a:tcPr marL="40321" marR="40321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40321" marR="40321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Phillips</a:t>
                      </a:r>
                    </a:p>
                  </a:txBody>
                  <a:tcPr marL="40321" marR="40321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765654321</a:t>
                      </a:r>
                    </a:p>
                  </a:txBody>
                  <a:tcPr marL="40321" marR="40321" marT="0" marB="0" anchor="ctr"/>
                </a:tc>
              </a:tr>
              <a:tr h="47173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40321" marR="40321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Payton@gmail.com</a:t>
                      </a:r>
                    </a:p>
                  </a:txBody>
                  <a:tcPr marL="40321" marR="40321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Payton</a:t>
                      </a:r>
                    </a:p>
                  </a:txBody>
                  <a:tcPr marL="40321" marR="40321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40321" marR="40321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Moore</a:t>
                      </a:r>
                    </a:p>
                  </a:txBody>
                  <a:tcPr marL="40321" marR="40321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876543212</a:t>
                      </a:r>
                    </a:p>
                  </a:txBody>
                  <a:tcPr marL="40321" marR="40321" marT="0" marB="0" anchor="ctr"/>
                </a:tc>
              </a:tr>
              <a:tr h="47173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40321" marR="40321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Amanda@gmail.com</a:t>
                      </a:r>
                    </a:p>
                  </a:txBody>
                  <a:tcPr marL="40321" marR="40321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Amanda</a:t>
                      </a:r>
                    </a:p>
                  </a:txBody>
                  <a:tcPr marL="40321" marR="40321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40321" marR="40321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Beth</a:t>
                      </a:r>
                    </a:p>
                  </a:txBody>
                  <a:tcPr marL="40321" marR="40321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987765543</a:t>
                      </a:r>
                    </a:p>
                  </a:txBody>
                  <a:tcPr marL="40321" marR="40321" marT="0" marB="0" anchor="ctr"/>
                </a:tc>
              </a:tr>
              <a:tr h="47173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40321" marR="40321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Josh@gmail.com</a:t>
                      </a:r>
                    </a:p>
                  </a:txBody>
                  <a:tcPr marL="40321" marR="40321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Josh</a:t>
                      </a:r>
                    </a:p>
                  </a:txBody>
                  <a:tcPr marL="40321" marR="40321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40321" marR="40321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Philips</a:t>
                      </a:r>
                    </a:p>
                  </a:txBody>
                  <a:tcPr marL="40321" marR="40321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787654456</a:t>
                      </a:r>
                    </a:p>
                  </a:txBody>
                  <a:tcPr marL="40321" marR="40321" marT="0" marB="0" anchor="ctr"/>
                </a:tc>
              </a:tr>
              <a:tr h="47173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40321" marR="40321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Nicole@gmail.com</a:t>
                      </a:r>
                    </a:p>
                  </a:txBody>
                  <a:tcPr marL="40321" marR="40321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Nicole</a:t>
                      </a:r>
                    </a:p>
                  </a:txBody>
                  <a:tcPr marL="40321" marR="40321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40321" marR="40321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Betts</a:t>
                      </a:r>
                    </a:p>
                  </a:txBody>
                  <a:tcPr marL="40321" marR="40321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987765567</a:t>
                      </a:r>
                    </a:p>
                  </a:txBody>
                  <a:tcPr marL="40321" marR="40321" marT="0" marB="0" anchor="ctr"/>
                </a:tc>
              </a:tr>
              <a:tr h="47173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40321" marR="40321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Jennifer@gmail.com</a:t>
                      </a:r>
                    </a:p>
                  </a:txBody>
                  <a:tcPr marL="40321" marR="40321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Jennifer</a:t>
                      </a:r>
                    </a:p>
                  </a:txBody>
                  <a:tcPr marL="40321" marR="40321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40321" marR="40321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Simmons</a:t>
                      </a:r>
                    </a:p>
                  </a:txBody>
                  <a:tcPr marL="40321" marR="40321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878987654</a:t>
                      </a:r>
                    </a:p>
                  </a:txBody>
                  <a:tcPr marL="40321" marR="40321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563562"/>
          </a:xfrm>
        </p:spPr>
        <p:txBody>
          <a:bodyPr/>
          <a:lstStyle/>
          <a:p>
            <a:r>
              <a:rPr lang="en-US" dirty="0"/>
              <a:t>Sample Data for Car </a:t>
            </a:r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75545175"/>
              </p:ext>
            </p:extLst>
          </p:nvPr>
        </p:nvGraphicFramePr>
        <p:xfrm>
          <a:off x="1522412" y="914400"/>
          <a:ext cx="8686798" cy="5726803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774906"/>
                <a:gridCol w="1657622"/>
                <a:gridCol w="2808750"/>
                <a:gridCol w="3445520"/>
              </a:tblGrid>
              <a:tr h="102549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Sl. No.</a:t>
                      </a:r>
                    </a:p>
                  </a:txBody>
                  <a:tcPr marL="61664" marR="61664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 Category (Sl. No.)</a:t>
                      </a:r>
                    </a:p>
                  </a:txBody>
                  <a:tcPr marL="61664" marR="61664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VIN</a:t>
                      </a:r>
                    </a:p>
                  </a:txBody>
                  <a:tcPr marL="61664" marR="61664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License Plate</a:t>
                      </a:r>
                    </a:p>
                  </a:txBody>
                  <a:tcPr marL="61664" marR="61664" marT="0" marB="0" anchor="ctr"/>
                </a:tc>
              </a:tr>
              <a:tr h="34848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1664" marR="61664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1664" marR="61664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2KJPDDJH51K971089</a:t>
                      </a:r>
                    </a:p>
                  </a:txBody>
                  <a:tcPr marL="61664" marR="61664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LCH-3210</a:t>
                      </a:r>
                    </a:p>
                  </a:txBody>
                  <a:tcPr marL="61664" marR="61664" marT="0" marB="0" anchor="ctr"/>
                </a:tc>
              </a:tr>
              <a:tr h="37291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1664" marR="6166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1664" marR="61664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2BNPDDJH51K97100</a:t>
                      </a:r>
                    </a:p>
                  </a:txBody>
                  <a:tcPr marL="61664" marR="61664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ABD-768</a:t>
                      </a:r>
                    </a:p>
                  </a:txBody>
                  <a:tcPr marL="61664" marR="61664" marT="0" marB="0" anchor="ctr"/>
                </a:tc>
              </a:tr>
              <a:tr h="37291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1664" marR="6166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1664" marR="61664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2WKPDDJH51K970989</a:t>
                      </a:r>
                    </a:p>
                  </a:txBody>
                  <a:tcPr marL="61664" marR="61664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BGD-4321</a:t>
                      </a:r>
                    </a:p>
                  </a:txBody>
                  <a:tcPr marL="61664" marR="61664" marT="0" marB="0" anchor="ctr"/>
                </a:tc>
              </a:tr>
              <a:tr h="37291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1664" marR="6166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1664" marR="61664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KMHHU6KJ1DU186741</a:t>
                      </a:r>
                    </a:p>
                  </a:txBody>
                  <a:tcPr marL="61664" marR="61664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CVF-7865</a:t>
                      </a:r>
                    </a:p>
                  </a:txBody>
                  <a:tcPr marL="61664" marR="61664" marT="0" marB="0" anchor="ctr"/>
                </a:tc>
              </a:tr>
              <a:tr h="37291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1664" marR="6166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1664" marR="61664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5GAET13M262340847</a:t>
                      </a:r>
                    </a:p>
                  </a:txBody>
                  <a:tcPr marL="61664" marR="61664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NJH-8765</a:t>
                      </a:r>
                    </a:p>
                  </a:txBody>
                  <a:tcPr marL="61664" marR="61664" marT="0" marB="0" anchor="ctr"/>
                </a:tc>
              </a:tr>
              <a:tr h="37291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1664" marR="6166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1664" marR="61664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2HGES16535HG81755</a:t>
                      </a:r>
                    </a:p>
                  </a:txBody>
                  <a:tcPr marL="61664" marR="61664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SDF-8765</a:t>
                      </a:r>
                    </a:p>
                  </a:txBody>
                  <a:tcPr marL="61664" marR="61664" marT="0" marB="0" anchor="ctr"/>
                </a:tc>
              </a:tr>
              <a:tr h="37291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1664" marR="6166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1664" marR="61664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1HD1KAV106Y69592</a:t>
                      </a:r>
                    </a:p>
                  </a:txBody>
                  <a:tcPr marL="61664" marR="61664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GHB-7865</a:t>
                      </a:r>
                    </a:p>
                  </a:txBody>
                  <a:tcPr marL="61664" marR="61664" marT="0" marB="0" anchor="ctr"/>
                </a:tc>
              </a:tr>
              <a:tr h="37291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1664" marR="6166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1664" marR="61664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5GAET13M262340848</a:t>
                      </a:r>
                    </a:p>
                  </a:txBody>
                  <a:tcPr marL="61664" marR="61664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DVG-7653</a:t>
                      </a:r>
                    </a:p>
                  </a:txBody>
                  <a:tcPr marL="61664" marR="61664" marT="0" marB="0" anchor="ctr"/>
                </a:tc>
              </a:tr>
              <a:tr h="34848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61664" marR="6166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1664" marR="61664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1HD1KAV106Y695921</a:t>
                      </a:r>
                    </a:p>
                  </a:txBody>
                  <a:tcPr marL="61664" marR="61664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BHG-5678</a:t>
                      </a:r>
                    </a:p>
                  </a:txBody>
                  <a:tcPr marL="61664" marR="61664" marT="0" marB="0" anchor="ctr"/>
                </a:tc>
              </a:tr>
              <a:tr h="34848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61664" marR="6166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1664" marR="61664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3FRWW6FC3DV072954</a:t>
                      </a:r>
                    </a:p>
                  </a:txBody>
                  <a:tcPr marL="61664" marR="61664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BJR-8765</a:t>
                      </a:r>
                    </a:p>
                  </a:txBody>
                  <a:tcPr marL="61664" marR="61664" marT="0" marB="0" anchor="ctr"/>
                </a:tc>
              </a:tr>
              <a:tr h="34848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61664" marR="6166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1664" marR="61664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JS1GL52A4D2145863</a:t>
                      </a:r>
                    </a:p>
                  </a:txBody>
                  <a:tcPr marL="61664" marR="61664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KKF-7654</a:t>
                      </a:r>
                    </a:p>
                  </a:txBody>
                  <a:tcPr marL="61664" marR="61664" marT="0" marB="0" anchor="ctr"/>
                </a:tc>
              </a:tr>
              <a:tr h="34848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1664" marR="6166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1664" marR="61664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2WKPDDJH51K970990</a:t>
                      </a:r>
                    </a:p>
                  </a:txBody>
                  <a:tcPr marL="61664" marR="61664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CJG-5678</a:t>
                      </a:r>
                    </a:p>
                  </a:txBody>
                  <a:tcPr marL="61664" marR="61664" marT="0" marB="0" anchor="ctr"/>
                </a:tc>
              </a:tr>
              <a:tr h="34848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61664" marR="6166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1664" marR="61664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KMHHU6KJ1DU186742</a:t>
                      </a:r>
                    </a:p>
                  </a:txBody>
                  <a:tcPr marL="61664" marR="61664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LKJ-9879</a:t>
                      </a:r>
                    </a:p>
                  </a:txBody>
                  <a:tcPr marL="61664" marR="61664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152400"/>
            <a:ext cx="9143998" cy="762000"/>
          </a:xfrm>
        </p:spPr>
        <p:txBody>
          <a:bodyPr/>
          <a:lstStyle/>
          <a:p>
            <a:r>
              <a:rPr lang="en-US" dirty="0"/>
              <a:t>Sample Data for Car </a:t>
            </a:r>
            <a:r>
              <a:rPr lang="en-US" dirty="0" smtClean="0"/>
              <a:t>Category Table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44404"/>
              </p:ext>
            </p:extLst>
          </p:nvPr>
        </p:nvGraphicFramePr>
        <p:xfrm>
          <a:off x="1293813" y="1143001"/>
          <a:ext cx="9524999" cy="5333999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1754652"/>
                <a:gridCol w="3362187"/>
                <a:gridCol w="4408160"/>
              </a:tblGrid>
              <a:tr h="48490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Category_id</a:t>
                      </a:r>
                      <a:endParaRPr lang="en-US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 Name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Renting Price per day</a:t>
                      </a:r>
                    </a:p>
                  </a:txBody>
                  <a:tcPr marL="68580" marR="68580" marT="0" marB="0" anchor="ctr"/>
                </a:tc>
              </a:tr>
              <a:tr h="48490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Economy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68580" marR="68580" marT="0" marB="0" anchor="ctr"/>
                </a:tc>
              </a:tr>
              <a:tr h="48490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Intermediate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68580" marR="68580" marT="0" marB="0" anchor="ctr"/>
                </a:tc>
              </a:tr>
              <a:tr h="48490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SUV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68580" marR="68580" marT="0" marB="0" anchor="ctr"/>
                </a:tc>
              </a:tr>
              <a:tr h="48490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Luxury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68580" marR="68580" marT="0" marB="0" anchor="ctr"/>
                </a:tc>
              </a:tr>
              <a:tr h="48490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Compact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L="68580" marR="68580" marT="0" marB="0" anchor="ctr"/>
                </a:tc>
              </a:tr>
              <a:tr h="48490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Family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 marL="68580" marR="68580" marT="0" marB="0" anchor="ctr"/>
                </a:tc>
              </a:tr>
              <a:tr h="48490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Convertible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68580" marR="68580" marT="0" marB="0" anchor="ctr"/>
                </a:tc>
              </a:tr>
              <a:tr h="48490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Cargo Van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68580" marR="68580" marT="0" marB="0" anchor="ctr"/>
                </a:tc>
              </a:tr>
              <a:tr h="48490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Mid-Level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68580" marR="68580" marT="0" marB="0" anchor="ctr"/>
                </a:tc>
              </a:tr>
              <a:tr h="48490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Roadster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09A44C-857D-42FD-9219-94A36248C2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0</TotalTime>
  <Words>425</Words>
  <Application>Microsoft Macintosh PowerPoint</Application>
  <PresentationFormat>Custom</PresentationFormat>
  <Paragraphs>249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Consolas</vt:lpstr>
      <vt:lpstr>Corbel</vt:lpstr>
      <vt:lpstr>Times New Roman</vt:lpstr>
      <vt:lpstr>Arial</vt:lpstr>
      <vt:lpstr>Chalkboard 16x9</vt:lpstr>
      <vt:lpstr>Online Car Rental System</vt:lpstr>
      <vt:lpstr>Reason to design this system:</vt:lpstr>
      <vt:lpstr>Software Environment</vt:lpstr>
      <vt:lpstr>Entity Relationship Diagram</vt:lpstr>
      <vt:lpstr>Functional Dependencies</vt:lpstr>
      <vt:lpstr>Table Definitions</vt:lpstr>
      <vt:lpstr>Sample Data for Customer Table</vt:lpstr>
      <vt:lpstr>Sample Data for Car Table</vt:lpstr>
      <vt:lpstr>Sample Data for Car Category Table</vt:lpstr>
      <vt:lpstr>Sample Data for Driver Table</vt:lpstr>
      <vt:lpstr>Functions</vt:lpstr>
      <vt:lpstr>Procedures</vt:lpstr>
      <vt:lpstr>Views</vt:lpstr>
      <vt:lpstr>Indexes  Customer Table</vt:lpstr>
      <vt:lpstr>Indexes  Car Category Table</vt:lpstr>
      <vt:lpstr>Indexes  Car Table</vt:lpstr>
      <vt:lpstr>Indexes  Driver Table</vt:lpstr>
      <vt:lpstr>DEMO</vt:lpstr>
      <vt:lpstr>Challenges we faced 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2015-12-16T16:07:54Z</dcterms:created>
  <dcterms:modified xsi:type="dcterms:W3CDTF">2017-01-27T07:04:50Z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