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399" r:id="rId2"/>
    <p:sldId id="264" r:id="rId3"/>
    <p:sldId id="265" r:id="rId4"/>
    <p:sldId id="400" r:id="rId5"/>
    <p:sldId id="267" r:id="rId6"/>
    <p:sldId id="322" r:id="rId7"/>
    <p:sldId id="268" r:id="rId8"/>
    <p:sldId id="269" r:id="rId9"/>
    <p:sldId id="298" r:id="rId10"/>
    <p:sldId id="270"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397" r:id="rId24"/>
    <p:sldId id="398" r:id="rId25"/>
    <p:sldId id="287" r:id="rId26"/>
    <p:sldId id="288" r:id="rId27"/>
    <p:sldId id="289" r:id="rId28"/>
    <p:sldId id="299" r:id="rId29"/>
    <p:sldId id="290" r:id="rId30"/>
    <p:sldId id="291" r:id="rId31"/>
    <p:sldId id="292" r:id="rId32"/>
    <p:sldId id="293" r:id="rId33"/>
    <p:sldId id="294" r:id="rId34"/>
    <p:sldId id="295" r:id="rId35"/>
    <p:sldId id="296" r:id="rId36"/>
    <p:sldId id="297" r:id="rId37"/>
    <p:sldId id="300" r:id="rId38"/>
    <p:sldId id="303" r:id="rId39"/>
    <p:sldId id="401" r:id="rId40"/>
    <p:sldId id="327" r:id="rId41"/>
    <p:sldId id="326" r:id="rId42"/>
    <p:sldId id="385" r:id="rId43"/>
    <p:sldId id="310" r:id="rId44"/>
    <p:sldId id="311" r:id="rId45"/>
    <p:sldId id="312" r:id="rId46"/>
    <p:sldId id="313" r:id="rId47"/>
    <p:sldId id="314" r:id="rId48"/>
    <p:sldId id="315" r:id="rId49"/>
    <p:sldId id="316" r:id="rId50"/>
    <p:sldId id="317" r:id="rId51"/>
    <p:sldId id="318" r:id="rId52"/>
    <p:sldId id="320" r:id="rId53"/>
    <p:sldId id="321"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jeev.kumar" initials="s" lastIdx="3" clrIdx="0">
    <p:extLst>
      <p:ext uri="{19B8F6BF-5375-455C-9EA6-DF929625EA0E}">
        <p15:presenceInfo xmlns:p15="http://schemas.microsoft.com/office/powerpoint/2012/main" userId="S::sanjeev.kumar@kiet.edu::741a96a7-3682-419f-830f-ae46bfddb28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173"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13T15:51:06.035"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3-13T15:51:18.503" idx="2">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23AECE-0403-443C-9C25-13F94F3BF6C9}" type="datetimeFigureOut">
              <a:rPr lang="en-IN" smtClean="0"/>
              <a:pPr/>
              <a:t>24-04-2023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3FC666-94BD-4C92-9DEC-AE508326B35C}" type="slidenum">
              <a:rPr lang="en-IN" smtClean="0"/>
              <a:pPr/>
              <a:t>‹#›</a:t>
            </a:fld>
            <a:endParaRPr lang="en-IN"/>
          </a:p>
        </p:txBody>
      </p:sp>
    </p:spTree>
    <p:extLst>
      <p:ext uri="{BB962C8B-B14F-4D97-AF65-F5344CB8AC3E}">
        <p14:creationId xmlns:p14="http://schemas.microsoft.com/office/powerpoint/2010/main" val="1509545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6EC41EE-A6A5-4EA9-A711-A1F0A398B02F}"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06AE8-80B6-4AFD-A934-B82ABDFF5C8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EC41EE-A6A5-4EA9-A711-A1F0A398B02F}"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06AE8-80B6-4AFD-A934-B82ABDFF5C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EC41EE-A6A5-4EA9-A711-A1F0A398B02F}"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06AE8-80B6-4AFD-A934-B82ABDFF5C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EC41EE-A6A5-4EA9-A711-A1F0A398B02F}"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06AE8-80B6-4AFD-A934-B82ABDFF5C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EC41EE-A6A5-4EA9-A711-A1F0A398B02F}"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06AE8-80B6-4AFD-A934-B82ABDFF5C8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EC41EE-A6A5-4EA9-A711-A1F0A398B02F}" type="datetimeFigureOut">
              <a:rPr lang="en-US" smtClean="0"/>
              <a:pPr/>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506AE8-80B6-4AFD-A934-B82ABDFF5C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EC41EE-A6A5-4EA9-A711-A1F0A398B02F}" type="datetimeFigureOut">
              <a:rPr lang="en-US" smtClean="0"/>
              <a:pPr/>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506AE8-80B6-4AFD-A934-B82ABDFF5C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EC41EE-A6A5-4EA9-A711-A1F0A398B02F}" type="datetimeFigureOut">
              <a:rPr lang="en-US" smtClean="0"/>
              <a:pPr/>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506AE8-80B6-4AFD-A934-B82ABDFF5C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EC41EE-A6A5-4EA9-A711-A1F0A398B02F}" type="datetimeFigureOut">
              <a:rPr lang="en-US" smtClean="0"/>
              <a:pPr/>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506AE8-80B6-4AFD-A934-B82ABDFF5C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EC41EE-A6A5-4EA9-A711-A1F0A398B02F}" type="datetimeFigureOut">
              <a:rPr lang="en-US" smtClean="0"/>
              <a:pPr/>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506AE8-80B6-4AFD-A934-B82ABDFF5C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EC41EE-A6A5-4EA9-A711-A1F0A398B02F}" type="datetimeFigureOut">
              <a:rPr lang="en-US" smtClean="0"/>
              <a:pPr/>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506AE8-80B6-4AFD-A934-B82ABDFF5C8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EC41EE-A6A5-4EA9-A711-A1F0A398B02F}" type="datetimeFigureOut">
              <a:rPr lang="en-US" smtClean="0"/>
              <a:pPr/>
              <a:t>4/24/2023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06AE8-80B6-4AFD-A934-B82ABDFF5C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python.org/doc/"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PROGRAMMING</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214282" y="2214554"/>
            <a:ext cx="8715436" cy="3599854"/>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Getting Python</a:t>
            </a:r>
            <a:br>
              <a:rPr lang="en-US" b="1" dirty="0"/>
            </a:br>
            <a:endParaRPr lang="en-US" dirty="0"/>
          </a:p>
        </p:txBody>
      </p:sp>
      <p:sp>
        <p:nvSpPr>
          <p:cNvPr id="3" name="Content Placeholder 2"/>
          <p:cNvSpPr>
            <a:spLocks noGrp="1"/>
          </p:cNvSpPr>
          <p:nvPr>
            <p:ph idx="1"/>
          </p:nvPr>
        </p:nvSpPr>
        <p:spPr/>
        <p:txBody>
          <a:bodyPr>
            <a:normAutofit/>
          </a:bodyPr>
          <a:lstStyle/>
          <a:p>
            <a:r>
              <a:rPr lang="en-US" dirty="0"/>
              <a:t>The most up-to-date and current source code, binaries, documentation, news, etc., is available on the official website of Python </a:t>
            </a:r>
            <a:r>
              <a:rPr lang="en-US" dirty="0">
                <a:hlinkClick r:id="rId2"/>
              </a:rPr>
              <a:t>https://www.python.org/</a:t>
            </a:r>
            <a:endParaRPr lang="en-US" dirty="0"/>
          </a:p>
          <a:p>
            <a:r>
              <a:rPr lang="en-US" dirty="0"/>
              <a:t>You can download Python documentation from </a:t>
            </a:r>
            <a:r>
              <a:rPr lang="en-US" dirty="0">
                <a:hlinkClick r:id="rId3"/>
              </a:rPr>
              <a:t>https://www.python.org/doc/</a:t>
            </a:r>
            <a:r>
              <a:rPr lang="en-US" dirty="0"/>
              <a:t>. The documentation is available in HTML, PDF, and PostScript formats.</a:t>
            </a:r>
          </a:p>
          <a:p>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IDEs</a:t>
            </a:r>
            <a:br>
              <a:rPr lang="en-US" dirty="0"/>
            </a:br>
            <a:endParaRPr lang="en-US" dirty="0"/>
          </a:p>
        </p:txBody>
      </p:sp>
      <p:sp>
        <p:nvSpPr>
          <p:cNvPr id="3" name="Content Placeholder 2"/>
          <p:cNvSpPr>
            <a:spLocks noGrp="1"/>
          </p:cNvSpPr>
          <p:nvPr>
            <p:ph idx="1"/>
          </p:nvPr>
        </p:nvSpPr>
        <p:spPr/>
        <p:txBody>
          <a:bodyPr>
            <a:normAutofit/>
          </a:bodyPr>
          <a:lstStyle/>
          <a:p>
            <a:endParaRPr lang="en-US" b="1" dirty="0"/>
          </a:p>
          <a:p>
            <a:r>
              <a:rPr lang="en-US" b="1" dirty="0" err="1"/>
              <a:t>Pycharm</a:t>
            </a:r>
            <a:endParaRPr lang="en-US" b="1" dirty="0"/>
          </a:p>
          <a:p>
            <a:r>
              <a:rPr lang="en-US" b="1" dirty="0" err="1"/>
              <a:t>Jupyter</a:t>
            </a:r>
            <a:r>
              <a:rPr lang="en-US" b="1" dirty="0"/>
              <a:t> Notebook</a:t>
            </a:r>
          </a:p>
          <a:p>
            <a:r>
              <a:rPr lang="en-US" b="1" dirty="0" err="1"/>
              <a:t>Enthought</a:t>
            </a:r>
            <a:r>
              <a:rPr lang="en-US" b="1" dirty="0"/>
              <a:t> Canopy</a:t>
            </a:r>
          </a:p>
          <a:p>
            <a:r>
              <a:rPr lang="en-US" b="1" dirty="0"/>
              <a:t>IDLE</a:t>
            </a:r>
          </a:p>
          <a:p>
            <a:r>
              <a:rPr lang="en-US" b="1" dirty="0"/>
              <a:t>Spyder</a:t>
            </a:r>
          </a:p>
          <a:p>
            <a:r>
              <a:rPr lang="en-US" b="1" dirty="0"/>
              <a:t>….</a:t>
            </a:r>
          </a:p>
          <a:p>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IDLE</a:t>
            </a:r>
          </a:p>
        </p:txBody>
      </p:sp>
      <p:pic>
        <p:nvPicPr>
          <p:cNvPr id="1026" name="Picture 2"/>
          <p:cNvPicPr>
            <a:picLocks noGrp="1" noChangeAspect="1" noChangeArrowheads="1"/>
          </p:cNvPicPr>
          <p:nvPr>
            <p:ph idx="1"/>
          </p:nvPr>
        </p:nvPicPr>
        <p:blipFill>
          <a:blip r:embed="rId2"/>
          <a:srcRect/>
          <a:stretch>
            <a:fillRect/>
          </a:stretch>
        </p:blipFill>
        <p:spPr bwMode="auto">
          <a:xfrm>
            <a:off x="0" y="1219200"/>
            <a:ext cx="9144000" cy="54864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IDLE Script Writer(From File select New)</a:t>
            </a:r>
          </a:p>
        </p:txBody>
      </p:sp>
      <p:pic>
        <p:nvPicPr>
          <p:cNvPr id="2050" name="Picture 2"/>
          <p:cNvPicPr>
            <a:picLocks noGrp="1" noChangeAspect="1" noChangeArrowheads="1"/>
          </p:cNvPicPr>
          <p:nvPr>
            <p:ph idx="1"/>
          </p:nvPr>
        </p:nvPicPr>
        <p:blipFill>
          <a:blip r:embed="rId2"/>
          <a:srcRect/>
          <a:stretch>
            <a:fillRect/>
          </a:stretch>
        </p:blipFill>
        <p:spPr bwMode="auto">
          <a:xfrm>
            <a:off x="304801" y="1600200"/>
            <a:ext cx="8305800" cy="4525963"/>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Python Program</a:t>
            </a:r>
          </a:p>
        </p:txBody>
      </p:sp>
      <p:sp>
        <p:nvSpPr>
          <p:cNvPr id="3" name="Content Placeholder 2"/>
          <p:cNvSpPr>
            <a:spLocks noGrp="1"/>
          </p:cNvSpPr>
          <p:nvPr>
            <p:ph idx="1"/>
          </p:nvPr>
        </p:nvSpPr>
        <p:spPr/>
        <p:txBody>
          <a:bodyPr>
            <a:normAutofit/>
          </a:bodyPr>
          <a:lstStyle/>
          <a:p>
            <a:r>
              <a:rPr lang="en-US" dirty="0"/>
              <a:t>The Python language has many similarities to Perl, C, and Java. However, there are some definite differences between the languages.</a:t>
            </a:r>
          </a:p>
          <a:p>
            <a:pPr>
              <a:buNone/>
            </a:pPr>
            <a:r>
              <a:rPr lang="pt-BR" b="1" dirty="0"/>
              <a:t># Add two numbers</a:t>
            </a:r>
          </a:p>
          <a:p>
            <a:pPr>
              <a:buNone/>
            </a:pPr>
            <a:r>
              <a:rPr lang="pt-BR" b="1" dirty="0"/>
              <a:t>num1 = 3</a:t>
            </a:r>
          </a:p>
          <a:p>
            <a:pPr>
              <a:buNone/>
            </a:pPr>
            <a:r>
              <a:rPr lang="pt-BR" b="1" dirty="0"/>
              <a:t>num2 = 5</a:t>
            </a:r>
          </a:p>
          <a:p>
            <a:pPr>
              <a:buNone/>
            </a:pPr>
            <a:r>
              <a:rPr lang="pt-BR" b="1" dirty="0"/>
              <a:t>sum = num1+num2</a:t>
            </a:r>
          </a:p>
          <a:p>
            <a:pPr>
              <a:buNone/>
            </a:pPr>
            <a:r>
              <a:rPr lang="pt-BR" b="1" dirty="0"/>
              <a:t>print(sum)</a:t>
            </a:r>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Type the following text at the Python prompt and press the Enter −</a:t>
            </a:r>
          </a:p>
          <a:p>
            <a:r>
              <a:rPr lang="en-US" dirty="0"/>
              <a:t>&gt;&gt;&gt; print ("Hello, Python!" )</a:t>
            </a:r>
          </a:p>
          <a:p>
            <a:endParaRPr lang="en-US" dirty="0"/>
          </a:p>
          <a:p>
            <a:r>
              <a:rPr lang="en-US" dirty="0"/>
              <a:t>this produces </a:t>
            </a:r>
          </a:p>
          <a:p>
            <a:pPr>
              <a:buNone/>
            </a:pPr>
            <a:r>
              <a:rPr lang="en-US" dirty="0"/>
              <a:t>    the following result −</a:t>
            </a:r>
          </a:p>
          <a:p>
            <a:r>
              <a:rPr lang="en-US" dirty="0"/>
              <a:t>Hello, Python!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Python Identifiers</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A Python identifier is a name used to identify a variable, function, class, module or other object. An identifier starts with a letter A to Z or a to z or an underscore (_) followed by zero or more letters, underscores and digits (0 to 9).</a:t>
            </a:r>
          </a:p>
          <a:p>
            <a:r>
              <a:rPr lang="en-US" dirty="0"/>
              <a:t>Python does not allow punctuation characters such as @, $, and % within identifiers. </a:t>
            </a:r>
          </a:p>
          <a:p>
            <a:r>
              <a:rPr lang="en-US" dirty="0"/>
              <a:t>Python is a case sensitive programming language. </a:t>
            </a:r>
          </a:p>
          <a:p>
            <a:r>
              <a:rPr lang="en-US" dirty="0"/>
              <a:t>Here are naming conventions for Python identifiers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Reserved Words</a:t>
            </a:r>
          </a:p>
        </p:txBody>
      </p:sp>
      <p:sp>
        <p:nvSpPr>
          <p:cNvPr id="3" name="Content Placeholder 2"/>
          <p:cNvSpPr>
            <a:spLocks noGrp="1"/>
          </p:cNvSpPr>
          <p:nvPr>
            <p:ph idx="1"/>
          </p:nvPr>
        </p:nvSpPr>
        <p:spPr/>
        <p:txBody>
          <a:bodyPr>
            <a:normAutofit fontScale="77500" lnSpcReduction="20000"/>
          </a:bodyPr>
          <a:lstStyle/>
          <a:p>
            <a:r>
              <a:rPr lang="en-US" b="1" dirty="0"/>
              <a:t>Reserved Words</a:t>
            </a:r>
          </a:p>
          <a:p>
            <a:r>
              <a:rPr lang="en-US" dirty="0"/>
              <a:t>The following list shows the Python keywords. These are reserved words and you cannot use them as constant or variable or any other identifier names. All the Python keywords contain lowercase letters only.</a:t>
            </a:r>
          </a:p>
          <a:p>
            <a:r>
              <a:rPr lang="en-US" b="1" dirty="0"/>
              <a:t>and </a:t>
            </a:r>
          </a:p>
          <a:p>
            <a:r>
              <a:rPr lang="en-US" b="1" dirty="0"/>
              <a:t>not </a:t>
            </a:r>
          </a:p>
          <a:p>
            <a:r>
              <a:rPr lang="en-US" b="1" dirty="0"/>
              <a:t>assert </a:t>
            </a:r>
          </a:p>
          <a:p>
            <a:r>
              <a:rPr lang="en-US" b="1" dirty="0"/>
              <a:t>Finally</a:t>
            </a:r>
          </a:p>
          <a:p>
            <a:r>
              <a:rPr lang="en-US" b="1" dirty="0"/>
              <a:t> or, break ,for, pass, class, from ,print, continue, global, raise, def, if, return, del, import, try, elif, in, while, </a:t>
            </a:r>
            <a:r>
              <a:rPr lang="en-US" b="1" dirty="0" err="1"/>
              <a:t>else,is</a:t>
            </a:r>
            <a:r>
              <a:rPr lang="en-US" b="1" dirty="0"/>
              <a:t>, with, except, lambda, yield ,None</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Lines and Indentation</a:t>
            </a:r>
            <a:br>
              <a:rPr lang="en-US" b="1" dirty="0"/>
            </a:br>
            <a:endParaRPr lang="en-US" dirty="0"/>
          </a:p>
        </p:txBody>
      </p:sp>
      <p:sp>
        <p:nvSpPr>
          <p:cNvPr id="3" name="Content Placeholder 2"/>
          <p:cNvSpPr>
            <a:spLocks noGrp="1"/>
          </p:cNvSpPr>
          <p:nvPr>
            <p:ph idx="1"/>
          </p:nvPr>
        </p:nvSpPr>
        <p:spPr/>
        <p:txBody>
          <a:bodyPr>
            <a:normAutofit/>
          </a:bodyPr>
          <a:lstStyle/>
          <a:p>
            <a:pPr algn="just"/>
            <a:r>
              <a:rPr lang="en-US" dirty="0"/>
              <a:t>Python provides no braces to indicate blocks of code for class and function definitions or flow control. Blocks of code are denoted by line indentation, which is rigidly enforced.</a:t>
            </a:r>
          </a:p>
          <a:p>
            <a:pPr algn="just"/>
            <a:r>
              <a:rPr lang="en-US" dirty="0"/>
              <a:t>The number of spaces in the indentation is variable, but all statements within the block must be indented the same amount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Quotation in Python</a:t>
            </a:r>
            <a:br>
              <a:rPr lang="en-US" b="1" dirty="0"/>
            </a:br>
            <a:endParaRPr lang="en-US" dirty="0"/>
          </a:p>
        </p:txBody>
      </p:sp>
      <p:sp>
        <p:nvSpPr>
          <p:cNvPr id="3" name="Content Placeholder 2"/>
          <p:cNvSpPr>
            <a:spLocks noGrp="1"/>
          </p:cNvSpPr>
          <p:nvPr>
            <p:ph idx="1"/>
          </p:nvPr>
        </p:nvSpPr>
        <p:spPr/>
        <p:txBody>
          <a:bodyPr>
            <a:normAutofit fontScale="92500"/>
          </a:bodyPr>
          <a:lstStyle/>
          <a:p>
            <a:pPr algn="just"/>
            <a:r>
              <a:rPr lang="en-US" dirty="0"/>
              <a:t>Python accepts single ('), double (") and triple (''' or """) quotes to denote string literals, as long as the same type of quote starts and ends the string.</a:t>
            </a:r>
          </a:p>
          <a:p>
            <a:pPr algn="just"/>
            <a:r>
              <a:rPr lang="en-US" dirty="0"/>
              <a:t>The triple quotes are used to span the string across multiple lines. For example, all the following are legal −</a:t>
            </a:r>
          </a:p>
          <a:p>
            <a:pPr algn="just"/>
            <a:r>
              <a:rPr lang="en-US" dirty="0"/>
              <a:t>word = 'word' sentence = "This is a sentence." paragraph = """This is a paragraph. It is made up of multiple lines and sentences."""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a:t>
            </a:r>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pPr algn="just"/>
            <a:r>
              <a:rPr lang="en-US" dirty="0"/>
              <a:t>Python is a general-purpose language. </a:t>
            </a:r>
          </a:p>
          <a:p>
            <a:pPr algn="just"/>
            <a:r>
              <a:rPr lang="en-US" dirty="0"/>
              <a:t>Python is a Scripting Language</a:t>
            </a:r>
          </a:p>
          <a:p>
            <a:pPr algn="just"/>
            <a:r>
              <a:rPr lang="en-US" dirty="0"/>
              <a:t>Scripting language are written using high level language constructs, which makes them easy to learn.</a:t>
            </a:r>
          </a:p>
          <a:p>
            <a:pPr algn="just"/>
            <a:r>
              <a:rPr lang="en-US" dirty="0"/>
              <a:t>It has wide range of applications from Web development, scientific and mathematical computing to desktop graphical user Interfaces.</a:t>
            </a:r>
          </a:p>
          <a:p>
            <a:pPr algn="just"/>
            <a:r>
              <a:rPr lang="en-US" dirty="0"/>
              <a:t>The syntax of the language is clean and length of the code is relatively short.</a:t>
            </a:r>
          </a:p>
          <a:p>
            <a:pPr algn="just"/>
            <a:r>
              <a:rPr lang="en-US" dirty="0"/>
              <a:t>It's easy to work in Python because it allows you to think about the problem rather than focusing on the syntax.</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Comments in Python</a:t>
            </a:r>
            <a:endParaRPr lang="en-US" dirty="0"/>
          </a:p>
        </p:txBody>
      </p:sp>
      <p:sp>
        <p:nvSpPr>
          <p:cNvPr id="3" name="Content Placeholder 2"/>
          <p:cNvSpPr>
            <a:spLocks noGrp="1"/>
          </p:cNvSpPr>
          <p:nvPr>
            <p:ph idx="1"/>
          </p:nvPr>
        </p:nvSpPr>
        <p:spPr/>
        <p:txBody>
          <a:bodyPr/>
          <a:lstStyle/>
          <a:p>
            <a:br>
              <a:rPr lang="en-US" b="1" dirty="0"/>
            </a:br>
            <a:r>
              <a:rPr lang="en-US" dirty="0"/>
              <a:t>A hash sign (#) that is not inside a string literal begins a comment. All characters after the # and up to the end of the physical line are part of the comment and the Python interpreter ignores them.</a:t>
            </a:r>
            <a:br>
              <a:rPr lang="en-US" dirty="0"/>
            </a:br>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Multi-Line Statements</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Statements in Python typically end with a new line. Python does, however, allow the use of the line continuation character (\) to denote that the line should continue. For example −</a:t>
            </a:r>
          </a:p>
          <a:p>
            <a:pPr algn="just">
              <a:buNone/>
            </a:pPr>
            <a:r>
              <a:rPr lang="en-US" dirty="0"/>
              <a:t>	total = </a:t>
            </a:r>
            <a:r>
              <a:rPr lang="en-US" dirty="0" err="1"/>
              <a:t>item_one</a:t>
            </a:r>
            <a:r>
              <a:rPr lang="en-US" dirty="0"/>
              <a:t> + \ </a:t>
            </a:r>
            <a:r>
              <a:rPr lang="en-US" dirty="0" err="1"/>
              <a:t>item_two</a:t>
            </a:r>
            <a:r>
              <a:rPr lang="en-US" dirty="0"/>
              <a:t> + \ </a:t>
            </a:r>
            <a:r>
              <a:rPr lang="en-US" dirty="0" err="1"/>
              <a:t>item_three</a:t>
            </a:r>
            <a:endParaRPr lang="en-US" dirty="0"/>
          </a:p>
          <a:p>
            <a:pPr algn="just"/>
            <a:r>
              <a:rPr lang="en-US" dirty="0"/>
              <a:t>Statements contained within the [], {}, or () brackets do not need to use the line continuation character. For example −</a:t>
            </a:r>
          </a:p>
          <a:p>
            <a:pPr algn="just">
              <a:buNone/>
            </a:pPr>
            <a:r>
              <a:rPr lang="en-US" dirty="0"/>
              <a:t>	days = ['Monday', 'Tuesday', 'Wednesday', 'Thursday', 'Friday']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normAutofit fontScale="92500" lnSpcReduction="10000"/>
          </a:bodyPr>
          <a:lstStyle/>
          <a:p>
            <a:pPr algn="just"/>
            <a:r>
              <a:rPr lang="en-US" dirty="0"/>
              <a:t>Variables are nothing but reserved memory locations to store values. This means that when you create a variable you reserve some space in memory.</a:t>
            </a:r>
          </a:p>
          <a:p>
            <a:pPr algn="just"/>
            <a:r>
              <a:rPr lang="en-US" dirty="0"/>
              <a:t>Based on the data type of a variable, the interpreter allocates memory and decides what can be stored in the reserved memory. Therefore, by assigning different data types to variables, you can store integers, decimals or characters in these variables.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Assigning Values to Variables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Python variables do not need explicit declaration to reserve memory space. The declaration happens automatically when you assign a value to a variable. The equal sign (=) is used to assign values to variables.</a:t>
            </a:r>
          </a:p>
          <a:p>
            <a:r>
              <a:rPr lang="en-US" dirty="0"/>
              <a:t>The operand to the left of the = operator is the name of the variable and the operand to the right of the = operator is the value stored in the variable. For example −</a:t>
            </a:r>
          </a:p>
          <a:p>
            <a:pPr>
              <a:buNone/>
            </a:pPr>
            <a:r>
              <a:rPr lang="en-US" sz="2600" dirty="0"/>
              <a:t>#!/</a:t>
            </a:r>
            <a:r>
              <a:rPr lang="en-US" sz="2600" dirty="0" err="1"/>
              <a:t>usr</a:t>
            </a:r>
            <a:r>
              <a:rPr lang="en-US" sz="2600" dirty="0"/>
              <a:t>/bin/python counter = 100 # An integer assignment</a:t>
            </a:r>
          </a:p>
          <a:p>
            <a:pPr>
              <a:buNone/>
            </a:pPr>
            <a:r>
              <a:rPr lang="en-US" sz="2800" dirty="0"/>
              <a:t>miles = 1000.0 </a:t>
            </a:r>
          </a:p>
          <a:p>
            <a:pPr>
              <a:buNone/>
            </a:pPr>
            <a:r>
              <a:rPr lang="en-US" sz="2800" dirty="0"/>
              <a:t># A floating point </a:t>
            </a:r>
          </a:p>
          <a:p>
            <a:pPr>
              <a:buNone/>
            </a:pPr>
            <a:r>
              <a:rPr lang="en-US" sz="2800" dirty="0"/>
              <a:t>name = "John" # A string </a:t>
            </a:r>
          </a:p>
          <a:p>
            <a:pPr>
              <a:buNone/>
            </a:pPr>
            <a:r>
              <a:rPr lang="en-US" sz="2800" dirty="0"/>
              <a:t>print (counter )</a:t>
            </a:r>
          </a:p>
          <a:p>
            <a:pPr>
              <a:buNone/>
            </a:pPr>
            <a:r>
              <a:rPr lang="en-US" sz="2800" dirty="0"/>
              <a:t>print (miles) </a:t>
            </a:r>
          </a:p>
          <a:p>
            <a:pPr>
              <a:buNone/>
            </a:pPr>
            <a:r>
              <a:rPr lang="en-US" sz="2800" dirty="0"/>
              <a:t>print (name)</a:t>
            </a:r>
            <a:endParaRPr lang="en-US" sz="2600" dirty="0"/>
          </a:p>
        </p:txBody>
      </p:sp>
    </p:spTree>
    <p:extLst>
      <p:ext uri="{BB962C8B-B14F-4D97-AF65-F5344CB8AC3E}">
        <p14:creationId xmlns:p14="http://schemas.microsoft.com/office/powerpoint/2010/main" val="2939885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Multiple Assignment</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Python allows you to assign a single value to several variables simultaneously. For example −</a:t>
            </a:r>
          </a:p>
          <a:p>
            <a:pPr algn="just"/>
            <a:r>
              <a:rPr lang="en-US" dirty="0"/>
              <a:t>a = b = c = 1 Here, an integer object is created with the value 1, and all three variables are assigned to the same memory location. </a:t>
            </a:r>
          </a:p>
          <a:p>
            <a:pPr algn="just"/>
            <a:r>
              <a:rPr lang="en-US" dirty="0"/>
              <a:t>You can also assign multiple objects to multiple variables. For example −</a:t>
            </a:r>
          </a:p>
          <a:p>
            <a:pPr algn="just"/>
            <a:r>
              <a:rPr lang="en-US" dirty="0" err="1"/>
              <a:t>a,b,c</a:t>
            </a:r>
            <a:r>
              <a:rPr lang="en-US" dirty="0"/>
              <a:t> = 1,2,"john" Here, two integer objects with values 1 and 2 are assigned to variables a and b respectively, and one string object with the value "john" is assigned to the variable c.</a:t>
            </a:r>
          </a:p>
          <a:p>
            <a:endParaRPr lang="en-US" dirty="0"/>
          </a:p>
        </p:txBody>
      </p:sp>
    </p:spTree>
    <p:extLst>
      <p:ext uri="{BB962C8B-B14F-4D97-AF65-F5344CB8AC3E}">
        <p14:creationId xmlns:p14="http://schemas.microsoft.com/office/powerpoint/2010/main" val="129931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Standard Data Types</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algn="just">
              <a:tabLst>
                <a:tab pos="3206750" algn="l"/>
              </a:tabLst>
            </a:pPr>
            <a:r>
              <a:rPr lang="en-US" dirty="0"/>
              <a:t>The data stored in memory can be of many types. For example, a person's age is stored as a numeric value and his or her address is stored as alphanumeric characters. Python has various standard data types that are used to define the operations possible on them and the storage method for each of them.</a:t>
            </a:r>
          </a:p>
          <a:p>
            <a:pPr algn="just"/>
            <a:r>
              <a:rPr lang="en-US" dirty="0"/>
              <a:t>Python has five standard data types −</a:t>
            </a:r>
          </a:p>
          <a:p>
            <a:pPr algn="just"/>
            <a:r>
              <a:rPr lang="en-US" dirty="0"/>
              <a:t>Numbers</a:t>
            </a:r>
          </a:p>
          <a:p>
            <a:pPr algn="just"/>
            <a:r>
              <a:rPr lang="en-US" dirty="0"/>
              <a:t>String</a:t>
            </a:r>
          </a:p>
          <a:p>
            <a:pPr algn="just"/>
            <a:r>
              <a:rPr lang="en-US" dirty="0"/>
              <a:t>List</a:t>
            </a:r>
          </a:p>
          <a:p>
            <a:pPr algn="just"/>
            <a:r>
              <a:rPr lang="en-US" dirty="0"/>
              <a:t>Tuple</a:t>
            </a:r>
          </a:p>
          <a:p>
            <a:pPr algn="just"/>
            <a:r>
              <a:rPr lang="en-US" dirty="0"/>
              <a:t>Dictionary</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Python Numbers</a:t>
            </a:r>
            <a:br>
              <a:rPr lang="en-US" b="1" dirty="0"/>
            </a:br>
            <a:endParaRPr lang="en-US" dirty="0"/>
          </a:p>
        </p:txBody>
      </p:sp>
      <p:sp>
        <p:nvSpPr>
          <p:cNvPr id="3" name="Content Placeholder 2"/>
          <p:cNvSpPr>
            <a:spLocks noGrp="1"/>
          </p:cNvSpPr>
          <p:nvPr>
            <p:ph idx="1"/>
          </p:nvPr>
        </p:nvSpPr>
        <p:spPr>
          <a:xfrm>
            <a:off x="457200" y="838200"/>
            <a:ext cx="8229600" cy="5745162"/>
          </a:xfrm>
        </p:spPr>
        <p:txBody>
          <a:bodyPr>
            <a:normAutofit/>
          </a:bodyPr>
          <a:lstStyle/>
          <a:p>
            <a:r>
              <a:rPr lang="en-US" sz="2400" dirty="0"/>
              <a:t>Number data types store numeric values. Number objects are created when you assign a value to them. For example −</a:t>
            </a:r>
          </a:p>
          <a:p>
            <a:r>
              <a:rPr lang="en-US" sz="2400" dirty="0"/>
              <a:t>var1 = 1 var2 = 10 You can also delete the reference to a number object by using the del statement. The syntax of the del statement is −</a:t>
            </a:r>
          </a:p>
          <a:p>
            <a:r>
              <a:rPr lang="en-US" sz="2400" dirty="0"/>
              <a:t>del var1  You can delete a single object or multiple objects by using the del statement with variable separated by coma. </a:t>
            </a:r>
          </a:p>
          <a:p>
            <a:r>
              <a:rPr lang="en-US" sz="2400" dirty="0"/>
              <a:t>For example −</a:t>
            </a:r>
          </a:p>
          <a:p>
            <a:pPr>
              <a:buNone/>
            </a:pPr>
            <a:r>
              <a:rPr lang="en-US" sz="2400" dirty="0"/>
              <a:t>      del var1, var2</a:t>
            </a:r>
          </a:p>
          <a:p>
            <a:pPr>
              <a:buNone/>
            </a:pPr>
            <a:r>
              <a:rPr lang="en-US" sz="2400" dirty="0"/>
              <a:t>Python supports following different numerical types −</a:t>
            </a:r>
          </a:p>
          <a:p>
            <a:r>
              <a:rPr lang="en-US" sz="2400" dirty="0"/>
              <a:t>int </a:t>
            </a:r>
          </a:p>
          <a:p>
            <a:r>
              <a:rPr lang="en-US" sz="2400" dirty="0"/>
              <a:t>float </a:t>
            </a:r>
          </a:p>
          <a:p>
            <a:r>
              <a:rPr lang="en-US" sz="2400" dirty="0"/>
              <a:t>complex </a:t>
            </a:r>
          </a:p>
          <a:p>
            <a:endParaRPr lang="en-US" sz="2400" dirty="0"/>
          </a:p>
          <a:p>
            <a:pPr>
              <a:buNone/>
            </a:pPr>
            <a:endParaRPr lang="en-US" sz="1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Examples</a:t>
            </a:r>
            <a:br>
              <a:rPr lang="en-US" sz="2800" b="1" dirty="0"/>
            </a:br>
            <a:r>
              <a:rPr lang="en-US" sz="2800" dirty="0"/>
              <a:t>Here are some examples of numeric types</a:t>
            </a:r>
            <a:br>
              <a:rPr lang="en-US" sz="2800" dirty="0"/>
            </a:br>
            <a:br>
              <a:rPr lang="en-US" sz="2800" dirty="0"/>
            </a:br>
            <a:endParaRPr lang="en-US" sz="2800" dirty="0"/>
          </a:p>
        </p:txBody>
      </p:sp>
      <p:graphicFrame>
        <p:nvGraphicFramePr>
          <p:cNvPr id="4" name="Content Placeholder 3"/>
          <p:cNvGraphicFramePr>
            <a:graphicFrameLocks noGrp="1"/>
          </p:cNvGraphicFramePr>
          <p:nvPr>
            <p:ph idx="1"/>
          </p:nvPr>
        </p:nvGraphicFramePr>
        <p:xfrm>
          <a:off x="457200" y="1600200"/>
          <a:ext cx="8001000" cy="4343402"/>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620486">
                <a:tc>
                  <a:txBody>
                    <a:bodyPr/>
                    <a:lstStyle/>
                    <a:p>
                      <a:pPr algn="ctr"/>
                      <a:r>
                        <a:rPr lang="en-US" dirty="0"/>
                        <a:t>int</a:t>
                      </a:r>
                    </a:p>
                  </a:txBody>
                  <a:tcPr anchor="ctr"/>
                </a:tc>
                <a:tc>
                  <a:txBody>
                    <a:bodyPr/>
                    <a:lstStyle/>
                    <a:p>
                      <a:pPr algn="ctr"/>
                      <a:r>
                        <a:rPr lang="en-US" dirty="0"/>
                        <a:t>float</a:t>
                      </a:r>
                    </a:p>
                  </a:txBody>
                  <a:tcPr anchor="ctr"/>
                </a:tc>
                <a:tc>
                  <a:txBody>
                    <a:bodyPr/>
                    <a:lstStyle/>
                    <a:p>
                      <a:pPr algn="ctr"/>
                      <a:r>
                        <a:rPr lang="en-US"/>
                        <a:t>complex</a:t>
                      </a:r>
                    </a:p>
                  </a:txBody>
                  <a:tcPr anchor="ctr"/>
                </a:tc>
                <a:extLst>
                  <a:ext uri="{0D108BD9-81ED-4DB2-BD59-A6C34878D82A}">
                    <a16:rowId xmlns:a16="http://schemas.microsoft.com/office/drawing/2014/main" val="10000"/>
                  </a:ext>
                </a:extLst>
              </a:tr>
              <a:tr h="620486">
                <a:tc>
                  <a:txBody>
                    <a:bodyPr/>
                    <a:lstStyle/>
                    <a:p>
                      <a:r>
                        <a:rPr lang="en-US"/>
                        <a:t>10</a:t>
                      </a:r>
                    </a:p>
                  </a:txBody>
                  <a:tcPr anchor="ctr"/>
                </a:tc>
                <a:tc>
                  <a:txBody>
                    <a:bodyPr/>
                    <a:lstStyle/>
                    <a:p>
                      <a:r>
                        <a:rPr lang="en-US"/>
                        <a:t>0.0</a:t>
                      </a:r>
                    </a:p>
                  </a:txBody>
                  <a:tcPr anchor="ctr"/>
                </a:tc>
                <a:tc>
                  <a:txBody>
                    <a:bodyPr/>
                    <a:lstStyle/>
                    <a:p>
                      <a:r>
                        <a:rPr lang="en-US"/>
                        <a:t>3.14j</a:t>
                      </a:r>
                    </a:p>
                  </a:txBody>
                  <a:tcPr anchor="ctr"/>
                </a:tc>
                <a:extLst>
                  <a:ext uri="{0D108BD9-81ED-4DB2-BD59-A6C34878D82A}">
                    <a16:rowId xmlns:a16="http://schemas.microsoft.com/office/drawing/2014/main" val="10001"/>
                  </a:ext>
                </a:extLst>
              </a:tr>
              <a:tr h="620486">
                <a:tc>
                  <a:txBody>
                    <a:bodyPr/>
                    <a:lstStyle/>
                    <a:p>
                      <a:r>
                        <a:rPr lang="en-US"/>
                        <a:t>100</a:t>
                      </a:r>
                    </a:p>
                  </a:txBody>
                  <a:tcPr anchor="ctr"/>
                </a:tc>
                <a:tc>
                  <a:txBody>
                    <a:bodyPr/>
                    <a:lstStyle/>
                    <a:p>
                      <a:r>
                        <a:rPr lang="en-US"/>
                        <a:t>15.20</a:t>
                      </a:r>
                    </a:p>
                  </a:txBody>
                  <a:tcPr anchor="ctr"/>
                </a:tc>
                <a:tc>
                  <a:txBody>
                    <a:bodyPr/>
                    <a:lstStyle/>
                    <a:p>
                      <a:r>
                        <a:rPr lang="en-US"/>
                        <a:t>45.j</a:t>
                      </a:r>
                    </a:p>
                  </a:txBody>
                  <a:tcPr anchor="ctr"/>
                </a:tc>
                <a:extLst>
                  <a:ext uri="{0D108BD9-81ED-4DB2-BD59-A6C34878D82A}">
                    <a16:rowId xmlns:a16="http://schemas.microsoft.com/office/drawing/2014/main" val="10002"/>
                  </a:ext>
                </a:extLst>
              </a:tr>
              <a:tr h="620486">
                <a:tc>
                  <a:txBody>
                    <a:bodyPr/>
                    <a:lstStyle/>
                    <a:p>
                      <a:r>
                        <a:rPr lang="en-US"/>
                        <a:t>-786</a:t>
                      </a:r>
                    </a:p>
                  </a:txBody>
                  <a:tcPr anchor="ctr"/>
                </a:tc>
                <a:tc>
                  <a:txBody>
                    <a:bodyPr/>
                    <a:lstStyle/>
                    <a:p>
                      <a:r>
                        <a:rPr lang="en-US"/>
                        <a:t>-21.9</a:t>
                      </a:r>
                    </a:p>
                  </a:txBody>
                  <a:tcPr anchor="ctr"/>
                </a:tc>
                <a:tc>
                  <a:txBody>
                    <a:bodyPr/>
                    <a:lstStyle/>
                    <a:p>
                      <a:r>
                        <a:rPr lang="en-US"/>
                        <a:t>9.322e-36j</a:t>
                      </a:r>
                    </a:p>
                  </a:txBody>
                  <a:tcPr anchor="ctr"/>
                </a:tc>
                <a:extLst>
                  <a:ext uri="{0D108BD9-81ED-4DB2-BD59-A6C34878D82A}">
                    <a16:rowId xmlns:a16="http://schemas.microsoft.com/office/drawing/2014/main" val="10003"/>
                  </a:ext>
                </a:extLst>
              </a:tr>
              <a:tr h="620486">
                <a:tc>
                  <a:txBody>
                    <a:bodyPr/>
                    <a:lstStyle/>
                    <a:p>
                      <a:r>
                        <a:rPr lang="en-US"/>
                        <a:t>080</a:t>
                      </a:r>
                    </a:p>
                  </a:txBody>
                  <a:tcPr anchor="ctr"/>
                </a:tc>
                <a:tc>
                  <a:txBody>
                    <a:bodyPr/>
                    <a:lstStyle/>
                    <a:p>
                      <a:r>
                        <a:rPr lang="en-US" dirty="0"/>
                        <a:t>32.3+e18</a:t>
                      </a:r>
                    </a:p>
                  </a:txBody>
                  <a:tcPr anchor="ctr"/>
                </a:tc>
                <a:tc>
                  <a:txBody>
                    <a:bodyPr/>
                    <a:lstStyle/>
                    <a:p>
                      <a:r>
                        <a:rPr lang="en-US"/>
                        <a:t>.876j</a:t>
                      </a:r>
                    </a:p>
                  </a:txBody>
                  <a:tcPr anchor="ctr"/>
                </a:tc>
                <a:extLst>
                  <a:ext uri="{0D108BD9-81ED-4DB2-BD59-A6C34878D82A}">
                    <a16:rowId xmlns:a16="http://schemas.microsoft.com/office/drawing/2014/main" val="10004"/>
                  </a:ext>
                </a:extLst>
              </a:tr>
              <a:tr h="620486">
                <a:tc>
                  <a:txBody>
                    <a:bodyPr/>
                    <a:lstStyle/>
                    <a:p>
                      <a:r>
                        <a:rPr lang="en-US"/>
                        <a:t>-0490</a:t>
                      </a:r>
                    </a:p>
                  </a:txBody>
                  <a:tcPr anchor="ctr"/>
                </a:tc>
                <a:tc>
                  <a:txBody>
                    <a:bodyPr/>
                    <a:lstStyle/>
                    <a:p>
                      <a:r>
                        <a:rPr lang="en-US" dirty="0"/>
                        <a:t>-90.</a:t>
                      </a:r>
                    </a:p>
                  </a:txBody>
                  <a:tcPr anchor="ctr"/>
                </a:tc>
                <a:tc>
                  <a:txBody>
                    <a:bodyPr/>
                    <a:lstStyle/>
                    <a:p>
                      <a:r>
                        <a:rPr lang="en-US"/>
                        <a:t>-.6545+0J</a:t>
                      </a:r>
                    </a:p>
                  </a:txBody>
                  <a:tcPr anchor="ctr"/>
                </a:tc>
                <a:extLst>
                  <a:ext uri="{0D108BD9-81ED-4DB2-BD59-A6C34878D82A}">
                    <a16:rowId xmlns:a16="http://schemas.microsoft.com/office/drawing/2014/main" val="10005"/>
                  </a:ext>
                </a:extLst>
              </a:tr>
              <a:tr h="620486">
                <a:tc>
                  <a:txBody>
                    <a:bodyPr/>
                    <a:lstStyle/>
                    <a:p>
                      <a:r>
                        <a:rPr lang="en-US" dirty="0"/>
                        <a:t>-0x260</a:t>
                      </a:r>
                    </a:p>
                  </a:txBody>
                  <a:tcPr anchor="ctr"/>
                </a:tc>
                <a:tc>
                  <a:txBody>
                    <a:bodyPr/>
                    <a:lstStyle/>
                    <a:p>
                      <a:r>
                        <a:rPr lang="en-US" dirty="0"/>
                        <a:t>-32.54e100</a:t>
                      </a:r>
                    </a:p>
                  </a:txBody>
                  <a:tcPr anchor="ctr"/>
                </a:tc>
                <a:tc>
                  <a:txBody>
                    <a:bodyPr/>
                    <a:lstStyle/>
                    <a:p>
                      <a:r>
                        <a:rPr lang="en-US" dirty="0"/>
                        <a:t>3e+26J</a:t>
                      </a:r>
                    </a:p>
                  </a:txBody>
                  <a:tcPr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2939-CCC3-4AD1-A38B-48E9F105934A}"/>
              </a:ext>
            </a:extLst>
          </p:cNvPr>
          <p:cNvSpPr>
            <a:spLocks noGrp="1"/>
          </p:cNvSpPr>
          <p:nvPr>
            <p:ph type="title"/>
          </p:nvPr>
        </p:nvSpPr>
        <p:spPr/>
        <p:txBody>
          <a:bodyPr/>
          <a:lstStyle/>
          <a:p>
            <a:r>
              <a:rPr lang="en-US" dirty="0"/>
              <a:t>Python Objects</a:t>
            </a:r>
            <a:endParaRPr lang="en-IN" dirty="0"/>
          </a:p>
        </p:txBody>
      </p:sp>
      <p:sp>
        <p:nvSpPr>
          <p:cNvPr id="3" name="Content Placeholder 2">
            <a:extLst>
              <a:ext uri="{FF2B5EF4-FFF2-40B4-BE49-F238E27FC236}">
                <a16:creationId xmlns:a16="http://schemas.microsoft.com/office/drawing/2014/main" id="{8DC06D3A-759B-4C11-A4EA-A592716ED55C}"/>
              </a:ext>
            </a:extLst>
          </p:cNvPr>
          <p:cNvSpPr>
            <a:spLocks noGrp="1"/>
          </p:cNvSpPr>
          <p:nvPr>
            <p:ph idx="1"/>
          </p:nvPr>
        </p:nvSpPr>
        <p:spPr/>
        <p:txBody>
          <a:bodyPr>
            <a:normAutofit fontScale="92500" lnSpcReduction="20000"/>
          </a:bodyPr>
          <a:lstStyle/>
          <a:p>
            <a:r>
              <a:rPr lang="en-US" dirty="0"/>
              <a:t>Everything in python is object.</a:t>
            </a:r>
          </a:p>
          <a:p>
            <a:r>
              <a:rPr lang="en-US" dirty="0"/>
              <a:t>Every object specifically data has three properties type, id and value</a:t>
            </a:r>
          </a:p>
          <a:p>
            <a:r>
              <a:rPr lang="en-IN" dirty="0"/>
              <a:t>ID remains same once data is created.</a:t>
            </a:r>
          </a:p>
          <a:p>
            <a:r>
              <a:rPr lang="en-IN" dirty="0"/>
              <a:t>Objects whose value can change after creation is called mutable and whose value can't be changed is called immutable</a:t>
            </a:r>
          </a:p>
          <a:p>
            <a:r>
              <a:rPr lang="en-IN" dirty="0"/>
              <a:t>Mutable examples:</a:t>
            </a:r>
            <a:r>
              <a:rPr lang="en-IN" b="1" dirty="0"/>
              <a:t> list, set, dictionary</a:t>
            </a:r>
            <a:r>
              <a:rPr lang="en-IN" dirty="0"/>
              <a:t> </a:t>
            </a:r>
          </a:p>
          <a:p>
            <a:r>
              <a:rPr lang="en-IN" dirty="0"/>
              <a:t>Immutable examples: </a:t>
            </a:r>
            <a:r>
              <a:rPr lang="en-US" b="1" dirty="0"/>
              <a:t>int, float, decimal, bool, string, tuple, and range</a:t>
            </a:r>
            <a:r>
              <a:rPr lang="en-US" dirty="0"/>
              <a:t>.</a:t>
            </a:r>
            <a:endParaRPr lang="en-IN" dirty="0"/>
          </a:p>
        </p:txBody>
      </p:sp>
    </p:spTree>
    <p:extLst>
      <p:ext uri="{BB962C8B-B14F-4D97-AF65-F5344CB8AC3E}">
        <p14:creationId xmlns:p14="http://schemas.microsoft.com/office/powerpoint/2010/main" val="1788664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b="1" dirty="0"/>
              <a:t>Python - Basic Operators</a:t>
            </a:r>
            <a:br>
              <a:rPr lang="en-US" sz="1800" b="1" dirty="0"/>
            </a:br>
            <a:r>
              <a:rPr lang="en-US" sz="1800" dirty="0"/>
              <a:t>Operators are the constructs which can manipulate the value of operands.</a:t>
            </a:r>
            <a:br>
              <a:rPr lang="en-US" sz="1800" dirty="0"/>
            </a:br>
            <a:r>
              <a:rPr lang="en-US" sz="1800" dirty="0"/>
              <a:t>Consider the expression 4 + 5 = 9. Here, 4 and 5 are called operands and + is called operator.</a:t>
            </a:r>
            <a:br>
              <a:rPr lang="en-US" sz="1800" dirty="0"/>
            </a:br>
            <a:br>
              <a:rPr lang="en-US" sz="1800" b="1" dirty="0"/>
            </a:br>
            <a:endParaRPr lang="en-US" sz="1800"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Types of Operator</a:t>
            </a:r>
          </a:p>
          <a:p>
            <a:r>
              <a:rPr lang="en-US" dirty="0"/>
              <a:t>Python language supports the following types of operators.</a:t>
            </a:r>
          </a:p>
          <a:p>
            <a:r>
              <a:rPr lang="en-US" dirty="0"/>
              <a:t>Arithmetic Operators</a:t>
            </a:r>
          </a:p>
          <a:p>
            <a:r>
              <a:rPr lang="en-US" dirty="0"/>
              <a:t>Comparison (Relational) Operators</a:t>
            </a:r>
          </a:p>
          <a:p>
            <a:r>
              <a:rPr lang="en-US" dirty="0"/>
              <a:t>Assignment Operators</a:t>
            </a:r>
          </a:p>
          <a:p>
            <a:r>
              <a:rPr lang="en-US" dirty="0"/>
              <a:t>Logical Operators</a:t>
            </a:r>
          </a:p>
          <a:p>
            <a:r>
              <a:rPr lang="en-US" dirty="0"/>
              <a:t>Bitwise Operators</a:t>
            </a:r>
          </a:p>
          <a:p>
            <a:r>
              <a:rPr lang="en-US" dirty="0"/>
              <a:t>Membership Operators</a:t>
            </a:r>
          </a:p>
          <a:p>
            <a:r>
              <a:rPr lang="en-US" dirty="0"/>
              <a:t>Identity Operators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Programming Cycle</a:t>
            </a:r>
          </a:p>
        </p:txBody>
      </p:sp>
      <p:sp>
        <p:nvSpPr>
          <p:cNvPr id="3" name="Content Placeholder 2"/>
          <p:cNvSpPr>
            <a:spLocks noGrp="1"/>
          </p:cNvSpPr>
          <p:nvPr>
            <p:ph idx="1"/>
          </p:nvPr>
        </p:nvSpPr>
        <p:spPr/>
        <p:txBody>
          <a:bodyPr/>
          <a:lstStyle/>
          <a:p>
            <a:pPr algn="just"/>
            <a:r>
              <a:rPr lang="en-US" dirty="0"/>
              <a:t>Relatively shorter than other language.</a:t>
            </a:r>
          </a:p>
          <a:p>
            <a:pPr algn="just"/>
            <a:r>
              <a:rPr lang="en-US" dirty="0"/>
              <a:t>There is no compile or link step while it is in built step.</a:t>
            </a:r>
          </a:p>
          <a:p>
            <a:pPr algn="just"/>
            <a:r>
              <a:rPr lang="en-US" dirty="0"/>
              <a:t>Python interpreter internally does the compilation</a:t>
            </a:r>
          </a:p>
          <a:p>
            <a:pPr algn="just"/>
            <a:r>
              <a:rPr lang="en-US" dirty="0"/>
              <a:t>Python program simply imports library at run time and uses the objects.</a:t>
            </a:r>
          </a:p>
          <a:p>
            <a:pPr lvl="1">
              <a:buNone/>
            </a:pPr>
            <a:endParaRPr lang="en-US" dirty="0"/>
          </a:p>
        </p:txBody>
      </p:sp>
      <p:sp>
        <p:nvSpPr>
          <p:cNvPr id="4" name="TextBox 3"/>
          <p:cNvSpPr txBox="1"/>
          <p:nvPr/>
        </p:nvSpPr>
        <p:spPr>
          <a:xfrm>
            <a:off x="1447800" y="6553200"/>
            <a:ext cx="184731"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304800"/>
          <a:ext cx="8229600" cy="6990416"/>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41771">
                <a:tc>
                  <a:txBody>
                    <a:bodyPr/>
                    <a:lstStyle/>
                    <a:p>
                      <a:pPr algn="ctr"/>
                      <a:r>
                        <a:rPr lang="en-US" sz="1600" dirty="0"/>
                        <a:t>Operator</a:t>
                      </a:r>
                    </a:p>
                  </a:txBody>
                  <a:tcPr anchor="ctr"/>
                </a:tc>
                <a:tc>
                  <a:txBody>
                    <a:bodyPr/>
                    <a:lstStyle/>
                    <a:p>
                      <a:pPr algn="ctr"/>
                      <a:r>
                        <a:rPr lang="en-US" sz="1600"/>
                        <a:t>Description</a:t>
                      </a:r>
                    </a:p>
                  </a:txBody>
                  <a:tcPr anchor="ctr"/>
                </a:tc>
                <a:tc>
                  <a:txBody>
                    <a:bodyPr/>
                    <a:lstStyle/>
                    <a:p>
                      <a:pPr algn="ctr"/>
                      <a:r>
                        <a:rPr lang="en-US" sz="1600"/>
                        <a:t>Example</a:t>
                      </a:r>
                    </a:p>
                  </a:txBody>
                  <a:tcPr anchor="ctr"/>
                </a:tc>
                <a:extLst>
                  <a:ext uri="{0D108BD9-81ED-4DB2-BD59-A6C34878D82A}">
                    <a16:rowId xmlns:a16="http://schemas.microsoft.com/office/drawing/2014/main" val="10000"/>
                  </a:ext>
                </a:extLst>
              </a:tr>
              <a:tr h="667937">
                <a:tc>
                  <a:txBody>
                    <a:bodyPr/>
                    <a:lstStyle/>
                    <a:p>
                      <a:r>
                        <a:rPr lang="en-US" sz="1600"/>
                        <a:t>+ Addition</a:t>
                      </a:r>
                    </a:p>
                  </a:txBody>
                  <a:tcPr anchor="ctr"/>
                </a:tc>
                <a:tc>
                  <a:txBody>
                    <a:bodyPr/>
                    <a:lstStyle/>
                    <a:p>
                      <a:r>
                        <a:rPr lang="en-US" sz="1600"/>
                        <a:t>Adds values on either side of the operator.</a:t>
                      </a:r>
                    </a:p>
                  </a:txBody>
                  <a:tcPr anchor="ctr"/>
                </a:tc>
                <a:tc>
                  <a:txBody>
                    <a:bodyPr/>
                    <a:lstStyle/>
                    <a:p>
                      <a:r>
                        <a:rPr lang="en-US" sz="1600"/>
                        <a:t>a + b = 30</a:t>
                      </a:r>
                    </a:p>
                  </a:txBody>
                  <a:tcPr anchor="ctr"/>
                </a:tc>
                <a:extLst>
                  <a:ext uri="{0D108BD9-81ED-4DB2-BD59-A6C34878D82A}">
                    <a16:rowId xmlns:a16="http://schemas.microsoft.com/office/drawing/2014/main" val="10001"/>
                  </a:ext>
                </a:extLst>
              </a:tr>
              <a:tr h="667937">
                <a:tc>
                  <a:txBody>
                    <a:bodyPr/>
                    <a:lstStyle/>
                    <a:p>
                      <a:r>
                        <a:rPr lang="en-US" sz="1600"/>
                        <a:t>- Subtraction</a:t>
                      </a:r>
                    </a:p>
                  </a:txBody>
                  <a:tcPr anchor="ctr"/>
                </a:tc>
                <a:tc>
                  <a:txBody>
                    <a:bodyPr/>
                    <a:lstStyle/>
                    <a:p>
                      <a:r>
                        <a:rPr lang="en-US" sz="1600"/>
                        <a:t>Subtracts right hand operand from left hand operand.</a:t>
                      </a:r>
                    </a:p>
                  </a:txBody>
                  <a:tcPr anchor="ctr"/>
                </a:tc>
                <a:tc>
                  <a:txBody>
                    <a:bodyPr/>
                    <a:lstStyle/>
                    <a:p>
                      <a:r>
                        <a:rPr lang="en-US" sz="1600"/>
                        <a:t>a – b = -10</a:t>
                      </a:r>
                    </a:p>
                  </a:txBody>
                  <a:tcPr anchor="ctr"/>
                </a:tc>
                <a:extLst>
                  <a:ext uri="{0D108BD9-81ED-4DB2-BD59-A6C34878D82A}">
                    <a16:rowId xmlns:a16="http://schemas.microsoft.com/office/drawing/2014/main" val="10002"/>
                  </a:ext>
                </a:extLst>
              </a:tr>
              <a:tr h="667937">
                <a:tc>
                  <a:txBody>
                    <a:bodyPr/>
                    <a:lstStyle/>
                    <a:p>
                      <a:r>
                        <a:rPr lang="en-US" sz="1600"/>
                        <a:t>* Multiplication</a:t>
                      </a:r>
                    </a:p>
                  </a:txBody>
                  <a:tcPr anchor="ctr"/>
                </a:tc>
                <a:tc>
                  <a:txBody>
                    <a:bodyPr/>
                    <a:lstStyle/>
                    <a:p>
                      <a:r>
                        <a:rPr lang="en-US" sz="1600"/>
                        <a:t>Multiplies values on either side of the operator</a:t>
                      </a:r>
                    </a:p>
                  </a:txBody>
                  <a:tcPr anchor="ctr"/>
                </a:tc>
                <a:tc>
                  <a:txBody>
                    <a:bodyPr/>
                    <a:lstStyle/>
                    <a:p>
                      <a:r>
                        <a:rPr lang="en-US" sz="1600"/>
                        <a:t>a * b = 200</a:t>
                      </a:r>
                    </a:p>
                  </a:txBody>
                  <a:tcPr anchor="ctr"/>
                </a:tc>
                <a:extLst>
                  <a:ext uri="{0D108BD9-81ED-4DB2-BD59-A6C34878D82A}">
                    <a16:rowId xmlns:a16="http://schemas.microsoft.com/office/drawing/2014/main" val="10003"/>
                  </a:ext>
                </a:extLst>
              </a:tr>
              <a:tr h="667937">
                <a:tc>
                  <a:txBody>
                    <a:bodyPr/>
                    <a:lstStyle/>
                    <a:p>
                      <a:r>
                        <a:rPr lang="en-US" sz="1600"/>
                        <a:t>/ Division</a:t>
                      </a:r>
                    </a:p>
                  </a:txBody>
                  <a:tcPr anchor="ctr"/>
                </a:tc>
                <a:tc>
                  <a:txBody>
                    <a:bodyPr/>
                    <a:lstStyle/>
                    <a:p>
                      <a:r>
                        <a:rPr lang="en-US" sz="1600"/>
                        <a:t>Divides left hand operand by right hand operand</a:t>
                      </a:r>
                    </a:p>
                  </a:txBody>
                  <a:tcPr anchor="ctr"/>
                </a:tc>
                <a:tc>
                  <a:txBody>
                    <a:bodyPr/>
                    <a:lstStyle/>
                    <a:p>
                      <a:r>
                        <a:rPr lang="en-US" sz="1600"/>
                        <a:t>b / a = 2</a:t>
                      </a:r>
                    </a:p>
                  </a:txBody>
                  <a:tcPr anchor="ctr"/>
                </a:tc>
                <a:extLst>
                  <a:ext uri="{0D108BD9-81ED-4DB2-BD59-A6C34878D82A}">
                    <a16:rowId xmlns:a16="http://schemas.microsoft.com/office/drawing/2014/main" val="10004"/>
                  </a:ext>
                </a:extLst>
              </a:tr>
              <a:tr h="667937">
                <a:tc>
                  <a:txBody>
                    <a:bodyPr/>
                    <a:lstStyle/>
                    <a:p>
                      <a:r>
                        <a:rPr lang="en-US" sz="1600"/>
                        <a:t>% Modulus</a:t>
                      </a:r>
                    </a:p>
                  </a:txBody>
                  <a:tcPr anchor="ctr"/>
                </a:tc>
                <a:tc>
                  <a:txBody>
                    <a:bodyPr/>
                    <a:lstStyle/>
                    <a:p>
                      <a:r>
                        <a:rPr lang="en-US" sz="1600"/>
                        <a:t>Divides left hand operand by right hand operand and returns remainder</a:t>
                      </a:r>
                    </a:p>
                  </a:txBody>
                  <a:tcPr anchor="ctr"/>
                </a:tc>
                <a:tc>
                  <a:txBody>
                    <a:bodyPr/>
                    <a:lstStyle/>
                    <a:p>
                      <a:r>
                        <a:rPr lang="en-US" sz="1600"/>
                        <a:t>b % a = 0</a:t>
                      </a:r>
                    </a:p>
                  </a:txBody>
                  <a:tcPr anchor="ctr"/>
                </a:tc>
                <a:extLst>
                  <a:ext uri="{0D108BD9-81ED-4DB2-BD59-A6C34878D82A}">
                    <a16:rowId xmlns:a16="http://schemas.microsoft.com/office/drawing/2014/main" val="10005"/>
                  </a:ext>
                </a:extLst>
              </a:tr>
              <a:tr h="667937">
                <a:tc>
                  <a:txBody>
                    <a:bodyPr/>
                    <a:lstStyle/>
                    <a:p>
                      <a:r>
                        <a:rPr lang="en-US" sz="1600" dirty="0"/>
                        <a:t>** Exponent</a:t>
                      </a:r>
                    </a:p>
                  </a:txBody>
                  <a:tcPr anchor="ctr"/>
                </a:tc>
                <a:tc>
                  <a:txBody>
                    <a:bodyPr/>
                    <a:lstStyle/>
                    <a:p>
                      <a:r>
                        <a:rPr lang="en-US" sz="1600"/>
                        <a:t>Performs exponential (power) calculation on operators</a:t>
                      </a:r>
                    </a:p>
                  </a:txBody>
                  <a:tcPr anchor="ctr"/>
                </a:tc>
                <a:tc>
                  <a:txBody>
                    <a:bodyPr/>
                    <a:lstStyle/>
                    <a:p>
                      <a:r>
                        <a:rPr lang="en-US" sz="1600"/>
                        <a:t>a**b =10 to the power 20</a:t>
                      </a:r>
                    </a:p>
                  </a:txBody>
                  <a:tcPr anchor="ctr"/>
                </a:tc>
                <a:extLst>
                  <a:ext uri="{0D108BD9-81ED-4DB2-BD59-A6C34878D82A}">
                    <a16:rowId xmlns:a16="http://schemas.microsoft.com/office/drawing/2014/main" val="10006"/>
                  </a:ext>
                </a:extLst>
              </a:tr>
              <a:tr h="2003810">
                <a:tc>
                  <a:txBody>
                    <a:bodyPr/>
                    <a:lstStyle/>
                    <a:p>
                      <a:r>
                        <a:rPr lang="en-US" sz="1600"/>
                        <a:t>//</a:t>
                      </a:r>
                    </a:p>
                  </a:txBody>
                  <a:tcPr anchor="ctr"/>
                </a:tc>
                <a:tc>
                  <a:txBody>
                    <a:bodyPr/>
                    <a:lstStyle/>
                    <a:p>
                      <a:r>
                        <a:rPr lang="en-US" sz="1600"/>
                        <a:t>Floor Division - The division of operands where the result is the quotient in which the digits after the decimal point are removed. But if one of the operands is negative, the result is floored, i.e., rounded away from zero (towards negative infinity) −</a:t>
                      </a:r>
                    </a:p>
                  </a:txBody>
                  <a:tcPr anchor="ctr"/>
                </a:tc>
                <a:tc>
                  <a:txBody>
                    <a:bodyPr/>
                    <a:lstStyle/>
                    <a:p>
                      <a:r>
                        <a:rPr lang="en-US" sz="1600" dirty="0"/>
                        <a:t>9//2 = 4 and 9.0//2.0 = 4.0, -11//3 = -4, -11.0//3 = -4.0</a:t>
                      </a:r>
                    </a:p>
                  </a:txBody>
                  <a:tcPr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br>
              <a:rPr lang="en-US" sz="2000" b="1" dirty="0"/>
            </a:br>
            <a:r>
              <a:rPr lang="en-US" sz="2000" b="1" dirty="0"/>
              <a:t>Python Comparison Operators</a:t>
            </a:r>
            <a:br>
              <a:rPr lang="en-US" sz="2000" b="1" dirty="0"/>
            </a:br>
            <a:r>
              <a:rPr lang="en-US" sz="2000" dirty="0"/>
              <a:t>These operators compare the values on either sides of them and decide the relation among them. They are also called Relational operators.</a:t>
            </a:r>
            <a:br>
              <a:rPr lang="en-US" sz="2000" dirty="0"/>
            </a:br>
            <a:r>
              <a:rPr lang="en-US" sz="2000" dirty="0"/>
              <a:t>Assume variable a =10 and variable b=20, then −</a:t>
            </a:r>
            <a:br>
              <a:rPr lang="en-US" sz="2000" dirty="0"/>
            </a:br>
            <a:endParaRPr lang="en-US" sz="2000" dirty="0"/>
          </a:p>
        </p:txBody>
      </p:sp>
      <p:graphicFrame>
        <p:nvGraphicFramePr>
          <p:cNvPr id="5" name="Content Placeholder 4"/>
          <p:cNvGraphicFramePr>
            <a:graphicFrameLocks noGrp="1"/>
          </p:cNvGraphicFramePr>
          <p:nvPr>
            <p:ph idx="1"/>
          </p:nvPr>
        </p:nvGraphicFramePr>
        <p:xfrm>
          <a:off x="304800" y="1447800"/>
          <a:ext cx="8229600" cy="6390754"/>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477634">
                <a:tc>
                  <a:txBody>
                    <a:bodyPr/>
                    <a:lstStyle/>
                    <a:p>
                      <a:pPr algn="ctr"/>
                      <a:r>
                        <a:rPr lang="en-US" sz="1600" dirty="0"/>
                        <a:t>Operator</a:t>
                      </a:r>
                    </a:p>
                  </a:txBody>
                  <a:tcPr anchor="ctr"/>
                </a:tc>
                <a:tc>
                  <a:txBody>
                    <a:bodyPr/>
                    <a:lstStyle/>
                    <a:p>
                      <a:pPr algn="ctr"/>
                      <a:r>
                        <a:rPr lang="en-US" sz="1600"/>
                        <a:t>Description</a:t>
                      </a:r>
                    </a:p>
                  </a:txBody>
                  <a:tcPr anchor="ctr"/>
                </a:tc>
                <a:tc>
                  <a:txBody>
                    <a:bodyPr/>
                    <a:lstStyle/>
                    <a:p>
                      <a:pPr algn="ctr"/>
                      <a:r>
                        <a:rPr lang="en-US" sz="1600"/>
                        <a:t>Example</a:t>
                      </a:r>
                    </a:p>
                  </a:txBody>
                  <a:tcPr anchor="ctr"/>
                </a:tc>
                <a:extLst>
                  <a:ext uri="{0D108BD9-81ED-4DB2-BD59-A6C34878D82A}">
                    <a16:rowId xmlns:a16="http://schemas.microsoft.com/office/drawing/2014/main" val="10000"/>
                  </a:ext>
                </a:extLst>
              </a:tr>
              <a:tr h="588865">
                <a:tc>
                  <a:txBody>
                    <a:bodyPr/>
                    <a:lstStyle/>
                    <a:p>
                      <a:r>
                        <a:rPr lang="en-US" sz="1600"/>
                        <a:t>==</a:t>
                      </a:r>
                    </a:p>
                  </a:txBody>
                  <a:tcPr anchor="ctr"/>
                </a:tc>
                <a:tc>
                  <a:txBody>
                    <a:bodyPr/>
                    <a:lstStyle/>
                    <a:p>
                      <a:r>
                        <a:rPr lang="en-US" sz="1600"/>
                        <a:t>If the values of two operands are equal, then the condition becomes true.</a:t>
                      </a:r>
                    </a:p>
                  </a:txBody>
                  <a:tcPr anchor="ctr"/>
                </a:tc>
                <a:tc>
                  <a:txBody>
                    <a:bodyPr/>
                    <a:lstStyle/>
                    <a:p>
                      <a:r>
                        <a:rPr lang="en-US" sz="1600"/>
                        <a:t>(a == b) is not true.</a:t>
                      </a:r>
                    </a:p>
                  </a:txBody>
                  <a:tcPr anchor="ctr"/>
                </a:tc>
                <a:extLst>
                  <a:ext uri="{0D108BD9-81ED-4DB2-BD59-A6C34878D82A}">
                    <a16:rowId xmlns:a16="http://schemas.microsoft.com/office/drawing/2014/main" val="10001"/>
                  </a:ext>
                </a:extLst>
              </a:tr>
              <a:tr h="588865">
                <a:tc>
                  <a:txBody>
                    <a:bodyPr/>
                    <a:lstStyle/>
                    <a:p>
                      <a:r>
                        <a:rPr lang="en-US" sz="1600" dirty="0"/>
                        <a:t>!=</a:t>
                      </a:r>
                    </a:p>
                  </a:txBody>
                  <a:tcPr anchor="ctr"/>
                </a:tc>
                <a:tc>
                  <a:txBody>
                    <a:bodyPr/>
                    <a:lstStyle/>
                    <a:p>
                      <a:r>
                        <a:rPr lang="en-US" sz="1600" dirty="0"/>
                        <a:t>If values of two operands are not equal, then condition becomes true.</a:t>
                      </a:r>
                    </a:p>
                  </a:txBody>
                  <a:tcPr anchor="ctr"/>
                </a:tc>
                <a:tc>
                  <a:txBody>
                    <a:bodyPr/>
                    <a:lstStyle/>
                    <a:p>
                      <a:r>
                        <a:rPr lang="en-US" sz="1600"/>
                        <a:t>(a != b) is true.</a:t>
                      </a:r>
                    </a:p>
                  </a:txBody>
                  <a:tcPr anchor="ctr"/>
                </a:tc>
                <a:extLst>
                  <a:ext uri="{0D108BD9-81ED-4DB2-BD59-A6C34878D82A}">
                    <a16:rowId xmlns:a16="http://schemas.microsoft.com/office/drawing/2014/main" val="10002"/>
                  </a:ext>
                </a:extLst>
              </a:tr>
              <a:tr h="824409">
                <a:tc>
                  <a:txBody>
                    <a:bodyPr/>
                    <a:lstStyle/>
                    <a:p>
                      <a:r>
                        <a:rPr lang="en-US" sz="1600" dirty="0"/>
                        <a:t>&gt;</a:t>
                      </a:r>
                    </a:p>
                  </a:txBody>
                  <a:tcPr anchor="ctr"/>
                </a:tc>
                <a:tc>
                  <a:txBody>
                    <a:bodyPr/>
                    <a:lstStyle/>
                    <a:p>
                      <a:r>
                        <a:rPr lang="en-US" sz="1600"/>
                        <a:t>If the value of left operand is greater than the value of right operand, then condition becomes true.</a:t>
                      </a:r>
                    </a:p>
                  </a:txBody>
                  <a:tcPr anchor="ctr"/>
                </a:tc>
                <a:tc>
                  <a:txBody>
                    <a:bodyPr/>
                    <a:lstStyle/>
                    <a:p>
                      <a:r>
                        <a:rPr lang="en-US" sz="1600" dirty="0"/>
                        <a:t>(a &gt; b) is not true.</a:t>
                      </a:r>
                    </a:p>
                  </a:txBody>
                  <a:tcPr anchor="ctr"/>
                </a:tc>
                <a:extLst>
                  <a:ext uri="{0D108BD9-81ED-4DB2-BD59-A6C34878D82A}">
                    <a16:rowId xmlns:a16="http://schemas.microsoft.com/office/drawing/2014/main" val="10003"/>
                  </a:ext>
                </a:extLst>
              </a:tr>
              <a:tr h="824409">
                <a:tc>
                  <a:txBody>
                    <a:bodyPr/>
                    <a:lstStyle/>
                    <a:p>
                      <a:r>
                        <a:rPr lang="en-US" sz="1600" dirty="0"/>
                        <a:t>&lt;</a:t>
                      </a:r>
                    </a:p>
                  </a:txBody>
                  <a:tcPr anchor="ctr"/>
                </a:tc>
                <a:tc>
                  <a:txBody>
                    <a:bodyPr/>
                    <a:lstStyle/>
                    <a:p>
                      <a:r>
                        <a:rPr lang="en-US" sz="1600"/>
                        <a:t>If the value of left operand is less than the value of right operand, then condition becomes true.</a:t>
                      </a:r>
                    </a:p>
                  </a:txBody>
                  <a:tcPr anchor="ctr"/>
                </a:tc>
                <a:tc>
                  <a:txBody>
                    <a:bodyPr/>
                    <a:lstStyle/>
                    <a:p>
                      <a:r>
                        <a:rPr lang="en-US" sz="1600"/>
                        <a:t>(a &lt; b) is true.</a:t>
                      </a:r>
                    </a:p>
                  </a:txBody>
                  <a:tcPr anchor="ctr"/>
                </a:tc>
                <a:extLst>
                  <a:ext uri="{0D108BD9-81ED-4DB2-BD59-A6C34878D82A}">
                    <a16:rowId xmlns:a16="http://schemas.microsoft.com/office/drawing/2014/main" val="10004"/>
                  </a:ext>
                </a:extLst>
              </a:tr>
              <a:tr h="824409">
                <a:tc>
                  <a:txBody>
                    <a:bodyPr/>
                    <a:lstStyle/>
                    <a:p>
                      <a:r>
                        <a:rPr lang="en-US" sz="1600"/>
                        <a:t>&gt;=</a:t>
                      </a:r>
                    </a:p>
                  </a:txBody>
                  <a:tcPr anchor="ctr"/>
                </a:tc>
                <a:tc>
                  <a:txBody>
                    <a:bodyPr/>
                    <a:lstStyle/>
                    <a:p>
                      <a:r>
                        <a:rPr lang="en-US" sz="1600"/>
                        <a:t>If the value of left operand is greater than or equal to the value of right operand, then condition becomes true.</a:t>
                      </a:r>
                    </a:p>
                  </a:txBody>
                  <a:tcPr anchor="ctr"/>
                </a:tc>
                <a:tc>
                  <a:txBody>
                    <a:bodyPr/>
                    <a:lstStyle/>
                    <a:p>
                      <a:r>
                        <a:rPr lang="en-US" sz="1600"/>
                        <a:t>(a &gt;= b) is not true.</a:t>
                      </a:r>
                    </a:p>
                  </a:txBody>
                  <a:tcPr anchor="ctr"/>
                </a:tc>
                <a:extLst>
                  <a:ext uri="{0D108BD9-81ED-4DB2-BD59-A6C34878D82A}">
                    <a16:rowId xmlns:a16="http://schemas.microsoft.com/office/drawing/2014/main" val="10005"/>
                  </a:ext>
                </a:extLst>
              </a:tr>
              <a:tr h="824409">
                <a:tc>
                  <a:txBody>
                    <a:bodyPr/>
                    <a:lstStyle/>
                    <a:p>
                      <a:r>
                        <a:rPr lang="en-US" sz="1600" dirty="0"/>
                        <a:t>&lt;=</a:t>
                      </a:r>
                    </a:p>
                  </a:txBody>
                  <a:tcPr anchor="ctr"/>
                </a:tc>
                <a:tc>
                  <a:txBody>
                    <a:bodyPr/>
                    <a:lstStyle/>
                    <a:p>
                      <a:r>
                        <a:rPr lang="en-US" sz="1600"/>
                        <a:t>If the value of left operand is less than or equal to the value of right operand, then condition becomes true.</a:t>
                      </a:r>
                    </a:p>
                  </a:txBody>
                  <a:tcPr anchor="ctr"/>
                </a:tc>
                <a:tc>
                  <a:txBody>
                    <a:bodyPr/>
                    <a:lstStyle/>
                    <a:p>
                      <a:r>
                        <a:rPr lang="en-US" sz="1600" dirty="0"/>
                        <a:t>(a &lt;= b) is true.</a:t>
                      </a:r>
                    </a:p>
                  </a:txBody>
                  <a:tcPr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Python Assignment Operators</a:t>
            </a:r>
            <a:br>
              <a:rPr lang="en-US" b="1" dirty="0"/>
            </a:br>
            <a:endParaRPr lang="en-US" dirty="0"/>
          </a:p>
        </p:txBody>
      </p:sp>
      <p:graphicFrame>
        <p:nvGraphicFramePr>
          <p:cNvPr id="4" name="Content Placeholder 3"/>
          <p:cNvGraphicFramePr>
            <a:graphicFrameLocks noGrp="1"/>
          </p:cNvGraphicFramePr>
          <p:nvPr>
            <p:ph idx="1"/>
          </p:nvPr>
        </p:nvGraphicFramePr>
        <p:xfrm>
          <a:off x="457200" y="838200"/>
          <a:ext cx="8229600" cy="69545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algn="ctr"/>
                      <a:r>
                        <a:rPr lang="en-US" sz="1600" dirty="0"/>
                        <a:t>Operator</a:t>
                      </a:r>
                    </a:p>
                  </a:txBody>
                  <a:tcPr anchor="ctr"/>
                </a:tc>
                <a:tc>
                  <a:txBody>
                    <a:bodyPr/>
                    <a:lstStyle/>
                    <a:p>
                      <a:pPr algn="ctr"/>
                      <a:r>
                        <a:rPr lang="en-US" sz="1600"/>
                        <a:t>Description</a:t>
                      </a:r>
                    </a:p>
                  </a:txBody>
                  <a:tcPr anchor="ctr"/>
                </a:tc>
                <a:tc>
                  <a:txBody>
                    <a:bodyPr/>
                    <a:lstStyle/>
                    <a:p>
                      <a:pPr algn="ctr"/>
                      <a:r>
                        <a:rPr lang="en-US" sz="1600"/>
                        <a:t>Example</a:t>
                      </a:r>
                    </a:p>
                  </a:txBody>
                  <a:tcPr anchor="ctr"/>
                </a:tc>
                <a:extLst>
                  <a:ext uri="{0D108BD9-81ED-4DB2-BD59-A6C34878D82A}">
                    <a16:rowId xmlns:a16="http://schemas.microsoft.com/office/drawing/2014/main" val="10000"/>
                  </a:ext>
                </a:extLst>
              </a:tr>
              <a:tr h="370840">
                <a:tc>
                  <a:txBody>
                    <a:bodyPr/>
                    <a:lstStyle/>
                    <a:p>
                      <a:r>
                        <a:rPr lang="en-US" sz="1600"/>
                        <a:t>=</a:t>
                      </a:r>
                    </a:p>
                  </a:txBody>
                  <a:tcPr anchor="ctr"/>
                </a:tc>
                <a:tc>
                  <a:txBody>
                    <a:bodyPr/>
                    <a:lstStyle/>
                    <a:p>
                      <a:r>
                        <a:rPr lang="en-US" sz="1600" dirty="0"/>
                        <a:t>Assigns values from right side operands to left side operand</a:t>
                      </a:r>
                    </a:p>
                  </a:txBody>
                  <a:tcPr anchor="ctr"/>
                </a:tc>
                <a:tc>
                  <a:txBody>
                    <a:bodyPr/>
                    <a:lstStyle/>
                    <a:p>
                      <a:pPr fontAlgn="ctr"/>
                      <a:r>
                        <a:rPr lang="en-US" sz="1600" dirty="0"/>
                        <a:t>c = a + b assigns value of a + b into c</a:t>
                      </a:r>
                    </a:p>
                  </a:txBody>
                  <a:tcPr anchor="ctr"/>
                </a:tc>
                <a:extLst>
                  <a:ext uri="{0D108BD9-81ED-4DB2-BD59-A6C34878D82A}">
                    <a16:rowId xmlns:a16="http://schemas.microsoft.com/office/drawing/2014/main" val="10001"/>
                  </a:ext>
                </a:extLst>
              </a:tr>
              <a:tr h="370840">
                <a:tc>
                  <a:txBody>
                    <a:bodyPr/>
                    <a:lstStyle/>
                    <a:p>
                      <a:r>
                        <a:rPr lang="en-US" sz="1600"/>
                        <a:t>+= Add AND</a:t>
                      </a:r>
                    </a:p>
                  </a:txBody>
                  <a:tcPr anchor="ctr"/>
                </a:tc>
                <a:tc>
                  <a:txBody>
                    <a:bodyPr/>
                    <a:lstStyle/>
                    <a:p>
                      <a:r>
                        <a:rPr lang="en-US" sz="1600" dirty="0"/>
                        <a:t>It adds right operand to the left operand and assign the result to left operand</a:t>
                      </a:r>
                    </a:p>
                  </a:txBody>
                  <a:tcPr anchor="ctr"/>
                </a:tc>
                <a:tc>
                  <a:txBody>
                    <a:bodyPr/>
                    <a:lstStyle/>
                    <a:p>
                      <a:pPr fontAlgn="ctr"/>
                      <a:r>
                        <a:rPr lang="en-US" sz="1600"/>
                        <a:t>c += a is equivalent to c = c + a</a:t>
                      </a:r>
                    </a:p>
                  </a:txBody>
                  <a:tcPr anchor="ctr"/>
                </a:tc>
                <a:extLst>
                  <a:ext uri="{0D108BD9-81ED-4DB2-BD59-A6C34878D82A}">
                    <a16:rowId xmlns:a16="http://schemas.microsoft.com/office/drawing/2014/main" val="10002"/>
                  </a:ext>
                </a:extLst>
              </a:tr>
              <a:tr h="370840">
                <a:tc>
                  <a:txBody>
                    <a:bodyPr/>
                    <a:lstStyle/>
                    <a:p>
                      <a:r>
                        <a:rPr lang="en-US" sz="1600" dirty="0"/>
                        <a:t>-= Subtract AND</a:t>
                      </a:r>
                    </a:p>
                  </a:txBody>
                  <a:tcPr anchor="ctr"/>
                </a:tc>
                <a:tc>
                  <a:txBody>
                    <a:bodyPr/>
                    <a:lstStyle/>
                    <a:p>
                      <a:r>
                        <a:rPr lang="en-US" sz="1600" dirty="0"/>
                        <a:t>It subtracts right operand from the left operand and assign the result to left operand</a:t>
                      </a:r>
                    </a:p>
                  </a:txBody>
                  <a:tcPr anchor="ctr"/>
                </a:tc>
                <a:tc>
                  <a:txBody>
                    <a:bodyPr/>
                    <a:lstStyle/>
                    <a:p>
                      <a:pPr fontAlgn="ctr"/>
                      <a:r>
                        <a:rPr lang="en-US" sz="1600"/>
                        <a:t>c -= a is equivalent to c = c - a</a:t>
                      </a:r>
                    </a:p>
                  </a:txBody>
                  <a:tcPr anchor="ctr"/>
                </a:tc>
                <a:extLst>
                  <a:ext uri="{0D108BD9-81ED-4DB2-BD59-A6C34878D82A}">
                    <a16:rowId xmlns:a16="http://schemas.microsoft.com/office/drawing/2014/main" val="10003"/>
                  </a:ext>
                </a:extLst>
              </a:tr>
              <a:tr h="370840">
                <a:tc>
                  <a:txBody>
                    <a:bodyPr/>
                    <a:lstStyle/>
                    <a:p>
                      <a:r>
                        <a:rPr lang="en-US" sz="1600" dirty="0"/>
                        <a:t>*= Multiply AND</a:t>
                      </a:r>
                    </a:p>
                  </a:txBody>
                  <a:tcPr anchor="ctr"/>
                </a:tc>
                <a:tc>
                  <a:txBody>
                    <a:bodyPr/>
                    <a:lstStyle/>
                    <a:p>
                      <a:r>
                        <a:rPr lang="en-US" sz="1600" dirty="0"/>
                        <a:t>It multiplies right operand with the left operand and assign the result to left operand</a:t>
                      </a:r>
                    </a:p>
                  </a:txBody>
                  <a:tcPr anchor="ctr"/>
                </a:tc>
                <a:tc>
                  <a:txBody>
                    <a:bodyPr/>
                    <a:lstStyle/>
                    <a:p>
                      <a:pPr fontAlgn="ctr"/>
                      <a:r>
                        <a:rPr lang="en-US" sz="1600"/>
                        <a:t>c *= a is equivalent to c = c * a</a:t>
                      </a:r>
                    </a:p>
                  </a:txBody>
                  <a:tcPr anchor="ctr"/>
                </a:tc>
                <a:extLst>
                  <a:ext uri="{0D108BD9-81ED-4DB2-BD59-A6C34878D82A}">
                    <a16:rowId xmlns:a16="http://schemas.microsoft.com/office/drawing/2014/main" val="10004"/>
                  </a:ext>
                </a:extLst>
              </a:tr>
              <a:tr h="370840">
                <a:tc>
                  <a:txBody>
                    <a:bodyPr/>
                    <a:lstStyle/>
                    <a:p>
                      <a:r>
                        <a:rPr lang="en-US" sz="1600" dirty="0"/>
                        <a:t>/= Divide AND</a:t>
                      </a:r>
                    </a:p>
                  </a:txBody>
                  <a:tcPr anchor="ctr"/>
                </a:tc>
                <a:tc>
                  <a:txBody>
                    <a:bodyPr/>
                    <a:lstStyle/>
                    <a:p>
                      <a:r>
                        <a:rPr lang="en-US" sz="1600" dirty="0"/>
                        <a:t>It divides left operand with the right operand and assign the result to left operand</a:t>
                      </a:r>
                    </a:p>
                  </a:txBody>
                  <a:tcPr anchor="ctr"/>
                </a:tc>
                <a:tc>
                  <a:txBody>
                    <a:bodyPr/>
                    <a:lstStyle/>
                    <a:p>
                      <a:pPr fontAlgn="ctr"/>
                      <a:r>
                        <a:rPr lang="en-US" sz="1600"/>
                        <a:t>c /= a is equivalent to c = c / ac /= a is equivalent to c = c / a</a:t>
                      </a:r>
                    </a:p>
                  </a:txBody>
                  <a:tcPr anchor="ctr"/>
                </a:tc>
                <a:extLst>
                  <a:ext uri="{0D108BD9-81ED-4DB2-BD59-A6C34878D82A}">
                    <a16:rowId xmlns:a16="http://schemas.microsoft.com/office/drawing/2014/main" val="10005"/>
                  </a:ext>
                </a:extLst>
              </a:tr>
              <a:tr h="370840">
                <a:tc>
                  <a:txBody>
                    <a:bodyPr/>
                    <a:lstStyle/>
                    <a:p>
                      <a:r>
                        <a:rPr lang="en-US" sz="1600"/>
                        <a:t>%= Modulus AND</a:t>
                      </a:r>
                    </a:p>
                  </a:txBody>
                  <a:tcPr anchor="ctr"/>
                </a:tc>
                <a:tc>
                  <a:txBody>
                    <a:bodyPr/>
                    <a:lstStyle/>
                    <a:p>
                      <a:r>
                        <a:rPr lang="en-US" sz="1600" dirty="0"/>
                        <a:t>It takes modulus using two operands and assign the result to left operand</a:t>
                      </a:r>
                    </a:p>
                  </a:txBody>
                  <a:tcPr anchor="ctr"/>
                </a:tc>
                <a:tc>
                  <a:txBody>
                    <a:bodyPr/>
                    <a:lstStyle/>
                    <a:p>
                      <a:pPr fontAlgn="ctr"/>
                      <a:r>
                        <a:rPr lang="en-US" sz="1600"/>
                        <a:t>c %= a is equivalent to c = c % a</a:t>
                      </a:r>
                    </a:p>
                  </a:txBody>
                  <a:tcPr anchor="ctr"/>
                </a:tc>
                <a:extLst>
                  <a:ext uri="{0D108BD9-81ED-4DB2-BD59-A6C34878D82A}">
                    <a16:rowId xmlns:a16="http://schemas.microsoft.com/office/drawing/2014/main" val="10006"/>
                  </a:ext>
                </a:extLst>
              </a:tr>
              <a:tr h="370840">
                <a:tc>
                  <a:txBody>
                    <a:bodyPr/>
                    <a:lstStyle/>
                    <a:p>
                      <a:r>
                        <a:rPr lang="en-US" sz="1600"/>
                        <a:t>**= Exponent AND</a:t>
                      </a:r>
                    </a:p>
                  </a:txBody>
                  <a:tcPr anchor="ctr"/>
                </a:tc>
                <a:tc>
                  <a:txBody>
                    <a:bodyPr/>
                    <a:lstStyle/>
                    <a:p>
                      <a:r>
                        <a:rPr lang="en-US" sz="1600" dirty="0"/>
                        <a:t>Performs exponential (power) calculation on operators and assign value to the left operand</a:t>
                      </a:r>
                    </a:p>
                  </a:txBody>
                  <a:tcPr anchor="ctr"/>
                </a:tc>
                <a:tc>
                  <a:txBody>
                    <a:bodyPr/>
                    <a:lstStyle/>
                    <a:p>
                      <a:pPr fontAlgn="ctr"/>
                      <a:r>
                        <a:rPr lang="en-US" sz="1600"/>
                        <a:t>c **= a is equivalent to c = c ** a</a:t>
                      </a:r>
                    </a:p>
                  </a:txBody>
                  <a:tcPr anchor="ctr"/>
                </a:tc>
                <a:extLst>
                  <a:ext uri="{0D108BD9-81ED-4DB2-BD59-A6C34878D82A}">
                    <a16:rowId xmlns:a16="http://schemas.microsoft.com/office/drawing/2014/main" val="10007"/>
                  </a:ext>
                </a:extLst>
              </a:tr>
              <a:tr h="370840">
                <a:tc>
                  <a:txBody>
                    <a:bodyPr/>
                    <a:lstStyle/>
                    <a:p>
                      <a:r>
                        <a:rPr lang="en-US" sz="1600" dirty="0"/>
                        <a:t>//= Floor Division</a:t>
                      </a:r>
                    </a:p>
                  </a:txBody>
                  <a:tcPr anchor="ctr"/>
                </a:tc>
                <a:tc>
                  <a:txBody>
                    <a:bodyPr/>
                    <a:lstStyle/>
                    <a:p>
                      <a:r>
                        <a:rPr lang="en-US" sz="1600" dirty="0"/>
                        <a:t>It performs floor division on operators and assign value to the left operand</a:t>
                      </a:r>
                    </a:p>
                  </a:txBody>
                  <a:tcPr anchor="ctr"/>
                </a:tc>
                <a:tc>
                  <a:txBody>
                    <a:bodyPr/>
                    <a:lstStyle/>
                    <a:p>
                      <a:pPr fontAlgn="ctr"/>
                      <a:r>
                        <a:rPr lang="en-US" sz="1600" dirty="0"/>
                        <a:t>c //= a is equivalent to c = c // a</a:t>
                      </a:r>
                    </a:p>
                  </a:txBody>
                  <a:tcPr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Python Bitwise Operators</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Bitwise operator works on bits and performs bit by bit operation. Assume if a = 60; and b = 13; Now in binary format they will be as follows −</a:t>
            </a:r>
          </a:p>
          <a:p>
            <a:r>
              <a:rPr lang="en-US" dirty="0"/>
              <a:t>               a = 0011 1100</a:t>
            </a:r>
          </a:p>
          <a:p>
            <a:r>
              <a:rPr lang="en-US" dirty="0"/>
              <a:t>               b = 0000 1101</a:t>
            </a:r>
          </a:p>
          <a:p>
            <a:r>
              <a:rPr lang="en-US" dirty="0"/>
              <a:t>-----------------</a:t>
            </a:r>
          </a:p>
          <a:p>
            <a:r>
              <a:rPr lang="en-US" dirty="0"/>
              <a:t>          </a:t>
            </a:r>
            <a:r>
              <a:rPr lang="en-US" dirty="0" err="1"/>
              <a:t>a&amp;b</a:t>
            </a:r>
            <a:r>
              <a:rPr lang="en-US" dirty="0"/>
              <a:t> = 0000 1100</a:t>
            </a:r>
          </a:p>
          <a:p>
            <a:r>
              <a:rPr lang="en-US" dirty="0"/>
              <a:t>           </a:t>
            </a:r>
            <a:r>
              <a:rPr lang="en-US" dirty="0" err="1"/>
              <a:t>a|b</a:t>
            </a:r>
            <a:r>
              <a:rPr lang="en-US" dirty="0"/>
              <a:t> = 0011 1101</a:t>
            </a:r>
          </a:p>
          <a:p>
            <a:r>
              <a:rPr lang="en-US" dirty="0"/>
              <a:t>           </a:t>
            </a:r>
            <a:r>
              <a:rPr lang="en-US" dirty="0" err="1"/>
              <a:t>a^b</a:t>
            </a:r>
            <a:r>
              <a:rPr lang="en-US" dirty="0"/>
              <a:t> = 0011 0001</a:t>
            </a:r>
          </a:p>
          <a:p>
            <a:r>
              <a:rPr lang="en-US" dirty="0"/>
              <a:t>            ~a  = 1100 0011</a:t>
            </a:r>
          </a:p>
          <a:p>
            <a:r>
              <a:rPr lang="en-US" dirty="0"/>
              <a:t>There are following Bitwise operators supported by Python language.</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b="1"/>
              <a:t>Python Logical Operators:</a:t>
            </a:r>
            <a:endParaRPr lang="en-US"/>
          </a:p>
        </p:txBody>
      </p:sp>
      <p:graphicFrame>
        <p:nvGraphicFramePr>
          <p:cNvPr id="5" name="Content Placeholder 4"/>
          <p:cNvGraphicFramePr>
            <a:graphicFrameLocks noGrp="1"/>
          </p:cNvGraphicFramePr>
          <p:nvPr>
            <p:ph idx="1"/>
          </p:nvPr>
        </p:nvGraphicFramePr>
        <p:xfrm>
          <a:off x="304800" y="1143000"/>
          <a:ext cx="8839200" cy="4953000"/>
        </p:xfrm>
        <a:graphic>
          <a:graphicData uri="http://schemas.openxmlformats.org/drawingml/2006/table">
            <a:tbl>
              <a:tblPr firstRow="1" bandRow="1">
                <a:tableStyleId>{5C22544A-7EE6-4342-B048-85BDC9FD1C3A}</a:tableStyleId>
              </a:tblPr>
              <a:tblGrid>
                <a:gridCol w="908703">
                  <a:extLst>
                    <a:ext uri="{9D8B030D-6E8A-4147-A177-3AD203B41FA5}">
                      <a16:colId xmlns:a16="http://schemas.microsoft.com/office/drawing/2014/main" val="20000"/>
                    </a:ext>
                  </a:extLst>
                </a:gridCol>
                <a:gridCol w="4984097">
                  <a:extLst>
                    <a:ext uri="{9D8B030D-6E8A-4147-A177-3AD203B41FA5}">
                      <a16:colId xmlns:a16="http://schemas.microsoft.com/office/drawing/2014/main" val="20001"/>
                    </a:ext>
                  </a:extLst>
                </a:gridCol>
                <a:gridCol w="2946400">
                  <a:extLst>
                    <a:ext uri="{9D8B030D-6E8A-4147-A177-3AD203B41FA5}">
                      <a16:colId xmlns:a16="http://schemas.microsoft.com/office/drawing/2014/main" val="20002"/>
                    </a:ext>
                  </a:extLst>
                </a:gridCol>
              </a:tblGrid>
              <a:tr h="830806">
                <a:tc>
                  <a:txBody>
                    <a:bodyPr/>
                    <a:lstStyle/>
                    <a:p>
                      <a:pPr algn="ctr" fontAlgn="ctr"/>
                      <a:r>
                        <a:rPr lang="en-US" sz="1600" b="1" i="0" u="none" strike="noStrike" dirty="0">
                          <a:solidFill>
                            <a:srgbClr val="000000"/>
                          </a:solidFill>
                          <a:latin typeface="Verdana"/>
                        </a:rPr>
                        <a:t>Operator</a:t>
                      </a:r>
                    </a:p>
                  </a:txBody>
                  <a:tcPr marL="9525" marR="9525" marT="9525" marB="0" anchor="ctr"/>
                </a:tc>
                <a:tc>
                  <a:txBody>
                    <a:bodyPr/>
                    <a:lstStyle/>
                    <a:p>
                      <a:pPr algn="ctr" fontAlgn="ctr"/>
                      <a:r>
                        <a:rPr lang="en-US" sz="1600" b="1" i="0" u="none" strike="noStrike">
                          <a:solidFill>
                            <a:srgbClr val="000000"/>
                          </a:solidFill>
                          <a:latin typeface="Verdana"/>
                        </a:rPr>
                        <a:t>Description</a:t>
                      </a:r>
                    </a:p>
                  </a:txBody>
                  <a:tcPr marL="9525" marR="9525" marT="9525" marB="0" anchor="ctr"/>
                </a:tc>
                <a:tc>
                  <a:txBody>
                    <a:bodyPr/>
                    <a:lstStyle/>
                    <a:p>
                      <a:pPr algn="ctr" fontAlgn="ctr"/>
                      <a:r>
                        <a:rPr lang="en-US" sz="1600" b="1" i="0" u="none" strike="noStrike" dirty="0">
                          <a:solidFill>
                            <a:srgbClr val="000000"/>
                          </a:solidFill>
                          <a:latin typeface="Verdana"/>
                        </a:rPr>
                        <a:t>Example</a:t>
                      </a:r>
                    </a:p>
                  </a:txBody>
                  <a:tcPr marL="9525" marR="9525" marT="9525" marB="0" anchor="ctr"/>
                </a:tc>
                <a:extLst>
                  <a:ext uri="{0D108BD9-81ED-4DB2-BD59-A6C34878D82A}">
                    <a16:rowId xmlns:a16="http://schemas.microsoft.com/office/drawing/2014/main" val="10000"/>
                  </a:ext>
                </a:extLst>
              </a:tr>
              <a:tr h="1238250">
                <a:tc>
                  <a:txBody>
                    <a:bodyPr/>
                    <a:lstStyle/>
                    <a:p>
                      <a:pPr algn="l" fontAlgn="t"/>
                      <a:r>
                        <a:rPr lang="en-US" sz="1600" b="0" i="0" u="none" strike="noStrike" dirty="0">
                          <a:solidFill>
                            <a:srgbClr val="000000"/>
                          </a:solidFill>
                          <a:latin typeface="Verdana"/>
                        </a:rPr>
                        <a:t>and</a:t>
                      </a:r>
                    </a:p>
                  </a:txBody>
                  <a:tcPr marL="9525" marR="9525" marT="9525" marB="0"/>
                </a:tc>
                <a:tc>
                  <a:txBody>
                    <a:bodyPr/>
                    <a:lstStyle/>
                    <a:p>
                      <a:pPr algn="l" fontAlgn="t"/>
                      <a:r>
                        <a:rPr lang="en-US" sz="1600" b="0" i="0" u="none" strike="noStrike" dirty="0">
                          <a:solidFill>
                            <a:srgbClr val="000000"/>
                          </a:solidFill>
                          <a:latin typeface="Verdana"/>
                        </a:rPr>
                        <a:t>Called Logical AND operator. If both the operands are true then then condition becomes true.</a:t>
                      </a:r>
                    </a:p>
                  </a:txBody>
                  <a:tcPr marL="9525" marR="9525" marT="9525" marB="0"/>
                </a:tc>
                <a:tc>
                  <a:txBody>
                    <a:bodyPr/>
                    <a:lstStyle/>
                    <a:p>
                      <a:pPr marL="182880" algn="l" fontAlgn="t"/>
                      <a:r>
                        <a:rPr lang="en-US" sz="1600" b="0" i="0" u="none" strike="noStrike" dirty="0">
                          <a:solidFill>
                            <a:srgbClr val="000000"/>
                          </a:solidFill>
                          <a:latin typeface="Verdana"/>
                        </a:rPr>
                        <a:t>(a and b) is true.</a:t>
                      </a:r>
                    </a:p>
                  </a:txBody>
                  <a:tcPr marL="9525" marR="9525" marT="9525" marB="0"/>
                </a:tc>
                <a:extLst>
                  <a:ext uri="{0D108BD9-81ED-4DB2-BD59-A6C34878D82A}">
                    <a16:rowId xmlns:a16="http://schemas.microsoft.com/office/drawing/2014/main" val="10001"/>
                  </a:ext>
                </a:extLst>
              </a:tr>
              <a:tr h="1238250">
                <a:tc>
                  <a:txBody>
                    <a:bodyPr/>
                    <a:lstStyle/>
                    <a:p>
                      <a:pPr algn="l" fontAlgn="t"/>
                      <a:r>
                        <a:rPr lang="en-US" sz="1600" b="0" i="0" u="none" strike="noStrike">
                          <a:solidFill>
                            <a:srgbClr val="000000"/>
                          </a:solidFill>
                          <a:latin typeface="Verdana"/>
                        </a:rPr>
                        <a:t>or</a:t>
                      </a:r>
                    </a:p>
                  </a:txBody>
                  <a:tcPr marL="9525" marR="9525" marT="9525" marB="0"/>
                </a:tc>
                <a:tc>
                  <a:txBody>
                    <a:bodyPr/>
                    <a:lstStyle/>
                    <a:p>
                      <a:pPr algn="l" fontAlgn="t"/>
                      <a:r>
                        <a:rPr lang="en-US" sz="1600" b="0" i="0" u="none" strike="noStrike" dirty="0">
                          <a:solidFill>
                            <a:srgbClr val="000000"/>
                          </a:solidFill>
                          <a:latin typeface="Verdana"/>
                        </a:rPr>
                        <a:t>Called Logical OR Operator. If any of the two operands are non zero then then condition becomes true.</a:t>
                      </a:r>
                    </a:p>
                  </a:txBody>
                  <a:tcPr marL="9525" marR="9525" marT="9525" marB="0"/>
                </a:tc>
                <a:tc>
                  <a:txBody>
                    <a:bodyPr/>
                    <a:lstStyle/>
                    <a:p>
                      <a:pPr marL="182880" algn="l" fontAlgn="t"/>
                      <a:r>
                        <a:rPr lang="en-US" sz="1600" b="0" i="0" u="none" strike="noStrike" dirty="0">
                          <a:solidFill>
                            <a:srgbClr val="000000"/>
                          </a:solidFill>
                          <a:latin typeface="Verdana"/>
                        </a:rPr>
                        <a:t>(a or b) is true.</a:t>
                      </a:r>
                    </a:p>
                  </a:txBody>
                  <a:tcPr marL="9525" marR="9525" marT="9525" marB="0"/>
                </a:tc>
                <a:extLst>
                  <a:ext uri="{0D108BD9-81ED-4DB2-BD59-A6C34878D82A}">
                    <a16:rowId xmlns:a16="http://schemas.microsoft.com/office/drawing/2014/main" val="10002"/>
                  </a:ext>
                </a:extLst>
              </a:tr>
              <a:tr h="1645694">
                <a:tc>
                  <a:txBody>
                    <a:bodyPr/>
                    <a:lstStyle/>
                    <a:p>
                      <a:pPr algn="l" fontAlgn="t"/>
                      <a:r>
                        <a:rPr lang="en-US" sz="1600" b="0" i="0" u="none" strike="noStrike">
                          <a:solidFill>
                            <a:srgbClr val="000000"/>
                          </a:solidFill>
                          <a:latin typeface="Verdana"/>
                        </a:rPr>
                        <a:t>not</a:t>
                      </a:r>
                    </a:p>
                  </a:txBody>
                  <a:tcPr marL="9525" marR="9525" marT="9525" marB="0"/>
                </a:tc>
                <a:tc>
                  <a:txBody>
                    <a:bodyPr/>
                    <a:lstStyle/>
                    <a:p>
                      <a:pPr algn="l" fontAlgn="t"/>
                      <a:r>
                        <a:rPr lang="en-US" sz="1600" b="0" i="0" u="none" strike="noStrike" dirty="0">
                          <a:solidFill>
                            <a:srgbClr val="000000"/>
                          </a:solidFill>
                          <a:latin typeface="Verdana"/>
                        </a:rPr>
                        <a:t>Called Logical NOT Operator. Use to reverses the logical state of its operand. If a condition is true then Logical NOT operator will make false.</a:t>
                      </a:r>
                    </a:p>
                  </a:txBody>
                  <a:tcPr marL="9525" marR="9525" marT="9525" marB="0"/>
                </a:tc>
                <a:tc>
                  <a:txBody>
                    <a:bodyPr/>
                    <a:lstStyle/>
                    <a:p>
                      <a:pPr marL="182880" algn="l" fontAlgn="t"/>
                      <a:r>
                        <a:rPr lang="en-US" sz="1600" b="0" i="0" u="none" strike="noStrike" dirty="0">
                          <a:solidFill>
                            <a:srgbClr val="000000"/>
                          </a:solidFill>
                          <a:latin typeface="Verdana"/>
                        </a:rPr>
                        <a:t>not(a and b) is false.</a:t>
                      </a:r>
                    </a:p>
                  </a:txBody>
                  <a:tcPr marL="9525" marR="9525" marT="9525" marB="0"/>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381000" y="304800"/>
          <a:ext cx="8229600" cy="6248399"/>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436491">
                <a:tc>
                  <a:txBody>
                    <a:bodyPr/>
                    <a:lstStyle/>
                    <a:p>
                      <a:pPr algn="ctr"/>
                      <a:r>
                        <a:rPr lang="en-US" sz="1600" dirty="0"/>
                        <a:t>Operator</a:t>
                      </a:r>
                    </a:p>
                  </a:txBody>
                  <a:tcPr anchor="ctr"/>
                </a:tc>
                <a:tc>
                  <a:txBody>
                    <a:bodyPr/>
                    <a:lstStyle/>
                    <a:p>
                      <a:pPr algn="ctr"/>
                      <a:r>
                        <a:rPr lang="en-US" sz="1600"/>
                        <a:t>Description</a:t>
                      </a:r>
                    </a:p>
                  </a:txBody>
                  <a:tcPr anchor="ctr"/>
                </a:tc>
                <a:tc>
                  <a:txBody>
                    <a:bodyPr/>
                    <a:lstStyle/>
                    <a:p>
                      <a:pPr algn="ctr"/>
                      <a:r>
                        <a:rPr lang="en-US" sz="1600"/>
                        <a:t>Example</a:t>
                      </a:r>
                    </a:p>
                  </a:txBody>
                  <a:tcPr anchor="ctr"/>
                </a:tc>
                <a:extLst>
                  <a:ext uri="{0D108BD9-81ED-4DB2-BD59-A6C34878D82A}">
                    <a16:rowId xmlns:a16="http://schemas.microsoft.com/office/drawing/2014/main" val="10000"/>
                  </a:ext>
                </a:extLst>
              </a:tr>
              <a:tr h="968651">
                <a:tc>
                  <a:txBody>
                    <a:bodyPr/>
                    <a:lstStyle/>
                    <a:p>
                      <a:r>
                        <a:rPr lang="en-US" sz="1600" dirty="0"/>
                        <a:t>&amp; Binary AND</a:t>
                      </a:r>
                    </a:p>
                  </a:txBody>
                  <a:tcPr anchor="ctr"/>
                </a:tc>
                <a:tc>
                  <a:txBody>
                    <a:bodyPr/>
                    <a:lstStyle/>
                    <a:p>
                      <a:r>
                        <a:rPr lang="en-US" sz="1600" dirty="0"/>
                        <a:t>Operator copies a bit to the result if it exists in both operands</a:t>
                      </a:r>
                    </a:p>
                  </a:txBody>
                  <a:tcPr anchor="ctr"/>
                </a:tc>
                <a:tc>
                  <a:txBody>
                    <a:bodyPr/>
                    <a:lstStyle/>
                    <a:p>
                      <a:pPr fontAlgn="ctr"/>
                      <a:r>
                        <a:rPr lang="en-US" sz="1600"/>
                        <a:t>(a &amp; b) (means 0000 1100)</a:t>
                      </a:r>
                    </a:p>
                  </a:txBody>
                  <a:tcPr anchor="ctr"/>
                </a:tc>
                <a:extLst>
                  <a:ext uri="{0D108BD9-81ED-4DB2-BD59-A6C34878D82A}">
                    <a16:rowId xmlns:a16="http://schemas.microsoft.com/office/drawing/2014/main" val="10001"/>
                  </a:ext>
                </a:extLst>
              </a:tr>
              <a:tr h="681644">
                <a:tc>
                  <a:txBody>
                    <a:bodyPr/>
                    <a:lstStyle/>
                    <a:p>
                      <a:r>
                        <a:rPr lang="en-US" sz="1600" dirty="0"/>
                        <a:t>| Binary OR</a:t>
                      </a:r>
                    </a:p>
                  </a:txBody>
                  <a:tcPr anchor="ctr"/>
                </a:tc>
                <a:tc>
                  <a:txBody>
                    <a:bodyPr/>
                    <a:lstStyle/>
                    <a:p>
                      <a:r>
                        <a:rPr lang="en-US" sz="1600"/>
                        <a:t>It copies a bit if it exists in either operand.</a:t>
                      </a:r>
                    </a:p>
                  </a:txBody>
                  <a:tcPr anchor="ctr"/>
                </a:tc>
                <a:tc>
                  <a:txBody>
                    <a:bodyPr/>
                    <a:lstStyle/>
                    <a:p>
                      <a:pPr fontAlgn="ctr"/>
                      <a:r>
                        <a:rPr lang="en-US" sz="1600"/>
                        <a:t>(a | b) = 61 (means 0011 1101)</a:t>
                      </a:r>
                    </a:p>
                  </a:txBody>
                  <a:tcPr anchor="ctr"/>
                </a:tc>
                <a:extLst>
                  <a:ext uri="{0D108BD9-81ED-4DB2-BD59-A6C34878D82A}">
                    <a16:rowId xmlns:a16="http://schemas.microsoft.com/office/drawing/2014/main" val="10002"/>
                  </a:ext>
                </a:extLst>
              </a:tr>
              <a:tr h="681644">
                <a:tc>
                  <a:txBody>
                    <a:bodyPr/>
                    <a:lstStyle/>
                    <a:p>
                      <a:r>
                        <a:rPr lang="en-US" sz="1600" dirty="0"/>
                        <a:t>^ Binary XOR</a:t>
                      </a:r>
                    </a:p>
                  </a:txBody>
                  <a:tcPr anchor="ctr"/>
                </a:tc>
                <a:tc>
                  <a:txBody>
                    <a:bodyPr/>
                    <a:lstStyle/>
                    <a:p>
                      <a:r>
                        <a:rPr lang="en-US" sz="1600"/>
                        <a:t>It copies the bit if it is set in one operand but not both.</a:t>
                      </a:r>
                    </a:p>
                  </a:txBody>
                  <a:tcPr anchor="ctr"/>
                </a:tc>
                <a:tc>
                  <a:txBody>
                    <a:bodyPr/>
                    <a:lstStyle/>
                    <a:p>
                      <a:pPr fontAlgn="ctr"/>
                      <a:r>
                        <a:rPr lang="en-US" sz="1600"/>
                        <a:t>(a ^ b) = 49 (means 0011 0001)</a:t>
                      </a:r>
                    </a:p>
                  </a:txBody>
                  <a:tcPr anchor="ctr"/>
                </a:tc>
                <a:extLst>
                  <a:ext uri="{0D108BD9-81ED-4DB2-BD59-A6C34878D82A}">
                    <a16:rowId xmlns:a16="http://schemas.microsoft.com/office/drawing/2014/main" val="10003"/>
                  </a:ext>
                </a:extLst>
              </a:tr>
              <a:tr h="968651">
                <a:tc>
                  <a:txBody>
                    <a:bodyPr/>
                    <a:lstStyle/>
                    <a:p>
                      <a:r>
                        <a:rPr lang="en-US" sz="1600"/>
                        <a:t>~ Binary Ones Complement</a:t>
                      </a:r>
                    </a:p>
                  </a:txBody>
                  <a:tcPr anchor="ctr"/>
                </a:tc>
                <a:tc>
                  <a:txBody>
                    <a:bodyPr/>
                    <a:lstStyle/>
                    <a:p>
                      <a:pPr fontAlgn="ctr"/>
                      <a:r>
                        <a:rPr lang="en-US" sz="1600"/>
                        <a:t>It is unary and has the effect of 'flipping' bits.</a:t>
                      </a:r>
                    </a:p>
                  </a:txBody>
                  <a:tcPr anchor="ctr"/>
                </a:tc>
                <a:tc>
                  <a:txBody>
                    <a:bodyPr/>
                    <a:lstStyle/>
                    <a:p>
                      <a:pPr fontAlgn="ctr"/>
                      <a:r>
                        <a:rPr lang="en-US" sz="1600" dirty="0"/>
                        <a:t>(~a ) = -61 (means 1100 0011 in 2's complement form due to a signed binary number.</a:t>
                      </a:r>
                    </a:p>
                  </a:txBody>
                  <a:tcPr anchor="ctr"/>
                </a:tc>
                <a:extLst>
                  <a:ext uri="{0D108BD9-81ED-4DB2-BD59-A6C34878D82A}">
                    <a16:rowId xmlns:a16="http://schemas.microsoft.com/office/drawing/2014/main" val="10004"/>
                  </a:ext>
                </a:extLst>
              </a:tr>
              <a:tr h="1255659">
                <a:tc>
                  <a:txBody>
                    <a:bodyPr/>
                    <a:lstStyle/>
                    <a:p>
                      <a:r>
                        <a:rPr lang="en-US" sz="1600"/>
                        <a:t>&lt;&lt; Binary Left Shift</a:t>
                      </a:r>
                    </a:p>
                  </a:txBody>
                  <a:tcPr anchor="ctr"/>
                </a:tc>
                <a:tc>
                  <a:txBody>
                    <a:bodyPr/>
                    <a:lstStyle/>
                    <a:p>
                      <a:r>
                        <a:rPr lang="en-US" sz="1600"/>
                        <a:t>The left operands value is moved left by the number of bits specified by the right operand.</a:t>
                      </a:r>
                    </a:p>
                  </a:txBody>
                  <a:tcPr anchor="ctr"/>
                </a:tc>
                <a:tc>
                  <a:txBody>
                    <a:bodyPr/>
                    <a:lstStyle/>
                    <a:p>
                      <a:pPr fontAlgn="ctr"/>
                      <a:r>
                        <a:rPr lang="en-US" sz="1600"/>
                        <a:t>a &lt;&lt; 2 = 240 (means 1111 0000)</a:t>
                      </a:r>
                    </a:p>
                  </a:txBody>
                  <a:tcPr anchor="ctr"/>
                </a:tc>
                <a:extLst>
                  <a:ext uri="{0D108BD9-81ED-4DB2-BD59-A6C34878D82A}">
                    <a16:rowId xmlns:a16="http://schemas.microsoft.com/office/drawing/2014/main" val="10005"/>
                  </a:ext>
                </a:extLst>
              </a:tr>
              <a:tr h="1255659">
                <a:tc>
                  <a:txBody>
                    <a:bodyPr/>
                    <a:lstStyle/>
                    <a:p>
                      <a:r>
                        <a:rPr lang="en-US" sz="1600"/>
                        <a:t>&gt;&gt; Binary Right Shift</a:t>
                      </a:r>
                    </a:p>
                  </a:txBody>
                  <a:tcPr anchor="ctr"/>
                </a:tc>
                <a:tc>
                  <a:txBody>
                    <a:bodyPr/>
                    <a:lstStyle/>
                    <a:p>
                      <a:r>
                        <a:rPr lang="en-US" sz="1600"/>
                        <a:t>The left operands value is moved right by the number of bits specified by the right operand.</a:t>
                      </a:r>
                    </a:p>
                  </a:txBody>
                  <a:tcPr anchor="ctr"/>
                </a:tc>
                <a:tc>
                  <a:txBody>
                    <a:bodyPr/>
                    <a:lstStyle/>
                    <a:p>
                      <a:pPr fontAlgn="ctr"/>
                      <a:r>
                        <a:rPr lang="en-US" sz="1600" dirty="0"/>
                        <a:t>a &gt;&gt; 2 = 15 (means 0000 1111)</a:t>
                      </a:r>
                    </a:p>
                  </a:txBody>
                  <a:tcPr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a:t>Python Membership Operators</a:t>
            </a:r>
            <a:br>
              <a:rPr lang="en-US" sz="2000" b="1" dirty="0"/>
            </a:br>
            <a:r>
              <a:rPr lang="en-US" sz="2000" dirty="0"/>
              <a:t>Python’s membership operators test for membership in a sequence, such as strings, lists, or tuples. There are two membership operators as explained below −</a:t>
            </a:r>
            <a:br>
              <a:rPr lang="en-US" sz="2000" b="1" dirty="0"/>
            </a:br>
            <a:endParaRPr lang="en-US" sz="2000" dirty="0"/>
          </a:p>
        </p:txBody>
      </p:sp>
      <p:graphicFrame>
        <p:nvGraphicFramePr>
          <p:cNvPr id="4" name="Content Placeholder 3"/>
          <p:cNvGraphicFramePr>
            <a:graphicFrameLocks noGrp="1"/>
          </p:cNvGraphicFramePr>
          <p:nvPr>
            <p:ph idx="1"/>
          </p:nvPr>
        </p:nvGraphicFramePr>
        <p:xfrm>
          <a:off x="457200" y="1600200"/>
          <a:ext cx="8229600" cy="31191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algn="ctr"/>
                      <a:r>
                        <a:rPr lang="en-US" dirty="0"/>
                        <a:t>Operator</a:t>
                      </a:r>
                    </a:p>
                  </a:txBody>
                  <a:tcPr anchor="ctr"/>
                </a:tc>
                <a:tc>
                  <a:txBody>
                    <a:bodyPr/>
                    <a:lstStyle/>
                    <a:p>
                      <a:pPr algn="ctr"/>
                      <a:r>
                        <a:rPr lang="en-US" dirty="0"/>
                        <a:t>Description</a:t>
                      </a:r>
                    </a:p>
                  </a:txBody>
                  <a:tcPr anchor="ctr"/>
                </a:tc>
                <a:tc>
                  <a:txBody>
                    <a:bodyPr/>
                    <a:lstStyle/>
                    <a:p>
                      <a:pPr algn="ctr"/>
                      <a:r>
                        <a:rPr lang="en-US" dirty="0"/>
                        <a:t>Example</a:t>
                      </a:r>
                    </a:p>
                  </a:txBody>
                  <a:tcPr anchor="ctr"/>
                </a:tc>
                <a:extLst>
                  <a:ext uri="{0D108BD9-81ED-4DB2-BD59-A6C34878D82A}">
                    <a16:rowId xmlns:a16="http://schemas.microsoft.com/office/drawing/2014/main" val="10000"/>
                  </a:ext>
                </a:extLst>
              </a:tr>
              <a:tr h="370840">
                <a:tc>
                  <a:txBody>
                    <a:bodyPr/>
                    <a:lstStyle/>
                    <a:p>
                      <a:r>
                        <a:rPr lang="en-US" dirty="0"/>
                        <a:t>in</a:t>
                      </a:r>
                    </a:p>
                  </a:txBody>
                  <a:tcPr anchor="ctr"/>
                </a:tc>
                <a:tc>
                  <a:txBody>
                    <a:bodyPr/>
                    <a:lstStyle/>
                    <a:p>
                      <a:r>
                        <a:rPr lang="en-US" dirty="0"/>
                        <a:t>Evaluates to true if it finds a variable in the specified sequence and false otherwise.</a:t>
                      </a:r>
                    </a:p>
                  </a:txBody>
                  <a:tcPr anchor="ctr"/>
                </a:tc>
                <a:tc>
                  <a:txBody>
                    <a:bodyPr/>
                    <a:lstStyle/>
                    <a:p>
                      <a:pPr fontAlgn="ctr"/>
                      <a:r>
                        <a:rPr lang="en-US" dirty="0"/>
                        <a:t>x in y, here in results in a 1 if x is a member of sequence y.</a:t>
                      </a:r>
                    </a:p>
                  </a:txBody>
                  <a:tcPr anchor="ctr"/>
                </a:tc>
                <a:extLst>
                  <a:ext uri="{0D108BD9-81ED-4DB2-BD59-A6C34878D82A}">
                    <a16:rowId xmlns:a16="http://schemas.microsoft.com/office/drawing/2014/main" val="10001"/>
                  </a:ext>
                </a:extLst>
              </a:tr>
              <a:tr h="370840">
                <a:tc>
                  <a:txBody>
                    <a:bodyPr/>
                    <a:lstStyle/>
                    <a:p>
                      <a:r>
                        <a:rPr lang="en-US" dirty="0"/>
                        <a:t>not in</a:t>
                      </a:r>
                    </a:p>
                  </a:txBody>
                  <a:tcPr anchor="ctr"/>
                </a:tc>
                <a:tc>
                  <a:txBody>
                    <a:bodyPr/>
                    <a:lstStyle/>
                    <a:p>
                      <a:r>
                        <a:rPr lang="en-US" dirty="0"/>
                        <a:t>Evaluates to true if it does not finds a variable in the specified sequence and false otherwise.</a:t>
                      </a:r>
                    </a:p>
                  </a:txBody>
                  <a:tcPr anchor="ctr"/>
                </a:tc>
                <a:tc>
                  <a:txBody>
                    <a:bodyPr/>
                    <a:lstStyle/>
                    <a:p>
                      <a:r>
                        <a:rPr lang="en-US" dirty="0"/>
                        <a:t>x not in y, here not in results in a 1 if x is not a member of sequence y.</a:t>
                      </a:r>
                    </a:p>
                  </a:txBody>
                  <a:tcPr anchor="ctr"/>
                </a:tc>
                <a:extLst>
                  <a:ext uri="{0D108BD9-81ED-4DB2-BD59-A6C34878D82A}">
                    <a16:rowId xmlns:a16="http://schemas.microsoft.com/office/drawing/2014/main" val="10002"/>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459"/>
            <a:ext cx="8229600" cy="715962"/>
          </a:xfrm>
        </p:spPr>
        <p:txBody>
          <a:bodyPr>
            <a:normAutofit fontScale="90000"/>
          </a:bodyPr>
          <a:lstStyle/>
          <a:p>
            <a:r>
              <a:rPr lang="en-US" dirty="0"/>
              <a:t>Overall operators' precedence</a:t>
            </a:r>
          </a:p>
        </p:txBody>
      </p:sp>
      <p:sp>
        <p:nvSpPr>
          <p:cNvPr id="5" name="Content Placeholder 4"/>
          <p:cNvSpPr>
            <a:spLocks noGrp="1"/>
          </p:cNvSpPr>
          <p:nvPr>
            <p:ph idx="1"/>
          </p:nvPr>
        </p:nvSpPr>
        <p:spPr/>
        <p:txBody>
          <a:bodyPr/>
          <a:lstStyle/>
          <a:p>
            <a:endParaRPr lang="en-US"/>
          </a:p>
        </p:txBody>
      </p:sp>
      <p:graphicFrame>
        <p:nvGraphicFramePr>
          <p:cNvPr id="6" name="Content Placeholder 4"/>
          <p:cNvGraphicFramePr>
            <a:graphicFrameLocks/>
          </p:cNvGraphicFramePr>
          <p:nvPr>
            <p:extLst>
              <p:ext uri="{D42A27DB-BD31-4B8C-83A1-F6EECF244321}">
                <p14:modId xmlns:p14="http://schemas.microsoft.com/office/powerpoint/2010/main" val="1723577736"/>
              </p:ext>
            </p:extLst>
          </p:nvPr>
        </p:nvGraphicFramePr>
        <p:xfrm>
          <a:off x="533400" y="766603"/>
          <a:ext cx="8153400" cy="6193155"/>
        </p:xfrm>
        <a:graphic>
          <a:graphicData uri="http://schemas.openxmlformats.org/drawingml/2006/table">
            <a:tbl>
              <a:tblPr/>
              <a:tblGrid>
                <a:gridCol w="2286000">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tblGrid>
              <a:tr h="3714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Verdana" pitchFamily="34" charset="0"/>
                          <a:ea typeface="Lucida Sans Unicode" pitchFamily="34" charset="0"/>
                          <a:cs typeface="Lucida Sans Unicode" pitchFamily="34" charset="0"/>
                        </a:rPr>
                        <a:t>Operator</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Verdana" pitchFamily="34" charset="0"/>
                          <a:ea typeface="Lucida Sans Unicode" pitchFamily="34" charset="0"/>
                          <a:cs typeface="Lucida Sans Unicode" pitchFamily="34" charset="0"/>
                        </a:rPr>
                        <a:t>Description</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Verdana" pitchFamily="34" charset="0"/>
                          <a:ea typeface="Lucida Sans Unicode" pitchFamily="34" charset="0"/>
                          <a:cs typeface="Lucida Sans Unicode" pitchFamily="34" charset="0"/>
                        </a:rPr>
                        <a:t>()</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Verdana" pitchFamily="34" charset="0"/>
                          <a:ea typeface="Lucida Sans Unicode" pitchFamily="34" charset="0"/>
                          <a:cs typeface="Lucida Sans Unicode" pitchFamily="34" charset="0"/>
                        </a:rPr>
                        <a:t>Highest</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37147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Verdana" pitchFamily="34" charset="0"/>
                          <a:ea typeface="Lucida Sans Unicode" pitchFamily="34" charset="0"/>
                          <a:cs typeface="Lucida Sans Unicode" pitchFamily="34" charset="0"/>
                        </a:rPr>
                        <a:t>**</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Verdana" pitchFamily="34" charset="0"/>
                          <a:ea typeface="Lucida Sans Unicode" pitchFamily="34" charset="0"/>
                          <a:cs typeface="Lucida Sans Unicode" pitchFamily="34" charset="0"/>
                        </a:rPr>
                        <a:t>Exponentiation (raise to the power)(right to left)</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2"/>
                  </a:ext>
                </a:extLst>
              </a:tr>
              <a:tr h="37147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Verdana" pitchFamily="34" charset="0"/>
                          <a:ea typeface="Lucida Sans Unicode" pitchFamily="34" charset="0"/>
                          <a:cs typeface="Lucida Sans Unicode" pitchFamily="34" charset="0"/>
                        </a:rPr>
                        <a:t>~ + -</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Verdana" pitchFamily="34" charset="0"/>
                          <a:ea typeface="Lucida Sans Unicode" pitchFamily="34" charset="0"/>
                          <a:cs typeface="Lucida Sans Unicode" pitchFamily="34" charset="0"/>
                        </a:rPr>
                        <a:t>Ccomplement, unary plus and minus (method names for the last two are +@ and -@)</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3"/>
                  </a:ext>
                </a:extLst>
              </a:tr>
              <a:tr h="37147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Verdana" pitchFamily="34" charset="0"/>
                          <a:ea typeface="Lucida Sans Unicode" pitchFamily="34" charset="0"/>
                          <a:cs typeface="Lucida Sans Unicode" pitchFamily="34" charset="0"/>
                        </a:rPr>
                        <a:t>* / % //</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Verdana" pitchFamily="34" charset="0"/>
                          <a:ea typeface="Lucida Sans Unicode" pitchFamily="34" charset="0"/>
                          <a:cs typeface="Lucida Sans Unicode" pitchFamily="34" charset="0"/>
                        </a:rPr>
                        <a:t>Multiply, divide, modulo and floor division</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4"/>
                  </a:ext>
                </a:extLst>
              </a:tr>
              <a:tr h="37147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Verdana" pitchFamily="34" charset="0"/>
                          <a:ea typeface="Lucida Sans Unicode" pitchFamily="34" charset="0"/>
                          <a:cs typeface="Lucida Sans Unicode" pitchFamily="34" charset="0"/>
                        </a:rPr>
                        <a:t>+ -</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Verdana" pitchFamily="34" charset="0"/>
                          <a:ea typeface="Lucida Sans Unicode" pitchFamily="34" charset="0"/>
                          <a:cs typeface="Lucida Sans Unicode" pitchFamily="34" charset="0"/>
                        </a:rPr>
                        <a:t>Addition and subtraction</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5"/>
                  </a:ext>
                </a:extLst>
              </a:tr>
              <a:tr h="37147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Verdana" pitchFamily="34" charset="0"/>
                          <a:ea typeface="Lucida Sans Unicode" pitchFamily="34" charset="0"/>
                          <a:cs typeface="Lucida Sans Unicode" pitchFamily="34" charset="0"/>
                        </a:rPr>
                        <a:t>&gt;&gt; &lt;&lt;</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Verdana" pitchFamily="34" charset="0"/>
                          <a:ea typeface="Lucida Sans Unicode" pitchFamily="34" charset="0"/>
                          <a:cs typeface="Lucida Sans Unicode" pitchFamily="34" charset="0"/>
                        </a:rPr>
                        <a:t>Right and left bitwise shift</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6"/>
                  </a:ext>
                </a:extLst>
              </a:tr>
              <a:tr h="37147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Verdana" pitchFamily="34" charset="0"/>
                          <a:ea typeface="Lucida Sans Unicode" pitchFamily="34" charset="0"/>
                          <a:cs typeface="Lucida Sans Unicode" pitchFamily="34" charset="0"/>
                        </a:rPr>
                        <a:t>&amp;</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Verdana" pitchFamily="34" charset="0"/>
                          <a:ea typeface="Lucida Sans Unicode" pitchFamily="34" charset="0"/>
                          <a:cs typeface="Lucida Sans Unicode" pitchFamily="34" charset="0"/>
                        </a:rPr>
                        <a:t>Bitwise 'AND'</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7"/>
                  </a:ext>
                </a:extLst>
              </a:tr>
              <a:tr h="37147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Verdana" pitchFamily="34" charset="0"/>
                          <a:ea typeface="Lucida Sans Unicode" pitchFamily="34" charset="0"/>
                          <a:cs typeface="Lucida Sans Unicode" pitchFamily="34" charset="0"/>
                        </a:rPr>
                        <a:t>^ |</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Verdana" pitchFamily="34" charset="0"/>
                          <a:ea typeface="Lucida Sans Unicode" pitchFamily="34" charset="0"/>
                          <a:cs typeface="Lucida Sans Unicode" pitchFamily="34" charset="0"/>
                        </a:rPr>
                        <a:t>Bitwise exclusive `OR' and regular `OR'</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8"/>
                  </a:ext>
                </a:extLst>
              </a:tr>
              <a:tr h="37147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Verdana" pitchFamily="34" charset="0"/>
                          <a:ea typeface="Lucida Sans Unicode" pitchFamily="34" charset="0"/>
                          <a:cs typeface="Lucida Sans Unicode" pitchFamily="34" charset="0"/>
                        </a:rPr>
                        <a:t>&lt;= &lt; &gt; &gt;=</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Verdana" pitchFamily="34" charset="0"/>
                          <a:ea typeface="Lucida Sans Unicode" pitchFamily="34" charset="0"/>
                          <a:cs typeface="Lucida Sans Unicode" pitchFamily="34" charset="0"/>
                        </a:rPr>
                        <a:t>Comparison operators</a:t>
                      </a:r>
                    </a:p>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Verdana" pitchFamily="34" charset="0"/>
                          <a:ea typeface="Lucida Sans Unicode" pitchFamily="34" charset="0"/>
                          <a:cs typeface="Lucida Sans Unicode" pitchFamily="34" charset="0"/>
                        </a:rPr>
                        <a:t>(x&lt;y&lt;z will be interpreted as x&lt;y and y &lt;z and then left to right)</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9"/>
                  </a:ext>
                </a:extLst>
              </a:tr>
              <a:tr h="37147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Verdana" pitchFamily="34" charset="0"/>
                          <a:ea typeface="Lucida Sans Unicode" pitchFamily="34" charset="0"/>
                          <a:cs typeface="Lucida Sans Unicode" pitchFamily="34" charset="0"/>
                        </a:rPr>
                        <a:t> == !=</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Verdana" pitchFamily="34" charset="0"/>
                          <a:ea typeface="Lucida Sans Unicode" pitchFamily="34" charset="0"/>
                          <a:cs typeface="Lucida Sans Unicode" pitchFamily="34" charset="0"/>
                        </a:rPr>
                        <a:t>Equality operators</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10"/>
                  </a:ext>
                </a:extLst>
              </a:tr>
              <a:tr h="37147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Verdana" pitchFamily="34" charset="0"/>
                          <a:ea typeface="Lucida Sans Unicode" pitchFamily="34" charset="0"/>
                          <a:cs typeface="Lucida Sans Unicode" pitchFamily="34" charset="0"/>
                        </a:rPr>
                        <a:t>= %= /= //= -= += *= **=</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Verdana" pitchFamily="34" charset="0"/>
                          <a:ea typeface="Lucida Sans Unicode" pitchFamily="34" charset="0"/>
                          <a:cs typeface="Lucida Sans Unicode" pitchFamily="34" charset="0"/>
                        </a:rPr>
                        <a:t>Assignment operators(Right to left)</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11"/>
                  </a:ext>
                </a:extLst>
              </a:tr>
              <a:tr h="37147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Verdana" pitchFamily="34" charset="0"/>
                          <a:ea typeface="Lucida Sans Unicode" pitchFamily="34" charset="0"/>
                          <a:cs typeface="Lucida Sans Unicode" pitchFamily="34" charset="0"/>
                        </a:rPr>
                        <a:t>is is not</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Verdana" pitchFamily="34" charset="0"/>
                          <a:ea typeface="Lucida Sans Unicode" pitchFamily="34" charset="0"/>
                          <a:cs typeface="Lucida Sans Unicode" pitchFamily="34" charset="0"/>
                        </a:rPr>
                        <a:t>Identity operators</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12"/>
                  </a:ext>
                </a:extLst>
              </a:tr>
              <a:tr h="37147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Verdana" pitchFamily="34" charset="0"/>
                          <a:ea typeface="Lucida Sans Unicode" pitchFamily="34" charset="0"/>
                          <a:cs typeface="Lucida Sans Unicode" pitchFamily="34" charset="0"/>
                        </a:rPr>
                        <a:t>in not in</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Verdana" pitchFamily="34" charset="0"/>
                          <a:ea typeface="Lucida Sans Unicode" pitchFamily="34" charset="0"/>
                          <a:cs typeface="Lucida Sans Unicode" pitchFamily="34" charset="0"/>
                        </a:rPr>
                        <a:t>Membership operators</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13"/>
                  </a:ext>
                </a:extLst>
              </a:tr>
              <a:tr h="37147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Verdana" pitchFamily="34" charset="0"/>
                          <a:ea typeface="Lucida Sans Unicode" pitchFamily="34" charset="0"/>
                          <a:cs typeface="Lucida Sans Unicode" pitchFamily="34" charset="0"/>
                        </a:rPr>
                        <a:t>not or and</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Verdana" pitchFamily="34" charset="0"/>
                          <a:ea typeface="Lucida Sans Unicode" pitchFamily="34" charset="0"/>
                          <a:cs typeface="Lucida Sans Unicode" pitchFamily="34" charset="0"/>
                        </a:rPr>
                        <a:t>Logical operators</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14"/>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428596" y="500042"/>
          <a:ext cx="8358246" cy="6111240"/>
        </p:xfrm>
        <a:graphic>
          <a:graphicData uri="http://schemas.openxmlformats.org/drawingml/2006/table">
            <a:tbl>
              <a:tblPr firstRow="1" bandRow="1">
                <a:tableStyleId>{5C22544A-7EE6-4342-B048-85BDC9FD1C3A}</a:tableStyleId>
              </a:tblPr>
              <a:tblGrid>
                <a:gridCol w="2500330">
                  <a:extLst>
                    <a:ext uri="{9D8B030D-6E8A-4147-A177-3AD203B41FA5}">
                      <a16:colId xmlns:a16="http://schemas.microsoft.com/office/drawing/2014/main" val="20000"/>
                    </a:ext>
                  </a:extLst>
                </a:gridCol>
                <a:gridCol w="5857916">
                  <a:extLst>
                    <a:ext uri="{9D8B030D-6E8A-4147-A177-3AD203B41FA5}">
                      <a16:colId xmlns:a16="http://schemas.microsoft.com/office/drawing/2014/main" val="20001"/>
                    </a:ext>
                  </a:extLst>
                </a:gridCol>
              </a:tblGrid>
              <a:tr h="370840">
                <a:tc>
                  <a:txBody>
                    <a:bodyPr/>
                    <a:lstStyle/>
                    <a:p>
                      <a:pPr algn="l"/>
                      <a:r>
                        <a:rPr lang="en-US" sz="1500" b="0" dirty="0"/>
                        <a:t>Operators</a:t>
                      </a:r>
                    </a:p>
                  </a:txBody>
                  <a:tcPr marL="152400" marR="152400" marT="76200" marB="76200" anchor="ctr"/>
                </a:tc>
                <a:tc>
                  <a:txBody>
                    <a:bodyPr/>
                    <a:lstStyle/>
                    <a:p>
                      <a:pPr algn="l"/>
                      <a:r>
                        <a:rPr lang="en-US" sz="1500" b="0" dirty="0"/>
                        <a:t>Meaning</a:t>
                      </a:r>
                    </a:p>
                  </a:txBody>
                  <a:tcPr marL="152400" marR="152400" marT="76200" marB="76200" anchor="ctr"/>
                </a:tc>
                <a:extLst>
                  <a:ext uri="{0D108BD9-81ED-4DB2-BD59-A6C34878D82A}">
                    <a16:rowId xmlns:a16="http://schemas.microsoft.com/office/drawing/2014/main" val="10000"/>
                  </a:ext>
                </a:extLst>
              </a:tr>
              <a:tr h="370840">
                <a:tc>
                  <a:txBody>
                    <a:bodyPr/>
                    <a:lstStyle/>
                    <a:p>
                      <a:r>
                        <a:rPr lang="en-US" sz="1500"/>
                        <a:t>()</a:t>
                      </a:r>
                    </a:p>
                  </a:txBody>
                  <a:tcPr marL="152400" marR="152400" marT="76200" marB="76200" anchor="ctr"/>
                </a:tc>
                <a:tc>
                  <a:txBody>
                    <a:bodyPr/>
                    <a:lstStyle/>
                    <a:p>
                      <a:r>
                        <a:rPr lang="en-US" sz="1500" dirty="0"/>
                        <a:t>Parentheses</a:t>
                      </a:r>
                    </a:p>
                  </a:txBody>
                  <a:tcPr marL="152400" marR="152400" marT="76200" marB="76200" anchor="ctr"/>
                </a:tc>
                <a:extLst>
                  <a:ext uri="{0D108BD9-81ED-4DB2-BD59-A6C34878D82A}">
                    <a16:rowId xmlns:a16="http://schemas.microsoft.com/office/drawing/2014/main" val="10001"/>
                  </a:ext>
                </a:extLst>
              </a:tr>
              <a:tr h="370840">
                <a:tc>
                  <a:txBody>
                    <a:bodyPr/>
                    <a:lstStyle/>
                    <a:p>
                      <a:r>
                        <a:rPr lang="en-US" sz="1500"/>
                        <a:t>**</a:t>
                      </a:r>
                    </a:p>
                  </a:txBody>
                  <a:tcPr marL="152400" marR="152400" marT="76200" marB="76200" anchor="ctr"/>
                </a:tc>
                <a:tc>
                  <a:txBody>
                    <a:bodyPr/>
                    <a:lstStyle/>
                    <a:p>
                      <a:r>
                        <a:rPr lang="en-US" sz="1500"/>
                        <a:t>Exponent</a:t>
                      </a:r>
                    </a:p>
                  </a:txBody>
                  <a:tcPr marL="152400" marR="152400" marT="76200" marB="76200" anchor="ctr"/>
                </a:tc>
                <a:extLst>
                  <a:ext uri="{0D108BD9-81ED-4DB2-BD59-A6C34878D82A}">
                    <a16:rowId xmlns:a16="http://schemas.microsoft.com/office/drawing/2014/main" val="10002"/>
                  </a:ext>
                </a:extLst>
              </a:tr>
              <a:tr h="370840">
                <a:tc>
                  <a:txBody>
                    <a:bodyPr/>
                    <a:lstStyle/>
                    <a:p>
                      <a:r>
                        <a:rPr lang="en-US" sz="1500"/>
                        <a:t>+x, -x, ~x</a:t>
                      </a:r>
                    </a:p>
                  </a:txBody>
                  <a:tcPr marL="152400" marR="152400" marT="76200" marB="76200" anchor="ctr"/>
                </a:tc>
                <a:tc>
                  <a:txBody>
                    <a:bodyPr/>
                    <a:lstStyle/>
                    <a:p>
                      <a:r>
                        <a:rPr lang="en-US" sz="1500" dirty="0"/>
                        <a:t>Unary plus, Unary minus, Bitwise NOT</a:t>
                      </a:r>
                    </a:p>
                  </a:txBody>
                  <a:tcPr marL="152400" marR="152400" marT="76200" marB="76200" anchor="ctr"/>
                </a:tc>
                <a:extLst>
                  <a:ext uri="{0D108BD9-81ED-4DB2-BD59-A6C34878D82A}">
                    <a16:rowId xmlns:a16="http://schemas.microsoft.com/office/drawing/2014/main" val="10003"/>
                  </a:ext>
                </a:extLst>
              </a:tr>
              <a:tr h="370840">
                <a:tc>
                  <a:txBody>
                    <a:bodyPr/>
                    <a:lstStyle/>
                    <a:p>
                      <a:r>
                        <a:rPr lang="en-US" sz="1500" dirty="0"/>
                        <a:t>*, /, //, %</a:t>
                      </a:r>
                    </a:p>
                  </a:txBody>
                  <a:tcPr marL="152400" marR="152400" marT="76200" marB="76200" anchor="ctr"/>
                </a:tc>
                <a:tc>
                  <a:txBody>
                    <a:bodyPr/>
                    <a:lstStyle/>
                    <a:p>
                      <a:r>
                        <a:rPr lang="en-US" sz="1500"/>
                        <a:t>Multiplication, Division, Floor division, Modulus</a:t>
                      </a:r>
                    </a:p>
                  </a:txBody>
                  <a:tcPr marL="152400" marR="152400" marT="76200" marB="76200" anchor="ctr"/>
                </a:tc>
                <a:extLst>
                  <a:ext uri="{0D108BD9-81ED-4DB2-BD59-A6C34878D82A}">
                    <a16:rowId xmlns:a16="http://schemas.microsoft.com/office/drawing/2014/main" val="10004"/>
                  </a:ext>
                </a:extLst>
              </a:tr>
              <a:tr h="370840">
                <a:tc>
                  <a:txBody>
                    <a:bodyPr/>
                    <a:lstStyle/>
                    <a:p>
                      <a:r>
                        <a:rPr lang="en-US" sz="1500"/>
                        <a:t>+, -</a:t>
                      </a:r>
                    </a:p>
                  </a:txBody>
                  <a:tcPr marL="152400" marR="152400" marT="76200" marB="76200" anchor="ctr"/>
                </a:tc>
                <a:tc>
                  <a:txBody>
                    <a:bodyPr/>
                    <a:lstStyle/>
                    <a:p>
                      <a:r>
                        <a:rPr lang="en-US" sz="1500" dirty="0"/>
                        <a:t>Addition, Subtraction</a:t>
                      </a:r>
                    </a:p>
                  </a:txBody>
                  <a:tcPr marL="152400" marR="152400" marT="76200" marB="76200" anchor="ctr"/>
                </a:tc>
                <a:extLst>
                  <a:ext uri="{0D108BD9-81ED-4DB2-BD59-A6C34878D82A}">
                    <a16:rowId xmlns:a16="http://schemas.microsoft.com/office/drawing/2014/main" val="10005"/>
                  </a:ext>
                </a:extLst>
              </a:tr>
              <a:tr h="370840">
                <a:tc>
                  <a:txBody>
                    <a:bodyPr/>
                    <a:lstStyle/>
                    <a:p>
                      <a:r>
                        <a:rPr lang="en-US" sz="1500"/>
                        <a:t>&lt;&lt;, &gt;&gt;</a:t>
                      </a:r>
                    </a:p>
                  </a:txBody>
                  <a:tcPr marL="152400" marR="152400" marT="76200" marB="76200" anchor="ctr"/>
                </a:tc>
                <a:tc>
                  <a:txBody>
                    <a:bodyPr/>
                    <a:lstStyle/>
                    <a:p>
                      <a:r>
                        <a:rPr lang="en-US" sz="1500"/>
                        <a:t>Bitwise shift operators</a:t>
                      </a:r>
                    </a:p>
                  </a:txBody>
                  <a:tcPr marL="152400" marR="152400" marT="76200" marB="76200" anchor="ctr"/>
                </a:tc>
                <a:extLst>
                  <a:ext uri="{0D108BD9-81ED-4DB2-BD59-A6C34878D82A}">
                    <a16:rowId xmlns:a16="http://schemas.microsoft.com/office/drawing/2014/main" val="10006"/>
                  </a:ext>
                </a:extLst>
              </a:tr>
              <a:tr h="370840">
                <a:tc>
                  <a:txBody>
                    <a:bodyPr/>
                    <a:lstStyle/>
                    <a:p>
                      <a:r>
                        <a:rPr lang="en-US" sz="1500"/>
                        <a:t>&amp;</a:t>
                      </a:r>
                    </a:p>
                  </a:txBody>
                  <a:tcPr marL="152400" marR="152400" marT="76200" marB="76200" anchor="ctr"/>
                </a:tc>
                <a:tc>
                  <a:txBody>
                    <a:bodyPr/>
                    <a:lstStyle/>
                    <a:p>
                      <a:r>
                        <a:rPr lang="en-US" sz="1500"/>
                        <a:t>Bitwise AND</a:t>
                      </a:r>
                    </a:p>
                  </a:txBody>
                  <a:tcPr marL="152400" marR="152400" marT="76200" marB="76200" anchor="ctr"/>
                </a:tc>
                <a:extLst>
                  <a:ext uri="{0D108BD9-81ED-4DB2-BD59-A6C34878D82A}">
                    <a16:rowId xmlns:a16="http://schemas.microsoft.com/office/drawing/2014/main" val="10007"/>
                  </a:ext>
                </a:extLst>
              </a:tr>
              <a:tr h="370840">
                <a:tc>
                  <a:txBody>
                    <a:bodyPr/>
                    <a:lstStyle/>
                    <a:p>
                      <a:r>
                        <a:rPr lang="en-US" sz="1500"/>
                        <a:t>^</a:t>
                      </a:r>
                    </a:p>
                  </a:txBody>
                  <a:tcPr marL="152400" marR="152400" marT="76200" marB="76200" anchor="ctr"/>
                </a:tc>
                <a:tc>
                  <a:txBody>
                    <a:bodyPr/>
                    <a:lstStyle/>
                    <a:p>
                      <a:r>
                        <a:rPr lang="en-US" sz="1500"/>
                        <a:t>Bitwise XOR</a:t>
                      </a:r>
                    </a:p>
                  </a:txBody>
                  <a:tcPr marL="152400" marR="152400" marT="76200" marB="76200" anchor="ctr"/>
                </a:tc>
                <a:extLst>
                  <a:ext uri="{0D108BD9-81ED-4DB2-BD59-A6C34878D82A}">
                    <a16:rowId xmlns:a16="http://schemas.microsoft.com/office/drawing/2014/main" val="10008"/>
                  </a:ext>
                </a:extLst>
              </a:tr>
              <a:tr h="370840">
                <a:tc>
                  <a:txBody>
                    <a:bodyPr/>
                    <a:lstStyle/>
                    <a:p>
                      <a:r>
                        <a:rPr lang="en-US" sz="1500"/>
                        <a:t>|</a:t>
                      </a:r>
                    </a:p>
                  </a:txBody>
                  <a:tcPr marL="152400" marR="152400" marT="76200" marB="76200" anchor="ctr"/>
                </a:tc>
                <a:tc>
                  <a:txBody>
                    <a:bodyPr/>
                    <a:lstStyle/>
                    <a:p>
                      <a:r>
                        <a:rPr lang="en-US" sz="1500"/>
                        <a:t>Bitwise OR</a:t>
                      </a:r>
                    </a:p>
                  </a:txBody>
                  <a:tcPr marL="152400" marR="152400" marT="76200" marB="76200" anchor="ctr"/>
                </a:tc>
                <a:extLst>
                  <a:ext uri="{0D108BD9-81ED-4DB2-BD59-A6C34878D82A}">
                    <a16:rowId xmlns:a16="http://schemas.microsoft.com/office/drawing/2014/main" val="10009"/>
                  </a:ext>
                </a:extLst>
              </a:tr>
              <a:tr h="370840">
                <a:tc>
                  <a:txBody>
                    <a:bodyPr/>
                    <a:lstStyle/>
                    <a:p>
                      <a:r>
                        <a:rPr lang="en-US" sz="1500"/>
                        <a:t>==, !=, &gt;, &gt;=, &lt;, &lt;=, is, is not, in, not in</a:t>
                      </a:r>
                    </a:p>
                  </a:txBody>
                  <a:tcPr marL="152400" marR="152400" marT="76200" marB="76200" anchor="ctr"/>
                </a:tc>
                <a:tc>
                  <a:txBody>
                    <a:bodyPr/>
                    <a:lstStyle/>
                    <a:p>
                      <a:r>
                        <a:rPr lang="en-US" sz="1500"/>
                        <a:t>Comparisons, Identity, Membership operators</a:t>
                      </a:r>
                    </a:p>
                  </a:txBody>
                  <a:tcPr marL="152400" marR="152400" marT="76200" marB="76200" anchor="ctr"/>
                </a:tc>
                <a:extLst>
                  <a:ext uri="{0D108BD9-81ED-4DB2-BD59-A6C34878D82A}">
                    <a16:rowId xmlns:a16="http://schemas.microsoft.com/office/drawing/2014/main" val="10010"/>
                  </a:ext>
                </a:extLst>
              </a:tr>
              <a:tr h="370840">
                <a:tc>
                  <a:txBody>
                    <a:bodyPr/>
                    <a:lstStyle/>
                    <a:p>
                      <a:r>
                        <a:rPr lang="en-US" sz="1500"/>
                        <a:t>not</a:t>
                      </a:r>
                    </a:p>
                  </a:txBody>
                  <a:tcPr marL="152400" marR="152400" marT="76200" marB="76200" anchor="ctr"/>
                </a:tc>
                <a:tc>
                  <a:txBody>
                    <a:bodyPr/>
                    <a:lstStyle/>
                    <a:p>
                      <a:r>
                        <a:rPr lang="en-US" sz="1500"/>
                        <a:t>Logical NOT</a:t>
                      </a:r>
                    </a:p>
                  </a:txBody>
                  <a:tcPr marL="152400" marR="152400" marT="76200" marB="76200" anchor="ctr"/>
                </a:tc>
                <a:extLst>
                  <a:ext uri="{0D108BD9-81ED-4DB2-BD59-A6C34878D82A}">
                    <a16:rowId xmlns:a16="http://schemas.microsoft.com/office/drawing/2014/main" val="10011"/>
                  </a:ext>
                </a:extLst>
              </a:tr>
              <a:tr h="370840">
                <a:tc>
                  <a:txBody>
                    <a:bodyPr/>
                    <a:lstStyle/>
                    <a:p>
                      <a:r>
                        <a:rPr lang="en-US" sz="1500"/>
                        <a:t>and</a:t>
                      </a:r>
                    </a:p>
                  </a:txBody>
                  <a:tcPr marL="152400" marR="152400" marT="76200" marB="76200" anchor="ctr"/>
                </a:tc>
                <a:tc>
                  <a:txBody>
                    <a:bodyPr/>
                    <a:lstStyle/>
                    <a:p>
                      <a:r>
                        <a:rPr lang="en-US" sz="1500"/>
                        <a:t>Logical AND</a:t>
                      </a:r>
                    </a:p>
                  </a:txBody>
                  <a:tcPr marL="152400" marR="152400" marT="76200" marB="76200" anchor="ctr"/>
                </a:tc>
                <a:extLst>
                  <a:ext uri="{0D108BD9-81ED-4DB2-BD59-A6C34878D82A}">
                    <a16:rowId xmlns:a16="http://schemas.microsoft.com/office/drawing/2014/main" val="10012"/>
                  </a:ext>
                </a:extLst>
              </a:tr>
              <a:tr h="370840">
                <a:tc>
                  <a:txBody>
                    <a:bodyPr/>
                    <a:lstStyle/>
                    <a:p>
                      <a:r>
                        <a:rPr lang="en-US" sz="1500" dirty="0"/>
                        <a:t>or</a:t>
                      </a:r>
                    </a:p>
                  </a:txBody>
                  <a:tcPr marL="152400" marR="152400" marT="76200" marB="76200" anchor="ctr"/>
                </a:tc>
                <a:tc>
                  <a:txBody>
                    <a:bodyPr/>
                    <a:lstStyle/>
                    <a:p>
                      <a:r>
                        <a:rPr lang="en-US" sz="1500" dirty="0"/>
                        <a:t>Logical OR</a:t>
                      </a:r>
                    </a:p>
                  </a:txBody>
                  <a:tcPr marL="152400" marR="152400" marT="76200" marB="76200" anchor="ctr"/>
                </a:tc>
                <a:extLst>
                  <a:ext uri="{0D108BD9-81ED-4DB2-BD59-A6C34878D82A}">
                    <a16:rowId xmlns:a16="http://schemas.microsoft.com/office/drawing/2014/main" val="10013"/>
                  </a:ext>
                </a:extLst>
              </a:tr>
              <a:tr h="37084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Verdana" pitchFamily="34" charset="0"/>
                          <a:ea typeface="Lucida Sans Unicode" pitchFamily="34" charset="0"/>
                          <a:cs typeface="Lucida Sans Unicode" pitchFamily="34" charset="0"/>
                        </a:rPr>
                        <a:t>= %= /= //= -= += *= **=</a:t>
                      </a:r>
                    </a:p>
                  </a:txBody>
                  <a:tcPr anchor="ctr"/>
                </a:tc>
                <a:tc>
                  <a:txBody>
                    <a:bodyPr/>
                    <a:lstStyle/>
                    <a:p>
                      <a:pPr algn="l"/>
                      <a:r>
                        <a:rPr lang="en-US" sz="1500" dirty="0"/>
                        <a:t>Assignment expression</a:t>
                      </a:r>
                    </a:p>
                  </a:txBody>
                  <a:tcPr anchor="ctr"/>
                </a:tc>
                <a:extLst>
                  <a:ext uri="{0D108BD9-81ED-4DB2-BD59-A6C34878D82A}">
                    <a16:rowId xmlns:a16="http://schemas.microsoft.com/office/drawing/2014/main" val="10014"/>
                  </a:ext>
                </a:extLst>
              </a:tr>
            </a:tbl>
          </a:graphicData>
        </a:graphic>
      </p:graphicFrame>
      <p:sp>
        <p:nvSpPr>
          <p:cNvPr id="9" name="Rectangle 8"/>
          <p:cNvSpPr/>
          <p:nvPr/>
        </p:nvSpPr>
        <p:spPr>
          <a:xfrm>
            <a:off x="2428860" y="38377"/>
            <a:ext cx="4000528" cy="461665"/>
          </a:xfrm>
          <a:prstGeom prst="rect">
            <a:avLst/>
          </a:prstGeom>
        </p:spPr>
        <p:txBody>
          <a:bodyPr wrap="square">
            <a:spAutoFit/>
          </a:bodyPr>
          <a:lstStyle/>
          <a:p>
            <a:r>
              <a:rPr lang="en-US" sz="2400" b="1" dirty="0"/>
              <a:t>Overall operators' precedence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fontAlgn="base">
              <a:spcAft>
                <a:spcPct val="0"/>
              </a:spcAft>
            </a:pPr>
            <a:r>
              <a:rPr lang="en-US" dirty="0">
                <a:latin typeface="Roboto"/>
                <a:cs typeface="Arial" pitchFamily="34" charset="0"/>
              </a:rPr>
              <a:t>Traditional programming cycle </a:t>
            </a:r>
            <a:r>
              <a:rPr lang="en-US" dirty="0" err="1">
                <a:latin typeface="Roboto"/>
                <a:cs typeface="Arial" pitchFamily="34" charset="0"/>
              </a:rPr>
              <a:t>vs</a:t>
            </a:r>
            <a:r>
              <a:rPr lang="en-US" dirty="0">
                <a:latin typeface="Roboto"/>
                <a:cs typeface="Arial" pitchFamily="34" charset="0"/>
              </a:rPr>
              <a:t> Programming cycle for python</a:t>
            </a:r>
          </a:p>
        </p:txBody>
      </p:sp>
      <p:graphicFrame>
        <p:nvGraphicFramePr>
          <p:cNvPr id="5" name="Content Placeholder 4"/>
          <p:cNvGraphicFramePr>
            <a:graphicFrameLocks noGrp="1"/>
          </p:cNvGraphicFramePr>
          <p:nvPr>
            <p:ph idx="1"/>
          </p:nvPr>
        </p:nvGraphicFramePr>
        <p:xfrm>
          <a:off x="714350" y="1724502"/>
          <a:ext cx="8001054" cy="4347703"/>
        </p:xfrm>
        <a:graphic>
          <a:graphicData uri="http://schemas.openxmlformats.org/drawingml/2006/table">
            <a:tbl>
              <a:tblPr/>
              <a:tblGrid>
                <a:gridCol w="1571634">
                  <a:extLst>
                    <a:ext uri="{9D8B030D-6E8A-4147-A177-3AD203B41FA5}">
                      <a16:colId xmlns:a16="http://schemas.microsoft.com/office/drawing/2014/main" val="20000"/>
                    </a:ext>
                  </a:extLst>
                </a:gridCol>
                <a:gridCol w="3762402">
                  <a:extLst>
                    <a:ext uri="{9D8B030D-6E8A-4147-A177-3AD203B41FA5}">
                      <a16:colId xmlns:a16="http://schemas.microsoft.com/office/drawing/2014/main" val="20001"/>
                    </a:ext>
                  </a:extLst>
                </a:gridCol>
                <a:gridCol w="2667018">
                  <a:extLst>
                    <a:ext uri="{9D8B030D-6E8A-4147-A177-3AD203B41FA5}">
                      <a16:colId xmlns:a16="http://schemas.microsoft.com/office/drawing/2014/main" val="20002"/>
                    </a:ext>
                  </a:extLst>
                </a:gridCol>
              </a:tblGrid>
              <a:tr h="972913">
                <a:tc>
                  <a:txBody>
                    <a:bodyPr/>
                    <a:lstStyle/>
                    <a:p>
                      <a:endParaRPr lang="en-US" dirty="0"/>
                    </a:p>
                  </a:txBody>
                  <a:tcPr marL="50800" marR="50800" marT="50800" marB="50800" anchor="ctr">
                    <a:lnL w="6350" cap="flat" cmpd="sng" algn="ctr">
                      <a:solidFill>
                        <a:srgbClr val="28CF6E"/>
                      </a:solidFill>
                      <a:prstDash val="solid"/>
                      <a:round/>
                      <a:headEnd type="none" w="med" len="med"/>
                      <a:tailEnd type="none" w="med" len="med"/>
                    </a:lnL>
                    <a:lnR w="6350" cap="flat" cmpd="sng" algn="ctr">
                      <a:solidFill>
                        <a:srgbClr val="D0AB6A"/>
                      </a:solidFill>
                      <a:prstDash val="solid"/>
                      <a:round/>
                      <a:headEnd type="none" w="med" len="med"/>
                      <a:tailEnd type="none" w="med" len="med"/>
                    </a:lnR>
                    <a:lnT w="6350" cap="flat" cmpd="sng" algn="ctr">
                      <a:solidFill>
                        <a:srgbClr val="28CF6E"/>
                      </a:solidFill>
                      <a:prstDash val="solid"/>
                      <a:round/>
                      <a:headEnd type="none" w="med" len="med"/>
                      <a:tailEnd type="none" w="med" len="med"/>
                    </a:lnT>
                    <a:lnB w="6350" cap="flat" cmpd="sng" algn="ctr">
                      <a:solidFill>
                        <a:srgbClr val="A8796E"/>
                      </a:solidFill>
                      <a:prstDash val="solid"/>
                      <a:round/>
                      <a:headEnd type="none" w="med" len="med"/>
                      <a:tailEnd type="none" w="med" len="med"/>
                    </a:lnB>
                  </a:tcPr>
                </a:tc>
                <a:tc>
                  <a:txBody>
                    <a:bodyPr/>
                    <a:lstStyle/>
                    <a:p>
                      <a:r>
                        <a:rPr lang="en-US" b="1"/>
                        <a:t>Python programming cycle</a:t>
                      </a:r>
                      <a:endParaRPr lang="en-US"/>
                    </a:p>
                  </a:txBody>
                  <a:tcPr marL="50800" marR="50800" marT="50800" marB="50800" anchor="ctr">
                    <a:lnL w="6350" cap="flat" cmpd="sng" algn="ctr">
                      <a:solidFill>
                        <a:srgbClr val="D0AB6A"/>
                      </a:solidFill>
                      <a:prstDash val="solid"/>
                      <a:round/>
                      <a:headEnd type="none" w="med" len="med"/>
                      <a:tailEnd type="none" w="med" len="med"/>
                    </a:lnL>
                    <a:lnR w="6350" cap="flat" cmpd="sng" algn="ctr">
                      <a:solidFill>
                        <a:srgbClr val="28CF6E"/>
                      </a:solidFill>
                      <a:prstDash val="solid"/>
                      <a:round/>
                      <a:headEnd type="none" w="med" len="med"/>
                      <a:tailEnd type="none" w="med" len="med"/>
                    </a:lnR>
                    <a:lnT w="6350" cap="flat" cmpd="sng" algn="ctr">
                      <a:solidFill>
                        <a:srgbClr val="D0AB6A"/>
                      </a:solidFill>
                      <a:prstDash val="solid"/>
                      <a:round/>
                      <a:headEnd type="none" w="med" len="med"/>
                      <a:tailEnd type="none" w="med" len="med"/>
                    </a:lnT>
                    <a:lnB w="6350" cap="flat" cmpd="sng" algn="ctr">
                      <a:solidFill>
                        <a:srgbClr val="D0AB6A"/>
                      </a:solidFill>
                      <a:prstDash val="solid"/>
                      <a:round/>
                      <a:headEnd type="none" w="med" len="med"/>
                      <a:tailEnd type="none" w="med" len="med"/>
                    </a:lnB>
                  </a:tcPr>
                </a:tc>
                <a:tc>
                  <a:txBody>
                    <a:bodyPr/>
                    <a:lstStyle/>
                    <a:p>
                      <a:r>
                        <a:rPr lang="en-US" b="1"/>
                        <a:t>Traditional programming cycle</a:t>
                      </a:r>
                      <a:endParaRPr lang="en-US"/>
                    </a:p>
                  </a:txBody>
                  <a:tcPr marL="50800" marR="50800" marT="50800" marB="50800" anchor="ctr">
                    <a:lnL w="6350" cap="flat" cmpd="sng" algn="ctr">
                      <a:solidFill>
                        <a:srgbClr val="28CF6E"/>
                      </a:solidFill>
                      <a:prstDash val="solid"/>
                      <a:round/>
                      <a:headEnd type="none" w="med" len="med"/>
                      <a:tailEnd type="none" w="med" len="med"/>
                    </a:lnL>
                    <a:lnR w="6350" cap="flat" cmpd="sng" algn="ctr">
                      <a:solidFill>
                        <a:srgbClr val="28CF6E"/>
                      </a:solidFill>
                      <a:prstDash val="solid"/>
                      <a:round/>
                      <a:headEnd type="none" w="med" len="med"/>
                      <a:tailEnd type="none" w="med" len="med"/>
                    </a:lnR>
                    <a:lnT w="6350" cap="flat" cmpd="sng" algn="ctr">
                      <a:solidFill>
                        <a:srgbClr val="28CF6E"/>
                      </a:solidFill>
                      <a:prstDash val="solid"/>
                      <a:round/>
                      <a:headEnd type="none" w="med" len="med"/>
                      <a:tailEnd type="none" w="med" len="med"/>
                    </a:lnT>
                    <a:lnB w="6350" cap="flat" cmpd="sng" algn="ctr">
                      <a:solidFill>
                        <a:srgbClr val="28CF6E"/>
                      </a:solidFill>
                      <a:prstDash val="solid"/>
                      <a:round/>
                      <a:headEnd type="none" w="med" len="med"/>
                      <a:tailEnd type="none" w="med" len="med"/>
                    </a:lnB>
                  </a:tcPr>
                </a:tc>
                <a:extLst>
                  <a:ext uri="{0D108BD9-81ED-4DB2-BD59-A6C34878D82A}">
                    <a16:rowId xmlns:a16="http://schemas.microsoft.com/office/drawing/2014/main" val="10000"/>
                  </a:ext>
                </a:extLst>
              </a:tr>
              <a:tr h="562465">
                <a:tc>
                  <a:txBody>
                    <a:bodyPr/>
                    <a:lstStyle/>
                    <a:p>
                      <a:r>
                        <a:rPr lang="en-US" b="1"/>
                        <a:t>STEP #1</a:t>
                      </a:r>
                      <a:endParaRPr lang="en-US"/>
                    </a:p>
                  </a:txBody>
                  <a:tcPr marL="50800" marR="50800" marT="50800" marB="50800" anchor="ctr">
                    <a:lnL w="6350" cap="flat" cmpd="sng" algn="ctr">
                      <a:solidFill>
                        <a:srgbClr val="A8796E"/>
                      </a:solidFill>
                      <a:prstDash val="solid"/>
                      <a:round/>
                      <a:headEnd type="none" w="med" len="med"/>
                      <a:tailEnd type="none" w="med" len="med"/>
                    </a:lnL>
                    <a:lnR w="6350" cap="flat" cmpd="sng" algn="ctr">
                      <a:solidFill>
                        <a:srgbClr val="D0AB6A"/>
                      </a:solidFill>
                      <a:prstDash val="solid"/>
                      <a:round/>
                      <a:headEnd type="none" w="med" len="med"/>
                      <a:tailEnd type="none" w="med" len="med"/>
                    </a:lnR>
                    <a:lnT w="6350" cap="flat" cmpd="sng" algn="ctr">
                      <a:solidFill>
                        <a:srgbClr val="A8796E"/>
                      </a:solidFill>
                      <a:prstDash val="solid"/>
                      <a:round/>
                      <a:headEnd type="none" w="med" len="med"/>
                      <a:tailEnd type="none" w="med" len="med"/>
                    </a:lnT>
                    <a:lnB w="6350" cap="flat" cmpd="sng" algn="ctr">
                      <a:solidFill>
                        <a:srgbClr val="A8796E"/>
                      </a:solidFill>
                      <a:prstDash val="solid"/>
                      <a:round/>
                      <a:headEnd type="none" w="med" len="med"/>
                      <a:tailEnd type="none" w="med" len="med"/>
                    </a:lnB>
                  </a:tcPr>
                </a:tc>
                <a:tc>
                  <a:txBody>
                    <a:bodyPr/>
                    <a:lstStyle/>
                    <a:p>
                      <a:r>
                        <a:rPr lang="en-US"/>
                        <a:t>RUN THE APPLICATION</a:t>
                      </a:r>
                    </a:p>
                  </a:txBody>
                  <a:tcPr marL="50800" marR="50800" marT="50800" marB="50800" anchor="ctr">
                    <a:lnL w="6350" cap="flat" cmpd="sng" algn="ctr">
                      <a:solidFill>
                        <a:srgbClr val="D0AB6A"/>
                      </a:solidFill>
                      <a:prstDash val="solid"/>
                      <a:round/>
                      <a:headEnd type="none" w="med" len="med"/>
                      <a:tailEnd type="none" w="med" len="med"/>
                    </a:lnL>
                    <a:lnR w="6350" cap="flat" cmpd="sng" algn="ctr">
                      <a:solidFill>
                        <a:srgbClr val="28CF6E"/>
                      </a:solidFill>
                      <a:prstDash val="solid"/>
                      <a:round/>
                      <a:headEnd type="none" w="med" len="med"/>
                      <a:tailEnd type="none" w="med" len="med"/>
                    </a:lnR>
                    <a:lnT w="6350" cap="flat" cmpd="sng" algn="ctr">
                      <a:solidFill>
                        <a:srgbClr val="D0AB6A"/>
                      </a:solidFill>
                      <a:prstDash val="solid"/>
                      <a:round/>
                      <a:headEnd type="none" w="med" len="med"/>
                      <a:tailEnd type="none" w="med" len="med"/>
                    </a:lnT>
                    <a:lnB w="6350" cap="flat" cmpd="sng" algn="ctr">
                      <a:solidFill>
                        <a:srgbClr val="D0AB6A"/>
                      </a:solidFill>
                      <a:prstDash val="solid"/>
                      <a:round/>
                      <a:headEnd type="none" w="med" len="med"/>
                      <a:tailEnd type="none" w="med" len="med"/>
                    </a:lnB>
                  </a:tcPr>
                </a:tc>
                <a:tc>
                  <a:txBody>
                    <a:bodyPr/>
                    <a:lstStyle/>
                    <a:p>
                      <a:r>
                        <a:rPr lang="en-US" dirty="0"/>
                        <a:t>RUN THE APPLICATION</a:t>
                      </a:r>
                    </a:p>
                  </a:txBody>
                  <a:tcPr marL="50800" marR="50800" marT="50800" marB="50800" anchor="ctr">
                    <a:lnL w="6350" cap="flat" cmpd="sng" algn="ctr">
                      <a:solidFill>
                        <a:srgbClr val="28CF6E"/>
                      </a:solidFill>
                      <a:prstDash val="solid"/>
                      <a:round/>
                      <a:headEnd type="none" w="med" len="med"/>
                      <a:tailEnd type="none" w="med" len="med"/>
                    </a:lnL>
                    <a:lnR w="6350" cap="flat" cmpd="sng" algn="ctr">
                      <a:solidFill>
                        <a:srgbClr val="28CF6E"/>
                      </a:solidFill>
                      <a:prstDash val="solid"/>
                      <a:round/>
                      <a:headEnd type="none" w="med" len="med"/>
                      <a:tailEnd type="none" w="med" len="med"/>
                    </a:lnR>
                    <a:lnT w="6350" cap="flat" cmpd="sng" algn="ctr">
                      <a:solidFill>
                        <a:srgbClr val="28CF6E"/>
                      </a:solidFill>
                      <a:prstDash val="solid"/>
                      <a:round/>
                      <a:headEnd type="none" w="med" len="med"/>
                      <a:tailEnd type="none" w="med" len="med"/>
                    </a:lnT>
                    <a:lnB w="6350" cap="flat" cmpd="sng" algn="ctr">
                      <a:solidFill>
                        <a:srgbClr val="28CF6E"/>
                      </a:solidFill>
                      <a:prstDash val="solid"/>
                      <a:round/>
                      <a:headEnd type="none" w="med" len="med"/>
                      <a:tailEnd type="none" w="med" len="med"/>
                    </a:lnB>
                  </a:tcPr>
                </a:tc>
                <a:extLst>
                  <a:ext uri="{0D108BD9-81ED-4DB2-BD59-A6C34878D82A}">
                    <a16:rowId xmlns:a16="http://schemas.microsoft.com/office/drawing/2014/main" val="10001"/>
                  </a:ext>
                </a:extLst>
              </a:tr>
              <a:tr h="562465">
                <a:tc>
                  <a:txBody>
                    <a:bodyPr/>
                    <a:lstStyle/>
                    <a:p>
                      <a:r>
                        <a:rPr lang="en-US" b="1"/>
                        <a:t>STEP #2</a:t>
                      </a:r>
                      <a:endParaRPr lang="en-US"/>
                    </a:p>
                  </a:txBody>
                  <a:tcPr marL="50800" marR="50800" marT="50800" marB="50800" anchor="ctr">
                    <a:lnL w="6350" cap="flat" cmpd="sng" algn="ctr">
                      <a:solidFill>
                        <a:srgbClr val="A8796E"/>
                      </a:solidFill>
                      <a:prstDash val="solid"/>
                      <a:round/>
                      <a:headEnd type="none" w="med" len="med"/>
                      <a:tailEnd type="none" w="med" len="med"/>
                    </a:lnL>
                    <a:lnR w="6350" cap="flat" cmpd="sng" algn="ctr">
                      <a:solidFill>
                        <a:srgbClr val="D0AB6A"/>
                      </a:solidFill>
                      <a:prstDash val="solid"/>
                      <a:round/>
                      <a:headEnd type="none" w="med" len="med"/>
                      <a:tailEnd type="none" w="med" len="med"/>
                    </a:lnR>
                    <a:lnT w="6350" cap="flat" cmpd="sng" algn="ctr">
                      <a:solidFill>
                        <a:srgbClr val="A8796E"/>
                      </a:solidFill>
                      <a:prstDash val="solid"/>
                      <a:round/>
                      <a:headEnd type="none" w="med" len="med"/>
                      <a:tailEnd type="none" w="med" len="med"/>
                    </a:lnT>
                    <a:lnB w="6350" cap="flat" cmpd="sng" algn="ctr">
                      <a:solidFill>
                        <a:srgbClr val="A8796E"/>
                      </a:solidFill>
                      <a:prstDash val="solid"/>
                      <a:round/>
                      <a:headEnd type="none" w="med" len="med"/>
                      <a:tailEnd type="none" w="med" len="med"/>
                    </a:lnB>
                  </a:tcPr>
                </a:tc>
                <a:tc>
                  <a:txBody>
                    <a:bodyPr/>
                    <a:lstStyle/>
                    <a:p>
                      <a:r>
                        <a:rPr lang="en-US"/>
                        <a:t>TEST THE APPLICATION</a:t>
                      </a:r>
                    </a:p>
                  </a:txBody>
                  <a:tcPr marL="50800" marR="50800" marT="50800" marB="50800" anchor="ctr">
                    <a:lnL w="6350" cap="flat" cmpd="sng" algn="ctr">
                      <a:solidFill>
                        <a:srgbClr val="D0AB6A"/>
                      </a:solidFill>
                      <a:prstDash val="solid"/>
                      <a:round/>
                      <a:headEnd type="none" w="med" len="med"/>
                      <a:tailEnd type="none" w="med" len="med"/>
                    </a:lnL>
                    <a:lnR w="6350" cap="flat" cmpd="sng" algn="ctr">
                      <a:solidFill>
                        <a:srgbClr val="28CF6E"/>
                      </a:solidFill>
                      <a:prstDash val="solid"/>
                      <a:round/>
                      <a:headEnd type="none" w="med" len="med"/>
                      <a:tailEnd type="none" w="med" len="med"/>
                    </a:lnR>
                    <a:lnT w="6350" cap="flat" cmpd="sng" algn="ctr">
                      <a:solidFill>
                        <a:srgbClr val="D0AB6A"/>
                      </a:solidFill>
                      <a:prstDash val="solid"/>
                      <a:round/>
                      <a:headEnd type="none" w="med" len="med"/>
                      <a:tailEnd type="none" w="med" len="med"/>
                    </a:lnT>
                    <a:lnB w="6350" cap="flat" cmpd="sng" algn="ctr">
                      <a:solidFill>
                        <a:srgbClr val="D0AB6A"/>
                      </a:solidFill>
                      <a:prstDash val="solid"/>
                      <a:round/>
                      <a:headEnd type="none" w="med" len="med"/>
                      <a:tailEnd type="none" w="med" len="med"/>
                    </a:lnB>
                  </a:tcPr>
                </a:tc>
                <a:tc>
                  <a:txBody>
                    <a:bodyPr/>
                    <a:lstStyle/>
                    <a:p>
                      <a:r>
                        <a:rPr lang="en-US" dirty="0"/>
                        <a:t>TEST THE APPLICATION</a:t>
                      </a:r>
                    </a:p>
                  </a:txBody>
                  <a:tcPr marL="50800" marR="50800" marT="50800" marB="50800" anchor="ctr">
                    <a:lnL w="6350" cap="flat" cmpd="sng" algn="ctr">
                      <a:solidFill>
                        <a:srgbClr val="28CF6E"/>
                      </a:solidFill>
                      <a:prstDash val="solid"/>
                      <a:round/>
                      <a:headEnd type="none" w="med" len="med"/>
                      <a:tailEnd type="none" w="med" len="med"/>
                    </a:lnL>
                    <a:lnR w="6350" cap="flat" cmpd="sng" algn="ctr">
                      <a:solidFill>
                        <a:srgbClr val="28CF6E"/>
                      </a:solidFill>
                      <a:prstDash val="solid"/>
                      <a:round/>
                      <a:headEnd type="none" w="med" len="med"/>
                      <a:tailEnd type="none" w="med" len="med"/>
                    </a:lnR>
                    <a:lnT w="6350" cap="flat" cmpd="sng" algn="ctr">
                      <a:solidFill>
                        <a:srgbClr val="28CF6E"/>
                      </a:solidFill>
                      <a:prstDash val="solid"/>
                      <a:round/>
                      <a:headEnd type="none" w="med" len="med"/>
                      <a:tailEnd type="none" w="med" len="med"/>
                    </a:lnT>
                    <a:lnB w="6350" cap="flat" cmpd="sng" algn="ctr">
                      <a:solidFill>
                        <a:srgbClr val="28CF6E"/>
                      </a:solidFill>
                      <a:prstDash val="solid"/>
                      <a:round/>
                      <a:headEnd type="none" w="med" len="med"/>
                      <a:tailEnd type="none" w="med" len="med"/>
                    </a:lnB>
                  </a:tcPr>
                </a:tc>
                <a:extLst>
                  <a:ext uri="{0D108BD9-81ED-4DB2-BD59-A6C34878D82A}">
                    <a16:rowId xmlns:a16="http://schemas.microsoft.com/office/drawing/2014/main" val="10002"/>
                  </a:ext>
                </a:extLst>
              </a:tr>
              <a:tr h="562465">
                <a:tc>
                  <a:txBody>
                    <a:bodyPr/>
                    <a:lstStyle/>
                    <a:p>
                      <a:r>
                        <a:rPr lang="en-US" b="1"/>
                        <a:t>STEP #3</a:t>
                      </a:r>
                      <a:endParaRPr lang="en-US"/>
                    </a:p>
                  </a:txBody>
                  <a:tcPr marL="50800" marR="50800" marT="50800" marB="50800" anchor="ctr">
                    <a:lnL w="6350" cap="flat" cmpd="sng" algn="ctr">
                      <a:solidFill>
                        <a:srgbClr val="A8796E"/>
                      </a:solidFill>
                      <a:prstDash val="solid"/>
                      <a:round/>
                      <a:headEnd type="none" w="med" len="med"/>
                      <a:tailEnd type="none" w="med" len="med"/>
                    </a:lnL>
                    <a:lnR w="6350" cap="flat" cmpd="sng" algn="ctr">
                      <a:solidFill>
                        <a:srgbClr val="D0AB6A"/>
                      </a:solidFill>
                      <a:prstDash val="solid"/>
                      <a:round/>
                      <a:headEnd type="none" w="med" len="med"/>
                      <a:tailEnd type="none" w="med" len="med"/>
                    </a:lnR>
                    <a:lnT w="6350" cap="flat" cmpd="sng" algn="ctr">
                      <a:solidFill>
                        <a:srgbClr val="A8796E"/>
                      </a:solidFill>
                      <a:prstDash val="solid"/>
                      <a:round/>
                      <a:headEnd type="none" w="med" len="med"/>
                      <a:tailEnd type="none" w="med" len="med"/>
                    </a:lnT>
                    <a:lnB w="6350" cap="flat" cmpd="sng" algn="ctr">
                      <a:solidFill>
                        <a:srgbClr val="A8796E"/>
                      </a:solidFill>
                      <a:prstDash val="solid"/>
                      <a:round/>
                      <a:headEnd type="none" w="med" len="med"/>
                      <a:tailEnd type="none" w="med" len="med"/>
                    </a:lnB>
                  </a:tcPr>
                </a:tc>
                <a:tc>
                  <a:txBody>
                    <a:bodyPr/>
                    <a:lstStyle/>
                    <a:p>
                      <a:r>
                        <a:rPr lang="en-US" dirty="0"/>
                        <a:t>EDIT SOURCE CODE AGAIN</a:t>
                      </a:r>
                    </a:p>
                  </a:txBody>
                  <a:tcPr marL="50800" marR="50800" marT="50800" marB="50800" anchor="ctr">
                    <a:lnL w="6350" cap="flat" cmpd="sng" algn="ctr">
                      <a:solidFill>
                        <a:srgbClr val="D0AB6A"/>
                      </a:solidFill>
                      <a:prstDash val="solid"/>
                      <a:round/>
                      <a:headEnd type="none" w="med" len="med"/>
                      <a:tailEnd type="none" w="med" len="med"/>
                    </a:lnL>
                    <a:lnR w="6350" cap="flat" cmpd="sng" algn="ctr">
                      <a:solidFill>
                        <a:srgbClr val="28CF6E"/>
                      </a:solidFill>
                      <a:prstDash val="solid"/>
                      <a:round/>
                      <a:headEnd type="none" w="med" len="med"/>
                      <a:tailEnd type="none" w="med" len="med"/>
                    </a:lnR>
                    <a:lnT w="6350" cap="flat" cmpd="sng" algn="ctr">
                      <a:solidFill>
                        <a:srgbClr val="D0AB6A"/>
                      </a:solidFill>
                      <a:prstDash val="solid"/>
                      <a:round/>
                      <a:headEnd type="none" w="med" len="med"/>
                      <a:tailEnd type="none" w="med" len="med"/>
                    </a:lnT>
                    <a:lnB w="6350" cap="flat" cmpd="sng" algn="ctr">
                      <a:solidFill>
                        <a:srgbClr val="D0AB6A"/>
                      </a:solidFill>
                      <a:prstDash val="solid"/>
                      <a:round/>
                      <a:headEnd type="none" w="med" len="med"/>
                      <a:tailEnd type="none" w="med" len="med"/>
                    </a:lnB>
                  </a:tcPr>
                </a:tc>
                <a:tc>
                  <a:txBody>
                    <a:bodyPr/>
                    <a:lstStyle/>
                    <a:p>
                      <a:r>
                        <a:rPr lang="en-US" dirty="0"/>
                        <a:t>EDIT SOURCE CODE AGAIN</a:t>
                      </a:r>
                    </a:p>
                  </a:txBody>
                  <a:tcPr marL="50800" marR="50800" marT="50800" marB="50800" anchor="ctr">
                    <a:lnL w="6350" cap="flat" cmpd="sng" algn="ctr">
                      <a:solidFill>
                        <a:srgbClr val="28CF6E"/>
                      </a:solidFill>
                      <a:prstDash val="solid"/>
                      <a:round/>
                      <a:headEnd type="none" w="med" len="med"/>
                      <a:tailEnd type="none" w="med" len="med"/>
                    </a:lnL>
                    <a:lnR w="6350" cap="flat" cmpd="sng" algn="ctr">
                      <a:solidFill>
                        <a:srgbClr val="28CF6E"/>
                      </a:solidFill>
                      <a:prstDash val="solid"/>
                      <a:round/>
                      <a:headEnd type="none" w="med" len="med"/>
                      <a:tailEnd type="none" w="med" len="med"/>
                    </a:lnR>
                    <a:lnT w="6350" cap="flat" cmpd="sng" algn="ctr">
                      <a:solidFill>
                        <a:srgbClr val="28CF6E"/>
                      </a:solidFill>
                      <a:prstDash val="solid"/>
                      <a:round/>
                      <a:headEnd type="none" w="med" len="med"/>
                      <a:tailEnd type="none" w="med" len="med"/>
                    </a:lnT>
                    <a:lnB w="6350" cap="flat" cmpd="sng" algn="ctr">
                      <a:solidFill>
                        <a:srgbClr val="28CF6E"/>
                      </a:solidFill>
                      <a:prstDash val="solid"/>
                      <a:round/>
                      <a:headEnd type="none" w="med" len="med"/>
                      <a:tailEnd type="none" w="med" len="med"/>
                    </a:lnB>
                  </a:tcPr>
                </a:tc>
                <a:extLst>
                  <a:ext uri="{0D108BD9-81ED-4DB2-BD59-A6C34878D82A}">
                    <a16:rowId xmlns:a16="http://schemas.microsoft.com/office/drawing/2014/main" val="10003"/>
                  </a:ext>
                </a:extLst>
              </a:tr>
              <a:tr h="562465">
                <a:tc>
                  <a:txBody>
                    <a:bodyPr/>
                    <a:lstStyle/>
                    <a:p>
                      <a:r>
                        <a:rPr lang="en-US" b="1"/>
                        <a:t>STEP #4</a:t>
                      </a:r>
                      <a:endParaRPr lang="en-US"/>
                    </a:p>
                  </a:txBody>
                  <a:tcPr marL="50800" marR="50800" marT="50800" marB="50800" anchor="ctr">
                    <a:lnL w="6350" cap="flat" cmpd="sng" algn="ctr">
                      <a:solidFill>
                        <a:srgbClr val="A8796E"/>
                      </a:solidFill>
                      <a:prstDash val="solid"/>
                      <a:round/>
                      <a:headEnd type="none" w="med" len="med"/>
                      <a:tailEnd type="none" w="med" len="med"/>
                    </a:lnL>
                    <a:lnR w="6350" cap="flat" cmpd="sng" algn="ctr">
                      <a:solidFill>
                        <a:srgbClr val="D0AB6A"/>
                      </a:solidFill>
                      <a:prstDash val="solid"/>
                      <a:round/>
                      <a:headEnd type="none" w="med" len="med"/>
                      <a:tailEnd type="none" w="med" len="med"/>
                    </a:lnR>
                    <a:lnT w="6350" cap="flat" cmpd="sng" algn="ctr">
                      <a:solidFill>
                        <a:srgbClr val="A8796E"/>
                      </a:solidFill>
                      <a:prstDash val="solid"/>
                      <a:round/>
                      <a:headEnd type="none" w="med" len="med"/>
                      <a:tailEnd type="none" w="med" len="med"/>
                    </a:lnT>
                    <a:lnB w="6350" cap="flat" cmpd="sng" algn="ctr">
                      <a:solidFill>
                        <a:srgbClr val="D0AB6A"/>
                      </a:solidFill>
                      <a:prstDash val="solid"/>
                      <a:round/>
                      <a:headEnd type="none" w="med" len="med"/>
                      <a:tailEnd type="none" w="med" len="med"/>
                    </a:lnB>
                  </a:tcPr>
                </a:tc>
                <a:tc>
                  <a:txBody>
                    <a:bodyPr/>
                    <a:lstStyle/>
                    <a:p>
                      <a:r>
                        <a:rPr lang="en-US"/>
                        <a:t>SKIP THIS STEP</a:t>
                      </a:r>
                    </a:p>
                  </a:txBody>
                  <a:tcPr marL="50800" marR="50800" marT="50800" marB="50800" anchor="ctr">
                    <a:lnL w="6350" cap="flat" cmpd="sng" algn="ctr">
                      <a:solidFill>
                        <a:srgbClr val="D0AB6A"/>
                      </a:solidFill>
                      <a:prstDash val="solid"/>
                      <a:round/>
                      <a:headEnd type="none" w="med" len="med"/>
                      <a:tailEnd type="none" w="med" len="med"/>
                    </a:lnL>
                    <a:lnR w="6350" cap="flat" cmpd="sng" algn="ctr">
                      <a:solidFill>
                        <a:srgbClr val="28CF6E"/>
                      </a:solidFill>
                      <a:prstDash val="solid"/>
                      <a:round/>
                      <a:headEnd type="none" w="med" len="med"/>
                      <a:tailEnd type="none" w="med" len="med"/>
                    </a:lnR>
                    <a:lnT w="6350" cap="flat" cmpd="sng" algn="ctr">
                      <a:solidFill>
                        <a:srgbClr val="D0AB6A"/>
                      </a:solidFill>
                      <a:prstDash val="solid"/>
                      <a:round/>
                      <a:headEnd type="none" w="med" len="med"/>
                      <a:tailEnd type="none" w="med" len="med"/>
                    </a:lnT>
                    <a:lnB w="6350" cap="flat" cmpd="sng" algn="ctr">
                      <a:solidFill>
                        <a:srgbClr val="00C96E"/>
                      </a:solidFill>
                      <a:prstDash val="solid"/>
                      <a:round/>
                      <a:headEnd type="none" w="med" len="med"/>
                      <a:tailEnd type="none" w="med" len="med"/>
                    </a:lnB>
                  </a:tcPr>
                </a:tc>
                <a:tc>
                  <a:txBody>
                    <a:bodyPr/>
                    <a:lstStyle/>
                    <a:p>
                      <a:r>
                        <a:rPr lang="en-US"/>
                        <a:t>RECOMPILE</a:t>
                      </a:r>
                    </a:p>
                  </a:txBody>
                  <a:tcPr marL="50800" marR="50800" marT="50800" marB="50800" anchor="ctr">
                    <a:lnL w="6350" cap="flat" cmpd="sng" algn="ctr">
                      <a:solidFill>
                        <a:srgbClr val="28CF6E"/>
                      </a:solidFill>
                      <a:prstDash val="solid"/>
                      <a:round/>
                      <a:headEnd type="none" w="med" len="med"/>
                      <a:tailEnd type="none" w="med" len="med"/>
                    </a:lnL>
                    <a:lnR w="6350" cap="flat" cmpd="sng" algn="ctr">
                      <a:solidFill>
                        <a:srgbClr val="28CF6E"/>
                      </a:solidFill>
                      <a:prstDash val="solid"/>
                      <a:round/>
                      <a:headEnd type="none" w="med" len="med"/>
                      <a:tailEnd type="none" w="med" len="med"/>
                    </a:lnR>
                    <a:lnT w="6350" cap="flat" cmpd="sng" algn="ctr">
                      <a:solidFill>
                        <a:srgbClr val="28CF6E"/>
                      </a:solidFill>
                      <a:prstDash val="solid"/>
                      <a:round/>
                      <a:headEnd type="none" w="med" len="med"/>
                      <a:tailEnd type="none" w="med" len="med"/>
                    </a:lnT>
                    <a:lnB w="6350" cap="flat" cmpd="sng" algn="ctr">
                      <a:solidFill>
                        <a:srgbClr val="28CF6E"/>
                      </a:solidFill>
                      <a:prstDash val="solid"/>
                      <a:round/>
                      <a:headEnd type="none" w="med" len="med"/>
                      <a:tailEnd type="none" w="med" len="med"/>
                    </a:lnB>
                  </a:tcPr>
                </a:tc>
                <a:extLst>
                  <a:ext uri="{0D108BD9-81ED-4DB2-BD59-A6C34878D82A}">
                    <a16:rowId xmlns:a16="http://schemas.microsoft.com/office/drawing/2014/main" val="10004"/>
                  </a:ext>
                </a:extLst>
              </a:tr>
              <a:tr h="562465">
                <a:tc>
                  <a:txBody>
                    <a:bodyPr/>
                    <a:lstStyle/>
                    <a:p>
                      <a:r>
                        <a:rPr lang="en-US" b="1"/>
                        <a:t>STEP #5</a:t>
                      </a:r>
                      <a:endParaRPr lang="en-US"/>
                    </a:p>
                  </a:txBody>
                  <a:tcPr marL="50800" marR="50800" marT="50800" marB="50800" anchor="ctr">
                    <a:lnL w="6350" cap="flat" cmpd="sng" algn="ctr">
                      <a:solidFill>
                        <a:srgbClr val="D0AB6A"/>
                      </a:solidFill>
                      <a:prstDash val="solid"/>
                      <a:round/>
                      <a:headEnd type="none" w="med" len="med"/>
                      <a:tailEnd type="none" w="med" len="med"/>
                    </a:lnL>
                    <a:lnR w="6350" cap="flat" cmpd="sng" algn="ctr">
                      <a:solidFill>
                        <a:srgbClr val="00C96E"/>
                      </a:solidFill>
                      <a:prstDash val="solid"/>
                      <a:round/>
                      <a:headEnd type="none" w="med" len="med"/>
                      <a:tailEnd type="none" w="med" len="med"/>
                    </a:lnR>
                    <a:lnT w="6350" cap="flat" cmpd="sng" algn="ctr">
                      <a:solidFill>
                        <a:srgbClr val="D0AB6A"/>
                      </a:solidFill>
                      <a:prstDash val="solid"/>
                      <a:round/>
                      <a:headEnd type="none" w="med" len="med"/>
                      <a:tailEnd type="none" w="med" len="med"/>
                    </a:lnT>
                    <a:lnB w="6350" cap="flat" cmpd="sng" algn="ctr">
                      <a:solidFill>
                        <a:srgbClr val="00C96E"/>
                      </a:solidFill>
                      <a:prstDash val="solid"/>
                      <a:round/>
                      <a:headEnd type="none" w="med" len="med"/>
                      <a:tailEnd type="none" w="med" len="med"/>
                    </a:lnB>
                  </a:tcPr>
                </a:tc>
                <a:tc>
                  <a:txBody>
                    <a:bodyPr/>
                    <a:lstStyle/>
                    <a:p>
                      <a:r>
                        <a:rPr lang="en-US"/>
                        <a:t>SKIP THIS STEP</a:t>
                      </a:r>
                    </a:p>
                  </a:txBody>
                  <a:tcPr marL="50800" marR="50800" marT="50800" marB="50800" anchor="ctr">
                    <a:lnL w="6350" cap="flat" cmpd="sng" algn="ctr">
                      <a:solidFill>
                        <a:srgbClr val="00C96E"/>
                      </a:solidFill>
                      <a:prstDash val="solid"/>
                      <a:round/>
                      <a:headEnd type="none" w="med" len="med"/>
                      <a:tailEnd type="none" w="med" len="med"/>
                    </a:lnL>
                    <a:lnR w="6350" cap="flat" cmpd="sng" algn="ctr">
                      <a:solidFill>
                        <a:srgbClr val="28CF6E"/>
                      </a:solidFill>
                      <a:prstDash val="solid"/>
                      <a:round/>
                      <a:headEnd type="none" w="med" len="med"/>
                      <a:tailEnd type="none" w="med" len="med"/>
                    </a:lnR>
                    <a:lnT w="6350" cap="flat" cmpd="sng" algn="ctr">
                      <a:solidFill>
                        <a:srgbClr val="00C96E"/>
                      </a:solidFill>
                      <a:prstDash val="solid"/>
                      <a:round/>
                      <a:headEnd type="none" w="med" len="med"/>
                      <a:tailEnd type="none" w="med" len="med"/>
                    </a:lnT>
                    <a:lnB w="6350" cap="flat" cmpd="sng" algn="ctr">
                      <a:solidFill>
                        <a:srgbClr val="A8796E"/>
                      </a:solidFill>
                      <a:prstDash val="solid"/>
                      <a:round/>
                      <a:headEnd type="none" w="med" len="med"/>
                      <a:tailEnd type="none" w="med" len="med"/>
                    </a:lnB>
                  </a:tcPr>
                </a:tc>
                <a:tc>
                  <a:txBody>
                    <a:bodyPr/>
                    <a:lstStyle/>
                    <a:p>
                      <a:r>
                        <a:rPr lang="en-US"/>
                        <a:t>RE-LINK</a:t>
                      </a:r>
                    </a:p>
                  </a:txBody>
                  <a:tcPr marL="50800" marR="50800" marT="50800" marB="50800" anchor="ctr">
                    <a:lnL w="6350" cap="flat" cmpd="sng" algn="ctr">
                      <a:solidFill>
                        <a:srgbClr val="28CF6E"/>
                      </a:solidFill>
                      <a:prstDash val="solid"/>
                      <a:round/>
                      <a:headEnd type="none" w="med" len="med"/>
                      <a:tailEnd type="none" w="med" len="med"/>
                    </a:lnL>
                    <a:lnR w="6350" cap="flat" cmpd="sng" algn="ctr">
                      <a:solidFill>
                        <a:srgbClr val="28CF6E"/>
                      </a:solidFill>
                      <a:prstDash val="solid"/>
                      <a:round/>
                      <a:headEnd type="none" w="med" len="med"/>
                      <a:tailEnd type="none" w="med" len="med"/>
                    </a:lnR>
                    <a:lnT w="6350" cap="flat" cmpd="sng" algn="ctr">
                      <a:solidFill>
                        <a:srgbClr val="28CF6E"/>
                      </a:solidFill>
                      <a:prstDash val="solid"/>
                      <a:round/>
                      <a:headEnd type="none" w="med" len="med"/>
                      <a:tailEnd type="none" w="med" len="med"/>
                    </a:lnT>
                    <a:lnB w="6350" cap="flat" cmpd="sng" algn="ctr">
                      <a:solidFill>
                        <a:srgbClr val="28CF6E"/>
                      </a:solidFill>
                      <a:prstDash val="solid"/>
                      <a:round/>
                      <a:headEnd type="none" w="med" len="med"/>
                      <a:tailEnd type="none" w="med" len="med"/>
                    </a:lnB>
                  </a:tcPr>
                </a:tc>
                <a:extLst>
                  <a:ext uri="{0D108BD9-81ED-4DB2-BD59-A6C34878D82A}">
                    <a16:rowId xmlns:a16="http://schemas.microsoft.com/office/drawing/2014/main" val="10005"/>
                  </a:ext>
                </a:extLst>
              </a:tr>
              <a:tr h="562465">
                <a:tc>
                  <a:txBody>
                    <a:bodyPr/>
                    <a:lstStyle/>
                    <a:p>
                      <a:r>
                        <a:rPr lang="en-US" b="1"/>
                        <a:t>STEP #6</a:t>
                      </a:r>
                      <a:endParaRPr lang="en-US"/>
                    </a:p>
                  </a:txBody>
                  <a:tcPr marL="50800" marR="50800" marT="50800" marB="50800" anchor="ctr">
                    <a:lnL w="6350" cap="flat" cmpd="sng" algn="ctr">
                      <a:solidFill>
                        <a:srgbClr val="00C96E"/>
                      </a:solidFill>
                      <a:prstDash val="solid"/>
                      <a:round/>
                      <a:headEnd type="none" w="med" len="med"/>
                      <a:tailEnd type="none" w="med" len="med"/>
                    </a:lnL>
                    <a:lnR w="6350" cap="flat" cmpd="sng" algn="ctr">
                      <a:solidFill>
                        <a:srgbClr val="A8796E"/>
                      </a:solidFill>
                      <a:prstDash val="solid"/>
                      <a:round/>
                      <a:headEnd type="none" w="med" len="med"/>
                      <a:tailEnd type="none" w="med" len="med"/>
                    </a:lnR>
                    <a:lnT w="6350" cap="flat" cmpd="sng" algn="ctr">
                      <a:solidFill>
                        <a:srgbClr val="00C96E"/>
                      </a:solidFill>
                      <a:prstDash val="solid"/>
                      <a:round/>
                      <a:headEnd type="none" w="med" len="med"/>
                      <a:tailEnd type="none" w="med" len="med"/>
                    </a:lnT>
                    <a:lnB w="6350" cap="flat" cmpd="sng" algn="ctr">
                      <a:solidFill>
                        <a:srgbClr val="00C96E"/>
                      </a:solidFill>
                      <a:prstDash val="solid"/>
                      <a:round/>
                      <a:headEnd type="none" w="med" len="med"/>
                      <a:tailEnd type="none" w="med" len="med"/>
                    </a:lnB>
                  </a:tcPr>
                </a:tc>
                <a:tc>
                  <a:txBody>
                    <a:bodyPr/>
                    <a:lstStyle/>
                    <a:p>
                      <a:r>
                        <a:rPr lang="en-US"/>
                        <a:t>REPEAT (IF NEEDED)</a:t>
                      </a:r>
                    </a:p>
                  </a:txBody>
                  <a:tcPr marL="50800" marR="50800" marT="50800" marB="50800" anchor="ctr">
                    <a:lnL w="6350" cap="flat" cmpd="sng" algn="ctr">
                      <a:solidFill>
                        <a:srgbClr val="A8796E"/>
                      </a:solidFill>
                      <a:prstDash val="solid"/>
                      <a:round/>
                      <a:headEnd type="none" w="med" len="med"/>
                      <a:tailEnd type="none" w="med" len="med"/>
                    </a:lnL>
                    <a:lnR w="6350" cap="flat" cmpd="sng" algn="ctr">
                      <a:solidFill>
                        <a:srgbClr val="28CF6E"/>
                      </a:solidFill>
                      <a:prstDash val="solid"/>
                      <a:round/>
                      <a:headEnd type="none" w="med" len="med"/>
                      <a:tailEnd type="none" w="med" len="med"/>
                    </a:lnR>
                    <a:lnT w="6350" cap="flat" cmpd="sng" algn="ctr">
                      <a:solidFill>
                        <a:srgbClr val="A8796E"/>
                      </a:solidFill>
                      <a:prstDash val="solid"/>
                      <a:round/>
                      <a:headEnd type="none" w="med" len="med"/>
                      <a:tailEnd type="none" w="med" len="med"/>
                    </a:lnT>
                    <a:lnB w="6350" cap="flat" cmpd="sng" algn="ctr">
                      <a:solidFill>
                        <a:srgbClr val="A8796E"/>
                      </a:solidFill>
                      <a:prstDash val="solid"/>
                      <a:round/>
                      <a:headEnd type="none" w="med" len="med"/>
                      <a:tailEnd type="none" w="med" len="med"/>
                    </a:lnB>
                  </a:tcPr>
                </a:tc>
                <a:tc>
                  <a:txBody>
                    <a:bodyPr/>
                    <a:lstStyle/>
                    <a:p>
                      <a:r>
                        <a:rPr lang="en-US" dirty="0"/>
                        <a:t>REPEAT (IF NEEDED)</a:t>
                      </a:r>
                    </a:p>
                  </a:txBody>
                  <a:tcPr marL="50800" marR="50800" marT="50800" marB="50800" anchor="ctr">
                    <a:lnL w="6350" cap="flat" cmpd="sng" algn="ctr">
                      <a:solidFill>
                        <a:srgbClr val="28CF6E"/>
                      </a:solidFill>
                      <a:prstDash val="solid"/>
                      <a:round/>
                      <a:headEnd type="none" w="med" len="med"/>
                      <a:tailEnd type="none" w="med" len="med"/>
                    </a:lnL>
                    <a:lnR w="6350" cap="flat" cmpd="sng" algn="ctr">
                      <a:solidFill>
                        <a:srgbClr val="28CF6E"/>
                      </a:solidFill>
                      <a:prstDash val="solid"/>
                      <a:round/>
                      <a:headEnd type="none" w="med" len="med"/>
                      <a:tailEnd type="none" w="med" len="med"/>
                    </a:lnR>
                    <a:lnT w="6350" cap="flat" cmpd="sng" algn="ctr">
                      <a:solidFill>
                        <a:srgbClr val="28CF6E"/>
                      </a:solidFill>
                      <a:prstDash val="solid"/>
                      <a:round/>
                      <a:headEnd type="none" w="med" len="med"/>
                      <a:tailEnd type="none" w="med" len="med"/>
                    </a:lnT>
                    <a:lnB w="6350" cap="flat" cmpd="sng" algn="ctr">
                      <a:solidFill>
                        <a:srgbClr val="28CF6E"/>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4" name="TextBox 3"/>
          <p:cNvSpPr txBox="1"/>
          <p:nvPr/>
        </p:nvSpPr>
        <p:spPr>
          <a:xfrm>
            <a:off x="1447800" y="6553200"/>
            <a:ext cx="184731" cy="369332"/>
          </a:xfrm>
          <a:prstGeom prst="rect">
            <a:avLst/>
          </a:prstGeom>
          <a:noFill/>
        </p:spPr>
        <p:txBody>
          <a:bodyPr wrap="none" rtlCol="0">
            <a:spAutoFit/>
          </a:bodyPr>
          <a:lstStyle/>
          <a:p>
            <a:endParaRPr lang="en-US" dirty="0"/>
          </a:p>
        </p:txBody>
      </p:sp>
      <p:sp>
        <p:nvSpPr>
          <p:cNvPr id="1025" name="Rectangle 1"/>
          <p:cNvSpPr>
            <a:spLocks noChangeArrowheads="1"/>
          </p:cNvSpPr>
          <p:nvPr/>
        </p:nvSpPr>
        <p:spPr bwMode="auto">
          <a:xfrm>
            <a:off x="0" y="0"/>
            <a:ext cx="65" cy="276999"/>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EA893-2A32-49DF-99F0-6B5EFE81C6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D6F21B-38EF-4ADD-8CE9-02177050230A}"/>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63C16785-3CED-407B-9E87-BF9ACCAE3E30}"/>
              </a:ext>
            </a:extLst>
          </p:cNvPr>
          <p:cNvPicPr>
            <a:picLocks noChangeAspect="1"/>
          </p:cNvPicPr>
          <p:nvPr/>
        </p:nvPicPr>
        <p:blipFill>
          <a:blip r:embed="rId2"/>
          <a:stretch>
            <a:fillRect/>
          </a:stretch>
        </p:blipFill>
        <p:spPr>
          <a:xfrm>
            <a:off x="2747962" y="176212"/>
            <a:ext cx="3648075" cy="6505575"/>
          </a:xfrm>
          <a:prstGeom prst="rect">
            <a:avLst/>
          </a:prstGeom>
        </p:spPr>
      </p:pic>
      <p:sp>
        <p:nvSpPr>
          <p:cNvPr id="6" name="Rectangle 5"/>
          <p:cNvSpPr/>
          <p:nvPr/>
        </p:nvSpPr>
        <p:spPr>
          <a:xfrm>
            <a:off x="2786050" y="4572008"/>
            <a:ext cx="928694" cy="2143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7482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35A5A-799D-44B5-8D1A-2A0ED5B9A5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D665809-25A4-406F-B5D3-35A1EFBB9A6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4D32FB6-4122-4AC9-BDA1-648A1055F13B}"/>
              </a:ext>
            </a:extLst>
          </p:cNvPr>
          <p:cNvPicPr>
            <a:picLocks noChangeAspect="1"/>
          </p:cNvPicPr>
          <p:nvPr/>
        </p:nvPicPr>
        <p:blipFill>
          <a:blip r:embed="rId2"/>
          <a:stretch>
            <a:fillRect/>
          </a:stretch>
        </p:blipFill>
        <p:spPr>
          <a:xfrm>
            <a:off x="1371600" y="274639"/>
            <a:ext cx="6400800" cy="6111874"/>
          </a:xfrm>
          <a:prstGeom prst="rect">
            <a:avLst/>
          </a:prstGeom>
        </p:spPr>
      </p:pic>
      <p:sp>
        <p:nvSpPr>
          <p:cNvPr id="6" name="Rectangle 5"/>
          <p:cNvSpPr/>
          <p:nvPr/>
        </p:nvSpPr>
        <p:spPr>
          <a:xfrm>
            <a:off x="1714480" y="4214818"/>
            <a:ext cx="928694" cy="2143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64327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6DF9-4282-4B7F-9E4B-59F69DA835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C113A5-2362-45BC-B5B9-EBE92DCBBA9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82D349E-EF68-43EC-8361-53C4F57F9A3B}"/>
              </a:ext>
            </a:extLst>
          </p:cNvPr>
          <p:cNvPicPr>
            <a:picLocks noChangeAspect="1"/>
          </p:cNvPicPr>
          <p:nvPr/>
        </p:nvPicPr>
        <p:blipFill>
          <a:blip r:embed="rId2"/>
          <a:stretch>
            <a:fillRect/>
          </a:stretch>
        </p:blipFill>
        <p:spPr>
          <a:xfrm>
            <a:off x="942975" y="1614487"/>
            <a:ext cx="7258050" cy="3629025"/>
          </a:xfrm>
          <a:prstGeom prst="rect">
            <a:avLst/>
          </a:prstGeom>
        </p:spPr>
      </p:pic>
      <p:sp>
        <p:nvSpPr>
          <p:cNvPr id="6" name="TextBox 5">
            <a:extLst>
              <a:ext uri="{FF2B5EF4-FFF2-40B4-BE49-F238E27FC236}">
                <a16:creationId xmlns:a16="http://schemas.microsoft.com/office/drawing/2014/main" id="{D7A369E5-A24E-4ACE-B055-2F4EED48ECA3}"/>
              </a:ext>
            </a:extLst>
          </p:cNvPr>
          <p:cNvSpPr txBox="1"/>
          <p:nvPr/>
        </p:nvSpPr>
        <p:spPr>
          <a:xfrm>
            <a:off x="-4689" y="6512114"/>
            <a:ext cx="367408" cy="246221"/>
          </a:xfrm>
          <a:prstGeom prst="rect">
            <a:avLst/>
          </a:prstGeom>
          <a:noFill/>
        </p:spPr>
        <p:txBody>
          <a:bodyPr wrap="none" rtlCol="0">
            <a:spAutoFit/>
          </a:bodyPr>
          <a:lstStyle/>
          <a:p>
            <a:r>
              <a:rPr lang="en-US" sz="1000" dirty="0"/>
              <a:t>bac</a:t>
            </a:r>
            <a:endParaRPr lang="en-IN" sz="1000" dirty="0"/>
          </a:p>
        </p:txBody>
      </p:sp>
    </p:spTree>
    <p:extLst>
      <p:ext uri="{BB962C8B-B14F-4D97-AF65-F5344CB8AC3E}">
        <p14:creationId xmlns:p14="http://schemas.microsoft.com/office/powerpoint/2010/main" val="3654413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Input() Functions</a:t>
            </a:r>
          </a:p>
        </p:txBody>
      </p:sp>
      <p:sp>
        <p:nvSpPr>
          <p:cNvPr id="3" name="Content Placeholder 2"/>
          <p:cNvSpPr>
            <a:spLocks noGrp="1"/>
          </p:cNvSpPr>
          <p:nvPr>
            <p:ph idx="1"/>
          </p:nvPr>
        </p:nvSpPr>
        <p:spPr/>
        <p:txBody>
          <a:bodyPr/>
          <a:lstStyle/>
          <a:p>
            <a:pPr algn="just"/>
            <a:r>
              <a:rPr lang="en-US" dirty="0"/>
              <a:t>Reads data from user</a:t>
            </a:r>
          </a:p>
          <a:p>
            <a:pPr algn="just"/>
            <a:r>
              <a:rPr lang="en-US" dirty="0"/>
              <a:t>Parameter is optional string message/ expression</a:t>
            </a:r>
          </a:p>
          <a:p>
            <a:pPr algn="just"/>
            <a:r>
              <a:rPr lang="en-US" dirty="0"/>
              <a:t>Returns the data input as string representation</a:t>
            </a:r>
          </a:p>
          <a:p>
            <a:endParaRPr lang="en-US" dirty="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482"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1506" name="Picture 2"/>
          <p:cNvPicPr>
            <a:picLocks noChangeAspect="1" noChangeArrowheads="1"/>
          </p:cNvPicPr>
          <p:nvPr/>
        </p:nvPicPr>
        <p:blipFill>
          <a:blip r:embed="rId2"/>
          <a:srcRect/>
          <a:stretch>
            <a:fillRect/>
          </a:stretch>
        </p:blipFill>
        <p:spPr bwMode="auto">
          <a:xfrm>
            <a:off x="0" y="0"/>
            <a:ext cx="9144000" cy="6857999"/>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6626" name="Picture 2"/>
          <p:cNvPicPr>
            <a:picLocks noChangeAspect="1" noChangeArrowheads="1"/>
          </p:cNvPicPr>
          <p:nvPr/>
        </p:nvPicPr>
        <p:blipFill>
          <a:blip r:embed="rId2"/>
          <a:srcRect/>
          <a:stretch>
            <a:fillRect/>
          </a:stretch>
        </p:blipFill>
        <p:spPr bwMode="auto">
          <a:xfrm>
            <a:off x="0" y="0"/>
            <a:ext cx="9144000" cy="6857999"/>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7650" name="Picture 2"/>
          <p:cNvPicPr>
            <a:picLocks noChangeAspect="1" noChangeArrowheads="1"/>
          </p:cNvPicPr>
          <p:nvPr/>
        </p:nvPicPr>
        <p:blipFill>
          <a:blip r:embed="rId2"/>
          <a:srcRect/>
          <a:stretch>
            <a:fillRect/>
          </a:stretch>
        </p:blipFill>
        <p:spPr bwMode="auto">
          <a:xfrm>
            <a:off x="228600" y="0"/>
            <a:ext cx="8534400" cy="68580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 Functions</a:t>
            </a:r>
          </a:p>
        </p:txBody>
      </p:sp>
      <p:sp>
        <p:nvSpPr>
          <p:cNvPr id="3" name="Content Placeholder 2"/>
          <p:cNvSpPr>
            <a:spLocks noGrp="1"/>
          </p:cNvSpPr>
          <p:nvPr>
            <p:ph idx="1"/>
          </p:nvPr>
        </p:nvSpPr>
        <p:spPr/>
        <p:txBody>
          <a:bodyPr>
            <a:normAutofit lnSpcReduction="10000"/>
          </a:bodyPr>
          <a:lstStyle/>
          <a:p>
            <a:r>
              <a:rPr lang="en-US" b="1" dirty="0" err="1"/>
              <a:t>int</a:t>
            </a:r>
            <a:r>
              <a:rPr lang="en-US" b="1" dirty="0"/>
              <a:t>()</a:t>
            </a:r>
            <a:r>
              <a:rPr lang="en-US" dirty="0"/>
              <a:t> – converts any data type into integer type</a:t>
            </a:r>
          </a:p>
          <a:p>
            <a:r>
              <a:rPr lang="en-US" b="1" dirty="0"/>
              <a:t>float()</a:t>
            </a:r>
            <a:r>
              <a:rPr lang="en-US" dirty="0"/>
              <a:t> – converts any data type into float type</a:t>
            </a:r>
          </a:p>
          <a:p>
            <a:r>
              <a:rPr lang="en-US" b="1" dirty="0" err="1"/>
              <a:t>str</a:t>
            </a:r>
            <a:r>
              <a:rPr lang="en-US" b="1" dirty="0"/>
              <a:t>() – </a:t>
            </a:r>
            <a:r>
              <a:rPr lang="en-US" dirty="0"/>
              <a:t>Converts any var. value/Constant into string type</a:t>
            </a:r>
          </a:p>
          <a:p>
            <a:r>
              <a:rPr lang="en-US" b="1" dirty="0" err="1"/>
              <a:t>ord</a:t>
            </a:r>
            <a:r>
              <a:rPr lang="en-US" b="1" dirty="0"/>
              <a:t>()</a:t>
            </a:r>
            <a:r>
              <a:rPr lang="en-US" dirty="0"/>
              <a:t> – converts characters into integer</a:t>
            </a:r>
          </a:p>
          <a:p>
            <a:r>
              <a:rPr lang="en-US" b="1" dirty="0"/>
              <a:t>hex(</a:t>
            </a:r>
            <a:r>
              <a:rPr lang="en-US" dirty="0"/>
              <a:t>) – converts integers to hexadecimal</a:t>
            </a:r>
          </a:p>
          <a:p>
            <a:r>
              <a:rPr lang="en-US" b="1" dirty="0" err="1"/>
              <a:t>oct</a:t>
            </a:r>
            <a:r>
              <a:rPr lang="en-US" b="1" dirty="0"/>
              <a:t>()</a:t>
            </a:r>
            <a:r>
              <a:rPr lang="en-US" dirty="0"/>
              <a:t> – converts integer to octal</a:t>
            </a:r>
          </a:p>
          <a:p>
            <a:pPr>
              <a:buNone/>
            </a:pPr>
            <a:r>
              <a:rPr lang="en-US" dirty="0"/>
              <a:t>Many other will see in future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0" y="304800"/>
            <a:ext cx="9144000" cy="65532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Python</a:t>
            </a:r>
          </a:p>
        </p:txBody>
      </p:sp>
      <p:sp>
        <p:nvSpPr>
          <p:cNvPr id="3" name="Content Placeholder 2"/>
          <p:cNvSpPr>
            <a:spLocks noGrp="1"/>
          </p:cNvSpPr>
          <p:nvPr>
            <p:ph idx="1"/>
          </p:nvPr>
        </p:nvSpPr>
        <p:spPr/>
        <p:txBody>
          <a:bodyPr>
            <a:normAutofit fontScale="77500" lnSpcReduction="20000"/>
          </a:bodyPr>
          <a:lstStyle/>
          <a:p>
            <a:pPr algn="just"/>
            <a:r>
              <a:rPr lang="en-US" b="1" dirty="0"/>
              <a:t>Python is Interpreted</a:t>
            </a:r>
            <a:r>
              <a:rPr lang="en-US" dirty="0"/>
              <a:t> − Python is processed at runtime by the interpreter. You do not need to compile your program before executing it. This is similar to PERL and PHP.</a:t>
            </a:r>
          </a:p>
          <a:p>
            <a:pPr algn="just"/>
            <a:r>
              <a:rPr lang="en-US" b="1" dirty="0"/>
              <a:t>Python is Interactive</a:t>
            </a:r>
            <a:r>
              <a:rPr lang="en-US" dirty="0"/>
              <a:t> − You can actually sit at a Python prompt and interact with the interpreter directly to write your programs.</a:t>
            </a:r>
          </a:p>
          <a:p>
            <a:pPr algn="just"/>
            <a:r>
              <a:rPr lang="en-US" b="1" dirty="0"/>
              <a:t>Python is Object-Oriented</a:t>
            </a:r>
            <a:r>
              <a:rPr lang="en-US" dirty="0"/>
              <a:t> − Python supports Object-Oriented style or technique of programming that encapsulates code within objects.</a:t>
            </a:r>
          </a:p>
          <a:p>
            <a:pPr algn="just"/>
            <a:r>
              <a:rPr lang="en-US" b="1" dirty="0"/>
              <a:t>Python is a Beginner's Language</a:t>
            </a:r>
            <a:r>
              <a:rPr lang="en-US" dirty="0"/>
              <a:t> − Python is a great language for the beginner-level programmers and supports the development of a wide range of applications from simple text processing to WWW browsers to games</a:t>
            </a:r>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969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Reading binary octal and hex number</a:t>
            </a:r>
          </a:p>
        </p:txBody>
      </p:sp>
      <p:pic>
        <p:nvPicPr>
          <p:cNvPr id="1026" name="Picture 2"/>
          <p:cNvPicPr>
            <a:picLocks noGrp="1" noChangeAspect="1" noChangeArrowheads="1"/>
          </p:cNvPicPr>
          <p:nvPr>
            <p:ph idx="1"/>
          </p:nvPr>
        </p:nvPicPr>
        <p:blipFill>
          <a:blip r:embed="rId2"/>
          <a:srcRect/>
          <a:stretch>
            <a:fillRect/>
          </a:stretch>
        </p:blipFill>
        <p:spPr bwMode="auto">
          <a:xfrm>
            <a:off x="2214546" y="1285859"/>
            <a:ext cx="4500594" cy="5558589"/>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Converting Decimal to non decimal</a:t>
            </a:r>
            <a:br>
              <a:rPr lang="en-US" dirty="0"/>
            </a:br>
            <a:r>
              <a:rPr lang="en-US" sz="2200" dirty="0"/>
              <a:t>Can also use non decimal as input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571504" y="1295400"/>
            <a:ext cx="8572496" cy="502920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Write a python program to find area of rectangle when input to be taken from user.</a:t>
            </a:r>
          </a:p>
        </p:txBody>
      </p:sp>
      <p:sp>
        <p:nvSpPr>
          <p:cNvPr id="3" name="Content Placeholder 2"/>
          <p:cNvSpPr>
            <a:spLocks noGrp="1"/>
          </p:cNvSpPr>
          <p:nvPr>
            <p:ph idx="1"/>
          </p:nvPr>
        </p:nvSpPr>
        <p:spPr/>
        <p:txBody>
          <a:bodyPr/>
          <a:lstStyle/>
          <a:p>
            <a:pPr>
              <a:buNone/>
            </a:pPr>
            <a:r>
              <a:rPr lang="en-US" dirty="0"/>
              <a:t>Think about these questions</a:t>
            </a:r>
          </a:p>
          <a:p>
            <a:r>
              <a:rPr lang="en-US" dirty="0"/>
              <a:t>How many variables required</a:t>
            </a:r>
          </a:p>
          <a:p>
            <a:r>
              <a:rPr lang="en-US" dirty="0"/>
              <a:t>How to take input</a:t>
            </a:r>
          </a:p>
          <a:p>
            <a:r>
              <a:rPr lang="en-US" dirty="0"/>
              <a:t>How to calculate result</a:t>
            </a:r>
          </a:p>
          <a:p>
            <a:r>
              <a:rPr lang="en-US" dirty="0"/>
              <a:t>How to display output.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35C81-BDF9-4A6E-9E9C-F157BD956AE9}"/>
              </a:ext>
            </a:extLst>
          </p:cNvPr>
          <p:cNvSpPr>
            <a:spLocks noGrp="1"/>
          </p:cNvSpPr>
          <p:nvPr>
            <p:ph type="title"/>
          </p:nvPr>
        </p:nvSpPr>
        <p:spPr/>
        <p:txBody>
          <a:bodyPr/>
          <a:lstStyle/>
          <a:p>
            <a:r>
              <a:rPr lang="en-US" dirty="0"/>
              <a:t>Features of python..</a:t>
            </a:r>
            <a:endParaRPr lang="en-IN" dirty="0"/>
          </a:p>
        </p:txBody>
      </p:sp>
      <p:sp>
        <p:nvSpPr>
          <p:cNvPr id="3" name="Content Placeholder 2">
            <a:extLst>
              <a:ext uri="{FF2B5EF4-FFF2-40B4-BE49-F238E27FC236}">
                <a16:creationId xmlns:a16="http://schemas.microsoft.com/office/drawing/2014/main" id="{FEA31331-4D22-44C2-810C-11860D758966}"/>
              </a:ext>
            </a:extLst>
          </p:cNvPr>
          <p:cNvSpPr>
            <a:spLocks noGrp="1"/>
          </p:cNvSpPr>
          <p:nvPr>
            <p:ph idx="1"/>
          </p:nvPr>
        </p:nvSpPr>
        <p:spPr/>
        <p:txBody>
          <a:bodyPr>
            <a:normAutofit fontScale="62500" lnSpcReduction="20000"/>
          </a:bodyPr>
          <a:lstStyle/>
          <a:p>
            <a:pPr algn="just">
              <a:buFont typeface="Arial" panose="020B0604020202020204" pitchFamily="34" charset="0"/>
              <a:buChar char="•"/>
            </a:pPr>
            <a:r>
              <a:rPr lang="en-US" b="1" dirty="0">
                <a:effectLst/>
              </a:rPr>
              <a:t>Simplicity: </a:t>
            </a:r>
            <a:r>
              <a:rPr lang="en-US" dirty="0">
                <a:effectLst/>
              </a:rPr>
              <a:t>Think less of the syntax of the language and more of the code.</a:t>
            </a:r>
          </a:p>
          <a:p>
            <a:pPr algn="just">
              <a:buFont typeface="Arial" panose="020B0604020202020204" pitchFamily="34" charset="0"/>
              <a:buChar char="•"/>
            </a:pPr>
            <a:r>
              <a:rPr lang="en-US" b="1" dirty="0">
                <a:effectLst/>
              </a:rPr>
              <a:t>Open Source: </a:t>
            </a:r>
            <a:r>
              <a:rPr lang="en-US" dirty="0">
                <a:effectLst/>
              </a:rPr>
              <a:t>A powerful language and it is free for everyone to use and alter as needed.</a:t>
            </a:r>
          </a:p>
          <a:p>
            <a:pPr algn="just">
              <a:buFont typeface="Arial" panose="020B0604020202020204" pitchFamily="34" charset="0"/>
              <a:buChar char="•"/>
            </a:pPr>
            <a:r>
              <a:rPr lang="en-US" b="1" dirty="0">
                <a:effectLst/>
              </a:rPr>
              <a:t>Portability: </a:t>
            </a:r>
            <a:r>
              <a:rPr lang="en-US" dirty="0">
                <a:effectLst/>
              </a:rPr>
              <a:t>Python code can be shared and it would work the same way it was intended to. Seamless and hassle-free.</a:t>
            </a:r>
          </a:p>
          <a:p>
            <a:pPr algn="just">
              <a:buFont typeface="Arial" panose="020B0604020202020204" pitchFamily="34" charset="0"/>
              <a:buChar char="•"/>
            </a:pPr>
            <a:r>
              <a:rPr lang="en-US" b="1" dirty="0">
                <a:effectLst/>
              </a:rPr>
              <a:t>Being Embeddable &amp; Extensible: </a:t>
            </a:r>
            <a:r>
              <a:rPr lang="en-US" dirty="0">
                <a:effectLst/>
              </a:rPr>
              <a:t>Python can have snippets of other languages inside it to perform certain functions.</a:t>
            </a:r>
          </a:p>
          <a:p>
            <a:pPr algn="just">
              <a:buFont typeface="Arial" panose="020B0604020202020204" pitchFamily="34" charset="0"/>
              <a:buChar char="•"/>
            </a:pPr>
            <a:r>
              <a:rPr lang="en-US" b="1" dirty="0">
                <a:effectLst/>
              </a:rPr>
              <a:t>Being Interpreted: </a:t>
            </a:r>
            <a:r>
              <a:rPr lang="en-US" dirty="0">
                <a:effectLst/>
              </a:rPr>
              <a:t>The worries of large memory tasks and other heavy CPU tasks are taken care of by Python itself leaving you to worry only about coding.</a:t>
            </a:r>
          </a:p>
          <a:p>
            <a:pPr algn="just"/>
            <a:r>
              <a:rPr lang="en-US" b="1" dirty="0">
                <a:effectLst/>
              </a:rPr>
              <a:t>Huge amount of libraries: </a:t>
            </a:r>
            <a:r>
              <a:rPr lang="en-US" dirty="0"/>
              <a:t>Python can be used in many more areas, such as data science, ML, web development, network programming, and software prototyping.</a:t>
            </a:r>
            <a:endParaRPr lang="en-US" dirty="0">
              <a:effectLst/>
            </a:endParaRPr>
          </a:p>
          <a:p>
            <a:pPr algn="just">
              <a:buFont typeface="Arial" panose="020B0604020202020204" pitchFamily="34" charset="0"/>
              <a:buChar char="•"/>
            </a:pPr>
            <a:r>
              <a:rPr lang="en-US" b="1" dirty="0">
                <a:effectLst/>
              </a:rPr>
              <a:t>Object Orientation: </a:t>
            </a:r>
            <a:r>
              <a:rPr lang="en-US" dirty="0">
                <a:effectLst/>
              </a:rPr>
              <a:t>Objects help breaking-down complex real-life problems into such that they can be coded and solved to obtain solutions.</a:t>
            </a:r>
          </a:p>
          <a:p>
            <a:endParaRPr lang="en-IN" dirty="0"/>
          </a:p>
        </p:txBody>
      </p:sp>
    </p:spTree>
    <p:extLst>
      <p:ext uri="{BB962C8B-B14F-4D97-AF65-F5344CB8AC3E}">
        <p14:creationId xmlns:p14="http://schemas.microsoft.com/office/powerpoint/2010/main" val="1346251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History of Python</a:t>
            </a:r>
            <a:br>
              <a:rPr lang="en-US" b="1" dirty="0"/>
            </a:br>
            <a:endParaRPr lang="en-US" dirty="0"/>
          </a:p>
        </p:txBody>
      </p:sp>
      <p:sp>
        <p:nvSpPr>
          <p:cNvPr id="3" name="Content Placeholder 2"/>
          <p:cNvSpPr>
            <a:spLocks noGrp="1"/>
          </p:cNvSpPr>
          <p:nvPr>
            <p:ph idx="1"/>
          </p:nvPr>
        </p:nvSpPr>
        <p:spPr/>
        <p:txBody>
          <a:bodyPr>
            <a:normAutofit/>
          </a:bodyPr>
          <a:lstStyle/>
          <a:p>
            <a:r>
              <a:rPr lang="en-US" dirty="0"/>
              <a:t>Python was developed by Guido van Rossum in  1991 at the National Research Institute for Mathematics and Computer Science in the Netherlands.</a:t>
            </a:r>
          </a:p>
          <a:p>
            <a:r>
              <a:rPr lang="en-US" dirty="0"/>
              <a:t>Python is derived from many other languages, including ABC, Modula-3, C, C++, Algol-68, SmallTalk, and Unix shell and other scripting languages.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Python Versions</a:t>
            </a:r>
            <a:br>
              <a:rPr lang="en-US" dirty="0"/>
            </a:br>
            <a:r>
              <a:rPr lang="en-US" sz="3600" dirty="0">
                <a:solidFill>
                  <a:srgbClr val="FF0000"/>
                </a:solidFill>
              </a:rPr>
              <a:t>Being open source various versions exists</a:t>
            </a:r>
            <a:br>
              <a:rPr lang="en-US" dirty="0"/>
            </a:br>
            <a:r>
              <a:rPr lang="en-US" dirty="0"/>
              <a:t>Latest is 3.10.4 (April,2022)</a:t>
            </a:r>
          </a:p>
        </p:txBody>
      </p:sp>
      <p:pic>
        <p:nvPicPr>
          <p:cNvPr id="1026" name="Picture 2"/>
          <p:cNvPicPr>
            <a:picLocks noGrp="1" noChangeAspect="1" noChangeArrowheads="1"/>
          </p:cNvPicPr>
          <p:nvPr>
            <p:ph idx="1"/>
          </p:nvPr>
        </p:nvPicPr>
        <p:blipFill>
          <a:blip r:embed="rId2"/>
          <a:srcRect/>
          <a:stretch>
            <a:fillRect/>
          </a:stretch>
        </p:blipFill>
        <p:spPr bwMode="auto">
          <a:xfrm>
            <a:off x="982980" y="2354421"/>
            <a:ext cx="7178040" cy="301752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4385-F9B1-46EA-A74F-415A9F7220BF}"/>
              </a:ext>
            </a:extLst>
          </p:cNvPr>
          <p:cNvSpPr>
            <a:spLocks noGrp="1"/>
          </p:cNvSpPr>
          <p:nvPr>
            <p:ph type="title"/>
          </p:nvPr>
        </p:nvSpPr>
        <p:spPr>
          <a:xfrm>
            <a:off x="457200" y="62914"/>
            <a:ext cx="8229600" cy="258762"/>
          </a:xfrm>
        </p:spPr>
        <p:txBody>
          <a:bodyPr>
            <a:normAutofit fontScale="90000"/>
          </a:bodyPr>
          <a:lstStyle/>
          <a:p>
            <a:r>
              <a:rPr lang="en-US" dirty="0"/>
              <a:t>Python 2 vs python 3</a:t>
            </a:r>
            <a:endParaRPr lang="en-IN" dirty="0"/>
          </a:p>
        </p:txBody>
      </p:sp>
      <p:graphicFrame>
        <p:nvGraphicFramePr>
          <p:cNvPr id="4" name="Table 4">
            <a:extLst>
              <a:ext uri="{FF2B5EF4-FFF2-40B4-BE49-F238E27FC236}">
                <a16:creationId xmlns:a16="http://schemas.microsoft.com/office/drawing/2014/main" id="{0A7FD7B7-6FDE-454C-B3C5-766C124B7953}"/>
              </a:ext>
            </a:extLst>
          </p:cNvPr>
          <p:cNvGraphicFramePr>
            <a:graphicFrameLocks noGrp="1"/>
          </p:cNvGraphicFramePr>
          <p:nvPr>
            <p:ph idx="1"/>
            <p:extLst>
              <p:ext uri="{D42A27DB-BD31-4B8C-83A1-F6EECF244321}">
                <p14:modId xmlns:p14="http://schemas.microsoft.com/office/powerpoint/2010/main" val="1905109148"/>
              </p:ext>
            </p:extLst>
          </p:nvPr>
        </p:nvGraphicFramePr>
        <p:xfrm>
          <a:off x="0" y="584200"/>
          <a:ext cx="9143999" cy="6604000"/>
        </p:xfrm>
        <a:graphic>
          <a:graphicData uri="http://schemas.openxmlformats.org/drawingml/2006/table">
            <a:tbl>
              <a:tblPr firstRow="1" bandRow="1">
                <a:tableStyleId>{5C22544A-7EE6-4342-B048-85BDC9FD1C3A}</a:tableStyleId>
              </a:tblPr>
              <a:tblGrid>
                <a:gridCol w="4995333">
                  <a:extLst>
                    <a:ext uri="{9D8B030D-6E8A-4147-A177-3AD203B41FA5}">
                      <a16:colId xmlns:a16="http://schemas.microsoft.com/office/drawing/2014/main" val="1182344847"/>
                    </a:ext>
                  </a:extLst>
                </a:gridCol>
                <a:gridCol w="4148666">
                  <a:extLst>
                    <a:ext uri="{9D8B030D-6E8A-4147-A177-3AD203B41FA5}">
                      <a16:colId xmlns:a16="http://schemas.microsoft.com/office/drawing/2014/main" val="53094794"/>
                    </a:ext>
                  </a:extLst>
                </a:gridCol>
              </a:tblGrid>
              <a:tr h="370840">
                <a:tc>
                  <a:txBody>
                    <a:bodyPr/>
                    <a:lstStyle/>
                    <a:p>
                      <a:pPr algn="just"/>
                      <a:r>
                        <a:rPr lang="en-US" dirty="0"/>
                        <a:t>Python 2</a:t>
                      </a:r>
                      <a:endParaRPr lang="en-IN" dirty="0"/>
                    </a:p>
                  </a:txBody>
                  <a:tcPr/>
                </a:tc>
                <a:tc>
                  <a:txBody>
                    <a:bodyPr/>
                    <a:lstStyle/>
                    <a:p>
                      <a:pPr algn="just"/>
                      <a:r>
                        <a:rPr lang="en-US" dirty="0"/>
                        <a:t> Python 3</a:t>
                      </a:r>
                      <a:endParaRPr lang="en-IN" dirty="0"/>
                    </a:p>
                  </a:txBody>
                  <a:tcPr/>
                </a:tc>
                <a:extLst>
                  <a:ext uri="{0D108BD9-81ED-4DB2-BD59-A6C34878D82A}">
                    <a16:rowId xmlns:a16="http://schemas.microsoft.com/office/drawing/2014/main" val="3549332791"/>
                  </a:ext>
                </a:extLst>
              </a:tr>
              <a:tr h="177800">
                <a:tc>
                  <a:txBody>
                    <a:bodyPr/>
                    <a:lstStyle/>
                    <a:p>
                      <a:pPr algn="just"/>
                      <a:r>
                        <a:rPr lang="en-IN" dirty="0"/>
                        <a:t>&gt;&gt;7 / 5</a:t>
                      </a:r>
                    </a:p>
                    <a:p>
                      <a:pPr algn="just"/>
                      <a:r>
                        <a:rPr lang="en-IN" dirty="0"/>
                        <a:t> Results: 1  </a:t>
                      </a:r>
                    </a:p>
                  </a:txBody>
                  <a:tcPr/>
                </a:tc>
                <a:tc>
                  <a:txBody>
                    <a:bodyPr/>
                    <a:lstStyle/>
                    <a:p>
                      <a:pPr algn="just"/>
                      <a:r>
                        <a:rPr lang="en-US" dirty="0"/>
                        <a:t>&gt;&gt;7/5 </a:t>
                      </a:r>
                    </a:p>
                    <a:p>
                      <a:pPr algn="just"/>
                      <a:r>
                        <a:rPr lang="en-US" dirty="0"/>
                        <a:t>Results: 1.4</a:t>
                      </a:r>
                      <a:endParaRPr lang="en-IN" dirty="0"/>
                    </a:p>
                  </a:txBody>
                  <a:tcPr/>
                </a:tc>
                <a:extLst>
                  <a:ext uri="{0D108BD9-81ED-4DB2-BD59-A6C34878D82A}">
                    <a16:rowId xmlns:a16="http://schemas.microsoft.com/office/drawing/2014/main" val="788757741"/>
                  </a:ext>
                </a:extLst>
              </a:tr>
              <a:tr h="370840">
                <a:tc>
                  <a:txBody>
                    <a:bodyPr/>
                    <a:lstStyle/>
                    <a:p>
                      <a:pPr algn="just"/>
                      <a:r>
                        <a:rPr lang="en-US" dirty="0"/>
                        <a:t>print “message”</a:t>
                      </a:r>
                      <a:endParaRPr lang="en-IN" dirty="0"/>
                    </a:p>
                  </a:txBody>
                  <a:tcPr/>
                </a:tc>
                <a:tc>
                  <a:txBody>
                    <a:bodyPr/>
                    <a:lstStyle/>
                    <a:p>
                      <a:pPr algn="just"/>
                      <a:r>
                        <a:rPr lang="en-US" dirty="0"/>
                        <a:t>print (“Message”)</a:t>
                      </a:r>
                      <a:endParaRPr lang="en-IN" dirty="0"/>
                    </a:p>
                  </a:txBody>
                  <a:tcPr/>
                </a:tc>
                <a:extLst>
                  <a:ext uri="{0D108BD9-81ED-4DB2-BD59-A6C34878D82A}">
                    <a16:rowId xmlns:a16="http://schemas.microsoft.com/office/drawing/2014/main" val="3322806275"/>
                  </a:ext>
                </a:extLst>
              </a:tr>
              <a:tr h="370840">
                <a:tc>
                  <a:txBody>
                    <a:bodyPr/>
                    <a:lstStyle/>
                    <a:p>
                      <a:pPr algn="just"/>
                      <a:r>
                        <a:rPr lang="en-US" dirty="0" err="1"/>
                        <a:t>Xrange</a:t>
                      </a:r>
                      <a:endParaRPr lang="en-IN" dirty="0"/>
                    </a:p>
                  </a:txBody>
                  <a:tcPr/>
                </a:tc>
                <a:tc>
                  <a:txBody>
                    <a:bodyPr/>
                    <a:lstStyle/>
                    <a:p>
                      <a:pPr algn="just"/>
                      <a:r>
                        <a:rPr lang="en-US" dirty="0"/>
                        <a:t>Range</a:t>
                      </a:r>
                      <a:endParaRPr lang="en-IN" dirty="0"/>
                    </a:p>
                  </a:txBody>
                  <a:tcPr/>
                </a:tc>
                <a:extLst>
                  <a:ext uri="{0D108BD9-81ED-4DB2-BD59-A6C34878D82A}">
                    <a16:rowId xmlns:a16="http://schemas.microsoft.com/office/drawing/2014/main" val="3739264192"/>
                  </a:ext>
                </a:extLst>
              </a:tr>
              <a:tr h="167640">
                <a:tc>
                  <a:txBody>
                    <a:bodyPr/>
                    <a:lstStyle/>
                    <a:p>
                      <a:pPr algn="just"/>
                      <a:r>
                        <a:rPr lang="en-US" dirty="0"/>
                        <a:t>Exception alias mentioned with , </a:t>
                      </a:r>
                    </a:p>
                    <a:p>
                      <a:pPr algn="just"/>
                      <a:r>
                        <a:rPr lang="en-IN" dirty="0"/>
                        <a:t>except </a:t>
                      </a:r>
                      <a:r>
                        <a:rPr lang="en-IN" dirty="0" err="1"/>
                        <a:t>NameError</a:t>
                      </a:r>
                      <a:r>
                        <a:rPr lang="en-IN" dirty="0"/>
                        <a:t>, err:</a:t>
                      </a:r>
                    </a:p>
                  </a:txBody>
                  <a:tcPr/>
                </a:tc>
                <a:tc>
                  <a:txBody>
                    <a:bodyPr/>
                    <a:lstStyle/>
                    <a:p>
                      <a:pPr algn="just"/>
                      <a:r>
                        <a:rPr lang="en-US" dirty="0"/>
                        <a:t>Alias mentioned with ‘as’</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dirty="0"/>
                        <a:t>except </a:t>
                      </a:r>
                      <a:r>
                        <a:rPr lang="en-IN" dirty="0" err="1"/>
                        <a:t>NameError</a:t>
                      </a:r>
                      <a:r>
                        <a:rPr lang="en-IN" dirty="0"/>
                        <a:t> as err:</a:t>
                      </a:r>
                    </a:p>
                  </a:txBody>
                  <a:tcPr/>
                </a:tc>
                <a:extLst>
                  <a:ext uri="{0D108BD9-81ED-4DB2-BD59-A6C34878D82A}">
                    <a16:rowId xmlns:a16="http://schemas.microsoft.com/office/drawing/2014/main" val="78682642"/>
                  </a:ext>
                </a:extLst>
              </a:tr>
              <a:tr h="370840">
                <a:tc>
                  <a:txBody>
                    <a:bodyPr/>
                    <a:lstStyle/>
                    <a:p>
                      <a:pPr algn="just"/>
                      <a:r>
                        <a:rPr lang="en-US" dirty="0"/>
                        <a:t>In order to suppress a newline while printing, you had to use a </a:t>
                      </a:r>
                      <a:r>
                        <a:rPr lang="en-US" b="1" dirty="0"/>
                        <a:t>trailing comma</a:t>
                      </a:r>
                      <a:r>
                        <a:rPr lang="en-US" dirty="0"/>
                        <a:t> in Python 2.</a:t>
                      </a:r>
                    </a:p>
                    <a:p>
                      <a:pPr algn="just"/>
                      <a:r>
                        <a:rPr lang="en-IN" dirty="0"/>
                        <a:t>print 2, print 4</a:t>
                      </a:r>
                    </a:p>
                    <a:p>
                      <a:pPr algn="just"/>
                      <a:r>
                        <a:rPr lang="en-IN" dirty="0"/>
                        <a:t>2 4</a:t>
                      </a:r>
                      <a:endParaRPr lang="en-US" dirty="0"/>
                    </a:p>
                  </a:txBody>
                  <a:tcPr/>
                </a:tc>
                <a:tc>
                  <a:txBody>
                    <a:bodyPr/>
                    <a:lstStyle/>
                    <a:p>
                      <a:pPr algn="just"/>
                      <a:r>
                        <a:rPr lang="en-US" dirty="0"/>
                        <a:t>in Python 3, you have to use the end keyword argument.</a:t>
                      </a:r>
                      <a:endParaRPr lang="en-IN" sz="1800" b="1" kern="1200" dirty="0">
                        <a:solidFill>
                          <a:schemeClr val="dk1"/>
                        </a:solidFill>
                        <a:effectLst/>
                        <a:latin typeface="+mn-lt"/>
                        <a:ea typeface="+mn-ea"/>
                        <a:cs typeface="+mn-cs"/>
                      </a:endParaRPr>
                    </a:p>
                    <a:p>
                      <a:pPr algn="just"/>
                      <a:r>
                        <a:rPr lang="en-IN" sz="1800" b="1" kern="1200" dirty="0">
                          <a:solidFill>
                            <a:schemeClr val="dk1"/>
                          </a:solidFill>
                          <a:effectLst/>
                          <a:latin typeface="+mn-lt"/>
                          <a:ea typeface="+mn-ea"/>
                          <a:cs typeface="+mn-cs"/>
                        </a:rPr>
                        <a:t>print</a:t>
                      </a:r>
                      <a:r>
                        <a:rPr lang="en-IN" dirty="0"/>
                        <a:t>(</a:t>
                      </a:r>
                      <a:r>
                        <a:rPr lang="en-IN" sz="1800" kern="1200" dirty="0">
                          <a:solidFill>
                            <a:schemeClr val="dk1"/>
                          </a:solidFill>
                          <a:effectLst/>
                          <a:latin typeface="+mn-lt"/>
                          <a:ea typeface="+mn-ea"/>
                          <a:cs typeface="+mn-cs"/>
                        </a:rPr>
                        <a:t>2</a:t>
                      </a:r>
                      <a:r>
                        <a:rPr lang="en-IN" dirty="0"/>
                        <a:t>, end </a:t>
                      </a:r>
                      <a:r>
                        <a:rPr lang="en-IN" sz="1800" kern="1200" dirty="0">
                          <a:solidFill>
                            <a:schemeClr val="dk1"/>
                          </a:solidFill>
                          <a:effectLst/>
                          <a:latin typeface="+mn-lt"/>
                          <a:ea typeface="+mn-ea"/>
                          <a:cs typeface="+mn-cs"/>
                        </a:rPr>
                        <a:t>=" "</a:t>
                      </a:r>
                      <a:r>
                        <a:rPr lang="en-IN" dirty="0"/>
                        <a:t>) </a:t>
                      </a:r>
                      <a:r>
                        <a:rPr lang="en-IN" sz="1800" b="1" kern="1200" dirty="0">
                          <a:solidFill>
                            <a:schemeClr val="dk1"/>
                          </a:solidFill>
                          <a:effectLst/>
                          <a:latin typeface="+mn-lt"/>
                          <a:ea typeface="+mn-ea"/>
                          <a:cs typeface="+mn-cs"/>
                        </a:rPr>
                        <a:t>print</a:t>
                      </a:r>
                      <a:r>
                        <a:rPr lang="en-IN" dirty="0"/>
                        <a:t>(</a:t>
                      </a:r>
                      <a:r>
                        <a:rPr lang="en-IN" sz="1800" kern="1200" dirty="0">
                          <a:solidFill>
                            <a:schemeClr val="dk1"/>
                          </a:solidFill>
                          <a:effectLst/>
                          <a:latin typeface="+mn-lt"/>
                          <a:ea typeface="+mn-ea"/>
                          <a:cs typeface="+mn-cs"/>
                        </a:rPr>
                        <a:t>4</a:t>
                      </a:r>
                      <a:r>
                        <a:rPr lang="en-IN" dirty="0"/>
                        <a:t>)</a:t>
                      </a:r>
                    </a:p>
                    <a:p>
                      <a:pPr algn="just"/>
                      <a:r>
                        <a:rPr lang="en-IN" dirty="0"/>
                        <a:t>2 4</a:t>
                      </a:r>
                    </a:p>
                  </a:txBody>
                  <a:tcPr/>
                </a:tc>
                <a:extLst>
                  <a:ext uri="{0D108BD9-81ED-4DB2-BD59-A6C34878D82A}">
                    <a16:rowId xmlns:a16="http://schemas.microsoft.com/office/drawing/2014/main" val="3781100504"/>
                  </a:ext>
                </a:extLst>
              </a:tr>
              <a:tr h="370840">
                <a:tc>
                  <a:txBody>
                    <a:bodyPr/>
                    <a:lstStyle/>
                    <a:p>
                      <a:pPr algn="just"/>
                      <a:r>
                        <a:rPr lang="en-US" dirty="0"/>
                        <a:t>In Python 2, both != and &lt;&gt; used to work perfectly fine as inequality operators.</a:t>
                      </a:r>
                    </a:p>
                  </a:txBody>
                  <a:tcPr/>
                </a:tc>
                <a:tc>
                  <a:txBody>
                    <a:bodyPr/>
                    <a:lstStyle/>
                    <a:p>
                      <a:pPr algn="just"/>
                      <a:r>
                        <a:rPr lang="en-US" dirty="0"/>
                        <a:t>in python 3, the alternative of &lt;&gt; has been completely removed. Basically now there is only one way of doing it. By using the != operator.</a:t>
                      </a:r>
                      <a:endParaRPr lang="en-IN" dirty="0"/>
                    </a:p>
                  </a:txBody>
                  <a:tcPr/>
                </a:tc>
                <a:extLst>
                  <a:ext uri="{0D108BD9-81ED-4DB2-BD59-A6C34878D82A}">
                    <a16:rowId xmlns:a16="http://schemas.microsoft.com/office/drawing/2014/main" val="2367574295"/>
                  </a:ext>
                </a:extLst>
              </a:tr>
              <a:tr h="370840">
                <a:tc>
                  <a:txBody>
                    <a:bodyPr/>
                    <a:lstStyle/>
                    <a:p>
                      <a:pPr algn="just"/>
                      <a:r>
                        <a:rPr lang="en-US" dirty="0" err="1"/>
                        <a:t>raw_input</a:t>
                      </a:r>
                      <a:r>
                        <a:rPr lang="en-US" dirty="0"/>
                        <a:t>(), input both supported, The difference was that, input() was able to read and store any data type and store it as the same type. In order to store every input as a string, you had to use </a:t>
                      </a:r>
                      <a:r>
                        <a:rPr lang="en-US" dirty="0" err="1"/>
                        <a:t>raw_input</a:t>
                      </a:r>
                      <a:r>
                        <a:rPr lang="en-US" dirty="0"/>
                        <a:t>()</a:t>
                      </a:r>
                    </a:p>
                  </a:txBody>
                  <a:tcPr/>
                </a:tc>
                <a:tc>
                  <a:txBody>
                    <a:bodyPr/>
                    <a:lstStyle/>
                    <a:p>
                      <a:pPr algn="just"/>
                      <a:r>
                        <a:rPr lang="en-US" dirty="0"/>
                        <a:t>Python 3, the raw input() has been removed. There is only the input() method and it parses the user input as string for every data type.</a:t>
                      </a:r>
                      <a:endParaRPr lang="en-IN" dirty="0"/>
                    </a:p>
                  </a:txBody>
                  <a:tcPr/>
                </a:tc>
                <a:extLst>
                  <a:ext uri="{0D108BD9-81ED-4DB2-BD59-A6C34878D82A}">
                    <a16:rowId xmlns:a16="http://schemas.microsoft.com/office/drawing/2014/main" val="2574711897"/>
                  </a:ext>
                </a:extLst>
              </a:tr>
              <a:tr h="370840">
                <a:tc>
                  <a:txBody>
                    <a:bodyPr/>
                    <a:lstStyle/>
                    <a:p>
                      <a:pPr algn="just"/>
                      <a:endParaRPr lang="en-US" dirty="0"/>
                    </a:p>
                  </a:txBody>
                  <a:tcPr/>
                </a:tc>
                <a:tc>
                  <a:txBody>
                    <a:bodyPr/>
                    <a:lstStyle/>
                    <a:p>
                      <a:pPr algn="just"/>
                      <a:endParaRPr lang="en-IN" dirty="0"/>
                    </a:p>
                  </a:txBody>
                  <a:tcPr/>
                </a:tc>
                <a:extLst>
                  <a:ext uri="{0D108BD9-81ED-4DB2-BD59-A6C34878D82A}">
                    <a16:rowId xmlns:a16="http://schemas.microsoft.com/office/drawing/2014/main" val="2199240186"/>
                  </a:ext>
                </a:extLst>
              </a:tr>
            </a:tbl>
          </a:graphicData>
        </a:graphic>
      </p:graphicFrame>
    </p:spTree>
    <p:extLst>
      <p:ext uri="{BB962C8B-B14F-4D97-AF65-F5344CB8AC3E}">
        <p14:creationId xmlns:p14="http://schemas.microsoft.com/office/powerpoint/2010/main" val="1482005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6188</TotalTime>
  <Words>3585</Words>
  <Application>Microsoft Office PowerPoint</Application>
  <PresentationFormat>On-screen Show (4:3)</PresentationFormat>
  <Paragraphs>416</Paragraphs>
  <Slides>53</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Roboto</vt:lpstr>
      <vt:lpstr>Verdana</vt:lpstr>
      <vt:lpstr>Office Theme</vt:lpstr>
      <vt:lpstr>PYTHON PROGRAMMING</vt:lpstr>
      <vt:lpstr>Python</vt:lpstr>
      <vt:lpstr>Python Programming Cycle</vt:lpstr>
      <vt:lpstr>Traditional programming cycle vs Programming cycle for python</vt:lpstr>
      <vt:lpstr>Properties of Python</vt:lpstr>
      <vt:lpstr>Features of python..</vt:lpstr>
      <vt:lpstr>History of Python </vt:lpstr>
      <vt:lpstr> Python Versions Being open source various versions exists Latest is 3.10.4 (April,2022)</vt:lpstr>
      <vt:lpstr>Python 2 vs python 3</vt:lpstr>
      <vt:lpstr>Getting Python </vt:lpstr>
      <vt:lpstr>IDEs </vt:lpstr>
      <vt:lpstr>IDLE</vt:lpstr>
      <vt:lpstr>IDLE Script Writer(From File select New)</vt:lpstr>
      <vt:lpstr>First Python Program</vt:lpstr>
      <vt:lpstr>PowerPoint Presentation</vt:lpstr>
      <vt:lpstr>Python Identifiers </vt:lpstr>
      <vt:lpstr>Reserved Words</vt:lpstr>
      <vt:lpstr>Lines and Indentation </vt:lpstr>
      <vt:lpstr>Quotation in Python </vt:lpstr>
      <vt:lpstr>Comments in Python</vt:lpstr>
      <vt:lpstr>Multi-Line Statements </vt:lpstr>
      <vt:lpstr>Variables</vt:lpstr>
      <vt:lpstr>Assigning Values to Variables </vt:lpstr>
      <vt:lpstr>Multiple Assignment </vt:lpstr>
      <vt:lpstr>Standard Data Types </vt:lpstr>
      <vt:lpstr>Python Numbers </vt:lpstr>
      <vt:lpstr>Examples Here are some examples of numeric types  </vt:lpstr>
      <vt:lpstr>Python Objects</vt:lpstr>
      <vt:lpstr>Python - Basic Operators Operators are the constructs which can manipulate the value of operands. Consider the expression 4 + 5 = 9. Here, 4 and 5 are called operands and + is called operator.  </vt:lpstr>
      <vt:lpstr>PowerPoint Presentation</vt:lpstr>
      <vt:lpstr>PowerPoint Presentation</vt:lpstr>
      <vt:lpstr> Python Comparison Operators These operators compare the values on either sides of them and decide the relation among them. They are also called Relational operators. Assume variable a =10 and variable b=20, then − </vt:lpstr>
      <vt:lpstr>Python Assignment Operators </vt:lpstr>
      <vt:lpstr>Python Bitwise Operators </vt:lpstr>
      <vt:lpstr>Python Logical Operators:</vt:lpstr>
      <vt:lpstr>PowerPoint Presentation</vt:lpstr>
      <vt:lpstr>Python Membership Operators Python’s membership operators test for membership in a sequence, such as strings, lists, or tuples. There are two membership operators as explained below − </vt:lpstr>
      <vt:lpstr>Overall operators' precedence</vt:lpstr>
      <vt:lpstr>PowerPoint Presentation</vt:lpstr>
      <vt:lpstr>PowerPoint Presentation</vt:lpstr>
      <vt:lpstr>PowerPoint Presentation</vt:lpstr>
      <vt:lpstr>PowerPoint Presentation</vt:lpstr>
      <vt:lpstr>Using Input() Functions</vt:lpstr>
      <vt:lpstr>PowerPoint Presentation</vt:lpstr>
      <vt:lpstr>PowerPoint Presentation</vt:lpstr>
      <vt:lpstr>PowerPoint Presentation</vt:lpstr>
      <vt:lpstr>PowerPoint Presentation</vt:lpstr>
      <vt:lpstr>Type conversion Functions</vt:lpstr>
      <vt:lpstr>PowerPoint Presentation</vt:lpstr>
      <vt:lpstr>PowerPoint Presentation</vt:lpstr>
      <vt:lpstr>Reading binary octal and hex number</vt:lpstr>
      <vt:lpstr>Converting Decimal to non decimal Can also use non decimal as input</vt:lpstr>
      <vt:lpstr>Write a python program to find area of rectangle when input to be taken from user.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Sanjeev Kapoor</dc:creator>
  <cp:lastModifiedBy>Deepti Singh</cp:lastModifiedBy>
  <cp:revision>95</cp:revision>
  <dcterms:created xsi:type="dcterms:W3CDTF">2020-05-24T03:44:24Z</dcterms:created>
  <dcterms:modified xsi:type="dcterms:W3CDTF">2023-04-24T08:07:41Z</dcterms:modified>
</cp:coreProperties>
</file>