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303" r:id="rId2"/>
    <p:sldId id="304" r:id="rId3"/>
    <p:sldId id="305" r:id="rId4"/>
    <p:sldId id="306" r:id="rId5"/>
    <p:sldId id="307" r:id="rId6"/>
    <p:sldId id="308" r:id="rId7"/>
    <p:sldId id="309" r:id="rId8"/>
    <p:sldId id="310" r:id="rId9"/>
    <p:sldId id="257" r:id="rId10"/>
    <p:sldId id="258" r:id="rId11"/>
    <p:sldId id="259" r:id="rId12"/>
    <p:sldId id="260" r:id="rId13"/>
    <p:sldId id="261" r:id="rId14"/>
    <p:sldId id="262" r:id="rId15"/>
    <p:sldId id="263" r:id="rId16"/>
    <p:sldId id="264" r:id="rId17"/>
    <p:sldId id="311" r:id="rId18"/>
    <p:sldId id="312" r:id="rId19"/>
    <p:sldId id="321" r:id="rId20"/>
    <p:sldId id="322" r:id="rId21"/>
    <p:sldId id="313" r:id="rId22"/>
    <p:sldId id="31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315" r:id="rId36"/>
    <p:sldId id="323" r:id="rId37"/>
    <p:sldId id="316" r:id="rId38"/>
    <p:sldId id="317" r:id="rId39"/>
    <p:sldId id="277" r:id="rId40"/>
    <p:sldId id="278" r:id="rId41"/>
    <p:sldId id="279" r:id="rId42"/>
    <p:sldId id="280" r:id="rId43"/>
    <p:sldId id="281" r:id="rId44"/>
    <p:sldId id="282" r:id="rId45"/>
    <p:sldId id="283" r:id="rId46"/>
    <p:sldId id="284" r:id="rId47"/>
    <p:sldId id="285" r:id="rId48"/>
    <p:sldId id="286" r:id="rId49"/>
    <p:sldId id="287" r:id="rId50"/>
    <p:sldId id="318" r:id="rId51"/>
    <p:sldId id="319" r:id="rId52"/>
    <p:sldId id="292" r:id="rId53"/>
    <p:sldId id="293" r:id="rId54"/>
    <p:sldId id="294" r:id="rId55"/>
    <p:sldId id="295" r:id="rId56"/>
    <p:sldId id="296" r:id="rId57"/>
    <p:sldId id="297" r:id="rId58"/>
    <p:sldId id="298" r:id="rId59"/>
    <p:sldId id="299" r:id="rId60"/>
    <p:sldId id="300" r:id="rId61"/>
    <p:sldId id="301" r:id="rId62"/>
    <p:sldId id="302" r:id="rId63"/>
    <p:sldId id="288" r:id="rId64"/>
    <p:sldId id="289" r:id="rId65"/>
    <p:sldId id="290" r:id="rId66"/>
    <p:sldId id="291" r:id="rId67"/>
    <p:sldId id="324" r:id="rId68"/>
    <p:sldId id="325" r:id="rId69"/>
    <p:sldId id="326" r:id="rId70"/>
    <p:sldId id="327" r:id="rId71"/>
    <p:sldId id="328" r:id="rId72"/>
    <p:sldId id="329" r:id="rId73"/>
    <p:sldId id="330" r:id="rId74"/>
    <p:sldId id="331"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7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231CC-78ED-418A-87F3-C94DAA94FA58}" type="datetimeFigureOut">
              <a:rPr lang="en-IN" smtClean="0"/>
              <a:pPr/>
              <a:t>06-05-2023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CFA83-98FA-4DA6-9CEE-1ADAA6BD0287}" type="slidenum">
              <a:rPr lang="en-IN" smtClean="0"/>
              <a:pPr/>
              <a:t>‹#›</a:t>
            </a:fld>
            <a:endParaRPr lang="en-IN"/>
          </a:p>
        </p:txBody>
      </p:sp>
    </p:spTree>
    <p:extLst>
      <p:ext uri="{BB962C8B-B14F-4D97-AF65-F5344CB8AC3E}">
        <p14:creationId xmlns:p14="http://schemas.microsoft.com/office/powerpoint/2010/main" val="942779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ITC- List reverse s55 method (1-6-21) , IT-B list  slide 83 50(31-5-21),  CSIT-B – List slide 13 (31-5-21), IT-A: insert method 42slide 2-6-21) , CSIT-A: Loop ended list to start</a:t>
            </a:r>
          </a:p>
          <a:p>
            <a:r>
              <a:rPr lang="en-US" dirty="0"/>
              <a:t> </a:t>
            </a:r>
            <a:endParaRPr lang="en-IN" dirty="0"/>
          </a:p>
        </p:txBody>
      </p:sp>
      <p:sp>
        <p:nvSpPr>
          <p:cNvPr id="4" name="Slide Number Placeholder 3"/>
          <p:cNvSpPr>
            <a:spLocks noGrp="1"/>
          </p:cNvSpPr>
          <p:nvPr>
            <p:ph type="sldNum" sz="quarter" idx="5"/>
          </p:nvPr>
        </p:nvSpPr>
        <p:spPr/>
        <p:txBody>
          <a:bodyPr/>
          <a:lstStyle/>
          <a:p>
            <a:fld id="{9B9CFA83-98FA-4DA6-9CEE-1ADAA6BD0287}" type="slidenum">
              <a:rPr lang="en-IN" smtClean="0"/>
              <a:pPr/>
              <a:t>1</a:t>
            </a:fld>
            <a:endParaRPr lang="en-IN"/>
          </a:p>
        </p:txBody>
      </p:sp>
    </p:spTree>
    <p:extLst>
      <p:ext uri="{BB962C8B-B14F-4D97-AF65-F5344CB8AC3E}">
        <p14:creationId xmlns:p14="http://schemas.microsoft.com/office/powerpoint/2010/main" val="415488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9CFA83-98FA-4DA6-9CEE-1ADAA6BD0287}" type="slidenum">
              <a:rPr lang="en-IN" smtClean="0"/>
              <a:pPr/>
              <a:t>46</a:t>
            </a:fld>
            <a:endParaRPr lang="en-IN"/>
          </a:p>
        </p:txBody>
      </p:sp>
    </p:spTree>
    <p:extLst>
      <p:ext uri="{BB962C8B-B14F-4D97-AF65-F5344CB8AC3E}">
        <p14:creationId xmlns:p14="http://schemas.microsoft.com/office/powerpoint/2010/main" val="304379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74BA56-0C34-47E0-ACBB-5E915849157C}"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4BA56-0C34-47E0-ACBB-5E915849157C}"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4BA56-0C34-47E0-ACBB-5E915849157C}"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4BA56-0C34-47E0-ACBB-5E915849157C}"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4BA56-0C34-47E0-ACBB-5E915849157C}"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74BA56-0C34-47E0-ACBB-5E915849157C}"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74BA56-0C34-47E0-ACBB-5E915849157C}" type="datetimeFigureOut">
              <a:rPr lang="en-US" smtClean="0"/>
              <a:pPr/>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74BA56-0C34-47E0-ACBB-5E915849157C}" type="datetimeFigureOut">
              <a:rPr lang="en-US" smtClean="0"/>
              <a:pPr/>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4BA56-0C34-47E0-ACBB-5E915849157C}" type="datetimeFigureOut">
              <a:rPr lang="en-US" smtClean="0"/>
              <a:pPr/>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4BA56-0C34-47E0-ACBB-5E915849157C}"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4BA56-0C34-47E0-ACBB-5E915849157C}"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85FBF-8C0F-4043-A58A-DFEA811D36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4BA56-0C34-47E0-ACBB-5E915849157C}" type="datetimeFigureOut">
              <a:rPr lang="en-US" smtClean="0"/>
              <a:pPr/>
              <a:t>5/6/2023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85FBF-8C0F-4043-A58A-DFEA811D36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4748-6F06-4B34-ACF8-0CAEBF38AF3A}"/>
              </a:ext>
            </a:extLst>
          </p:cNvPr>
          <p:cNvSpPr>
            <a:spLocks noGrp="1"/>
          </p:cNvSpPr>
          <p:nvPr>
            <p:ph type="ctrTitle"/>
          </p:nvPr>
        </p:nvSpPr>
        <p:spPr/>
        <p:txBody>
          <a:bodyPr>
            <a:normAutofit fontScale="90000"/>
          </a:bodyPr>
          <a:lstStyle/>
          <a:p>
            <a:pPr marL="0" marR="0">
              <a:lnSpc>
                <a:spcPct val="115000"/>
              </a:lnSpc>
              <a:spcBef>
                <a:spcPts val="0"/>
              </a:spcBef>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Decision Making Statements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E8B83BC3-DB21-4869-B460-0E1DE7B435A1}"/>
              </a:ext>
            </a:extLst>
          </p:cNvPr>
          <p:cNvSpPr>
            <a:spLocks noGrp="1"/>
          </p:cNvSpPr>
          <p:nvPr>
            <p:ph type="subTitle" idx="1"/>
          </p:nvPr>
        </p:nvSpPr>
        <p:spPr/>
        <p:txBody>
          <a:bodyPr>
            <a:normAutofit fontScale="85000" lnSpcReduction="20000"/>
          </a:bodyPr>
          <a:lstStyle/>
          <a:p>
            <a:pPr algn="l"/>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if statements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if-else statements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Nested if statements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Multi-way if-elif-else statements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22237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NOTE:</a:t>
            </a:r>
            <a:br>
              <a:rPr lang="en-US" sz="2400" dirty="0"/>
            </a:br>
            <a:r>
              <a:rPr lang="en-US" sz="2400" i="1" dirty="0"/>
              <a:t>Python does not support </a:t>
            </a:r>
            <a:r>
              <a:rPr lang="en-US" sz="2400" b="1" i="1" dirty="0"/>
              <a:t>Conditional Operator ( _?_ :_ )</a:t>
            </a:r>
            <a:br>
              <a:rPr lang="en-US" sz="2400" dirty="0"/>
            </a:br>
            <a:r>
              <a:rPr lang="en-US" sz="2400" i="1" dirty="0"/>
              <a:t>But Python support </a:t>
            </a:r>
            <a:r>
              <a:rPr lang="en-US" sz="2400" b="1" i="1" dirty="0"/>
              <a:t>Conditional Expression</a:t>
            </a:r>
            <a:br>
              <a:rPr lang="en-US" sz="2400" dirty="0"/>
            </a:br>
            <a:endParaRPr lang="en-US" sz="2400" dirty="0"/>
          </a:p>
        </p:txBody>
      </p:sp>
      <p:sp>
        <p:nvSpPr>
          <p:cNvPr id="3" name="Content Placeholder 2"/>
          <p:cNvSpPr>
            <a:spLocks noGrp="1"/>
          </p:cNvSpPr>
          <p:nvPr>
            <p:ph idx="1"/>
          </p:nvPr>
        </p:nvSpPr>
        <p:spPr>
          <a:xfrm>
            <a:off x="457200" y="1143000"/>
            <a:ext cx="8229600" cy="5486400"/>
          </a:xfrm>
        </p:spPr>
        <p:txBody>
          <a:bodyPr>
            <a:normAutofit fontScale="55000" lnSpcReduction="20000"/>
          </a:bodyPr>
          <a:lstStyle/>
          <a:p>
            <a:pPr>
              <a:buNone/>
            </a:pPr>
            <a:r>
              <a:rPr lang="en-US" b="1" i="1" dirty="0"/>
              <a:t> </a:t>
            </a:r>
            <a:endParaRPr lang="en-US" dirty="0"/>
          </a:p>
          <a:p>
            <a:pPr>
              <a:buNone/>
            </a:pPr>
            <a:r>
              <a:rPr lang="en-US" b="1" i="1" dirty="0"/>
              <a:t>Example—</a:t>
            </a:r>
            <a:endParaRPr lang="en-US" dirty="0"/>
          </a:p>
          <a:p>
            <a:pPr>
              <a:buNone/>
            </a:pPr>
            <a:r>
              <a:rPr lang="en-US" dirty="0"/>
              <a:t>a = 2</a:t>
            </a:r>
          </a:p>
          <a:p>
            <a:pPr>
              <a:buNone/>
            </a:pPr>
            <a:r>
              <a:rPr lang="en-US" dirty="0"/>
              <a:t>b = 330</a:t>
            </a:r>
          </a:p>
          <a:p>
            <a:pPr>
              <a:buNone/>
            </a:pPr>
            <a:r>
              <a:rPr lang="en-US" dirty="0"/>
              <a:t>if a &gt; b: </a:t>
            </a:r>
          </a:p>
          <a:p>
            <a:pPr>
              <a:buNone/>
            </a:pPr>
            <a:r>
              <a:rPr lang="en-US" dirty="0"/>
              <a:t>	print("a") </a:t>
            </a:r>
          </a:p>
          <a:p>
            <a:pPr>
              <a:buNone/>
            </a:pPr>
            <a:r>
              <a:rPr lang="en-US" dirty="0"/>
              <a:t>else: </a:t>
            </a:r>
          </a:p>
          <a:p>
            <a:pPr>
              <a:buNone/>
            </a:pPr>
            <a:r>
              <a:rPr lang="en-US" dirty="0"/>
              <a:t>	print("b")</a:t>
            </a:r>
          </a:p>
          <a:p>
            <a:pPr>
              <a:buNone/>
            </a:pPr>
            <a:r>
              <a:rPr lang="en-US" b="1" i="1" dirty="0"/>
              <a:t> </a:t>
            </a:r>
            <a:endParaRPr lang="en-US" dirty="0"/>
          </a:p>
          <a:p>
            <a:pPr>
              <a:buNone/>
            </a:pPr>
            <a:r>
              <a:rPr lang="en-US" b="1" i="1" dirty="0"/>
              <a:t>This can be written in the form of Conditional Expression as</a:t>
            </a:r>
            <a:r>
              <a:rPr lang="en-US" dirty="0"/>
              <a:t>:</a:t>
            </a:r>
          </a:p>
          <a:p>
            <a:pPr>
              <a:buNone/>
            </a:pPr>
            <a:r>
              <a:rPr lang="en-US" dirty="0"/>
              <a:t>a = 2</a:t>
            </a:r>
          </a:p>
          <a:p>
            <a:pPr>
              <a:buNone/>
            </a:pPr>
            <a:r>
              <a:rPr lang="en-US" dirty="0"/>
              <a:t>b = 330</a:t>
            </a:r>
          </a:p>
          <a:p>
            <a:pPr>
              <a:buNone/>
            </a:pPr>
            <a:r>
              <a:rPr lang="en-US" sz="4400" b="1" dirty="0">
                <a:solidFill>
                  <a:srgbClr val="FF0000"/>
                </a:solidFill>
              </a:rPr>
              <a:t>print("a") if a &gt; b else print("b")</a:t>
            </a:r>
          </a:p>
          <a:p>
            <a:pPr>
              <a:buNone/>
            </a:pPr>
            <a:r>
              <a:rPr lang="en-US" b="1" dirty="0"/>
              <a:t>You can also have multiple else statements on the same line:</a:t>
            </a:r>
          </a:p>
          <a:p>
            <a:pPr>
              <a:buNone/>
            </a:pPr>
            <a:r>
              <a:rPr lang="en-US" dirty="0"/>
              <a:t>Example</a:t>
            </a:r>
          </a:p>
          <a:p>
            <a:pPr>
              <a:buNone/>
            </a:pPr>
            <a:r>
              <a:rPr lang="en-US" dirty="0"/>
              <a:t>One line if else statement, with 3 conditions:</a:t>
            </a:r>
          </a:p>
          <a:p>
            <a:pPr>
              <a:buNone/>
            </a:pPr>
            <a:r>
              <a:rPr lang="en-US" dirty="0"/>
              <a:t>a = 330</a:t>
            </a:r>
          </a:p>
          <a:p>
            <a:pPr>
              <a:buNone/>
            </a:pPr>
            <a:r>
              <a:rPr lang="en-US" dirty="0"/>
              <a:t>b = 630</a:t>
            </a:r>
          </a:p>
          <a:p>
            <a:pPr>
              <a:buNone/>
            </a:pPr>
            <a:r>
              <a:rPr lang="en-US" sz="4400" b="1" dirty="0">
                <a:solidFill>
                  <a:srgbClr val="FF0000"/>
                </a:solidFill>
              </a:rPr>
              <a:t>print("a") if a &gt; b else print("=") if a == b else print("b")</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 - Else</a:t>
            </a:r>
          </a:p>
        </p:txBody>
      </p:sp>
      <p:sp>
        <p:nvSpPr>
          <p:cNvPr id="3" name="Content Placeholder 2"/>
          <p:cNvSpPr>
            <a:spLocks noGrp="1"/>
          </p:cNvSpPr>
          <p:nvPr>
            <p:ph idx="1"/>
          </p:nvPr>
        </p:nvSpPr>
        <p:spPr/>
        <p:txBody>
          <a:bodyPr>
            <a:normAutofit/>
          </a:bodyPr>
          <a:lstStyle/>
          <a:p>
            <a:pPr>
              <a:buNone/>
            </a:pPr>
            <a:r>
              <a:rPr lang="en-US" b="1" dirty="0"/>
              <a:t>syntax: </a:t>
            </a:r>
            <a:endParaRPr lang="en-US" dirty="0"/>
          </a:p>
          <a:p>
            <a:pPr fontAlgn="base">
              <a:buNone/>
            </a:pPr>
            <a:r>
              <a:rPr lang="en-US" dirty="0"/>
              <a:t>if (condition1):</a:t>
            </a:r>
          </a:p>
          <a:p>
            <a:pPr fontAlgn="base">
              <a:buNone/>
            </a:pPr>
            <a:r>
              <a:rPr lang="en-US" dirty="0"/>
              <a:t>   # Executes when condition1 is true</a:t>
            </a:r>
          </a:p>
          <a:p>
            <a:pPr fontAlgn="base">
              <a:buNone/>
            </a:pPr>
            <a:r>
              <a:rPr lang="en-US" dirty="0"/>
              <a:t>   if (condition2): </a:t>
            </a:r>
          </a:p>
          <a:p>
            <a:pPr fontAlgn="base">
              <a:buNone/>
            </a:pPr>
            <a:r>
              <a:rPr lang="en-US" dirty="0"/>
              <a:t>      # Executes when condition2 is true</a:t>
            </a:r>
          </a:p>
          <a:p>
            <a:pPr fontAlgn="base">
              <a:buNone/>
            </a:pPr>
            <a:r>
              <a:rPr lang="en-US" dirty="0"/>
              <a:t>   # inner if Block is end here</a:t>
            </a:r>
          </a:p>
          <a:p>
            <a:pPr fontAlgn="base">
              <a:buNone/>
            </a:pPr>
            <a:r>
              <a:rPr lang="en-US" dirty="0"/>
              <a:t># outer if Block is end here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 else Example</a:t>
            </a:r>
          </a:p>
        </p:txBody>
      </p:sp>
      <p:sp>
        <p:nvSpPr>
          <p:cNvPr id="3" name="Content Placeholder 2"/>
          <p:cNvSpPr>
            <a:spLocks noGrp="1"/>
          </p:cNvSpPr>
          <p:nvPr>
            <p:ph idx="1"/>
          </p:nvPr>
        </p:nvSpPr>
        <p:spPr/>
        <p:txBody>
          <a:bodyPr>
            <a:normAutofit fontScale="25000" lnSpcReduction="20000"/>
          </a:bodyPr>
          <a:lstStyle/>
          <a:p>
            <a:pPr>
              <a:buNone/>
            </a:pPr>
            <a:r>
              <a:rPr lang="en-US" sz="8000" dirty="0">
                <a:solidFill>
                  <a:srgbClr val="FF0000"/>
                </a:solidFill>
              </a:rPr>
              <a:t>i = 10</a:t>
            </a:r>
          </a:p>
          <a:p>
            <a:pPr>
              <a:buNone/>
            </a:pPr>
            <a:r>
              <a:rPr lang="en-US" sz="8000" dirty="0">
                <a:solidFill>
                  <a:srgbClr val="FF0000"/>
                </a:solidFill>
              </a:rPr>
              <a:t>if (i == 10): </a:t>
            </a:r>
          </a:p>
          <a:p>
            <a:pPr>
              <a:buNone/>
            </a:pPr>
            <a:r>
              <a:rPr lang="en-US" sz="8000" dirty="0">
                <a:solidFill>
                  <a:srgbClr val="FF0000"/>
                </a:solidFill>
              </a:rPr>
              <a:t>    #  First if statement </a:t>
            </a:r>
          </a:p>
          <a:p>
            <a:pPr>
              <a:buNone/>
            </a:pPr>
            <a:r>
              <a:rPr lang="en-US" sz="8000" dirty="0">
                <a:solidFill>
                  <a:srgbClr val="FF0000"/>
                </a:solidFill>
              </a:rPr>
              <a:t>    if (i &lt; 15): </a:t>
            </a:r>
          </a:p>
          <a:p>
            <a:pPr>
              <a:buNone/>
            </a:pPr>
            <a:r>
              <a:rPr lang="en-US" sz="8000" dirty="0">
                <a:solidFill>
                  <a:srgbClr val="FF0000"/>
                </a:solidFill>
              </a:rPr>
              <a:t>        print ("i is smaller than 15") </a:t>
            </a:r>
          </a:p>
          <a:p>
            <a:pPr>
              <a:buNone/>
            </a:pPr>
            <a:r>
              <a:rPr lang="en-US" sz="8000" dirty="0">
                <a:solidFill>
                  <a:srgbClr val="FF0000"/>
                </a:solidFill>
              </a:rPr>
              <a:t>    # Nested - if statement </a:t>
            </a:r>
          </a:p>
          <a:p>
            <a:pPr>
              <a:buNone/>
            </a:pPr>
            <a:r>
              <a:rPr lang="en-US" sz="8000" dirty="0">
                <a:solidFill>
                  <a:srgbClr val="FF0000"/>
                </a:solidFill>
              </a:rPr>
              <a:t>    # Will only be executed if statement above </a:t>
            </a:r>
          </a:p>
          <a:p>
            <a:pPr>
              <a:buNone/>
            </a:pPr>
            <a:r>
              <a:rPr lang="en-US" sz="8000" dirty="0">
                <a:solidFill>
                  <a:srgbClr val="FF0000"/>
                </a:solidFill>
              </a:rPr>
              <a:t>    # it is true </a:t>
            </a:r>
          </a:p>
          <a:p>
            <a:pPr>
              <a:buNone/>
            </a:pPr>
            <a:r>
              <a:rPr lang="en-US" sz="8000" dirty="0">
                <a:solidFill>
                  <a:srgbClr val="FF0000"/>
                </a:solidFill>
              </a:rPr>
              <a:t>    if (i &lt; 12): </a:t>
            </a:r>
          </a:p>
          <a:p>
            <a:pPr>
              <a:buNone/>
            </a:pPr>
            <a:r>
              <a:rPr lang="en-US" sz="8000" dirty="0">
                <a:solidFill>
                  <a:srgbClr val="FF0000"/>
                </a:solidFill>
              </a:rPr>
              <a:t>        print ("i is smaller than 12 too") </a:t>
            </a:r>
          </a:p>
          <a:p>
            <a:pPr>
              <a:buNone/>
            </a:pPr>
            <a:r>
              <a:rPr lang="en-US" sz="8000" dirty="0">
                <a:solidFill>
                  <a:srgbClr val="FF0000"/>
                </a:solidFill>
              </a:rPr>
              <a:t>    else: </a:t>
            </a:r>
          </a:p>
          <a:p>
            <a:pPr>
              <a:buNone/>
            </a:pPr>
            <a:r>
              <a:rPr lang="en-US" sz="8000" dirty="0">
                <a:solidFill>
                  <a:srgbClr val="FF0000"/>
                </a:solidFill>
              </a:rPr>
              <a:t>        print ("i is greater than 15") </a:t>
            </a:r>
          </a:p>
          <a:p>
            <a:pPr>
              <a:buNone/>
            </a:pPr>
            <a:r>
              <a:rPr lang="en-US" sz="8000" dirty="0">
                <a:solidFill>
                  <a:srgbClr val="FF0000"/>
                </a:solidFill>
              </a:rPr>
              <a:t> </a:t>
            </a:r>
          </a:p>
          <a:p>
            <a:pPr>
              <a:buNone/>
            </a:pPr>
            <a:r>
              <a:rPr lang="en-US" sz="8000" dirty="0">
                <a:solidFill>
                  <a:srgbClr val="FF0000"/>
                </a:solidFill>
              </a:rPr>
              <a:t> </a:t>
            </a:r>
          </a:p>
          <a:p>
            <a:pPr fontAlgn="base">
              <a:buNone/>
            </a:pPr>
            <a:r>
              <a:rPr lang="en-US" sz="8000" dirty="0">
                <a:solidFill>
                  <a:srgbClr val="FF0000"/>
                </a:solidFill>
              </a:rPr>
              <a:t>Output:</a:t>
            </a:r>
          </a:p>
          <a:p>
            <a:pPr fontAlgn="base">
              <a:buNone/>
            </a:pPr>
            <a:r>
              <a:rPr lang="en-US" sz="8000" dirty="0">
                <a:solidFill>
                  <a:srgbClr val="FF0000"/>
                </a:solidFill>
              </a:rPr>
              <a:t>i is smaller than 15</a:t>
            </a:r>
          </a:p>
          <a:p>
            <a:pPr fontAlgn="base">
              <a:buNone/>
            </a:pPr>
            <a:r>
              <a:rPr lang="en-US" sz="8000" dirty="0">
                <a:solidFill>
                  <a:srgbClr val="FF0000"/>
                </a:solidFill>
              </a:rPr>
              <a:t>i is smaller than 12 too</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 calcmode="lin" valueType="num">
                                      <p:cBhvr additive="base">
                                        <p:cTn id="1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anim calcmode="lin" valueType="num">
                                      <p:cBhvr additive="base">
                                        <p:cTn id="1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229600" cy="4525963"/>
          </a:xfrm>
        </p:spPr>
        <p:txBody>
          <a:bodyPr>
            <a:normAutofit fontScale="92500" lnSpcReduction="20000"/>
          </a:bodyPr>
          <a:lstStyle/>
          <a:p>
            <a:r>
              <a:rPr lang="en-US" b="1" dirty="0"/>
              <a:t>syntax: </a:t>
            </a:r>
            <a:endParaRPr lang="en-US" dirty="0"/>
          </a:p>
          <a:p>
            <a:pPr fontAlgn="base"/>
            <a:r>
              <a:rPr lang="en-US" dirty="0"/>
              <a:t>if (condition):</a:t>
            </a:r>
          </a:p>
          <a:p>
            <a:pPr fontAlgn="base"/>
            <a:r>
              <a:rPr lang="en-US" dirty="0"/>
              <a:t>    statement</a:t>
            </a:r>
          </a:p>
          <a:p>
            <a:pPr fontAlgn="base"/>
            <a:r>
              <a:rPr lang="en-US" dirty="0" err="1"/>
              <a:t>elif</a:t>
            </a:r>
            <a:r>
              <a:rPr lang="en-US" dirty="0"/>
              <a:t> (condition):</a:t>
            </a:r>
          </a:p>
          <a:p>
            <a:pPr fontAlgn="base"/>
            <a:r>
              <a:rPr lang="en-US" dirty="0"/>
              <a:t>    statement</a:t>
            </a:r>
          </a:p>
          <a:p>
            <a:pPr fontAlgn="base"/>
            <a:r>
              <a:rPr lang="en-US" dirty="0"/>
              <a:t>.</a:t>
            </a:r>
          </a:p>
          <a:p>
            <a:pPr fontAlgn="base"/>
            <a:r>
              <a:rPr lang="en-US" dirty="0"/>
              <a:t>.</a:t>
            </a:r>
          </a:p>
          <a:p>
            <a:pPr fontAlgn="base"/>
            <a:r>
              <a:rPr lang="en-US" dirty="0"/>
              <a:t>else:</a:t>
            </a:r>
          </a:p>
          <a:p>
            <a:pPr fontAlgn="base"/>
            <a:r>
              <a:rPr lang="en-US" dirty="0"/>
              <a:t>    statement</a:t>
            </a:r>
          </a:p>
          <a:p>
            <a:endParaRPr lang="en-US" dirty="0"/>
          </a:p>
        </p:txBody>
      </p:sp>
      <p:sp>
        <p:nvSpPr>
          <p:cNvPr id="4" name="Title 3"/>
          <p:cNvSpPr>
            <a:spLocks noGrp="1"/>
          </p:cNvSpPr>
          <p:nvPr>
            <p:ph type="title"/>
          </p:nvPr>
        </p:nvSpPr>
        <p:spPr/>
        <p:txBody>
          <a:bodyPr>
            <a:normAutofit fontScale="90000"/>
          </a:bodyPr>
          <a:lstStyle/>
          <a:p>
            <a:r>
              <a:rPr lang="en-US" b="1" dirty="0"/>
              <a:t>if-</a:t>
            </a:r>
            <a:r>
              <a:rPr lang="en-US" b="1" dirty="0" err="1"/>
              <a:t>elif</a:t>
            </a:r>
            <a:r>
              <a:rPr lang="en-US" b="1" dirty="0"/>
              <a:t>-else statements </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Python program to illustrate if-</a:t>
            </a:r>
            <a:r>
              <a:rPr lang="en-US" dirty="0" err="1"/>
              <a:t>elif</a:t>
            </a:r>
            <a:r>
              <a:rPr lang="en-US" dirty="0"/>
              <a:t>-else ladder</a:t>
            </a:r>
          </a:p>
        </p:txBody>
      </p:sp>
      <p:sp>
        <p:nvSpPr>
          <p:cNvPr id="3" name="Content Placeholder 2"/>
          <p:cNvSpPr>
            <a:spLocks noGrp="1"/>
          </p:cNvSpPr>
          <p:nvPr>
            <p:ph idx="1"/>
          </p:nvPr>
        </p:nvSpPr>
        <p:spPr/>
        <p:txBody>
          <a:bodyPr>
            <a:normAutofit fontScale="40000" lnSpcReduction="20000"/>
          </a:bodyPr>
          <a:lstStyle/>
          <a:p>
            <a:pPr>
              <a:buNone/>
            </a:pPr>
            <a:r>
              <a:rPr lang="en-US" sz="6000" dirty="0"/>
              <a:t> i = 20</a:t>
            </a:r>
          </a:p>
          <a:p>
            <a:pPr>
              <a:buNone/>
            </a:pPr>
            <a:r>
              <a:rPr lang="en-US" sz="6000" dirty="0"/>
              <a:t>if (i == 10): </a:t>
            </a:r>
          </a:p>
          <a:p>
            <a:pPr>
              <a:buNone/>
            </a:pPr>
            <a:r>
              <a:rPr lang="en-US" sz="6000" dirty="0"/>
              <a:t>    print ("i is 10") </a:t>
            </a:r>
          </a:p>
          <a:p>
            <a:pPr>
              <a:buNone/>
            </a:pPr>
            <a:r>
              <a:rPr lang="en-US" sz="6000" dirty="0" err="1"/>
              <a:t>elif</a:t>
            </a:r>
            <a:r>
              <a:rPr lang="en-US" sz="6000" dirty="0"/>
              <a:t> (i == 15): </a:t>
            </a:r>
          </a:p>
          <a:p>
            <a:pPr>
              <a:buNone/>
            </a:pPr>
            <a:r>
              <a:rPr lang="en-US" sz="6000" dirty="0"/>
              <a:t>    print ("i is 15") </a:t>
            </a:r>
          </a:p>
          <a:p>
            <a:pPr>
              <a:buNone/>
            </a:pPr>
            <a:r>
              <a:rPr lang="en-US" sz="6000" dirty="0" err="1"/>
              <a:t>elif</a:t>
            </a:r>
            <a:r>
              <a:rPr lang="en-US" sz="6000" dirty="0"/>
              <a:t> (i == 20): </a:t>
            </a:r>
          </a:p>
          <a:p>
            <a:pPr>
              <a:buNone/>
            </a:pPr>
            <a:r>
              <a:rPr lang="en-US" sz="6000" dirty="0"/>
              <a:t>    print ("i is 20") </a:t>
            </a:r>
          </a:p>
          <a:p>
            <a:pPr>
              <a:buNone/>
            </a:pPr>
            <a:r>
              <a:rPr lang="en-US" sz="6000" dirty="0"/>
              <a:t>else: </a:t>
            </a:r>
          </a:p>
          <a:p>
            <a:pPr>
              <a:buNone/>
            </a:pPr>
            <a:r>
              <a:rPr lang="en-US" sz="6000" dirty="0"/>
              <a:t>    print ("i is not present") </a:t>
            </a:r>
          </a:p>
          <a:p>
            <a:pPr fontAlgn="base">
              <a:buNone/>
            </a:pPr>
            <a:r>
              <a:rPr lang="en-US" sz="6000" dirty="0"/>
              <a:t> </a:t>
            </a:r>
          </a:p>
          <a:p>
            <a:pPr fontAlgn="base">
              <a:buNone/>
            </a:pPr>
            <a:r>
              <a:rPr lang="en-US" sz="6000" dirty="0"/>
              <a:t>Output:</a:t>
            </a:r>
          </a:p>
          <a:p>
            <a:pPr fontAlgn="base">
              <a:buNone/>
            </a:pPr>
            <a:r>
              <a:rPr lang="en-US" sz="6000" dirty="0"/>
              <a:t>i is 20</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a:t>
            </a:r>
          </a:p>
        </p:txBody>
      </p:sp>
      <p:sp>
        <p:nvSpPr>
          <p:cNvPr id="3" name="Content Placeholder 2"/>
          <p:cNvSpPr>
            <a:spLocks noGrp="1"/>
          </p:cNvSpPr>
          <p:nvPr>
            <p:ph idx="1"/>
          </p:nvPr>
        </p:nvSpPr>
        <p:spPr/>
        <p:txBody>
          <a:bodyPr/>
          <a:lstStyle/>
          <a:p>
            <a:r>
              <a:rPr lang="en-US" b="1" dirty="0"/>
              <a:t>Q1. Write a program to prompt a user to enter a day of the week. If the entered day of the week is between 1 and 7 then display the respective name of the day.</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fontScale="47500" lnSpcReduction="20000"/>
          </a:bodyPr>
          <a:lstStyle/>
          <a:p>
            <a:pPr>
              <a:buNone/>
            </a:pPr>
            <a:r>
              <a:rPr lang="en-US" b="1" dirty="0"/>
              <a:t>Day = </a:t>
            </a:r>
            <a:r>
              <a:rPr lang="en-US" b="1" dirty="0" err="1"/>
              <a:t>int</a:t>
            </a:r>
            <a:r>
              <a:rPr lang="en-US" b="1" dirty="0"/>
              <a:t>(input(“Enter the day of the week”))</a:t>
            </a:r>
            <a:endParaRPr lang="en-US" dirty="0"/>
          </a:p>
          <a:p>
            <a:pPr>
              <a:buNone/>
            </a:pPr>
            <a:r>
              <a:rPr lang="en-US" b="1" dirty="0"/>
              <a:t>if day == 1:</a:t>
            </a:r>
            <a:endParaRPr lang="en-US" dirty="0"/>
          </a:p>
          <a:p>
            <a:pPr>
              <a:buNone/>
            </a:pPr>
            <a:r>
              <a:rPr lang="en-US" b="1" dirty="0"/>
              <a:t>		print(“Its Monday”)</a:t>
            </a:r>
            <a:endParaRPr lang="en-US" dirty="0"/>
          </a:p>
          <a:p>
            <a:pPr>
              <a:buNone/>
            </a:pPr>
            <a:r>
              <a:rPr lang="en-US" b="1" dirty="0"/>
              <a:t>if day == 2:</a:t>
            </a:r>
            <a:endParaRPr lang="en-US" dirty="0"/>
          </a:p>
          <a:p>
            <a:pPr>
              <a:buNone/>
            </a:pPr>
            <a:r>
              <a:rPr lang="en-US" b="1" dirty="0"/>
              <a:t>		print(“Its Tuesday”)</a:t>
            </a:r>
            <a:endParaRPr lang="en-US" dirty="0"/>
          </a:p>
          <a:p>
            <a:pPr>
              <a:buNone/>
            </a:pPr>
            <a:r>
              <a:rPr lang="en-US" b="1" dirty="0"/>
              <a:t>if day == 3:</a:t>
            </a:r>
            <a:endParaRPr lang="en-US" dirty="0"/>
          </a:p>
          <a:p>
            <a:pPr>
              <a:buNone/>
            </a:pPr>
            <a:r>
              <a:rPr lang="en-US" b="1" dirty="0"/>
              <a:t>		print(“Its Wednesday”)</a:t>
            </a:r>
            <a:endParaRPr lang="en-US" dirty="0"/>
          </a:p>
          <a:p>
            <a:pPr>
              <a:buNone/>
            </a:pPr>
            <a:r>
              <a:rPr lang="en-US" b="1" dirty="0"/>
              <a:t>if day == 4:</a:t>
            </a:r>
            <a:endParaRPr lang="en-US" dirty="0"/>
          </a:p>
          <a:p>
            <a:pPr>
              <a:buNone/>
            </a:pPr>
            <a:r>
              <a:rPr lang="en-US" b="1" dirty="0"/>
              <a:t>		print(“Its Thursday”)</a:t>
            </a:r>
            <a:endParaRPr lang="en-US" dirty="0"/>
          </a:p>
          <a:p>
            <a:pPr>
              <a:buNone/>
            </a:pPr>
            <a:r>
              <a:rPr lang="en-US" b="1" dirty="0"/>
              <a:t>if day == 5:</a:t>
            </a:r>
            <a:endParaRPr lang="en-US" dirty="0"/>
          </a:p>
          <a:p>
            <a:pPr>
              <a:buNone/>
            </a:pPr>
            <a:r>
              <a:rPr lang="en-US" b="1" dirty="0"/>
              <a:t>		print(“Its Friday”)</a:t>
            </a:r>
            <a:endParaRPr lang="en-US" dirty="0"/>
          </a:p>
          <a:p>
            <a:pPr>
              <a:buNone/>
            </a:pPr>
            <a:r>
              <a:rPr lang="en-US" b="1" dirty="0"/>
              <a:t>if day == 6:</a:t>
            </a:r>
            <a:endParaRPr lang="en-US" dirty="0"/>
          </a:p>
          <a:p>
            <a:pPr>
              <a:buNone/>
            </a:pPr>
            <a:r>
              <a:rPr lang="en-US" b="1" dirty="0"/>
              <a:t>		print(“Its Saturday”)</a:t>
            </a:r>
            <a:endParaRPr lang="en-US" dirty="0"/>
          </a:p>
          <a:p>
            <a:pPr>
              <a:buNone/>
            </a:pPr>
            <a:r>
              <a:rPr lang="en-US" b="1" dirty="0"/>
              <a:t>if day == 7:</a:t>
            </a:r>
            <a:endParaRPr lang="en-US" dirty="0"/>
          </a:p>
          <a:p>
            <a:pPr>
              <a:buNone/>
            </a:pPr>
            <a:r>
              <a:rPr lang="en-US" b="1" dirty="0"/>
              <a:t>		print(“Its Sunday”)</a:t>
            </a:r>
            <a:endParaRPr lang="en-US" dirty="0"/>
          </a:p>
          <a:p>
            <a:pPr>
              <a:buNone/>
            </a:pPr>
            <a:r>
              <a:rPr lang="en-US" b="1" dirty="0"/>
              <a:t>else:</a:t>
            </a:r>
            <a:endParaRPr lang="en-US" dirty="0"/>
          </a:p>
          <a:p>
            <a:pPr>
              <a:buNone/>
            </a:pPr>
            <a:r>
              <a:rPr lang="en-US" b="1" dirty="0"/>
              <a:t>		print(“Sorry!!! Week contains only 7 days”)</a:t>
            </a:r>
            <a:endParaRPr lang="en-US" dirty="0"/>
          </a:p>
          <a:p>
            <a:r>
              <a:rPr lang="en-US" b="1" dirty="0"/>
              <a:t> </a:t>
            </a:r>
            <a:endParaRPr lang="en-US" dirty="0"/>
          </a:p>
          <a:p>
            <a:r>
              <a:rPr lang="en-US" b="1" dirty="0"/>
              <a:t> </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07FF-201B-406F-B8E7-3A9D9D5BFD7D}"/>
              </a:ext>
            </a:extLst>
          </p:cNvPr>
          <p:cNvSpPr>
            <a:spLocks noGrp="1"/>
          </p:cNvSpPr>
          <p:nvPr>
            <p:ph type="title"/>
          </p:nvPr>
        </p:nvSpPr>
        <p:spPr/>
        <p:txBody>
          <a:bodyPr>
            <a:normAutofit fontScale="90000"/>
          </a:bodyPr>
          <a:lstStyle/>
          <a:p>
            <a:r>
              <a:rPr lang="en-US" sz="4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Example to understand        if-elif-else statements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4DC9817-0554-4295-A854-C40E441EA697}"/>
              </a:ext>
            </a:extLst>
          </p:cNvPr>
          <p:cNvSpPr>
            <a:spLocks noGrp="1"/>
          </p:cNvSpPr>
          <p:nvPr>
            <p:ph idx="1"/>
          </p:nvPr>
        </p:nvSpPr>
        <p:spPr/>
        <p:txBody>
          <a:bodyPr>
            <a:normAutofit fontScale="47500" lnSpcReduction="20000"/>
          </a:bodyPr>
          <a:lstStyle/>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if per &gt; 90:</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print(“Distinction”)</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if per &gt; = 80:</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print(“First Class”)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if per &gt; = 70:</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print(“Second Class”)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if per &gt; = 60:</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print(“Pass”)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29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print(“Fail”)</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52D8C476-1B6E-4599-B09D-0EEDCB031324}"/>
              </a:ext>
            </a:extLst>
          </p:cNvPr>
          <p:cNvSpPr txBox="1"/>
          <p:nvPr/>
        </p:nvSpPr>
        <p:spPr>
          <a:xfrm>
            <a:off x="2286000" y="6400800"/>
            <a:ext cx="3942426" cy="369332"/>
          </a:xfrm>
          <a:prstGeom prst="rect">
            <a:avLst/>
          </a:prstGeom>
          <a:noFill/>
        </p:spPr>
        <p:txBody>
          <a:bodyPr wrap="none" rtlCol="0">
            <a:spAutoFit/>
          </a:bodyPr>
          <a:lstStyle/>
          <a:p>
            <a:pPr algn="ctr"/>
            <a:r>
              <a:rPr lang="en-US" dirty="0"/>
              <a:t>Convert this program by using if elif else</a:t>
            </a:r>
            <a:endParaRPr lang="en-IN" dirty="0"/>
          </a:p>
        </p:txBody>
      </p:sp>
    </p:spTree>
    <p:extLst>
      <p:ext uri="{BB962C8B-B14F-4D97-AF65-F5344CB8AC3E}">
        <p14:creationId xmlns:p14="http://schemas.microsoft.com/office/powerpoint/2010/main" val="381897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8783-5D3C-40DF-9961-4A401EF0B5AD}"/>
              </a:ext>
            </a:extLst>
          </p:cNvPr>
          <p:cNvSpPr>
            <a:spLocks noGrp="1"/>
          </p:cNvSpPr>
          <p:nvPr>
            <p:ph type="title"/>
          </p:nvPr>
        </p:nvSpPr>
        <p:spPr/>
        <p:txBody>
          <a:bodyPr/>
          <a:lstStyle/>
          <a:p>
            <a:r>
              <a:rPr lang="en-US" dirty="0"/>
              <a:t>Using if elif else</a:t>
            </a:r>
            <a:endParaRPr lang="en-IN" dirty="0"/>
          </a:p>
        </p:txBody>
      </p:sp>
      <p:sp>
        <p:nvSpPr>
          <p:cNvPr id="3" name="Content Placeholder 2">
            <a:extLst>
              <a:ext uri="{FF2B5EF4-FFF2-40B4-BE49-F238E27FC236}">
                <a16:creationId xmlns:a16="http://schemas.microsoft.com/office/drawing/2014/main" id="{C7956326-2A8C-4FA4-B32C-0746A8144D1E}"/>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CC5581CB-9D81-4380-8ED7-F0399EC83562}"/>
              </a:ext>
            </a:extLst>
          </p:cNvPr>
          <p:cNvSpPr txBox="1"/>
          <p:nvPr/>
        </p:nvSpPr>
        <p:spPr>
          <a:xfrm>
            <a:off x="2286000" y="996196"/>
            <a:ext cx="4572000" cy="4858574"/>
          </a:xfrm>
          <a:prstGeom prst="rect">
            <a:avLst/>
          </a:prstGeom>
          <a:noFill/>
        </p:spPr>
        <p:txBody>
          <a:bodyPr wrap="square">
            <a:spAutoFit/>
          </a:bodyPr>
          <a:lstStyle/>
          <a:p>
            <a:pPr marL="0" marR="0" algn="just">
              <a:lnSpc>
                <a:spcPct val="115000"/>
              </a:lnSpc>
              <a:spcBef>
                <a:spcPts val="0"/>
              </a:spcBef>
              <a:spcAft>
                <a:spcPts val="1000"/>
              </a:spcAft>
            </a:pPr>
            <a:r>
              <a:rPr lang="en-US"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if </a:t>
            </a: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per &gt; 90: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print(“Distinction”)</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elif per &gt; = 80: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print(“First Class”)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elif per &gt; = 70: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print(“Second Class”)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elif per &gt; = 60: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print(“Pass”)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print(“Fail”)</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623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29A4-BE49-4904-9E15-BC96A86DE931}"/>
              </a:ext>
            </a:extLst>
          </p:cNvPr>
          <p:cNvSpPr>
            <a:spLocks noGrp="1"/>
          </p:cNvSpPr>
          <p:nvPr>
            <p:ph type="title"/>
          </p:nvPr>
        </p:nvSpPr>
        <p:spPr/>
        <p:txBody>
          <a:bodyPr>
            <a:normAutofit fontScale="90000"/>
          </a:bodyPr>
          <a:lstStyle/>
          <a:p>
            <a:r>
              <a:rPr lang="en-US" dirty="0"/>
              <a:t>Practice a Program to find the median of three numbers</a:t>
            </a:r>
            <a:endParaRPr lang="en-IN" dirty="0"/>
          </a:p>
        </p:txBody>
      </p:sp>
    </p:spTree>
    <p:extLst>
      <p:ext uri="{BB962C8B-B14F-4D97-AF65-F5344CB8AC3E}">
        <p14:creationId xmlns:p14="http://schemas.microsoft.com/office/powerpoint/2010/main" val="399350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27F5-A0CE-4AB9-8D0C-3E41A41C919A}"/>
              </a:ext>
            </a:extLst>
          </p:cNvPr>
          <p:cNvSpPr>
            <a:spLocks noGrp="1"/>
          </p:cNvSpPr>
          <p:nvPr>
            <p:ph type="title"/>
          </p:nvPr>
        </p:nvSpPr>
        <p:spPr/>
        <p:txBody>
          <a:bodyPr>
            <a:normAutofit fontScale="90000"/>
          </a:bodyPr>
          <a:lstStyle/>
          <a:p>
            <a:r>
              <a:rPr lang="en-US" sz="4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if statements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274FEFF-5208-444E-8E7C-82C334593636}"/>
              </a:ext>
            </a:extLst>
          </p:cNvPr>
          <p:cNvSpPr>
            <a:spLocks noGrp="1"/>
          </p:cNvSpPr>
          <p:nvPr>
            <p:ph idx="1"/>
          </p:nvPr>
        </p:nvSpPr>
        <p:spPr/>
        <p:txBody>
          <a:bodyPr/>
          <a:lstStyle/>
          <a:p>
            <a:pPr marL="0" marR="0" indent="0">
              <a:lnSpc>
                <a:spcPct val="115000"/>
              </a:lnSpc>
              <a:spcBef>
                <a:spcPts val="0"/>
              </a:spcBef>
              <a:spcAft>
                <a:spcPts val="1000"/>
              </a:spcAft>
              <a:buNone/>
            </a:pPr>
            <a:r>
              <a:rPr lang="en-US" sz="36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syntax: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3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if condition: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3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statements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36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Note:(a)The statements must be indented at least one right space of the if statement.</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06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FC84-D921-47AA-9ECE-601D80897C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7A7A55-7BAA-4802-957D-61BA1EB80AF2}"/>
              </a:ext>
            </a:extLst>
          </p:cNvPr>
          <p:cNvSpPr>
            <a:spLocks noGrp="1"/>
          </p:cNvSpPr>
          <p:nvPr>
            <p:ph idx="1"/>
          </p:nvPr>
        </p:nvSpPr>
        <p:spPr/>
        <p:txBody>
          <a:bodyPr>
            <a:normAutofit fontScale="62500" lnSpcReduction="20000"/>
          </a:bodyPr>
          <a:lstStyle/>
          <a:p>
            <a:pPr marL="0" indent="0">
              <a:buNone/>
            </a:pPr>
            <a:r>
              <a:rPr lang="en-IN" dirty="0"/>
              <a:t>if</a:t>
            </a:r>
            <a:r>
              <a:rPr lang="en-IN" dirty="0">
                <a:solidFill>
                  <a:srgbClr val="FF0000"/>
                </a:solidFill>
              </a:rPr>
              <a:t> x &lt;= y:</a:t>
            </a:r>
          </a:p>
          <a:p>
            <a:pPr marL="0" indent="0">
              <a:buNone/>
            </a:pPr>
            <a:r>
              <a:rPr lang="en-IN" dirty="0">
                <a:solidFill>
                  <a:srgbClr val="FF0000"/>
                </a:solidFill>
              </a:rPr>
              <a:t>    </a:t>
            </a:r>
            <a:r>
              <a:rPr lang="en-IN" dirty="0"/>
              <a:t>if</a:t>
            </a:r>
            <a:r>
              <a:rPr lang="en-IN" dirty="0">
                <a:solidFill>
                  <a:srgbClr val="FF0000"/>
                </a:solidFill>
              </a:rPr>
              <a:t> x &gt;= z:</a:t>
            </a:r>
          </a:p>
          <a:p>
            <a:pPr marL="0" indent="0">
              <a:buNone/>
            </a:pPr>
            <a:r>
              <a:rPr lang="en-IN" dirty="0">
                <a:solidFill>
                  <a:srgbClr val="FF0000"/>
                </a:solidFill>
              </a:rPr>
              <a:t>       </a:t>
            </a:r>
            <a:r>
              <a:rPr lang="en-IN" dirty="0" err="1">
                <a:solidFill>
                  <a:srgbClr val="FF0000"/>
                </a:solidFill>
              </a:rPr>
              <a:t>mymedian</a:t>
            </a:r>
            <a:r>
              <a:rPr lang="en-IN" dirty="0">
                <a:solidFill>
                  <a:srgbClr val="FF0000"/>
                </a:solidFill>
              </a:rPr>
              <a:t> = x</a:t>
            </a:r>
          </a:p>
          <a:p>
            <a:pPr marL="0" indent="0">
              <a:buNone/>
            </a:pPr>
            <a:r>
              <a:rPr lang="en-IN" dirty="0">
                <a:solidFill>
                  <a:srgbClr val="FF0000"/>
                </a:solidFill>
              </a:rPr>
              <a:t>  # Your code below this line</a:t>
            </a:r>
          </a:p>
          <a:p>
            <a:pPr marL="0" indent="0">
              <a:buNone/>
            </a:pPr>
            <a:endParaRPr lang="en-IN" dirty="0">
              <a:solidFill>
                <a:srgbClr val="FF0000"/>
              </a:solidFill>
            </a:endParaRPr>
          </a:p>
          <a:p>
            <a:pPr marL="0" indent="0">
              <a:buNone/>
            </a:pPr>
            <a:r>
              <a:rPr lang="en-IN" dirty="0"/>
              <a:t>    elif </a:t>
            </a:r>
            <a:r>
              <a:rPr lang="en-IN" dirty="0">
                <a:solidFill>
                  <a:srgbClr val="FF0000"/>
                </a:solidFill>
              </a:rPr>
              <a:t>y &lt;= z: </a:t>
            </a:r>
          </a:p>
          <a:p>
            <a:pPr marL="0" indent="0">
              <a:buNone/>
            </a:pPr>
            <a:r>
              <a:rPr lang="en-IN" dirty="0">
                <a:solidFill>
                  <a:srgbClr val="FF0000"/>
                </a:solidFill>
              </a:rPr>
              <a:t>      </a:t>
            </a:r>
            <a:r>
              <a:rPr lang="en-IN" dirty="0" err="1">
                <a:solidFill>
                  <a:srgbClr val="FF0000"/>
                </a:solidFill>
              </a:rPr>
              <a:t>mymedian</a:t>
            </a:r>
            <a:r>
              <a:rPr lang="en-IN" dirty="0">
                <a:solidFill>
                  <a:srgbClr val="FF0000"/>
                </a:solidFill>
              </a:rPr>
              <a:t> = y </a:t>
            </a:r>
          </a:p>
          <a:p>
            <a:pPr marL="0" indent="0">
              <a:buNone/>
            </a:pPr>
            <a:r>
              <a:rPr lang="en-IN" dirty="0">
                <a:solidFill>
                  <a:srgbClr val="FF0000"/>
                </a:solidFill>
              </a:rPr>
              <a:t>    </a:t>
            </a:r>
            <a:r>
              <a:rPr lang="en-IN" dirty="0"/>
              <a:t>else</a:t>
            </a:r>
            <a:r>
              <a:rPr lang="en-IN" dirty="0">
                <a:solidFill>
                  <a:srgbClr val="FF0000"/>
                </a:solidFill>
              </a:rPr>
              <a:t>: </a:t>
            </a:r>
            <a:r>
              <a:rPr lang="en-IN" dirty="0" err="1">
                <a:solidFill>
                  <a:srgbClr val="FF0000"/>
                </a:solidFill>
              </a:rPr>
              <a:t>mymedian</a:t>
            </a:r>
            <a:r>
              <a:rPr lang="en-IN" dirty="0">
                <a:solidFill>
                  <a:srgbClr val="FF0000"/>
                </a:solidFill>
              </a:rPr>
              <a:t> = z </a:t>
            </a:r>
          </a:p>
          <a:p>
            <a:pPr marL="0" indent="0">
              <a:buNone/>
            </a:pPr>
            <a:r>
              <a:rPr lang="en-IN" dirty="0"/>
              <a:t>else: </a:t>
            </a:r>
          </a:p>
          <a:p>
            <a:pPr marL="0" indent="0">
              <a:buNone/>
            </a:pPr>
            <a:r>
              <a:rPr lang="en-IN" dirty="0">
                <a:solidFill>
                  <a:srgbClr val="FF0000"/>
                </a:solidFill>
              </a:rPr>
              <a:t>    if x &lt; z: </a:t>
            </a:r>
            <a:r>
              <a:rPr lang="en-IN" dirty="0" err="1">
                <a:solidFill>
                  <a:srgbClr val="FF0000"/>
                </a:solidFill>
              </a:rPr>
              <a:t>mymedian</a:t>
            </a:r>
            <a:r>
              <a:rPr lang="en-IN" dirty="0">
                <a:solidFill>
                  <a:srgbClr val="FF0000"/>
                </a:solidFill>
              </a:rPr>
              <a:t> = x </a:t>
            </a:r>
          </a:p>
          <a:p>
            <a:pPr marL="0" indent="0">
              <a:buNone/>
            </a:pPr>
            <a:r>
              <a:rPr lang="en-IN" dirty="0">
                <a:solidFill>
                  <a:srgbClr val="FF0000"/>
                </a:solidFill>
              </a:rPr>
              <a:t>    elif y &gt; z: </a:t>
            </a:r>
          </a:p>
          <a:p>
            <a:pPr marL="0" indent="0">
              <a:buNone/>
            </a:pPr>
            <a:r>
              <a:rPr lang="en-IN" dirty="0">
                <a:solidFill>
                  <a:srgbClr val="FF0000"/>
                </a:solidFill>
              </a:rPr>
              <a:t>      </a:t>
            </a:r>
            <a:r>
              <a:rPr lang="en-IN" dirty="0" err="1">
                <a:solidFill>
                  <a:srgbClr val="FF0000"/>
                </a:solidFill>
              </a:rPr>
              <a:t>mymedian</a:t>
            </a:r>
            <a:r>
              <a:rPr lang="en-IN" dirty="0">
                <a:solidFill>
                  <a:srgbClr val="FF0000"/>
                </a:solidFill>
              </a:rPr>
              <a:t> = y </a:t>
            </a:r>
          </a:p>
          <a:p>
            <a:pPr marL="0" indent="0">
              <a:buNone/>
            </a:pPr>
            <a:r>
              <a:rPr lang="en-IN" dirty="0">
                <a:solidFill>
                  <a:srgbClr val="FF0000"/>
                </a:solidFill>
              </a:rPr>
              <a:t>    else: </a:t>
            </a:r>
          </a:p>
          <a:p>
            <a:pPr marL="0" indent="0">
              <a:buNone/>
            </a:pPr>
            <a:r>
              <a:rPr lang="en-IN" dirty="0">
                <a:solidFill>
                  <a:srgbClr val="FF0000"/>
                </a:solidFill>
              </a:rPr>
              <a:t>       </a:t>
            </a:r>
            <a:r>
              <a:rPr lang="en-IN" dirty="0" err="1">
                <a:solidFill>
                  <a:srgbClr val="FF0000"/>
                </a:solidFill>
              </a:rPr>
              <a:t>mymedian</a:t>
            </a:r>
            <a:r>
              <a:rPr lang="en-IN" dirty="0">
                <a:solidFill>
                  <a:srgbClr val="FF0000"/>
                </a:solidFill>
              </a:rPr>
              <a:t> = z</a:t>
            </a:r>
          </a:p>
        </p:txBody>
      </p:sp>
    </p:spTree>
    <p:extLst>
      <p:ext uri="{BB962C8B-B14F-4D97-AF65-F5344CB8AC3E}">
        <p14:creationId xmlns:p14="http://schemas.microsoft.com/office/powerpoint/2010/main" val="171689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43B0-BBC1-48C7-A590-2DC1813FAFA4}"/>
              </a:ext>
            </a:extLst>
          </p:cNvPr>
          <p:cNvSpPr>
            <a:spLocks noGrp="1"/>
          </p:cNvSpPr>
          <p:nvPr>
            <p:ph type="title"/>
          </p:nvPr>
        </p:nvSpPr>
        <p:spPr/>
        <p:txBody>
          <a:bodyPr/>
          <a:lstStyle/>
          <a:p>
            <a:r>
              <a:rPr lang="en-US" dirty="0"/>
              <a:t>Practice Problem</a:t>
            </a:r>
            <a:endParaRPr lang="en-IN" dirty="0"/>
          </a:p>
        </p:txBody>
      </p:sp>
      <p:sp>
        <p:nvSpPr>
          <p:cNvPr id="3" name="Content Placeholder 2">
            <a:extLst>
              <a:ext uri="{FF2B5EF4-FFF2-40B4-BE49-F238E27FC236}">
                <a16:creationId xmlns:a16="http://schemas.microsoft.com/office/drawing/2014/main" id="{CF7E640D-B2D5-46D7-B312-0805A6CCA724}"/>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 Write a python program to check whether or not a given number is less than 50. If the number is less than 50, then check whether the number is greater than 25 or not. If the number is less than 25, then check whether the number is even or odd.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51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3992-AF09-47EA-A236-57376190E350}"/>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306970E9-8824-49F6-9059-D05124B50B13}"/>
              </a:ext>
            </a:extLst>
          </p:cNvPr>
          <p:cNvSpPr>
            <a:spLocks noGrp="1"/>
          </p:cNvSpPr>
          <p:nvPr>
            <p:ph idx="1"/>
          </p:nvPr>
        </p:nvSpPr>
        <p:spPr/>
        <p:txBody>
          <a:bodyPr>
            <a:normAutofit fontScale="85000" lnSpcReduction="20000"/>
          </a:bodyPr>
          <a:lstStyle/>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num = int(input("Enter the number: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if(num &lt;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print("number is less than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if(num&gt;25):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print("number is greater than 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print("number is less than 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if(num % 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print("number is even")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print("number is odd")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    print("number is greater than 50")		</a:t>
            </a:r>
            <a:endParaRPr lang="en-IN" dirty="0"/>
          </a:p>
        </p:txBody>
      </p:sp>
    </p:spTree>
    <p:extLst>
      <p:ext uri="{BB962C8B-B14F-4D97-AF65-F5344CB8AC3E}">
        <p14:creationId xmlns:p14="http://schemas.microsoft.com/office/powerpoint/2010/main" val="3696712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Loops in Python</a:t>
            </a:r>
          </a:p>
        </p:txBody>
      </p:sp>
      <p:sp>
        <p:nvSpPr>
          <p:cNvPr id="3" name="Content Placeholder 2"/>
          <p:cNvSpPr>
            <a:spLocks noGrp="1"/>
          </p:cNvSpPr>
          <p:nvPr>
            <p:ph idx="1"/>
          </p:nvPr>
        </p:nvSpPr>
        <p:spPr/>
        <p:txBody>
          <a:bodyPr>
            <a:normAutofit fontScale="92500"/>
          </a:bodyPr>
          <a:lstStyle/>
          <a:p>
            <a:pPr>
              <a:buNone/>
            </a:pPr>
            <a:r>
              <a:rPr lang="en-US" dirty="0"/>
              <a:t>Before using Loops Lets understand the function used in looping</a:t>
            </a:r>
          </a:p>
          <a:p>
            <a:r>
              <a:rPr lang="en-US" b="1" dirty="0"/>
              <a:t>THE range( ) FUNCTION</a:t>
            </a:r>
            <a:endParaRPr lang="en-US" dirty="0"/>
          </a:p>
          <a:p>
            <a:r>
              <a:rPr lang="en-US" dirty="0"/>
              <a:t>There is a inbuilt function in Python called range( ) which is used to generate a</a:t>
            </a:r>
            <a:r>
              <a:rPr lang="en-US" b="1" dirty="0"/>
              <a:t> list </a:t>
            </a:r>
            <a:r>
              <a:rPr lang="en-US" dirty="0"/>
              <a:t>of integers.</a:t>
            </a:r>
          </a:p>
          <a:p>
            <a:pPr>
              <a:buNone/>
            </a:pPr>
            <a:endParaRPr lang="en-US" dirty="0"/>
          </a:p>
          <a:p>
            <a:r>
              <a:rPr lang="en-US" dirty="0"/>
              <a:t>Syntax---</a:t>
            </a:r>
            <a:r>
              <a:rPr lang="en-US" b="1" dirty="0"/>
              <a:t> range(start, stop, step)</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Here Start is the beginning of the list</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Stop is the end of the list but not included</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Step is the size of jump in the sequence. This is optional. The default Step Size is 1</a:t>
            </a:r>
            <a:endParaRPr lang="en-US" dirty="0"/>
          </a:p>
          <a:p>
            <a:endParaRPr lang="en-US" dirty="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list of integers using Range</a:t>
            </a:r>
          </a:p>
        </p:txBody>
      </p:sp>
      <p:sp>
        <p:nvSpPr>
          <p:cNvPr id="3" name="Content Placeholder 2"/>
          <p:cNvSpPr>
            <a:spLocks noGrp="1"/>
          </p:cNvSpPr>
          <p:nvPr>
            <p:ph idx="1"/>
          </p:nvPr>
        </p:nvSpPr>
        <p:spPr/>
        <p:txBody>
          <a:bodyPr>
            <a:normAutofit fontScale="77500" lnSpcReduction="20000"/>
          </a:bodyPr>
          <a:lstStyle/>
          <a:p>
            <a:pPr>
              <a:buNone/>
            </a:pPr>
            <a:r>
              <a:rPr lang="en-US" b="1" dirty="0"/>
              <a:t>Example—</a:t>
            </a:r>
            <a:endParaRPr lang="en-US" dirty="0"/>
          </a:p>
          <a:p>
            <a:pPr>
              <a:buNone/>
            </a:pPr>
            <a:r>
              <a:rPr lang="en-US" b="1" dirty="0"/>
              <a:t>&gt;&gt;&gt; list(range(1, 6))</a:t>
            </a:r>
            <a:endParaRPr lang="en-US" dirty="0"/>
          </a:p>
          <a:p>
            <a:pPr>
              <a:buNone/>
            </a:pPr>
            <a:r>
              <a:rPr lang="en-US" b="1" dirty="0"/>
              <a:t> </a:t>
            </a:r>
            <a:endParaRPr lang="en-US" dirty="0"/>
          </a:p>
          <a:p>
            <a:pPr>
              <a:buNone/>
            </a:pPr>
            <a:r>
              <a:rPr lang="en-US" b="1" dirty="0"/>
              <a:t>Output is – [1, 2, 3, 4, 5]</a:t>
            </a:r>
            <a:endParaRPr lang="en-US" dirty="0"/>
          </a:p>
          <a:p>
            <a:pPr>
              <a:buNone/>
            </a:pPr>
            <a:r>
              <a:rPr lang="en-US" b="1" dirty="0"/>
              <a:t> </a:t>
            </a:r>
            <a:endParaRPr lang="en-US" dirty="0"/>
          </a:p>
          <a:p>
            <a:pPr>
              <a:buNone/>
            </a:pPr>
            <a:r>
              <a:rPr lang="en-US" b="1" dirty="0"/>
              <a:t> </a:t>
            </a:r>
            <a:endParaRPr lang="en-US" dirty="0"/>
          </a:p>
          <a:p>
            <a:pPr>
              <a:buNone/>
            </a:pPr>
            <a:r>
              <a:rPr lang="en-US" b="1" dirty="0"/>
              <a:t> </a:t>
            </a:r>
            <a:endParaRPr lang="en-US" dirty="0"/>
          </a:p>
          <a:p>
            <a:pPr>
              <a:buNone/>
            </a:pPr>
            <a:r>
              <a:rPr lang="en-US" b="1" dirty="0"/>
              <a:t> </a:t>
            </a:r>
            <a:endParaRPr lang="en-US" dirty="0"/>
          </a:p>
          <a:p>
            <a:pPr>
              <a:buNone/>
            </a:pPr>
            <a:r>
              <a:rPr lang="en-US" b="1" dirty="0"/>
              <a:t>&gt;&gt;&gt;list(range(1, 20, 2))</a:t>
            </a:r>
            <a:endParaRPr lang="en-US" dirty="0"/>
          </a:p>
          <a:p>
            <a:pPr>
              <a:buNone/>
            </a:pPr>
            <a:r>
              <a:rPr lang="en-US" b="1" dirty="0"/>
              <a:t>Output is – [1, 3, 5, 7, 9, 11, 13, 15, 17, 19]</a:t>
            </a:r>
            <a:endParaRPr lang="en-US" dirty="0"/>
          </a:p>
          <a:p>
            <a:pPr>
              <a:buNone/>
            </a:pPr>
            <a:r>
              <a:rPr lang="en-US" dirty="0"/>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outputs</a:t>
            </a:r>
          </a:p>
        </p:txBody>
      </p:sp>
      <p:sp>
        <p:nvSpPr>
          <p:cNvPr id="3" name="Content Placeholder 2"/>
          <p:cNvSpPr>
            <a:spLocks noGrp="1"/>
          </p:cNvSpPr>
          <p:nvPr>
            <p:ph idx="1"/>
          </p:nvPr>
        </p:nvSpPr>
        <p:spPr/>
        <p:txBody>
          <a:bodyPr>
            <a:normAutofit fontScale="92500" lnSpcReduction="20000"/>
          </a:bodyPr>
          <a:lstStyle/>
          <a:p>
            <a:r>
              <a:rPr lang="en-US" b="1" dirty="0"/>
              <a:t>What will be range of values for these calls if we pass to list function after this call.</a:t>
            </a:r>
            <a:endParaRPr lang="en-US" dirty="0"/>
          </a:p>
          <a:p>
            <a:r>
              <a:rPr lang="en-US" b="1" dirty="0"/>
              <a:t>Q1.	&gt;&gt;&gt; range(5)</a:t>
            </a:r>
            <a:endParaRPr lang="en-US" dirty="0"/>
          </a:p>
          <a:p>
            <a:r>
              <a:rPr lang="en-US" b="1" dirty="0"/>
              <a:t>Q2.	&gt;&gt;&gt; range(1,5)</a:t>
            </a:r>
            <a:endParaRPr lang="en-US" dirty="0"/>
          </a:p>
          <a:p>
            <a:r>
              <a:rPr lang="en-US" b="1" dirty="0"/>
              <a:t>Q3.	&gt;&gt;&gt; range(1,10,2)</a:t>
            </a:r>
            <a:endParaRPr lang="en-US" dirty="0"/>
          </a:p>
          <a:p>
            <a:r>
              <a:rPr lang="en-US" b="1" dirty="0"/>
              <a:t>Q4.  &gt;&gt;&gt; range(5,0,-1)</a:t>
            </a:r>
            <a:endParaRPr lang="en-US" dirty="0"/>
          </a:p>
          <a:p>
            <a:r>
              <a:rPr lang="en-US" b="1" dirty="0"/>
              <a:t>Q5.	&gt;&gt;&gt; range(5,0,-2)</a:t>
            </a:r>
            <a:endParaRPr lang="en-US" dirty="0"/>
          </a:p>
          <a:p>
            <a:r>
              <a:rPr lang="en-US" b="1" dirty="0"/>
              <a:t>Q6.	&gt;&gt;&gt; range(-4,4)</a:t>
            </a:r>
            <a:endParaRPr lang="en-US" dirty="0"/>
          </a:p>
          <a:p>
            <a:r>
              <a:rPr lang="en-US" b="1" dirty="0"/>
              <a:t>Q7.	&gt;&gt;&gt; range(-4,4,2)</a:t>
            </a:r>
            <a:endParaRPr lang="en-US" dirty="0"/>
          </a:p>
          <a:p>
            <a:r>
              <a:rPr lang="en-US" b="1" dirty="0"/>
              <a:t>Q8.	&gt;&gt;&gt; range(0,1)</a:t>
            </a:r>
            <a:endParaRPr lang="en-US" dirty="0"/>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p:txBody>
          <a:bodyPr>
            <a:normAutofit lnSpcReduction="10000"/>
          </a:bodyPr>
          <a:lstStyle/>
          <a:p>
            <a:r>
              <a:rPr lang="en-US" b="1" dirty="0"/>
              <a:t>Q1. 	[0,1,2,3,4]</a:t>
            </a:r>
            <a:endParaRPr lang="en-US" dirty="0"/>
          </a:p>
          <a:p>
            <a:r>
              <a:rPr lang="en-US" b="1" dirty="0"/>
              <a:t>Q2.	[1,2,3,4]</a:t>
            </a:r>
            <a:endParaRPr lang="en-US" dirty="0"/>
          </a:p>
          <a:p>
            <a:r>
              <a:rPr lang="en-US" b="1" dirty="0"/>
              <a:t>Q3.	[1,3,5,7,9]</a:t>
            </a:r>
            <a:endParaRPr lang="en-US" dirty="0"/>
          </a:p>
          <a:p>
            <a:r>
              <a:rPr lang="en-US" b="1" dirty="0"/>
              <a:t>Q4.	[5,4,3,2,1]</a:t>
            </a:r>
            <a:endParaRPr lang="en-US" dirty="0"/>
          </a:p>
          <a:p>
            <a:r>
              <a:rPr lang="en-US" b="1" dirty="0"/>
              <a:t>Q5.	[5,3,1]</a:t>
            </a:r>
            <a:endParaRPr lang="en-US" dirty="0"/>
          </a:p>
          <a:p>
            <a:r>
              <a:rPr lang="en-US" b="1" dirty="0"/>
              <a:t>Q6.	[-4,-3,-2,-1,0,1,2,3]</a:t>
            </a:r>
            <a:endParaRPr lang="en-US" dirty="0"/>
          </a:p>
          <a:p>
            <a:r>
              <a:rPr lang="en-US" b="1" dirty="0"/>
              <a:t>Q7.		[-4,-2,0,2]</a:t>
            </a:r>
            <a:endParaRPr lang="en-US" dirty="0"/>
          </a:p>
          <a:p>
            <a:r>
              <a:rPr lang="en-US" b="1" dirty="0"/>
              <a:t>Q8.		[0]</a:t>
            </a:r>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a:t>
            </a:r>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a:buNone/>
            </a:pPr>
            <a:r>
              <a:rPr lang="en-US" dirty="0"/>
              <a:t>If a Message is to written 50 times then we may need to write print 50 times if we don’t have loops.</a:t>
            </a:r>
          </a:p>
          <a:p>
            <a:r>
              <a:rPr lang="en-US" dirty="0"/>
              <a:t>This can be done more easily using loop in Python.</a:t>
            </a:r>
          </a:p>
          <a:p>
            <a:r>
              <a:rPr lang="en-US" dirty="0"/>
              <a:t>Loops are used to repeat the same code multiple times.</a:t>
            </a:r>
          </a:p>
          <a:p>
            <a:r>
              <a:rPr lang="en-US" dirty="0"/>
              <a:t>Python provides two types of loop statements:</a:t>
            </a:r>
          </a:p>
          <a:p>
            <a:pPr lvl="0">
              <a:buNone/>
            </a:pPr>
            <a:r>
              <a:rPr lang="en-US" dirty="0">
                <a:solidFill>
                  <a:srgbClr val="FF0000"/>
                </a:solidFill>
              </a:rPr>
              <a:t>while</a:t>
            </a:r>
          </a:p>
          <a:p>
            <a:pPr lvl="0">
              <a:buNone/>
            </a:pPr>
            <a:r>
              <a:rPr lang="en-US" dirty="0">
                <a:solidFill>
                  <a:srgbClr val="FF0000"/>
                </a:solidFill>
              </a:rPr>
              <a:t>for </a:t>
            </a:r>
          </a:p>
          <a:p>
            <a:endParaRPr lang="en-US" i="1" dirty="0"/>
          </a:p>
          <a:p>
            <a:r>
              <a:rPr lang="en-US" i="1" dirty="0"/>
              <a:t>The while loop is a condition controlled loop. It is controlled by true or false conditions.</a:t>
            </a:r>
          </a:p>
          <a:p>
            <a:r>
              <a:rPr lang="en-US" i="1" dirty="0"/>
              <a:t>The for loop is a count controlled loop which repeat for a specific number of times.</a:t>
            </a:r>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for LOOP</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A for loop is used for iterating over a sequence (that is either a list, a tuple, a dictionary, a set, or a string). Currently Focus on strings</a:t>
            </a:r>
          </a:p>
          <a:p>
            <a:pPr>
              <a:buNone/>
            </a:pPr>
            <a:r>
              <a:rPr lang="en-US" b="1" dirty="0"/>
              <a:t> </a:t>
            </a:r>
            <a:endParaRPr lang="en-US" dirty="0"/>
          </a:p>
          <a:p>
            <a:pPr>
              <a:buNone/>
            </a:pPr>
            <a:r>
              <a:rPr lang="en-US" b="1" dirty="0"/>
              <a:t>Syntax—</a:t>
            </a:r>
            <a:endParaRPr lang="en-US" dirty="0"/>
          </a:p>
          <a:p>
            <a:pPr>
              <a:buNone/>
            </a:pPr>
            <a:r>
              <a:rPr lang="en-US" b="1" dirty="0"/>
              <a:t>for </a:t>
            </a:r>
            <a:r>
              <a:rPr lang="en-US" b="1" dirty="0" err="1"/>
              <a:t>var</a:t>
            </a:r>
            <a:r>
              <a:rPr lang="en-US" b="1" dirty="0"/>
              <a:t> in sequences:</a:t>
            </a:r>
            <a:endParaRPr lang="en-US" dirty="0"/>
          </a:p>
          <a:p>
            <a:pPr>
              <a:buNone/>
            </a:pPr>
            <a:r>
              <a:rPr lang="en-US" b="1" dirty="0"/>
              <a:t>	statements </a:t>
            </a:r>
            <a:endParaRPr lang="en-US" dirty="0"/>
          </a:p>
          <a:p>
            <a:pPr>
              <a:buNone/>
            </a:pPr>
            <a:r>
              <a:rPr lang="en-US" b="1" dirty="0"/>
              <a:t> </a:t>
            </a:r>
            <a:endParaRPr lang="en-US" dirty="0"/>
          </a:p>
          <a:p>
            <a:pPr>
              <a:buNone/>
            </a:pPr>
            <a:r>
              <a:rPr lang="en-US" b="1" dirty="0"/>
              <a:t> </a:t>
            </a:r>
            <a:endParaRPr lang="en-US" dirty="0"/>
          </a:p>
          <a:p>
            <a:pPr>
              <a:buNone/>
            </a:pPr>
            <a:r>
              <a:rPr lang="en-US" b="1" dirty="0"/>
              <a:t> </a:t>
            </a:r>
            <a:endParaRPr lang="en-US" dirty="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Example1. —</a:t>
            </a:r>
            <a:endParaRPr lang="en-US" dirty="0"/>
          </a:p>
        </p:txBody>
      </p:sp>
      <p:sp>
        <p:nvSpPr>
          <p:cNvPr id="3" name="Content Placeholder 2"/>
          <p:cNvSpPr>
            <a:spLocks noGrp="1"/>
          </p:cNvSpPr>
          <p:nvPr>
            <p:ph idx="1"/>
          </p:nvPr>
        </p:nvSpPr>
        <p:spPr/>
        <p:txBody>
          <a:bodyPr>
            <a:normAutofit fontScale="85000" lnSpcReduction="20000"/>
          </a:bodyPr>
          <a:lstStyle/>
          <a:p>
            <a:r>
              <a:rPr lang="en-US" dirty="0"/>
              <a:t>for i in range(1,6):</a:t>
            </a:r>
          </a:p>
          <a:p>
            <a:r>
              <a:rPr lang="en-US" dirty="0"/>
              <a:t>    print(i)</a:t>
            </a:r>
          </a:p>
          <a:p>
            <a:r>
              <a:rPr lang="en-US" dirty="0"/>
              <a:t>print("End of the program")</a:t>
            </a:r>
          </a:p>
          <a:p>
            <a:pPr>
              <a:buNone/>
            </a:pPr>
            <a:r>
              <a:rPr lang="en-US" dirty="0"/>
              <a:t>Output—</a:t>
            </a:r>
          </a:p>
          <a:p>
            <a:pPr>
              <a:buNone/>
            </a:pPr>
            <a:r>
              <a:rPr lang="en-US" dirty="0"/>
              <a:t>1</a:t>
            </a:r>
          </a:p>
          <a:p>
            <a:pPr>
              <a:buNone/>
            </a:pPr>
            <a:r>
              <a:rPr lang="en-US" dirty="0"/>
              <a:t>2</a:t>
            </a:r>
          </a:p>
          <a:p>
            <a:pPr>
              <a:buNone/>
            </a:pPr>
            <a:r>
              <a:rPr lang="en-US" dirty="0"/>
              <a:t>3</a:t>
            </a:r>
          </a:p>
          <a:p>
            <a:pPr>
              <a:buNone/>
            </a:pPr>
            <a:r>
              <a:rPr lang="en-US" dirty="0"/>
              <a:t>4</a:t>
            </a:r>
          </a:p>
          <a:p>
            <a:pPr>
              <a:buNone/>
            </a:pPr>
            <a:r>
              <a:rPr lang="en-US" dirty="0"/>
              <a:t>5</a:t>
            </a:r>
          </a:p>
          <a:p>
            <a:pPr>
              <a:buNone/>
            </a:pPr>
            <a:r>
              <a:rPr lang="en-US" dirty="0"/>
              <a:t>End of the program</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F4FD-A2CE-4B65-A2D9-F696320A61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23D6AB-367F-4558-97A7-35F557C75401}"/>
              </a:ext>
            </a:extLst>
          </p:cNvPr>
          <p:cNvSpPr>
            <a:spLocks noGrp="1"/>
          </p:cNvSpPr>
          <p:nvPr>
            <p:ph idx="1"/>
          </p:nvPr>
        </p:nvSpPr>
        <p:spPr/>
        <p:txBody>
          <a:bodyPr>
            <a:normAutofit fontScale="70000" lnSpcReduction="20000"/>
          </a:bodyPr>
          <a:lstStyle/>
          <a:p>
            <a:pPr marL="228600" marR="0" algn="just">
              <a:lnSpc>
                <a:spcPct val="115000"/>
              </a:lnSpc>
              <a:spcBef>
                <a:spcPts val="0"/>
              </a:spcBef>
              <a:spcAft>
                <a:spcPts val="1000"/>
              </a:spcAft>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 In case there is more than one statements after the if condition, then each statements must be indented using the same number of spaces to avoid indentation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Examples: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200</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CD"/>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 &gt; a:</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CD"/>
                </a:solidFill>
                <a:effectLst/>
                <a:latin typeface="Times New Roman" panose="02020603050405020304" pitchFamily="18" charset="0"/>
                <a:ea typeface="Times New Roman" panose="02020603050405020304" pitchFamily="18" charset="0"/>
                <a:cs typeface="Times New Roman" panose="02020603050405020304" pitchFamily="18" charset="0"/>
              </a:rPr>
              <a:t> 	print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A52A2A"/>
                </a:solidFill>
                <a:effectLst/>
                <a:latin typeface="Times New Roman" panose="02020603050405020304" pitchFamily="18" charset="0"/>
                <a:ea typeface="Times New Roman" panose="02020603050405020304" pitchFamily="18" charset="0"/>
                <a:cs typeface="Times New Roman" panose="02020603050405020304" pitchFamily="18" charset="0"/>
              </a:rPr>
              <a:t>"b is greater than 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Wrong practice----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33</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200</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CD"/>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 &gt; a:</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CD"/>
                </a:solidFill>
                <a:effectLst/>
                <a:latin typeface="Times New Roman" panose="02020603050405020304" pitchFamily="18" charset="0"/>
                <a:ea typeface="Times New Roman" panose="02020603050405020304" pitchFamily="18" charset="0"/>
                <a:cs typeface="Times New Roman" panose="02020603050405020304" pitchFamily="18" charset="0"/>
              </a:rPr>
              <a:t>print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A52A2A"/>
                </a:solidFill>
                <a:effectLst/>
                <a:latin typeface="Times New Roman" panose="02020603050405020304" pitchFamily="18" charset="0"/>
                <a:ea typeface="Times New Roman" panose="02020603050405020304" pitchFamily="18" charset="0"/>
                <a:cs typeface="Times New Roman" panose="02020603050405020304" pitchFamily="18" charset="0"/>
              </a:rPr>
              <a:t>"b is greater than 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Example2-</a:t>
            </a:r>
          </a:p>
          <a:p>
            <a:pPr marL="0" marR="0" indent="0">
              <a:lnSpc>
                <a:spcPct val="115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Error: Indentation Error</a:t>
            </a: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 =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(i &gt; 15):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print ("10 is less than 15")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print ("I am Not in if") </a:t>
            </a:r>
          </a:p>
          <a:p>
            <a:pPr marL="0" marR="0" indent="0">
              <a:lnSpc>
                <a:spcPct val="115000"/>
              </a:lnSpc>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am Not in if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1465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Example2.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for i in range(1,6):</a:t>
            </a:r>
          </a:p>
          <a:p>
            <a:pPr>
              <a:buNone/>
            </a:pPr>
            <a:r>
              <a:rPr lang="en-US" dirty="0"/>
              <a:t>    print(i, end = “ ”)</a:t>
            </a:r>
          </a:p>
          <a:p>
            <a:pPr>
              <a:buNone/>
            </a:pPr>
            <a:r>
              <a:rPr lang="en-US" dirty="0"/>
              <a:t>print("End of the program")</a:t>
            </a:r>
          </a:p>
          <a:p>
            <a:pPr>
              <a:buNone/>
            </a:pPr>
            <a:r>
              <a:rPr lang="en-US" dirty="0"/>
              <a:t> </a:t>
            </a:r>
          </a:p>
          <a:p>
            <a:pPr>
              <a:buNone/>
            </a:pPr>
            <a:r>
              <a:rPr lang="en-US" dirty="0"/>
              <a:t> </a:t>
            </a:r>
          </a:p>
          <a:p>
            <a:pPr>
              <a:buNone/>
            </a:pPr>
            <a:r>
              <a:rPr lang="en-US" dirty="0"/>
              <a:t> </a:t>
            </a:r>
          </a:p>
          <a:p>
            <a:pPr>
              <a:buNone/>
            </a:pPr>
            <a:r>
              <a:rPr lang="en-US" dirty="0"/>
              <a:t>Output—</a:t>
            </a:r>
          </a:p>
          <a:p>
            <a:pPr>
              <a:buNone/>
            </a:pPr>
            <a:r>
              <a:rPr lang="en-US" dirty="0"/>
              <a:t>1 2 3 4 5</a:t>
            </a:r>
          </a:p>
          <a:p>
            <a:pPr>
              <a:buNone/>
            </a:pPr>
            <a:r>
              <a:rPr lang="en-US" dirty="0"/>
              <a:t>End of the program</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to do</a:t>
            </a:r>
          </a:p>
        </p:txBody>
      </p:sp>
      <p:sp>
        <p:nvSpPr>
          <p:cNvPr id="3" name="Content Placeholder 2"/>
          <p:cNvSpPr>
            <a:spLocks noGrp="1"/>
          </p:cNvSpPr>
          <p:nvPr>
            <p:ph idx="1"/>
          </p:nvPr>
        </p:nvSpPr>
        <p:spPr/>
        <p:txBody>
          <a:bodyPr/>
          <a:lstStyle/>
          <a:p>
            <a:r>
              <a:rPr lang="en-US" dirty="0"/>
              <a:t>Write a program in Python to print the numbers from 1 to 10 in reverse order (Show output in single line)</a:t>
            </a:r>
          </a:p>
          <a:p>
            <a:pPr>
              <a:buNone/>
            </a:pPr>
            <a:r>
              <a:rPr lang="en-US" dirty="0"/>
              <a: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t>print("Numbers from 1 to 10 in reverse Order: ")</a:t>
            </a:r>
          </a:p>
          <a:p>
            <a:r>
              <a:rPr lang="en-US" dirty="0"/>
              <a:t>for i in range( 10, 0, -1):</a:t>
            </a:r>
          </a:p>
          <a:p>
            <a:r>
              <a:rPr lang="en-US" dirty="0"/>
              <a:t>   print( i, end = " ")</a:t>
            </a:r>
          </a:p>
          <a:p>
            <a:r>
              <a:rPr lang="en-US" dirty="0"/>
              <a:t>print("\</a:t>
            </a:r>
            <a:r>
              <a:rPr lang="en-US" dirty="0" err="1"/>
              <a:t>nEnd</a:t>
            </a:r>
            <a:r>
              <a:rPr lang="en-US" dirty="0"/>
              <a:t> of </a:t>
            </a:r>
            <a:r>
              <a:rPr lang="en-US" dirty="0" err="1"/>
              <a:t>th</a:t>
            </a:r>
            <a:r>
              <a:rPr lang="en-US" dirty="0"/>
              <a:t> program")</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a:t>
            </a:r>
            <a:br>
              <a:rPr lang="en-US" dirty="0"/>
            </a:br>
            <a:endParaRPr lang="en-US" dirty="0"/>
          </a:p>
        </p:txBody>
      </p:sp>
      <p:sp>
        <p:nvSpPr>
          <p:cNvPr id="3" name="Content Placeholder 2"/>
          <p:cNvSpPr>
            <a:spLocks noGrp="1"/>
          </p:cNvSpPr>
          <p:nvPr>
            <p:ph idx="1"/>
          </p:nvPr>
        </p:nvSpPr>
        <p:spPr/>
        <p:txBody>
          <a:bodyPr>
            <a:normAutofit/>
          </a:bodyPr>
          <a:lstStyle/>
          <a:p>
            <a:pPr>
              <a:buNone/>
            </a:pPr>
            <a:endParaRPr lang="en-US" dirty="0"/>
          </a:p>
          <a:p>
            <a:endParaRPr lang="en-US" dirty="0"/>
          </a:p>
          <a:p>
            <a:pPr>
              <a:buNone/>
            </a:pPr>
            <a:r>
              <a:rPr lang="en-US" dirty="0"/>
              <a:t> Write a program in Python to print even numbers from 0 to 10 and find their sum.</a:t>
            </a:r>
          </a:p>
          <a:p>
            <a:endParaRPr lang="en-US" dirty="0"/>
          </a:p>
          <a:p>
            <a:endParaRPr lang="en-US" dirty="0"/>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fontScale="92500" lnSpcReduction="20000"/>
          </a:bodyPr>
          <a:lstStyle/>
          <a:p>
            <a:r>
              <a:rPr lang="en-US" dirty="0"/>
              <a:t>sum = 0</a:t>
            </a:r>
          </a:p>
          <a:p>
            <a:r>
              <a:rPr lang="en-US" dirty="0"/>
              <a:t>print("Even numbers from 0 to 10 are as follows: ")</a:t>
            </a:r>
          </a:p>
          <a:p>
            <a:r>
              <a:rPr lang="en-US" dirty="0"/>
              <a:t>for i in range(0,11,1):</a:t>
            </a:r>
          </a:p>
          <a:p>
            <a:r>
              <a:rPr lang="en-US" dirty="0"/>
              <a:t>   if i % 2==0:</a:t>
            </a:r>
          </a:p>
          <a:p>
            <a:r>
              <a:rPr lang="en-US" dirty="0"/>
              <a:t>      print(i)</a:t>
            </a:r>
          </a:p>
          <a:p>
            <a:r>
              <a:rPr lang="en-US" dirty="0"/>
              <a:t>      sum = sum + i</a:t>
            </a:r>
          </a:p>
          <a:p>
            <a:r>
              <a:rPr lang="en-US" dirty="0"/>
              <a:t>print("Sum of Even numbers from 0 to 10 is = ", sum)</a:t>
            </a:r>
          </a:p>
          <a:p>
            <a:r>
              <a:rPr lang="en-US" dirty="0"/>
              <a:t> </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46FA-2E9E-44E4-8513-7DC1136CC0FD}"/>
              </a:ext>
            </a:extLst>
          </p:cNvPr>
          <p:cNvSpPr>
            <a:spLocks noGrp="1"/>
          </p:cNvSpPr>
          <p:nvPr>
            <p:ph type="title"/>
          </p:nvPr>
        </p:nvSpPr>
        <p:spPr/>
        <p:txBody>
          <a:bodyPr>
            <a:noAutofit/>
          </a:bodyPr>
          <a:lstStyle/>
          <a:p>
            <a:br>
              <a:rPr lang="en-IN" sz="3600" dirty="0">
                <a:effectLst/>
                <a:latin typeface="Times New Roman" panose="02020603050405020304" pitchFamily="18" charset="0"/>
                <a:ea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6A041077-7F9B-4695-98B7-8C1BCD5EF316}"/>
              </a:ext>
            </a:extLst>
          </p:cNvPr>
          <p:cNvSpPr>
            <a:spLocks noGrp="1"/>
          </p:cNvSpPr>
          <p:nvPr>
            <p:ph idx="1"/>
          </p:nvPr>
        </p:nvSpPr>
        <p:spPr/>
        <p:txBody>
          <a:bodyPr/>
          <a:lstStyle/>
          <a:p>
            <a:pPr marL="0" marR="0" algn="just">
              <a:spcBef>
                <a:spcPts val="0"/>
              </a:spcBef>
              <a:spcAft>
                <a:spcPts val="0"/>
              </a:spcAft>
              <a:buNone/>
            </a:pPr>
            <a:r>
              <a:rPr lang="en-US" sz="4000" dirty="0">
                <a:solidFill>
                  <a:srgbClr val="000000"/>
                </a:solidFill>
                <a:latin typeface="Times New Roman" panose="02020603050405020304" pitchFamily="18" charset="0"/>
                <a:ea typeface="Times New Roman" panose="02020603050405020304" pitchFamily="18" charset="0"/>
              </a:rPr>
              <a:t>Write a program in Python to print squares of the first five natural numbers.</a:t>
            </a:r>
            <a:endParaRPr lang="en-IN"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5248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46FA-2E9E-44E4-8513-7DC1136CC0FD}"/>
              </a:ext>
            </a:extLst>
          </p:cNvPr>
          <p:cNvSpPr>
            <a:spLocks noGrp="1"/>
          </p:cNvSpPr>
          <p:nvPr>
            <p:ph type="title"/>
          </p:nvPr>
        </p:nvSpPr>
        <p:spPr/>
        <p:txBody>
          <a:bodyPr>
            <a:noAutofit/>
          </a:bodyPr>
          <a:lstStyle/>
          <a:p>
            <a:br>
              <a:rPr lang="en-IN" sz="3600" dirty="0">
                <a:effectLst/>
                <a:latin typeface="Times New Roman" panose="02020603050405020304" pitchFamily="18" charset="0"/>
                <a:ea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6A041077-7F9B-4695-98B7-8C1BCD5EF316}"/>
              </a:ext>
            </a:extLst>
          </p:cNvPr>
          <p:cNvSpPr>
            <a:spLocks noGrp="1"/>
          </p:cNvSpPr>
          <p:nvPr>
            <p:ph idx="1"/>
          </p:nvPr>
        </p:nvSpPr>
        <p:spPr/>
        <p:txBody>
          <a:bodyPr/>
          <a:lstStyle/>
          <a:p>
            <a:pPr marL="0" marR="0" algn="just">
              <a:spcBef>
                <a:spcPts val="0"/>
              </a:spcBef>
              <a:spcAft>
                <a:spcPts val="0"/>
              </a:spcAft>
              <a:buNone/>
            </a:pPr>
            <a:endParaRPr lang="en-IN" sz="4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4000" dirty="0">
                <a:solidFill>
                  <a:srgbClr val="000000"/>
                </a:solidFill>
                <a:effectLst/>
                <a:latin typeface="Times New Roman" panose="02020603050405020304" pitchFamily="18" charset="0"/>
                <a:ea typeface="Times New Roman" panose="02020603050405020304" pitchFamily="18" charset="0"/>
              </a:rPr>
              <a:t>for i in range(1, 6):</a:t>
            </a:r>
            <a:endParaRPr lang="en-IN" sz="4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4000" dirty="0">
                <a:solidFill>
                  <a:srgbClr val="000000"/>
                </a:solidFill>
                <a:effectLst/>
                <a:latin typeface="Times New Roman" panose="02020603050405020304" pitchFamily="18" charset="0"/>
                <a:ea typeface="Times New Roman" panose="02020603050405020304" pitchFamily="18" charset="0"/>
              </a:rPr>
              <a:t>   square = i * i</a:t>
            </a:r>
            <a:endParaRPr lang="en-IN" sz="4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4000" dirty="0">
                <a:solidFill>
                  <a:srgbClr val="000000"/>
                </a:solidFill>
                <a:effectLst/>
                <a:latin typeface="Times New Roman" panose="02020603050405020304" pitchFamily="18" charset="0"/>
                <a:ea typeface="Times New Roman" panose="02020603050405020304" pitchFamily="18" charset="0"/>
              </a:rPr>
              <a:t>   print( "Square of ", i, "is: ", square)</a:t>
            </a:r>
            <a:endParaRPr lang="en-IN" sz="40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4000" dirty="0">
                <a:solidFill>
                  <a:srgbClr val="000000"/>
                </a:solidFill>
                <a:effectLst/>
                <a:latin typeface="Times New Roman" panose="02020603050405020304" pitchFamily="18" charset="0"/>
                <a:ea typeface="Times New Roman" panose="02020603050405020304" pitchFamily="18" charset="0"/>
              </a:rPr>
              <a:t>print("\</a:t>
            </a:r>
            <a:r>
              <a:rPr lang="en-US" sz="4000" dirty="0" err="1">
                <a:solidFill>
                  <a:srgbClr val="000000"/>
                </a:solidFill>
                <a:effectLst/>
                <a:latin typeface="Times New Roman" panose="02020603050405020304" pitchFamily="18" charset="0"/>
                <a:ea typeface="Times New Roman" panose="02020603050405020304" pitchFamily="18" charset="0"/>
              </a:rPr>
              <a:t>nEnd</a:t>
            </a:r>
            <a:r>
              <a:rPr lang="en-US" sz="4000" dirty="0">
                <a:solidFill>
                  <a:srgbClr val="000000"/>
                </a:solidFill>
                <a:effectLst/>
                <a:latin typeface="Times New Roman" panose="02020603050405020304" pitchFamily="18" charset="0"/>
                <a:ea typeface="Times New Roman" panose="02020603050405020304" pitchFamily="18" charset="0"/>
              </a:rPr>
              <a:t> of the program")</a:t>
            </a:r>
            <a:endParaRPr lang="en-IN" sz="4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85248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127D-E2C2-4182-A010-18A66B6C5AD2}"/>
              </a:ext>
            </a:extLst>
          </p:cNvPr>
          <p:cNvSpPr>
            <a:spLocks noGrp="1"/>
          </p:cNvSpPr>
          <p:nvPr>
            <p:ph type="title"/>
          </p:nvPr>
        </p:nvSpPr>
        <p:spPr/>
        <p:txBody>
          <a:bodyPr>
            <a:normAutofit/>
          </a:bodyPr>
          <a:lstStyle/>
          <a:p>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C440368-DC65-48C7-AD22-EBAEA6D4A7D6}"/>
              </a:ext>
            </a:extLst>
          </p:cNvPr>
          <p:cNvSpPr>
            <a:spLocks noGrp="1"/>
          </p:cNvSpPr>
          <p:nvPr>
            <p:ph idx="1"/>
          </p:nvPr>
        </p:nvSpPr>
        <p:spPr/>
        <p:txBody>
          <a:bodyPr>
            <a:normAutofit/>
          </a:bodyPr>
          <a:lstStyle/>
          <a:p>
            <a:pPr algn="just"/>
            <a:r>
              <a:rPr lang="en-US" sz="4000" dirty="0">
                <a:solidFill>
                  <a:srgbClr val="000000"/>
                </a:solidFill>
                <a:latin typeface="Times New Roman" panose="02020603050405020304" pitchFamily="18" charset="0"/>
                <a:ea typeface="Times New Roman" panose="02020603050405020304" pitchFamily="18" charset="0"/>
              </a:rPr>
              <a:t>Write a program in Python to calculate the sum of numbers from 1 to 20 which are not divisible by 2, 3 or 5.</a:t>
            </a:r>
            <a:endParaRPr lang="en-IN" sz="4000" dirty="0"/>
          </a:p>
        </p:txBody>
      </p:sp>
    </p:spTree>
    <p:extLst>
      <p:ext uri="{BB962C8B-B14F-4D97-AF65-F5344CB8AC3E}">
        <p14:creationId xmlns:p14="http://schemas.microsoft.com/office/powerpoint/2010/main" val="3051457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8730-CB36-4F64-9B4F-D9C1D1C747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8CF07D-9F8C-4590-B6D4-AFA12D51D380}"/>
              </a:ext>
            </a:extLst>
          </p:cNvPr>
          <p:cNvSpPr>
            <a:spLocks noGrp="1"/>
          </p:cNvSpPr>
          <p:nvPr>
            <p:ph idx="1"/>
          </p:nvPr>
        </p:nvSpPr>
        <p:spPr/>
        <p:txBody>
          <a:bodyPr>
            <a:normAutofit lnSpcReduction="10000"/>
          </a:bodyPr>
          <a:lstStyle/>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sum = 0</a:t>
            </a:r>
            <a:endParaRPr lang="en-IN"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print("numbers from 1 to 20 which are not divisible by 2, 3 or 5  ")</a:t>
            </a:r>
            <a:endParaRPr lang="en-IN"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for i in range(1, 20):</a:t>
            </a:r>
            <a:endParaRPr lang="en-IN"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   if i % 2==0 or i % 3==0 or i % 5==0:</a:t>
            </a:r>
            <a:endParaRPr lang="en-IN"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      print(" ")</a:t>
            </a:r>
            <a:endParaRPr lang="en-IN"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   else:</a:t>
            </a:r>
            <a:endParaRPr lang="en-IN"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      print(i)</a:t>
            </a:r>
            <a:endParaRPr lang="en-IN"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      sum = sum + i</a:t>
            </a:r>
            <a:endParaRPr lang="en-IN"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rPr>
              <a:t>print("Sum of Even numbers from 1 to 20 which are not divisible by 2, 3 or is = ", sum)</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35018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Print each fruit in a fruit list:</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dirty="0"/>
              <a:t>fruits = ["apple", "banana", "cherry"]</a:t>
            </a:r>
          </a:p>
          <a:p>
            <a:pPr>
              <a:buNone/>
            </a:pPr>
            <a:r>
              <a:rPr lang="en-US" dirty="0"/>
              <a:t>for x in fruits:</a:t>
            </a:r>
            <a:br>
              <a:rPr lang="en-US" dirty="0"/>
            </a:br>
            <a:r>
              <a:rPr lang="en-US" dirty="0"/>
              <a:t>   print(x)</a:t>
            </a:r>
          </a:p>
          <a:p>
            <a:pPr>
              <a:buNone/>
            </a:pPr>
            <a:r>
              <a:rPr lang="en-US" b="1" dirty="0"/>
              <a:t>Output—</a:t>
            </a:r>
            <a:endParaRPr lang="en-US" dirty="0"/>
          </a:p>
          <a:p>
            <a:r>
              <a:rPr lang="en-US" dirty="0"/>
              <a:t>apple</a:t>
            </a:r>
          </a:p>
          <a:p>
            <a:r>
              <a:rPr lang="en-US" dirty="0"/>
              <a:t>banana</a:t>
            </a:r>
          </a:p>
          <a:p>
            <a:r>
              <a:rPr lang="en-US" dirty="0"/>
              <a:t>cherry</a:t>
            </a:r>
          </a:p>
          <a:p>
            <a:pPr>
              <a:buNone/>
            </a:pP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D915-03A9-4616-8F41-F9EF8E3A2480}"/>
              </a:ext>
            </a:extLst>
          </p:cNvPr>
          <p:cNvSpPr>
            <a:spLocks noGrp="1"/>
          </p:cNvSpPr>
          <p:nvPr>
            <p:ph type="title"/>
          </p:nvPr>
        </p:nvSpPr>
        <p:spPr/>
        <p:txBody>
          <a:bodyPr>
            <a:normAutofit fontScale="90000"/>
          </a:bodyPr>
          <a:lstStyle/>
          <a:p>
            <a:r>
              <a:rPr lang="en-US" sz="49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If-else statements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A5E046-CA2E-495F-89AD-087BBD9F2161}"/>
              </a:ext>
            </a:extLst>
          </p:cNvPr>
          <p:cNvSpPr>
            <a:spLocks noGrp="1"/>
          </p:cNvSpPr>
          <p:nvPr>
            <p:ph idx="1"/>
          </p:nvPr>
        </p:nvSpPr>
        <p:spPr/>
        <p:txBody>
          <a:bodyPr/>
          <a:lstStyle/>
          <a:p>
            <a:pPr marL="0" marR="0" indent="0">
              <a:lnSpc>
                <a:spcPct val="115000"/>
              </a:lnSpc>
              <a:spcBef>
                <a:spcPts val="0"/>
              </a:spcBef>
              <a:spcAft>
                <a:spcPts val="1000"/>
              </a:spcAft>
              <a:buNone/>
            </a:pPr>
            <a:r>
              <a:rPr lang="en-US" sz="2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syntax: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if condition: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statements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statements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3222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Loop through the letters in the word</a:t>
            </a:r>
          </a:p>
        </p:txBody>
      </p:sp>
      <p:sp>
        <p:nvSpPr>
          <p:cNvPr id="3" name="Content Placeholder 2"/>
          <p:cNvSpPr>
            <a:spLocks noGrp="1"/>
          </p:cNvSpPr>
          <p:nvPr>
            <p:ph idx="1"/>
          </p:nvPr>
        </p:nvSpPr>
        <p:spPr/>
        <p:txBody>
          <a:bodyPr>
            <a:normAutofit fontScale="85000" lnSpcReduction="20000"/>
          </a:bodyPr>
          <a:lstStyle/>
          <a:p>
            <a:pPr>
              <a:buNone/>
            </a:pPr>
            <a:r>
              <a:rPr lang="en-US" dirty="0"/>
              <a:t>"banana":</a:t>
            </a:r>
          </a:p>
          <a:p>
            <a:pPr>
              <a:buNone/>
            </a:pPr>
            <a:r>
              <a:rPr lang="en-US" dirty="0"/>
              <a:t>for x in "banana":</a:t>
            </a:r>
            <a:br>
              <a:rPr lang="en-US" dirty="0"/>
            </a:br>
            <a:r>
              <a:rPr lang="en-US" dirty="0"/>
              <a:t>  print(x)</a:t>
            </a:r>
          </a:p>
          <a:p>
            <a:pPr>
              <a:buNone/>
            </a:pPr>
            <a:r>
              <a:rPr lang="en-US" dirty="0"/>
              <a:t> </a:t>
            </a:r>
          </a:p>
          <a:p>
            <a:pPr>
              <a:buNone/>
            </a:pPr>
            <a:r>
              <a:rPr lang="en-US" b="1" dirty="0"/>
              <a:t>Output—</a:t>
            </a:r>
            <a:endParaRPr lang="en-US" dirty="0"/>
          </a:p>
          <a:p>
            <a:pPr>
              <a:buNone/>
            </a:pPr>
            <a:r>
              <a:rPr lang="en-US" dirty="0"/>
              <a:t>b</a:t>
            </a:r>
          </a:p>
          <a:p>
            <a:pPr>
              <a:buNone/>
            </a:pPr>
            <a:r>
              <a:rPr lang="en-US" dirty="0"/>
              <a:t>a</a:t>
            </a:r>
          </a:p>
          <a:p>
            <a:pPr>
              <a:buNone/>
            </a:pPr>
            <a:r>
              <a:rPr lang="en-US" dirty="0"/>
              <a:t>n</a:t>
            </a:r>
          </a:p>
          <a:p>
            <a:pPr>
              <a:buNone/>
            </a:pPr>
            <a:r>
              <a:rPr lang="en-US" dirty="0"/>
              <a:t>a</a:t>
            </a:r>
          </a:p>
          <a:p>
            <a:pPr>
              <a:buNone/>
            </a:pPr>
            <a:r>
              <a:rPr lang="en-US" dirty="0"/>
              <a:t>n</a:t>
            </a:r>
          </a:p>
          <a:p>
            <a:pPr>
              <a:buNone/>
            </a:pPr>
            <a:r>
              <a:rPr lang="en-US" dirty="0"/>
              <a:t>a</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break STATEMENT</a:t>
            </a:r>
            <a:br>
              <a:rPr lang="en-US" dirty="0"/>
            </a:br>
            <a:endParaRPr lang="en-US" dirty="0"/>
          </a:p>
        </p:txBody>
      </p:sp>
      <p:sp>
        <p:nvSpPr>
          <p:cNvPr id="3" name="Content Placeholder 2"/>
          <p:cNvSpPr>
            <a:spLocks noGrp="1"/>
          </p:cNvSpPr>
          <p:nvPr>
            <p:ph idx="1"/>
          </p:nvPr>
        </p:nvSpPr>
        <p:spPr/>
        <p:txBody>
          <a:bodyPr>
            <a:normAutofit/>
          </a:bodyPr>
          <a:lstStyle/>
          <a:p>
            <a:r>
              <a:rPr lang="en-US" dirty="0"/>
              <a:t>The Keyword break allows a programmer to terminate a loop.</a:t>
            </a:r>
          </a:p>
          <a:p>
            <a:endParaRPr lang="en-US" dirty="0"/>
          </a:p>
          <a:p>
            <a:r>
              <a:rPr lang="en-US" dirty="0"/>
              <a:t>When the break statement is encountered inside a loop, the loop is immediately terminated and the program control automatically goes to the first statement following the loop.</a:t>
            </a:r>
          </a:p>
          <a:p>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 </a:t>
            </a:r>
            <a:endParaRPr lang="en-US" dirty="0"/>
          </a:p>
          <a:p>
            <a:pPr>
              <a:buNone/>
            </a:pPr>
            <a:r>
              <a:rPr lang="en-US" dirty="0"/>
              <a:t>print("The numbers from 1 to 10 are as follows:  ")</a:t>
            </a:r>
          </a:p>
          <a:p>
            <a:pPr>
              <a:buNone/>
            </a:pPr>
            <a:r>
              <a:rPr lang="en-US" dirty="0"/>
              <a:t>for i in range(1, 100, 1):</a:t>
            </a:r>
          </a:p>
          <a:p>
            <a:pPr>
              <a:buNone/>
            </a:pPr>
            <a:r>
              <a:rPr lang="en-US" dirty="0"/>
              <a:t>   if i == 11:</a:t>
            </a:r>
          </a:p>
          <a:p>
            <a:pPr>
              <a:buNone/>
            </a:pPr>
            <a:r>
              <a:rPr lang="en-US" dirty="0"/>
              <a:t>      break</a:t>
            </a:r>
          </a:p>
          <a:p>
            <a:pPr>
              <a:buNone/>
            </a:pPr>
            <a:r>
              <a:rPr lang="en-US" dirty="0"/>
              <a:t>   else:</a:t>
            </a:r>
          </a:p>
          <a:p>
            <a:pPr>
              <a:buNone/>
            </a:pPr>
            <a:r>
              <a:rPr lang="en-US" dirty="0"/>
              <a:t>      print(i, end= " ")</a:t>
            </a:r>
          </a:p>
          <a:p>
            <a:pPr>
              <a:buNone/>
            </a:pPr>
            <a:r>
              <a:rPr lang="en-US" dirty="0"/>
              <a:t> </a:t>
            </a:r>
          </a:p>
          <a:p>
            <a:pPr>
              <a:buNone/>
            </a:pPr>
            <a:r>
              <a:rPr lang="en-US" dirty="0"/>
              <a:t>Output:</a:t>
            </a:r>
          </a:p>
          <a:p>
            <a:pPr>
              <a:buNone/>
            </a:pPr>
            <a:r>
              <a:rPr lang="en-US" dirty="0"/>
              <a:t>The numbers from 1 to 10 are as follows:  </a:t>
            </a:r>
          </a:p>
          <a:p>
            <a:pPr>
              <a:buNone/>
            </a:pPr>
            <a:r>
              <a:rPr lang="en-US" dirty="0"/>
              <a:t>1 2 3 4 5 6 7 8 9 10</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 Example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Exit the loop when x is "banana":</a:t>
            </a:r>
          </a:p>
          <a:p>
            <a:r>
              <a:rPr lang="en-US" dirty="0"/>
              <a:t> </a:t>
            </a:r>
          </a:p>
          <a:p>
            <a:r>
              <a:rPr lang="en-US" dirty="0"/>
              <a:t>fruits = ["apple", "banana", "cherry"]</a:t>
            </a:r>
            <a:br>
              <a:rPr lang="en-US" dirty="0"/>
            </a:br>
            <a:r>
              <a:rPr lang="en-US" dirty="0"/>
              <a:t>for x in fruits:</a:t>
            </a:r>
            <a:br>
              <a:rPr lang="en-US" dirty="0"/>
            </a:br>
            <a:r>
              <a:rPr lang="en-US" dirty="0"/>
              <a:t>  print(x)</a:t>
            </a:r>
            <a:br>
              <a:rPr lang="en-US" dirty="0"/>
            </a:br>
            <a:r>
              <a:rPr lang="en-US" dirty="0"/>
              <a:t>  if x == "banana":</a:t>
            </a:r>
            <a:br>
              <a:rPr lang="en-US" dirty="0"/>
            </a:br>
            <a:r>
              <a:rPr lang="en-US" dirty="0"/>
              <a:t>    break</a:t>
            </a:r>
          </a:p>
          <a:p>
            <a:pPr>
              <a:buNone/>
            </a:pPr>
            <a:endParaRPr lang="en-US" dirty="0"/>
          </a:p>
          <a:p>
            <a:pPr>
              <a:buNone/>
            </a:pPr>
            <a:r>
              <a:rPr lang="en-US" b="1" dirty="0"/>
              <a:t>Output—</a:t>
            </a:r>
            <a:endParaRPr lang="en-US" dirty="0"/>
          </a:p>
          <a:p>
            <a:r>
              <a:rPr lang="en-US" dirty="0"/>
              <a:t>apple</a:t>
            </a:r>
          </a:p>
          <a:p>
            <a:r>
              <a:rPr lang="en-IN" dirty="0"/>
              <a:t>banana</a:t>
            </a:r>
            <a:endParaRPr lang="en-US" dirty="0"/>
          </a:p>
          <a:p>
            <a:pPr marL="0" indent="0">
              <a:buNone/>
            </a:pPr>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continue STATEMENT</a:t>
            </a:r>
            <a:br>
              <a:rPr lang="en-US" dirty="0"/>
            </a:b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endParaRPr lang="en-US" dirty="0"/>
          </a:p>
          <a:p>
            <a:r>
              <a:rPr lang="en-US" dirty="0"/>
              <a:t>When continue is encountered within a loop, the remaining statements within the body are skipped but the loop condition is checked to see if the loop should continue or exit.</a:t>
            </a:r>
          </a:p>
          <a:p>
            <a:pPr>
              <a:buNone/>
            </a:pPr>
            <a:r>
              <a:rPr lang="en-US" b="1" dirty="0"/>
              <a:t>Example—</a:t>
            </a:r>
            <a:endParaRPr lang="en-US" dirty="0"/>
          </a:p>
          <a:p>
            <a:pPr>
              <a:buNone/>
            </a:pPr>
            <a:r>
              <a:rPr lang="en-US" dirty="0"/>
              <a:t>for i in range(1,11,1):</a:t>
            </a:r>
          </a:p>
          <a:p>
            <a:pPr>
              <a:buNone/>
            </a:pPr>
            <a:r>
              <a:rPr lang="en-US" dirty="0"/>
              <a:t>    if i == 5:</a:t>
            </a:r>
          </a:p>
          <a:p>
            <a:pPr>
              <a:buNone/>
            </a:pPr>
            <a:r>
              <a:rPr lang="en-US" dirty="0"/>
              <a:t>        continue</a:t>
            </a:r>
          </a:p>
          <a:p>
            <a:pPr>
              <a:buNone/>
            </a:pPr>
            <a:r>
              <a:rPr lang="en-US" dirty="0"/>
              <a:t>    print(i, end = " ")</a:t>
            </a:r>
          </a:p>
          <a:p>
            <a:pPr>
              <a:buNone/>
            </a:pPr>
            <a:r>
              <a:rPr lang="en-US" b="1" dirty="0"/>
              <a:t>Output—</a:t>
            </a:r>
            <a:endParaRPr lang="en-US" dirty="0"/>
          </a:p>
          <a:p>
            <a:pPr>
              <a:buNone/>
            </a:pPr>
            <a:r>
              <a:rPr lang="en-US" b="1" dirty="0"/>
              <a:t>1 2 3 4 6 7 8 9 10</a:t>
            </a:r>
            <a:endParaRPr lang="en-US" dirty="0"/>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b="1" dirty="0"/>
            </a:br>
            <a:r>
              <a:rPr lang="en-US" dirty="0"/>
              <a:t>Do not print banana:</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solidFill>
                  <a:srgbClr val="FF0000"/>
                </a:solidFill>
              </a:rPr>
              <a:t>fruits = ["apple", "banana", "cherry"]</a:t>
            </a:r>
            <a:br>
              <a:rPr lang="en-US" dirty="0">
                <a:solidFill>
                  <a:srgbClr val="FF0000"/>
                </a:solidFill>
              </a:rPr>
            </a:br>
            <a:r>
              <a:rPr lang="en-US" dirty="0">
                <a:solidFill>
                  <a:srgbClr val="FF0000"/>
                </a:solidFill>
              </a:rPr>
              <a:t>for x in fruits:</a:t>
            </a:r>
            <a:br>
              <a:rPr lang="en-US" dirty="0">
                <a:solidFill>
                  <a:srgbClr val="FF0000"/>
                </a:solidFill>
              </a:rPr>
            </a:br>
            <a:r>
              <a:rPr lang="en-US" dirty="0">
                <a:solidFill>
                  <a:srgbClr val="FF0000"/>
                </a:solidFill>
              </a:rPr>
              <a:t>  if x == "banana":</a:t>
            </a:r>
            <a:br>
              <a:rPr lang="en-US" dirty="0">
                <a:solidFill>
                  <a:srgbClr val="FF0000"/>
                </a:solidFill>
              </a:rPr>
            </a:br>
            <a:r>
              <a:rPr lang="en-US" dirty="0">
                <a:solidFill>
                  <a:srgbClr val="FF0000"/>
                </a:solidFill>
              </a:rPr>
              <a:t>    continue</a:t>
            </a:r>
            <a:br>
              <a:rPr lang="en-US" dirty="0">
                <a:solidFill>
                  <a:srgbClr val="FF0000"/>
                </a:solidFill>
              </a:rPr>
            </a:br>
            <a:r>
              <a:rPr lang="en-US" dirty="0">
                <a:solidFill>
                  <a:srgbClr val="FF0000"/>
                </a:solidFill>
              </a:rPr>
              <a:t>  print(x)</a:t>
            </a:r>
          </a:p>
          <a:p>
            <a:pPr>
              <a:buNone/>
            </a:pPr>
            <a:r>
              <a:rPr lang="en-US" b="1" dirty="0"/>
              <a:t>Output—</a:t>
            </a:r>
            <a:endParaRPr lang="en-US" dirty="0"/>
          </a:p>
          <a:p>
            <a:pPr>
              <a:buNone/>
            </a:pPr>
            <a:r>
              <a:rPr lang="en-US" b="1" dirty="0"/>
              <a:t> </a:t>
            </a:r>
            <a:endParaRPr lang="en-US" dirty="0"/>
          </a:p>
          <a:p>
            <a:pPr>
              <a:buNone/>
            </a:pPr>
            <a:r>
              <a:rPr lang="en-US" dirty="0"/>
              <a:t>apple</a:t>
            </a:r>
          </a:p>
          <a:p>
            <a:pPr>
              <a:buNone/>
            </a:pPr>
            <a:r>
              <a:rPr lang="en-US" dirty="0"/>
              <a:t>cherry</a:t>
            </a:r>
          </a:p>
          <a:p>
            <a:pPr>
              <a:buNone/>
            </a:pPr>
            <a:endParaRPr lang="en-US" dirty="0">
              <a:solidFill>
                <a:srgbClr val="FF0000"/>
              </a:solidFill>
            </a:endParaRPr>
          </a:p>
          <a:p>
            <a:pPr>
              <a:buNone/>
            </a:pPr>
            <a:r>
              <a:rPr lang="en-US" dirty="0"/>
              <a:t>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Else in For Loop</a:t>
            </a:r>
            <a:br>
              <a:rPr lang="en-US" b="1" dirty="0"/>
            </a:br>
            <a:endParaRPr lang="en-US" dirty="0"/>
          </a:p>
        </p:txBody>
      </p:sp>
      <p:sp>
        <p:nvSpPr>
          <p:cNvPr id="3" name="Content Placeholder 2"/>
          <p:cNvSpPr>
            <a:spLocks noGrp="1"/>
          </p:cNvSpPr>
          <p:nvPr>
            <p:ph idx="1"/>
          </p:nvPr>
        </p:nvSpPr>
        <p:spPr>
          <a:xfrm>
            <a:off x="457200" y="762000"/>
            <a:ext cx="8229600" cy="6096000"/>
          </a:xfrm>
        </p:spPr>
        <p:txBody>
          <a:bodyPr>
            <a:normAutofit fontScale="55000" lnSpcReduction="20000"/>
          </a:bodyPr>
          <a:lstStyle/>
          <a:p>
            <a:r>
              <a:rPr lang="en-US" sz="3800" dirty="0"/>
              <a:t>The else keyword in a for loop specifies a block of code to be executed when the loop is finished:</a:t>
            </a:r>
          </a:p>
          <a:p>
            <a:pPr>
              <a:buNone/>
            </a:pPr>
            <a:r>
              <a:rPr lang="en-US" sz="3800" dirty="0"/>
              <a:t>Example</a:t>
            </a:r>
            <a:endParaRPr lang="en-US" sz="3800" b="1" dirty="0"/>
          </a:p>
          <a:p>
            <a:r>
              <a:rPr lang="en-US" sz="3800" dirty="0"/>
              <a:t>Print all numbers from 0 to 5, and print a message when the loop has ended:</a:t>
            </a:r>
          </a:p>
          <a:p>
            <a:r>
              <a:rPr lang="en-US" sz="3800" dirty="0"/>
              <a:t> </a:t>
            </a:r>
          </a:p>
          <a:p>
            <a:pPr>
              <a:buNone/>
            </a:pPr>
            <a:r>
              <a:rPr lang="en-US" sz="3800" dirty="0"/>
              <a:t>     for x in range(6):</a:t>
            </a:r>
            <a:br>
              <a:rPr lang="en-US" sz="3800" dirty="0"/>
            </a:br>
            <a:r>
              <a:rPr lang="en-US" sz="3800" dirty="0"/>
              <a:t>  print(x)</a:t>
            </a:r>
            <a:br>
              <a:rPr lang="en-US" sz="3800" dirty="0"/>
            </a:br>
            <a:r>
              <a:rPr lang="en-US" sz="3800" dirty="0"/>
              <a:t>else:</a:t>
            </a:r>
            <a:br>
              <a:rPr lang="en-US" sz="3800" dirty="0"/>
            </a:br>
            <a:r>
              <a:rPr lang="en-US" sz="3800" dirty="0"/>
              <a:t>  print("Finally finished!")</a:t>
            </a:r>
          </a:p>
          <a:p>
            <a:pPr>
              <a:buNone/>
            </a:pPr>
            <a:r>
              <a:rPr lang="en-US" sz="3800" b="1" dirty="0"/>
              <a:t> Output—</a:t>
            </a:r>
          </a:p>
          <a:p>
            <a:pPr>
              <a:buNone/>
            </a:pPr>
            <a:r>
              <a:rPr lang="en-US" sz="3800" b="1" dirty="0"/>
              <a:t> </a:t>
            </a:r>
          </a:p>
          <a:p>
            <a:pPr>
              <a:buNone/>
            </a:pPr>
            <a:r>
              <a:rPr lang="en-US" sz="3800" b="1" dirty="0"/>
              <a:t>0</a:t>
            </a:r>
          </a:p>
          <a:p>
            <a:pPr>
              <a:buNone/>
            </a:pPr>
            <a:r>
              <a:rPr lang="en-US" sz="3800" b="1" dirty="0"/>
              <a:t>1</a:t>
            </a:r>
          </a:p>
          <a:p>
            <a:pPr>
              <a:buNone/>
            </a:pPr>
            <a:r>
              <a:rPr lang="en-US" sz="3800" b="1" dirty="0"/>
              <a:t>2</a:t>
            </a:r>
          </a:p>
          <a:p>
            <a:pPr>
              <a:buNone/>
            </a:pPr>
            <a:r>
              <a:rPr lang="en-US" sz="3800" b="1" dirty="0"/>
              <a:t>3</a:t>
            </a:r>
          </a:p>
          <a:p>
            <a:pPr>
              <a:buNone/>
            </a:pPr>
            <a:r>
              <a:rPr lang="en-US" sz="3800" b="1" dirty="0"/>
              <a:t>4</a:t>
            </a:r>
          </a:p>
          <a:p>
            <a:pPr>
              <a:buNone/>
            </a:pPr>
            <a:r>
              <a:rPr lang="en-US" sz="3800" b="1" dirty="0"/>
              <a:t>5</a:t>
            </a:r>
          </a:p>
          <a:p>
            <a:pPr>
              <a:buNone/>
            </a:pPr>
            <a:r>
              <a:rPr lang="en-US" sz="3800" b="1" dirty="0"/>
              <a:t>Finally finished!</a:t>
            </a:r>
          </a:p>
          <a:p>
            <a:pPr>
              <a:buNone/>
            </a:pPr>
            <a:endParaRPr lang="en-US" sz="3800"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Loops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A nested loop is a loop inside a loop.</a:t>
            </a:r>
          </a:p>
          <a:p>
            <a:pPr>
              <a:buNone/>
            </a:pPr>
            <a:r>
              <a:rPr lang="en-US" dirty="0"/>
              <a:t>The "inner loop" will be executed one time for each iteration of the "outer loop":</a:t>
            </a:r>
          </a:p>
          <a:p>
            <a:pPr>
              <a:buNone/>
            </a:pPr>
            <a:r>
              <a:rPr lang="en-US" dirty="0"/>
              <a:t>Example</a:t>
            </a:r>
            <a:endParaRPr lang="en-US" b="1" dirty="0"/>
          </a:p>
          <a:p>
            <a:pPr>
              <a:buNone/>
            </a:pPr>
            <a:r>
              <a:rPr lang="en-US" dirty="0"/>
              <a:t>Print each adjective for every fruit:</a:t>
            </a:r>
          </a:p>
          <a:p>
            <a:pPr>
              <a:buNone/>
            </a:pPr>
            <a:r>
              <a:rPr lang="en-US" dirty="0"/>
              <a:t> </a:t>
            </a:r>
          </a:p>
          <a:p>
            <a:pPr>
              <a:buNone/>
            </a:pPr>
            <a:r>
              <a:rPr lang="en-US" dirty="0"/>
              <a:t> </a:t>
            </a:r>
          </a:p>
          <a:p>
            <a:pPr>
              <a:buNone/>
            </a:pPr>
            <a:r>
              <a:rPr lang="en-US" dirty="0" err="1"/>
              <a:t>adj</a:t>
            </a:r>
            <a:r>
              <a:rPr lang="en-US" dirty="0"/>
              <a:t> = ["red", "big", "tasty"]</a:t>
            </a:r>
            <a:br>
              <a:rPr lang="en-US" dirty="0"/>
            </a:br>
            <a:r>
              <a:rPr lang="en-US" dirty="0"/>
              <a:t>fruits = ["apple", "banana", "cherry"]</a:t>
            </a:r>
            <a:br>
              <a:rPr lang="en-US" dirty="0"/>
            </a:br>
            <a:br>
              <a:rPr lang="en-US" dirty="0"/>
            </a:br>
            <a:r>
              <a:rPr lang="en-US" dirty="0"/>
              <a:t>for x in </a:t>
            </a:r>
            <a:r>
              <a:rPr lang="en-US" dirty="0" err="1"/>
              <a:t>adj</a:t>
            </a:r>
            <a:r>
              <a:rPr lang="en-US" dirty="0"/>
              <a:t>:</a:t>
            </a:r>
            <a:br>
              <a:rPr lang="en-US" dirty="0"/>
            </a:br>
            <a:r>
              <a:rPr lang="en-US" dirty="0"/>
              <a:t>  for y in fruits:</a:t>
            </a:r>
            <a:br>
              <a:rPr lang="en-US" dirty="0"/>
            </a:br>
            <a:r>
              <a:rPr lang="en-US" dirty="0"/>
              <a:t>    print(x, y)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 </a:t>
            </a:r>
            <a:endParaRPr lang="en-US" dirty="0"/>
          </a:p>
          <a:p>
            <a:pPr>
              <a:buNone/>
            </a:pPr>
            <a:r>
              <a:rPr lang="en-US" dirty="0"/>
              <a:t>red apple</a:t>
            </a:r>
          </a:p>
          <a:p>
            <a:pPr>
              <a:buNone/>
            </a:pPr>
            <a:r>
              <a:rPr lang="en-US" dirty="0"/>
              <a:t>red banana</a:t>
            </a:r>
          </a:p>
          <a:p>
            <a:pPr>
              <a:buNone/>
            </a:pPr>
            <a:r>
              <a:rPr lang="en-US" dirty="0"/>
              <a:t>red cherry</a:t>
            </a:r>
          </a:p>
          <a:p>
            <a:pPr>
              <a:buNone/>
            </a:pPr>
            <a:r>
              <a:rPr lang="en-US" dirty="0"/>
              <a:t>big apple</a:t>
            </a:r>
          </a:p>
          <a:p>
            <a:pPr>
              <a:buNone/>
            </a:pPr>
            <a:r>
              <a:rPr lang="en-US" dirty="0"/>
              <a:t>big banana</a:t>
            </a:r>
          </a:p>
          <a:p>
            <a:pPr>
              <a:buNone/>
            </a:pPr>
            <a:r>
              <a:rPr lang="en-US" dirty="0"/>
              <a:t>big cherry</a:t>
            </a:r>
          </a:p>
          <a:p>
            <a:pPr>
              <a:buNone/>
            </a:pPr>
            <a:r>
              <a:rPr lang="en-US" dirty="0"/>
              <a:t>tasty apple</a:t>
            </a:r>
          </a:p>
          <a:p>
            <a:pPr>
              <a:buNone/>
            </a:pPr>
            <a:r>
              <a:rPr lang="en-US" dirty="0"/>
              <a:t>tasty banana</a:t>
            </a:r>
          </a:p>
          <a:p>
            <a:pPr>
              <a:buNone/>
            </a:pPr>
            <a:r>
              <a:rPr lang="en-US" dirty="0"/>
              <a:t>tasty cherry</a:t>
            </a:r>
          </a:p>
          <a:p>
            <a:pPr>
              <a:buNone/>
            </a:pPr>
            <a:r>
              <a:rPr lang="en-US" dirty="0"/>
              <a:t>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of pass</a:t>
            </a:r>
            <a:br>
              <a:rPr lang="en-US" dirty="0"/>
            </a:br>
            <a:endParaRPr lang="en-US" dirty="0"/>
          </a:p>
        </p:txBody>
      </p:sp>
      <p:sp>
        <p:nvSpPr>
          <p:cNvPr id="3" name="Content Placeholder 2"/>
          <p:cNvSpPr>
            <a:spLocks noGrp="1"/>
          </p:cNvSpPr>
          <p:nvPr>
            <p:ph idx="1"/>
          </p:nvPr>
        </p:nvSpPr>
        <p:spPr/>
        <p:txBody>
          <a:bodyPr/>
          <a:lstStyle/>
          <a:p>
            <a:r>
              <a:rPr lang="en-US" b="1" dirty="0"/>
              <a:t>Pass Statement: </a:t>
            </a:r>
            <a:r>
              <a:rPr lang="en-US" dirty="0"/>
              <a:t>We use pass statement to write empty loops. Pass is also used for empty control statement, function and classes.</a:t>
            </a:r>
          </a:p>
          <a:p>
            <a:pPr>
              <a:buNone/>
            </a:pPr>
            <a:r>
              <a:rPr lang="en-US" dirty="0"/>
              <a:t> </a:t>
            </a:r>
            <a:r>
              <a:rPr lang="en-US" b="1" dirty="0"/>
              <a:t>for letter in ‘</a:t>
            </a:r>
            <a:r>
              <a:rPr lang="en-US" b="1" dirty="0" err="1"/>
              <a:t>pythonprogramming</a:t>
            </a:r>
            <a:r>
              <a:rPr lang="en-US" b="1" dirty="0"/>
              <a:t>': </a:t>
            </a:r>
            <a:endParaRPr lang="en-US" dirty="0"/>
          </a:p>
          <a:p>
            <a:pPr>
              <a:buNone/>
            </a:pPr>
            <a:r>
              <a:rPr lang="en-US" b="1" dirty="0"/>
              <a:t>	pass</a:t>
            </a:r>
            <a:endParaRPr lang="en-US" dirty="0"/>
          </a:p>
          <a:p>
            <a:pPr>
              <a:buNone/>
            </a:pPr>
            <a:r>
              <a:rPr lang="en-US" b="1" dirty="0"/>
              <a:t>print ("Last Letter : ", letter)</a:t>
            </a:r>
            <a:endParaRPr lang="en-US" dirty="0"/>
          </a:p>
          <a:p>
            <a:pPr>
              <a:buNone/>
            </a:pPr>
            <a:r>
              <a:rPr lang="en-US" dirty="0" err="1"/>
              <a:t>Ouput</a:t>
            </a:r>
            <a:r>
              <a:rPr lang="en-US" dirty="0"/>
              <a:t>: </a:t>
            </a:r>
          </a:p>
          <a:p>
            <a:pPr>
              <a:buNone/>
            </a:pPr>
            <a:r>
              <a:rPr lang="en-US" b="1" dirty="0"/>
              <a:t>??</a:t>
            </a:r>
            <a:endParaRPr lang="en-US" dirty="0"/>
          </a:p>
          <a:p>
            <a:pPr>
              <a:buNone/>
            </a:pPr>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D915-03A9-4616-8F41-F9EF8E3A2480}"/>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A58BDC8B-1BED-4428-9888-663D1B5B80AB}"/>
              </a:ext>
            </a:extLst>
          </p:cNvPr>
          <p:cNvGraphicFramePr>
            <a:graphicFrameLocks noGrp="1"/>
          </p:cNvGraphicFramePr>
          <p:nvPr>
            <p:ph idx="1"/>
            <p:extLst>
              <p:ext uri="{D42A27DB-BD31-4B8C-83A1-F6EECF244321}">
                <p14:modId xmlns:p14="http://schemas.microsoft.com/office/powerpoint/2010/main" val="1535683952"/>
              </p:ext>
            </p:extLst>
          </p:nvPr>
        </p:nvGraphicFramePr>
        <p:xfrm>
          <a:off x="336452" y="817435"/>
          <a:ext cx="8077200" cy="4602163"/>
        </p:xfrm>
        <a:graphic>
          <a:graphicData uri="http://schemas.openxmlformats.org/drawingml/2006/table">
            <a:tbl>
              <a:tblPr firstRow="1" firstCol="1" bandRow="1">
                <a:tableStyleId>{5C22544A-7EE6-4342-B048-85BDC9FD1C3A}</a:tableStyleId>
              </a:tblPr>
              <a:tblGrid>
                <a:gridCol w="8077200">
                  <a:extLst>
                    <a:ext uri="{9D8B030D-6E8A-4147-A177-3AD203B41FA5}">
                      <a16:colId xmlns:a16="http://schemas.microsoft.com/office/drawing/2014/main" val="2431439260"/>
                    </a:ext>
                  </a:extLst>
                </a:gridCol>
              </a:tblGrid>
              <a:tr h="4274938">
                <a:tc>
                  <a:txBody>
                    <a:bodyPr/>
                    <a:lstStyle/>
                    <a:p>
                      <a:pPr marL="0" marR="0" algn="just">
                        <a:lnSpc>
                          <a:spcPct val="115000"/>
                        </a:lnSpc>
                        <a:spcBef>
                          <a:spcPts val="0"/>
                        </a:spcBef>
                        <a:spcAft>
                          <a:spcPts val="0"/>
                        </a:spcAft>
                      </a:pPr>
                      <a:r>
                        <a:rPr lang="en-US" sz="2400" dirty="0">
                          <a:effectLst/>
                        </a:rPr>
                        <a:t> </a:t>
                      </a:r>
                      <a:endParaRPr lang="en-IN" sz="1100" dirty="0">
                        <a:effectLst/>
                      </a:endParaRPr>
                    </a:p>
                    <a:p>
                      <a:pPr marL="0" marR="0" algn="just">
                        <a:lnSpc>
                          <a:spcPct val="115000"/>
                        </a:lnSpc>
                        <a:spcBef>
                          <a:spcPts val="0"/>
                        </a:spcBef>
                        <a:spcAft>
                          <a:spcPts val="0"/>
                        </a:spcAft>
                      </a:pPr>
                      <a:r>
                        <a:rPr lang="en-US" sz="2400" dirty="0">
                          <a:effectLst/>
                        </a:rPr>
                        <a:t># python program to illustrate If else statement </a:t>
                      </a:r>
                      <a:endParaRPr lang="en-IN" sz="1100" dirty="0">
                        <a:effectLst/>
                      </a:endParaRPr>
                    </a:p>
                    <a:p>
                      <a:pPr marL="0" marR="0" algn="just">
                        <a:lnSpc>
                          <a:spcPct val="115000"/>
                        </a:lnSpc>
                        <a:spcBef>
                          <a:spcPts val="0"/>
                        </a:spcBef>
                        <a:spcAft>
                          <a:spcPts val="0"/>
                        </a:spcAft>
                      </a:pPr>
                      <a:r>
                        <a:rPr lang="en-US" sz="2400" dirty="0">
                          <a:effectLst/>
                        </a:rPr>
                        <a:t>  </a:t>
                      </a:r>
                      <a:endParaRPr lang="en-IN" sz="1100" dirty="0">
                        <a:effectLst/>
                      </a:endParaRPr>
                    </a:p>
                    <a:p>
                      <a:pPr marL="0" marR="0" algn="just">
                        <a:lnSpc>
                          <a:spcPct val="115000"/>
                        </a:lnSpc>
                        <a:spcBef>
                          <a:spcPts val="0"/>
                        </a:spcBef>
                        <a:spcAft>
                          <a:spcPts val="0"/>
                        </a:spcAft>
                      </a:pPr>
                      <a:r>
                        <a:rPr lang="en-US" sz="2400" dirty="0">
                          <a:effectLst/>
                        </a:rPr>
                        <a:t>i = 20; </a:t>
                      </a:r>
                      <a:endParaRPr lang="en-IN" sz="1100" dirty="0">
                        <a:effectLst/>
                      </a:endParaRPr>
                    </a:p>
                    <a:p>
                      <a:pPr marL="0" marR="0" algn="just">
                        <a:lnSpc>
                          <a:spcPct val="115000"/>
                        </a:lnSpc>
                        <a:spcBef>
                          <a:spcPts val="0"/>
                        </a:spcBef>
                        <a:spcAft>
                          <a:spcPts val="0"/>
                        </a:spcAft>
                      </a:pPr>
                      <a:r>
                        <a:rPr lang="en-US" sz="2400" dirty="0">
                          <a:effectLst/>
                        </a:rPr>
                        <a:t>if (i &lt; 15): </a:t>
                      </a:r>
                      <a:endParaRPr lang="en-IN" sz="1100" dirty="0">
                        <a:effectLst/>
                      </a:endParaRPr>
                    </a:p>
                    <a:p>
                      <a:pPr marL="0" marR="0" algn="just">
                        <a:lnSpc>
                          <a:spcPct val="115000"/>
                        </a:lnSpc>
                        <a:spcBef>
                          <a:spcPts val="0"/>
                        </a:spcBef>
                        <a:spcAft>
                          <a:spcPts val="0"/>
                        </a:spcAft>
                      </a:pPr>
                      <a:r>
                        <a:rPr lang="en-US" sz="2400" dirty="0">
                          <a:effectLst/>
                        </a:rPr>
                        <a:t>    print ("i is smaller than 15") </a:t>
                      </a:r>
                      <a:endParaRPr lang="en-IN" sz="1100" dirty="0">
                        <a:effectLst/>
                      </a:endParaRPr>
                    </a:p>
                    <a:p>
                      <a:pPr marL="0" marR="0" algn="just">
                        <a:lnSpc>
                          <a:spcPct val="115000"/>
                        </a:lnSpc>
                        <a:spcBef>
                          <a:spcPts val="0"/>
                        </a:spcBef>
                        <a:spcAft>
                          <a:spcPts val="0"/>
                        </a:spcAft>
                      </a:pPr>
                      <a:r>
                        <a:rPr lang="en-US" sz="2400" dirty="0">
                          <a:effectLst/>
                        </a:rPr>
                        <a:t>    print ("</a:t>
                      </a:r>
                      <a:r>
                        <a:rPr lang="en-US" sz="2400" dirty="0" err="1">
                          <a:effectLst/>
                        </a:rPr>
                        <a:t>i'm</a:t>
                      </a:r>
                      <a:r>
                        <a:rPr lang="en-US" sz="2400" dirty="0">
                          <a:effectLst/>
                        </a:rPr>
                        <a:t> in if Block") </a:t>
                      </a:r>
                      <a:endParaRPr lang="en-IN" sz="1100" dirty="0">
                        <a:effectLst/>
                      </a:endParaRPr>
                    </a:p>
                    <a:p>
                      <a:pPr marL="0" marR="0" algn="just">
                        <a:lnSpc>
                          <a:spcPct val="115000"/>
                        </a:lnSpc>
                        <a:spcBef>
                          <a:spcPts val="0"/>
                        </a:spcBef>
                        <a:spcAft>
                          <a:spcPts val="0"/>
                        </a:spcAft>
                      </a:pPr>
                      <a:r>
                        <a:rPr lang="en-US" sz="2400" dirty="0">
                          <a:effectLst/>
                        </a:rPr>
                        <a:t>else: </a:t>
                      </a:r>
                      <a:endParaRPr lang="en-IN" sz="1100" dirty="0">
                        <a:effectLst/>
                      </a:endParaRPr>
                    </a:p>
                    <a:p>
                      <a:pPr marL="0" marR="0" algn="just">
                        <a:lnSpc>
                          <a:spcPct val="115000"/>
                        </a:lnSpc>
                        <a:spcBef>
                          <a:spcPts val="0"/>
                        </a:spcBef>
                        <a:spcAft>
                          <a:spcPts val="0"/>
                        </a:spcAft>
                      </a:pPr>
                      <a:r>
                        <a:rPr lang="en-US" sz="2400" dirty="0">
                          <a:effectLst/>
                        </a:rPr>
                        <a:t>    print ("i is greater than 15") </a:t>
                      </a:r>
                      <a:endParaRPr lang="en-IN" sz="1100" dirty="0">
                        <a:effectLst/>
                      </a:endParaRPr>
                    </a:p>
                    <a:p>
                      <a:pPr marL="0" marR="0" algn="just">
                        <a:lnSpc>
                          <a:spcPct val="115000"/>
                        </a:lnSpc>
                        <a:spcBef>
                          <a:spcPts val="0"/>
                        </a:spcBef>
                        <a:spcAft>
                          <a:spcPts val="0"/>
                        </a:spcAft>
                      </a:pPr>
                      <a:r>
                        <a:rPr lang="en-US" sz="2400" dirty="0">
                          <a:effectLst/>
                        </a:rPr>
                        <a:t>    print ("</a:t>
                      </a:r>
                      <a:r>
                        <a:rPr lang="en-US" sz="2400" dirty="0" err="1">
                          <a:effectLst/>
                        </a:rPr>
                        <a:t>i'm</a:t>
                      </a:r>
                      <a:r>
                        <a:rPr lang="en-US" sz="2400" dirty="0">
                          <a:effectLst/>
                        </a:rPr>
                        <a:t> in else Block") </a:t>
                      </a:r>
                      <a:endParaRPr lang="en-IN" sz="1100" dirty="0">
                        <a:effectLst/>
                      </a:endParaRPr>
                    </a:p>
                    <a:p>
                      <a:pPr marL="0" marR="0" algn="just">
                        <a:lnSpc>
                          <a:spcPct val="115000"/>
                        </a:lnSpc>
                        <a:spcBef>
                          <a:spcPts val="0"/>
                        </a:spcBef>
                        <a:spcAft>
                          <a:spcPts val="0"/>
                        </a:spcAft>
                      </a:pPr>
                      <a:r>
                        <a:rPr lang="en-US" sz="2400" dirty="0">
                          <a:effectLst/>
                        </a:rPr>
                        <a:t>print ("</a:t>
                      </a:r>
                      <a:r>
                        <a:rPr lang="en-US" sz="2400" dirty="0" err="1">
                          <a:effectLst/>
                        </a:rPr>
                        <a:t>i'm</a:t>
                      </a:r>
                      <a:r>
                        <a:rPr lang="en-US" sz="2400" dirty="0">
                          <a:effectLst/>
                        </a:rPr>
                        <a:t> not in if and not in else Block")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01647948"/>
                  </a:ext>
                </a:extLst>
              </a:tr>
            </a:tbl>
          </a:graphicData>
        </a:graphic>
      </p:graphicFrame>
      <p:sp>
        <p:nvSpPr>
          <p:cNvPr id="7" name="Rectangle 2">
            <a:extLst>
              <a:ext uri="{FF2B5EF4-FFF2-40B4-BE49-F238E27FC236}">
                <a16:creationId xmlns:a16="http://schemas.microsoft.com/office/drawing/2014/main" id="{56185FBA-BA7D-4226-AD15-93C02887F56F}"/>
              </a:ext>
            </a:extLst>
          </p:cNvPr>
          <p:cNvSpPr>
            <a:spLocks noChangeArrowheads="1"/>
          </p:cNvSpPr>
          <p:nvPr/>
        </p:nvSpPr>
        <p:spPr bwMode="auto">
          <a:xfrm>
            <a:off x="0" y="-33010"/>
            <a:ext cx="18405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Example1-</a:t>
            </a:r>
            <a:endParaRPr kumimoji="0" lang="en-US" altLang="en-US" sz="8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B37081A7-5587-4503-BD9B-B0A49904E353}"/>
              </a:ext>
            </a:extLst>
          </p:cNvPr>
          <p:cNvSpPr txBox="1"/>
          <p:nvPr/>
        </p:nvSpPr>
        <p:spPr>
          <a:xfrm>
            <a:off x="2057400" y="5657671"/>
            <a:ext cx="4635304"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Output: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 is greater than 15</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 else Block</a:t>
            </a:r>
            <a:endParaRPr kumimoji="0" lang="en-US" altLang="en-US" sz="18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i'm</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not in if and not in else Block</a:t>
            </a:r>
            <a:r>
              <a:rPr kumimoji="0" lang="en-US" altLang="en-US" sz="600" b="0" i="0" u="none" strike="noStrike" cap="none" normalizeH="0" baseline="0" dirty="0">
                <a:ln>
                  <a:noFill/>
                </a:ln>
                <a:solidFill>
                  <a:schemeClr val="tx1"/>
                </a:solidFill>
                <a:effectLst/>
                <a:latin typeface="Arial" panose="020B0604020202020204" pitchFamily="34"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73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6C71-2C27-4BC4-B1DA-94B199015FC3}"/>
              </a:ext>
            </a:extLst>
          </p:cNvPr>
          <p:cNvSpPr>
            <a:spLocks noGrp="1"/>
          </p:cNvSpPr>
          <p:nvPr>
            <p:ph type="title"/>
          </p:nvPr>
        </p:nvSpPr>
        <p:spPr/>
        <p:txBody>
          <a:bodyPr>
            <a:normAutofit fontScale="90000"/>
          </a:bodyPr>
          <a:lstStyle/>
          <a:p>
            <a:r>
              <a:rPr lang="en-US" sz="4400" b="1" dirty="0">
                <a:solidFill>
                  <a:srgbClr val="000000"/>
                </a:solidFill>
                <a:effectLst/>
                <a:latin typeface="Times New Roman" panose="02020603050405020304" pitchFamily="18" charset="0"/>
                <a:ea typeface="Times New Roman" panose="02020603050405020304" pitchFamily="18" charset="0"/>
              </a:rPr>
              <a:t>Find the output—</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2EA8890-D14E-4633-8A4E-B702D484EEF5}"/>
              </a:ext>
            </a:extLst>
          </p:cNvPr>
          <p:cNvSpPr>
            <a:spLocks noGrp="1"/>
          </p:cNvSpPr>
          <p:nvPr>
            <p:ph idx="1"/>
          </p:nvPr>
        </p:nvSpPr>
        <p:spPr/>
        <p:txBody>
          <a:bodyPr/>
          <a:lstStyle/>
          <a:p>
            <a:pPr marL="0" marR="0" algn="just">
              <a:spcBef>
                <a:spcPts val="0"/>
              </a:spcBef>
              <a:spcAft>
                <a:spcPts val="0"/>
              </a:spcAft>
            </a:pPr>
            <a:r>
              <a:rPr lang="en-US" sz="1800" b="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dirty="0">
                <a:solidFill>
                  <a:srgbClr val="00008B"/>
                </a:solidFill>
                <a:effectLst/>
                <a:latin typeface="Times New Roman" panose="02020603050405020304" pitchFamily="18" charset="0"/>
                <a:ea typeface="Times New Roman" panose="02020603050405020304" pitchFamily="18" charset="0"/>
              </a:rPr>
              <a:t>for num1 in range(3):</a:t>
            </a:r>
            <a:endParaRPr lang="en-IN"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dirty="0">
                <a:solidFill>
                  <a:srgbClr val="00008B"/>
                </a:solidFill>
                <a:effectLst/>
                <a:latin typeface="Times New Roman" panose="02020603050405020304" pitchFamily="18" charset="0"/>
                <a:ea typeface="Times New Roman" panose="02020603050405020304" pitchFamily="18" charset="0"/>
              </a:rPr>
              <a:t>    for num2 in range(10, 14):</a:t>
            </a:r>
            <a:endParaRPr lang="en-IN"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dirty="0">
                <a:solidFill>
                  <a:srgbClr val="00008B"/>
                </a:solidFill>
                <a:effectLst/>
                <a:latin typeface="Times New Roman" panose="02020603050405020304" pitchFamily="18" charset="0"/>
                <a:ea typeface="Times New Roman" panose="02020603050405020304" pitchFamily="18" charset="0"/>
              </a:rPr>
              <a:t>        print(num1, ",", num2)</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88006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D0CF-A09B-4237-B2CA-E72F7B410707}"/>
              </a:ext>
            </a:extLst>
          </p:cNvPr>
          <p:cNvSpPr>
            <a:spLocks noGrp="1"/>
          </p:cNvSpPr>
          <p:nvPr>
            <p:ph type="title"/>
          </p:nvPr>
        </p:nvSpPr>
        <p:spPr/>
        <p:txBody>
          <a:bodyPr>
            <a:normAutofit fontScale="90000"/>
          </a:bodyPr>
          <a:lstStyle/>
          <a:p>
            <a:r>
              <a:rPr lang="en-US" sz="4400" b="1" dirty="0">
                <a:solidFill>
                  <a:srgbClr val="000000"/>
                </a:solidFill>
                <a:effectLst/>
                <a:latin typeface="Times New Roman" panose="02020603050405020304" pitchFamily="18" charset="0"/>
                <a:ea typeface="Times New Roman" panose="02020603050405020304" pitchFamily="18" charset="0"/>
              </a:rPr>
              <a:t>Output—</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A6F306-2C58-46F3-A04B-7C2641FFFD02}"/>
              </a:ext>
            </a:extLst>
          </p:cNvPr>
          <p:cNvSpPr>
            <a:spLocks noGrp="1"/>
          </p:cNvSpPr>
          <p:nvPr>
            <p:ph idx="1"/>
          </p:nvPr>
        </p:nvSpPr>
        <p:spPr/>
        <p:txBody>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0 , 10</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0 , 11</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0 , 12</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0 , 13</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1 , 10</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1 , 11</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1 , 12</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1 , 13</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2 , 10</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2 , 11</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2 , 12</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2 , 13</a:t>
            </a:r>
            <a:endParaRPr lang="en-IN"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58908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a:bodyPr>
          <a:lstStyle/>
          <a:p>
            <a:pPr algn="just"/>
            <a:r>
              <a:rPr lang="en-US" dirty="0"/>
              <a:t>The while loop is a loop control statements in Python. </a:t>
            </a:r>
          </a:p>
          <a:p>
            <a:pPr algn="just"/>
            <a:r>
              <a:rPr lang="en-US" dirty="0"/>
              <a:t>Frequently used in programming for repeated execution of statements in a loop.</a:t>
            </a:r>
          </a:p>
          <a:p>
            <a:pPr algn="just"/>
            <a:r>
              <a:rPr lang="en-US" dirty="0"/>
              <a:t>It executes a sequence of statements repeatedly as long as a condition remains true.</a:t>
            </a:r>
          </a:p>
          <a:p>
            <a:endParaRPr lang="en-US" dirty="0"/>
          </a:p>
          <a:p>
            <a:pPr>
              <a:buNone/>
            </a:pPr>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a:t>
            </a:r>
          </a:p>
        </p:txBody>
      </p:sp>
      <p:sp>
        <p:nvSpPr>
          <p:cNvPr id="3" name="Content Placeholder 2"/>
          <p:cNvSpPr>
            <a:spLocks noGrp="1"/>
          </p:cNvSpPr>
          <p:nvPr>
            <p:ph idx="1"/>
          </p:nvPr>
        </p:nvSpPr>
        <p:spPr/>
        <p:txBody>
          <a:bodyPr>
            <a:normAutofit lnSpcReduction="10000"/>
          </a:bodyPr>
          <a:lstStyle/>
          <a:p>
            <a:pPr>
              <a:buNone/>
            </a:pPr>
            <a:r>
              <a:rPr lang="en-US" dirty="0"/>
              <a:t>Syntax—</a:t>
            </a:r>
          </a:p>
          <a:p>
            <a:pPr>
              <a:buNone/>
            </a:pPr>
            <a:r>
              <a:rPr lang="en-US" dirty="0"/>
              <a:t>while </a:t>
            </a:r>
            <a:r>
              <a:rPr lang="en-US" dirty="0" err="1"/>
              <a:t>test_condition</a:t>
            </a:r>
            <a:r>
              <a:rPr lang="en-US" dirty="0"/>
              <a:t>:</a:t>
            </a:r>
          </a:p>
          <a:p>
            <a:pPr>
              <a:buNone/>
            </a:pPr>
            <a:r>
              <a:rPr lang="en-US" dirty="0"/>
              <a:t>		Statements</a:t>
            </a:r>
          </a:p>
          <a:p>
            <a:pPr>
              <a:buNone/>
            </a:pPr>
            <a:r>
              <a:rPr lang="en-US" dirty="0"/>
              <a:t> </a:t>
            </a:r>
          </a:p>
          <a:p>
            <a:pPr>
              <a:buNone/>
            </a:pPr>
            <a:r>
              <a:rPr lang="en-US" dirty="0"/>
              <a:t>Note—</a:t>
            </a:r>
          </a:p>
          <a:p>
            <a:pPr lvl="0"/>
            <a:r>
              <a:rPr lang="en-US" dirty="0"/>
              <a:t>while is a keyword</a:t>
            </a:r>
          </a:p>
          <a:p>
            <a:pPr lvl="0"/>
            <a:r>
              <a:rPr lang="en-US" dirty="0"/>
              <a:t>Test condition is a Boolean expression.</a:t>
            </a:r>
          </a:p>
          <a:p>
            <a:pPr lvl="0"/>
            <a:r>
              <a:rPr lang="en-US" dirty="0"/>
              <a:t>Colon(:) must follow the test condition.</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a:buNone/>
            </a:pPr>
            <a:r>
              <a:rPr lang="en-US" sz="3800" dirty="0">
                <a:solidFill>
                  <a:srgbClr val="FF0000"/>
                </a:solidFill>
              </a:rPr>
              <a:t>count = 0</a:t>
            </a:r>
          </a:p>
          <a:p>
            <a:pPr>
              <a:buNone/>
            </a:pPr>
            <a:r>
              <a:rPr lang="en-US" sz="3800" dirty="0">
                <a:solidFill>
                  <a:srgbClr val="FF0000"/>
                </a:solidFill>
              </a:rPr>
              <a:t>while (count &lt; 9):</a:t>
            </a:r>
          </a:p>
          <a:p>
            <a:pPr>
              <a:buNone/>
            </a:pPr>
            <a:r>
              <a:rPr lang="en-US" sz="3800" dirty="0">
                <a:solidFill>
                  <a:srgbClr val="FF0000"/>
                </a:solidFill>
              </a:rPr>
              <a:t>   print (“The count is:”, count)</a:t>
            </a:r>
          </a:p>
          <a:p>
            <a:pPr>
              <a:buNone/>
            </a:pPr>
            <a:r>
              <a:rPr lang="en-US" sz="3800" dirty="0">
                <a:solidFill>
                  <a:srgbClr val="FF0000"/>
                </a:solidFill>
              </a:rPr>
              <a:t>   count = count + 1</a:t>
            </a:r>
          </a:p>
          <a:p>
            <a:pPr>
              <a:buNone/>
            </a:pPr>
            <a:r>
              <a:rPr lang="en-US" dirty="0">
                <a:solidFill>
                  <a:srgbClr val="FF0000"/>
                </a:solidFill>
              </a:rPr>
              <a:t>print ("Good bye!")</a:t>
            </a:r>
          </a:p>
          <a:p>
            <a:pPr>
              <a:buNone/>
            </a:pPr>
            <a:r>
              <a:rPr lang="en-US" dirty="0"/>
              <a:t>When the above code is executed, it produces the following result −</a:t>
            </a:r>
          </a:p>
          <a:p>
            <a:pPr>
              <a:buNone/>
            </a:pPr>
            <a:r>
              <a:rPr lang="en-US" dirty="0"/>
              <a:t>The count is: 0</a:t>
            </a:r>
          </a:p>
          <a:p>
            <a:pPr>
              <a:buNone/>
            </a:pPr>
            <a:r>
              <a:rPr lang="en-US" dirty="0"/>
              <a:t>The count is: 1</a:t>
            </a:r>
          </a:p>
          <a:p>
            <a:pPr>
              <a:buNone/>
            </a:pPr>
            <a:r>
              <a:rPr lang="en-US" dirty="0"/>
              <a:t>The count is: 2</a:t>
            </a:r>
          </a:p>
          <a:p>
            <a:pPr>
              <a:buNone/>
            </a:pPr>
            <a:r>
              <a:rPr lang="en-US" dirty="0"/>
              <a:t>The count is: 3</a:t>
            </a:r>
          </a:p>
          <a:p>
            <a:pPr>
              <a:buNone/>
            </a:pPr>
            <a:r>
              <a:rPr lang="en-US" dirty="0"/>
              <a:t>The count is: 4</a:t>
            </a:r>
          </a:p>
          <a:p>
            <a:pPr>
              <a:buNone/>
            </a:pPr>
            <a:r>
              <a:rPr lang="en-US" dirty="0"/>
              <a:t>The count is: 5</a:t>
            </a:r>
          </a:p>
          <a:p>
            <a:pPr>
              <a:buNone/>
            </a:pPr>
            <a:r>
              <a:rPr lang="en-US" dirty="0"/>
              <a:t>The count is: 6</a:t>
            </a:r>
          </a:p>
          <a:p>
            <a:pPr>
              <a:buNone/>
            </a:pPr>
            <a:r>
              <a:rPr lang="en-US" dirty="0"/>
              <a:t>The count is: 7</a:t>
            </a:r>
          </a:p>
          <a:p>
            <a:pPr>
              <a:buNone/>
            </a:pPr>
            <a:r>
              <a:rPr lang="en-US" dirty="0"/>
              <a:t>The count is: 8</a:t>
            </a:r>
          </a:p>
          <a:p>
            <a:pPr>
              <a:buNone/>
            </a:pPr>
            <a:r>
              <a:rPr lang="en-US" dirty="0"/>
              <a:t>Good bye!</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solidFill>
                  <a:srgbClr val="FF0000"/>
                </a:solidFill>
              </a:rPr>
              <a:t>count = 0</a:t>
            </a:r>
          </a:p>
          <a:p>
            <a:pPr>
              <a:buNone/>
            </a:pPr>
            <a:r>
              <a:rPr lang="en-US" dirty="0">
                <a:solidFill>
                  <a:srgbClr val="FF0000"/>
                </a:solidFill>
              </a:rPr>
              <a:t>while (count &lt; 3):     </a:t>
            </a:r>
          </a:p>
          <a:p>
            <a:pPr>
              <a:buNone/>
            </a:pPr>
            <a:r>
              <a:rPr lang="en-US" dirty="0">
                <a:solidFill>
                  <a:srgbClr val="FF0000"/>
                </a:solidFill>
              </a:rPr>
              <a:t>    count = count + 1</a:t>
            </a:r>
          </a:p>
          <a:p>
            <a:pPr>
              <a:buNone/>
            </a:pPr>
            <a:r>
              <a:rPr lang="en-US" dirty="0">
                <a:solidFill>
                  <a:srgbClr val="FF0000"/>
                </a:solidFill>
              </a:rPr>
              <a:t>    print("While Loop is running")</a:t>
            </a:r>
          </a:p>
          <a:p>
            <a:pPr fontAlgn="base">
              <a:buNone/>
            </a:pPr>
            <a:r>
              <a:rPr lang="en-US" dirty="0">
                <a:solidFill>
                  <a:srgbClr val="FF0000"/>
                </a:solidFill>
              </a:rPr>
              <a:t> </a:t>
            </a:r>
          </a:p>
          <a:p>
            <a:pPr fontAlgn="base">
              <a:buNone/>
            </a:pPr>
            <a:r>
              <a:rPr lang="en-US" dirty="0">
                <a:solidFill>
                  <a:srgbClr val="FF0000"/>
                </a:solidFill>
              </a:rPr>
              <a:t> </a:t>
            </a:r>
          </a:p>
          <a:p>
            <a:pPr fontAlgn="base">
              <a:buNone/>
            </a:pPr>
            <a:r>
              <a:rPr lang="en-US" dirty="0">
                <a:solidFill>
                  <a:srgbClr val="FF0000"/>
                </a:solidFill>
              </a:rPr>
              <a:t>Output:</a:t>
            </a:r>
          </a:p>
          <a:p>
            <a:pPr>
              <a:buNone/>
            </a:pPr>
            <a:r>
              <a:rPr lang="en-US" dirty="0">
                <a:solidFill>
                  <a:srgbClr val="FF0000"/>
                </a:solidFill>
              </a:rPr>
              <a:t>While Loop is running </a:t>
            </a:r>
          </a:p>
          <a:p>
            <a:pPr>
              <a:buNone/>
            </a:pPr>
            <a:r>
              <a:rPr lang="en-US" dirty="0">
                <a:solidFill>
                  <a:srgbClr val="FF0000"/>
                </a:solidFill>
              </a:rPr>
              <a:t>While Loop is running </a:t>
            </a:r>
          </a:p>
          <a:p>
            <a:pPr>
              <a:buNone/>
            </a:pPr>
            <a:r>
              <a:rPr lang="en-US" dirty="0">
                <a:solidFill>
                  <a:srgbClr val="FF0000"/>
                </a:solidFill>
              </a:rPr>
              <a:t>While Loop is running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else statement with while loops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While loop executes the block until a condition is false. </a:t>
            </a:r>
          </a:p>
          <a:p>
            <a:r>
              <a:rPr lang="en-US" dirty="0"/>
              <a:t>When the condition becomes false, the statement immediately after the loop is executed.</a:t>
            </a:r>
          </a:p>
          <a:p>
            <a:r>
              <a:rPr lang="en-US" dirty="0"/>
              <a:t>The else clause is only executed when your while condition becomes false.</a:t>
            </a:r>
          </a:p>
          <a:p>
            <a:pPr>
              <a:buNone/>
            </a:pPr>
            <a:r>
              <a:rPr lang="en-US" dirty="0">
                <a:solidFill>
                  <a:srgbClr val="FF0000"/>
                </a:solidFill>
              </a:rPr>
              <a:t>while condition: </a:t>
            </a:r>
          </a:p>
          <a:p>
            <a:pPr>
              <a:buNone/>
            </a:pPr>
            <a:r>
              <a:rPr lang="en-US" dirty="0">
                <a:solidFill>
                  <a:srgbClr val="FF0000"/>
                </a:solidFill>
              </a:rPr>
              <a:t>		statements </a:t>
            </a:r>
          </a:p>
          <a:p>
            <a:pPr>
              <a:buNone/>
            </a:pPr>
            <a:r>
              <a:rPr lang="en-US" dirty="0">
                <a:solidFill>
                  <a:srgbClr val="FF0000"/>
                </a:solidFill>
              </a:rPr>
              <a:t>else: </a:t>
            </a:r>
          </a:p>
          <a:p>
            <a:pPr>
              <a:buNone/>
            </a:pPr>
            <a:r>
              <a:rPr lang="en-US" dirty="0">
                <a:solidFill>
                  <a:srgbClr val="FF0000"/>
                </a:solidFill>
              </a:rPr>
              <a:t>		statements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solidFill>
                  <a:srgbClr val="FF0000"/>
                </a:solidFill>
              </a:rPr>
              <a:t>count = 0</a:t>
            </a:r>
          </a:p>
          <a:p>
            <a:pPr>
              <a:buNone/>
            </a:pPr>
            <a:r>
              <a:rPr lang="en-US" dirty="0">
                <a:solidFill>
                  <a:srgbClr val="FF0000"/>
                </a:solidFill>
              </a:rPr>
              <a:t>while (count &lt; 3):     </a:t>
            </a:r>
          </a:p>
          <a:p>
            <a:pPr>
              <a:buNone/>
            </a:pPr>
            <a:r>
              <a:rPr lang="en-US" dirty="0">
                <a:solidFill>
                  <a:srgbClr val="FF0000"/>
                </a:solidFill>
              </a:rPr>
              <a:t>    count = count + 1</a:t>
            </a:r>
          </a:p>
          <a:p>
            <a:pPr>
              <a:buNone/>
            </a:pPr>
            <a:r>
              <a:rPr lang="en-US" dirty="0">
                <a:solidFill>
                  <a:srgbClr val="FF0000"/>
                </a:solidFill>
              </a:rPr>
              <a:t>    print("Hello Python") </a:t>
            </a:r>
          </a:p>
          <a:p>
            <a:pPr>
              <a:buNone/>
            </a:pPr>
            <a:r>
              <a:rPr lang="en-US" dirty="0">
                <a:solidFill>
                  <a:srgbClr val="FF0000"/>
                </a:solidFill>
              </a:rPr>
              <a:t>else: </a:t>
            </a:r>
          </a:p>
          <a:p>
            <a:pPr>
              <a:buNone/>
            </a:pPr>
            <a:r>
              <a:rPr lang="en-US" dirty="0">
                <a:solidFill>
                  <a:srgbClr val="FF0000"/>
                </a:solidFill>
              </a:rPr>
              <a:t>    print("In Else Block") </a:t>
            </a:r>
          </a:p>
          <a:p>
            <a:pPr>
              <a:buNone/>
            </a:pPr>
            <a:r>
              <a:rPr lang="en-US" dirty="0"/>
              <a:t> </a:t>
            </a:r>
          </a:p>
          <a:p>
            <a:pPr fontAlgn="base">
              <a:buNone/>
            </a:pPr>
            <a:r>
              <a:rPr lang="en-US" dirty="0"/>
              <a:t>Output:</a:t>
            </a:r>
          </a:p>
          <a:p>
            <a:pPr>
              <a:buNone/>
            </a:pPr>
            <a:r>
              <a:rPr lang="en-US" dirty="0"/>
              <a:t>Hello Python</a:t>
            </a:r>
          </a:p>
          <a:p>
            <a:pPr>
              <a:buNone/>
            </a:pPr>
            <a:r>
              <a:rPr lang="en-US" dirty="0"/>
              <a:t>Hello Python</a:t>
            </a:r>
          </a:p>
          <a:p>
            <a:pPr>
              <a:buNone/>
            </a:pPr>
            <a:r>
              <a:rPr lang="en-US" dirty="0"/>
              <a:t>Hello Python</a:t>
            </a:r>
          </a:p>
          <a:p>
            <a:pPr>
              <a:buNone/>
            </a:pPr>
            <a:r>
              <a:rPr lang="en-US" dirty="0"/>
              <a:t>In Else Block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a:xfrm>
            <a:off x="457200" y="914400"/>
            <a:ext cx="8229600" cy="5715000"/>
          </a:xfrm>
        </p:spPr>
        <p:txBody>
          <a:bodyPr>
            <a:normAutofit fontScale="55000" lnSpcReduction="20000"/>
          </a:bodyPr>
          <a:lstStyle/>
          <a:p>
            <a:pPr>
              <a:buNone/>
            </a:pPr>
            <a:r>
              <a:rPr lang="en-US" sz="3800" b="1" dirty="0"/>
              <a:t>i = 1</a:t>
            </a:r>
          </a:p>
          <a:p>
            <a:pPr>
              <a:buNone/>
            </a:pPr>
            <a:r>
              <a:rPr lang="en-US" sz="3800" b="1" dirty="0"/>
              <a:t>while i &lt;= 10:</a:t>
            </a:r>
          </a:p>
          <a:p>
            <a:pPr>
              <a:buNone/>
            </a:pPr>
            <a:r>
              <a:rPr lang="en-US" sz="3800" b="1" dirty="0"/>
              <a:t>    print(i)</a:t>
            </a:r>
          </a:p>
          <a:p>
            <a:pPr>
              <a:buNone/>
            </a:pPr>
            <a:r>
              <a:rPr lang="en-US" sz="3800" b="1" dirty="0"/>
              <a:t>    i += 1</a:t>
            </a:r>
          </a:p>
          <a:p>
            <a:pPr>
              <a:buNone/>
            </a:pPr>
            <a:r>
              <a:rPr lang="en-US" sz="3800" b="1" dirty="0"/>
              <a:t>else:</a:t>
            </a:r>
          </a:p>
          <a:p>
            <a:pPr>
              <a:buNone/>
            </a:pPr>
            <a:r>
              <a:rPr lang="en-US" sz="3800" b="1" dirty="0"/>
              <a:t>    print(“Loop ended, i = ”, i)</a:t>
            </a:r>
          </a:p>
          <a:p>
            <a:r>
              <a:rPr lang="en-US" dirty="0"/>
              <a:t>Output---</a:t>
            </a:r>
          </a:p>
          <a:p>
            <a:pPr>
              <a:buNone/>
            </a:pPr>
            <a:r>
              <a:rPr lang="en-US" dirty="0">
                <a:solidFill>
                  <a:srgbClr val="FF0000"/>
                </a:solidFill>
              </a:rPr>
              <a:t>1</a:t>
            </a:r>
          </a:p>
          <a:p>
            <a:pPr>
              <a:buNone/>
            </a:pPr>
            <a:r>
              <a:rPr lang="en-US" dirty="0">
                <a:solidFill>
                  <a:srgbClr val="FF0000"/>
                </a:solidFill>
              </a:rPr>
              <a:t>2</a:t>
            </a:r>
          </a:p>
          <a:p>
            <a:pPr>
              <a:buNone/>
            </a:pPr>
            <a:r>
              <a:rPr lang="en-US" dirty="0">
                <a:solidFill>
                  <a:srgbClr val="FF0000"/>
                </a:solidFill>
              </a:rPr>
              <a:t>3</a:t>
            </a:r>
          </a:p>
          <a:p>
            <a:pPr>
              <a:buNone/>
            </a:pPr>
            <a:r>
              <a:rPr lang="en-US" dirty="0">
                <a:solidFill>
                  <a:srgbClr val="FF0000"/>
                </a:solidFill>
              </a:rPr>
              <a:t>4</a:t>
            </a:r>
          </a:p>
          <a:p>
            <a:pPr>
              <a:buNone/>
            </a:pPr>
            <a:r>
              <a:rPr lang="en-US" dirty="0">
                <a:solidFill>
                  <a:srgbClr val="FF0000"/>
                </a:solidFill>
              </a:rPr>
              <a:t>5</a:t>
            </a:r>
          </a:p>
          <a:p>
            <a:pPr>
              <a:buNone/>
            </a:pPr>
            <a:r>
              <a:rPr lang="en-US" dirty="0">
                <a:solidFill>
                  <a:srgbClr val="FF0000"/>
                </a:solidFill>
              </a:rPr>
              <a:t>6</a:t>
            </a:r>
          </a:p>
          <a:p>
            <a:pPr>
              <a:buNone/>
            </a:pPr>
            <a:r>
              <a:rPr lang="en-US" dirty="0">
                <a:solidFill>
                  <a:srgbClr val="FF0000"/>
                </a:solidFill>
              </a:rPr>
              <a:t>7</a:t>
            </a:r>
          </a:p>
          <a:p>
            <a:pPr>
              <a:buNone/>
            </a:pPr>
            <a:r>
              <a:rPr lang="en-US" dirty="0">
                <a:solidFill>
                  <a:srgbClr val="FF0000"/>
                </a:solidFill>
              </a:rPr>
              <a:t>8</a:t>
            </a:r>
          </a:p>
          <a:p>
            <a:pPr>
              <a:buNone/>
            </a:pPr>
            <a:r>
              <a:rPr lang="en-US" dirty="0">
                <a:solidFill>
                  <a:srgbClr val="FF0000"/>
                </a:solidFill>
              </a:rPr>
              <a:t>9</a:t>
            </a:r>
          </a:p>
          <a:p>
            <a:pPr>
              <a:buNone/>
            </a:pPr>
            <a:r>
              <a:rPr lang="en-US" dirty="0">
                <a:solidFill>
                  <a:srgbClr val="FF0000"/>
                </a:solidFill>
              </a:rPr>
              <a:t>10</a:t>
            </a:r>
          </a:p>
          <a:p>
            <a:pPr>
              <a:buNone/>
            </a:pPr>
            <a:r>
              <a:rPr lang="en-US" dirty="0">
                <a:solidFill>
                  <a:srgbClr val="FF0000"/>
                </a:solidFill>
              </a:rPr>
              <a:t>Loop ended, i = 11</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additive="base">
                                        <p:cTn id="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 calcmode="lin" valueType="num">
                                      <p:cBhvr additive="base">
                                        <p:cTn id="3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anim calcmode="lin" valueType="num">
                                      <p:cBhvr additive="base">
                                        <p:cTn id="4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 calcmode="lin" valueType="num">
                                      <p:cBhvr additive="base">
                                        <p:cTn id="4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 calcmode="lin" valueType="num">
                                      <p:cBhvr additive="base">
                                        <p:cTn id="5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Loops</a:t>
            </a:r>
          </a:p>
        </p:txBody>
      </p:sp>
      <p:sp>
        <p:nvSpPr>
          <p:cNvPr id="3" name="Content Placeholder 2"/>
          <p:cNvSpPr>
            <a:spLocks noGrp="1"/>
          </p:cNvSpPr>
          <p:nvPr>
            <p:ph idx="1"/>
          </p:nvPr>
        </p:nvSpPr>
        <p:spPr/>
        <p:txBody>
          <a:bodyPr/>
          <a:lstStyle/>
          <a:p>
            <a:pPr>
              <a:buNone/>
            </a:pPr>
            <a:r>
              <a:rPr lang="en-US" dirty="0"/>
              <a:t>while True:</a:t>
            </a:r>
          </a:p>
          <a:p>
            <a:pPr>
              <a:buNone/>
            </a:pPr>
            <a:r>
              <a:rPr lang="en-US" dirty="0"/>
              <a:t>   print("hello")</a:t>
            </a:r>
          </a:p>
          <a:p>
            <a:pPr>
              <a:buNone/>
            </a:pPr>
            <a:endParaRPr lang="en-US" dirty="0"/>
          </a:p>
          <a:p>
            <a:pPr>
              <a:buNone/>
            </a:pPr>
            <a:r>
              <a:rPr lang="en-US" dirty="0"/>
              <a:t>-------------------------</a:t>
            </a:r>
          </a:p>
          <a:p>
            <a:pPr>
              <a:buNone/>
            </a:pPr>
            <a:r>
              <a:rPr lang="en-US" dirty="0"/>
              <a:t>num = 1</a:t>
            </a:r>
          </a:p>
          <a:p>
            <a:pPr>
              <a:buNone/>
            </a:pPr>
            <a:r>
              <a:rPr lang="en-US" dirty="0"/>
              <a:t>while num&lt;5:</a:t>
            </a:r>
          </a:p>
          <a:p>
            <a:pPr>
              <a:buNone/>
            </a:pPr>
            <a:r>
              <a:rPr lang="en-US" dirty="0"/>
              <a:t>   print(num)</a:t>
            </a:r>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D915-03A9-4616-8F41-F9EF8E3A2480}"/>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BCA5E046-CA2E-495F-89AD-087BBD9F2161}"/>
              </a:ext>
            </a:extLst>
          </p:cNvPr>
          <p:cNvSpPr>
            <a:spLocks noGrp="1"/>
          </p:cNvSpPr>
          <p:nvPr>
            <p:ph idx="1"/>
          </p:nvPr>
        </p:nvSpPr>
        <p:spPr/>
        <p:txBody>
          <a:bodyPr>
            <a:normAutofit fontScale="85000" lnSpcReduction="20000"/>
          </a:bodyPr>
          <a:lstStyle/>
          <a:p>
            <a:pPr marL="0" marR="0" indent="0" algn="just">
              <a:lnSpc>
                <a:spcPct val="115000"/>
              </a:lnSpc>
              <a:spcBef>
                <a:spcPts val="0"/>
              </a:spcBef>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Example2—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Val = int(input(“Enter any number: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if(Val &gt; 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print(“Cube of the number is: ”, Val **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print(“Square of the number is: ”, Val **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Example3---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Find greatest of two numbers: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Num1= int(input(“Enter the First Number: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Num2=int(input(“Enter the Second Number: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if Num1 &gt; Num2: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 Num1, “is greater than”, Num2)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print( Num2, “is greater than”, Num1)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8953107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Nested while loop in Python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sz="2400" dirty="0"/>
              <a:t>When a while loop is present inside another while loop then it is called nested while loop. Lets take an example to understand this concept.</a:t>
            </a:r>
          </a:p>
          <a:p>
            <a:pPr>
              <a:buNone/>
            </a:pPr>
            <a:r>
              <a:rPr lang="en-US" b="1" dirty="0">
                <a:solidFill>
                  <a:srgbClr val="FF0000"/>
                </a:solidFill>
              </a:rPr>
              <a:t>i = 1</a:t>
            </a:r>
          </a:p>
          <a:p>
            <a:pPr>
              <a:buNone/>
            </a:pPr>
            <a:r>
              <a:rPr lang="en-US" b="1" dirty="0">
                <a:solidFill>
                  <a:srgbClr val="FF0000"/>
                </a:solidFill>
              </a:rPr>
              <a:t>j = 5</a:t>
            </a:r>
          </a:p>
          <a:p>
            <a:pPr>
              <a:buNone/>
            </a:pPr>
            <a:r>
              <a:rPr lang="en-US" b="1" dirty="0">
                <a:solidFill>
                  <a:srgbClr val="FF0000"/>
                </a:solidFill>
              </a:rPr>
              <a:t>while i &lt; 4:</a:t>
            </a:r>
          </a:p>
          <a:p>
            <a:pPr>
              <a:buNone/>
            </a:pPr>
            <a:r>
              <a:rPr lang="en-US" b="1" dirty="0">
                <a:solidFill>
                  <a:srgbClr val="FF0000"/>
                </a:solidFill>
              </a:rPr>
              <a:t>    while j &lt; 8:</a:t>
            </a:r>
          </a:p>
          <a:p>
            <a:pPr>
              <a:buNone/>
            </a:pPr>
            <a:r>
              <a:rPr lang="en-US" b="1" dirty="0">
                <a:solidFill>
                  <a:srgbClr val="FF0000"/>
                </a:solidFill>
              </a:rPr>
              <a:t>        print(i, ",", j)</a:t>
            </a:r>
          </a:p>
          <a:p>
            <a:pPr>
              <a:buNone/>
            </a:pPr>
            <a:r>
              <a:rPr lang="en-US" b="1" dirty="0">
                <a:solidFill>
                  <a:srgbClr val="FF0000"/>
                </a:solidFill>
              </a:rPr>
              <a:t>        j = j + 1</a:t>
            </a:r>
          </a:p>
          <a:p>
            <a:pPr>
              <a:buNone/>
            </a:pPr>
            <a:r>
              <a:rPr lang="en-US" b="1" dirty="0">
                <a:solidFill>
                  <a:srgbClr val="FF0000"/>
                </a:solidFill>
              </a:rPr>
              <a:t>        i = i + 1</a:t>
            </a:r>
          </a:p>
          <a:p>
            <a:pPr>
              <a:buNone/>
            </a:pPr>
            <a:r>
              <a:rPr lang="en-US" b="1" dirty="0">
                <a:solidFill>
                  <a:srgbClr val="FF0000"/>
                </a:solidFill>
              </a:rPr>
              <a:t>Output:</a:t>
            </a:r>
          </a:p>
          <a:p>
            <a:pPr>
              <a:buNone/>
            </a:pPr>
            <a:r>
              <a:rPr lang="en-US" b="1" dirty="0">
                <a:solidFill>
                  <a:srgbClr val="FF0000"/>
                </a:solidFill>
              </a:rPr>
              <a:t>1 , 5</a:t>
            </a:r>
          </a:p>
          <a:p>
            <a:pPr>
              <a:buNone/>
            </a:pPr>
            <a:r>
              <a:rPr lang="en-US" b="1" dirty="0">
                <a:solidFill>
                  <a:srgbClr val="FF0000"/>
                </a:solidFill>
              </a:rPr>
              <a:t>2 , 6</a:t>
            </a:r>
          </a:p>
          <a:p>
            <a:pPr>
              <a:buNone/>
            </a:pPr>
            <a:r>
              <a:rPr lang="en-US" b="1" dirty="0">
                <a:solidFill>
                  <a:srgbClr val="FF0000"/>
                </a:solidFill>
              </a:rPr>
              <a:t>3 , 7</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Output</a:t>
            </a:r>
          </a:p>
        </p:txBody>
      </p:sp>
      <p:sp>
        <p:nvSpPr>
          <p:cNvPr id="3" name="Content Placeholder 2"/>
          <p:cNvSpPr>
            <a:spLocks noGrp="1"/>
          </p:cNvSpPr>
          <p:nvPr>
            <p:ph idx="1"/>
          </p:nvPr>
        </p:nvSpPr>
        <p:spPr/>
        <p:txBody>
          <a:bodyPr/>
          <a:lstStyle/>
          <a:p>
            <a:pPr>
              <a:buNone/>
            </a:pPr>
            <a:r>
              <a:rPr lang="en-US" dirty="0"/>
              <a:t>n = 5</a:t>
            </a:r>
          </a:p>
          <a:p>
            <a:pPr>
              <a:buNone/>
            </a:pPr>
            <a:r>
              <a:rPr lang="en-US" dirty="0"/>
              <a:t>while n &gt; 0:     </a:t>
            </a:r>
          </a:p>
          <a:p>
            <a:pPr>
              <a:buNone/>
            </a:pPr>
            <a:r>
              <a:rPr lang="en-US" dirty="0"/>
              <a:t>  n - = 1     </a:t>
            </a:r>
          </a:p>
          <a:p>
            <a:pPr>
              <a:buNone/>
            </a:pPr>
            <a:r>
              <a:rPr lang="en-US" dirty="0"/>
              <a:t>  if n == 2:         </a:t>
            </a:r>
          </a:p>
          <a:p>
            <a:pPr>
              <a:buNone/>
            </a:pPr>
            <a:r>
              <a:rPr lang="en-US" dirty="0"/>
              <a:t>     break     </a:t>
            </a:r>
          </a:p>
          <a:p>
            <a:pPr>
              <a:buNone/>
            </a:pPr>
            <a:r>
              <a:rPr lang="en-US" dirty="0"/>
              <a:t>  print(n)</a:t>
            </a:r>
          </a:p>
          <a:p>
            <a:pPr>
              <a:buNone/>
            </a:pPr>
            <a:r>
              <a:rPr lang="en-US" dirty="0"/>
              <a:t>print('Loop ended.')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a:t>
            </a:r>
            <a:br>
              <a:rPr lang="en-US" dirty="0"/>
            </a:br>
            <a:endParaRPr lang="en-US" dirty="0"/>
          </a:p>
        </p:txBody>
      </p:sp>
      <p:sp>
        <p:nvSpPr>
          <p:cNvPr id="3" name="Content Placeholder 2"/>
          <p:cNvSpPr>
            <a:spLocks noGrp="1"/>
          </p:cNvSpPr>
          <p:nvPr>
            <p:ph idx="1"/>
          </p:nvPr>
        </p:nvSpPr>
        <p:spPr/>
        <p:txBody>
          <a:bodyPr/>
          <a:lstStyle/>
          <a:p>
            <a:pPr>
              <a:buNone/>
            </a:pPr>
            <a:r>
              <a:rPr lang="en-US" dirty="0"/>
              <a:t>4 3</a:t>
            </a:r>
          </a:p>
          <a:p>
            <a:pPr>
              <a:buNone/>
            </a:pPr>
            <a:r>
              <a:rPr lang="en-US" dirty="0"/>
              <a:t>Loop ended.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 the output</a:t>
            </a:r>
          </a:p>
        </p:txBody>
      </p:sp>
      <p:sp>
        <p:nvSpPr>
          <p:cNvPr id="3" name="Content Placeholder 2"/>
          <p:cNvSpPr>
            <a:spLocks noGrp="1"/>
          </p:cNvSpPr>
          <p:nvPr>
            <p:ph idx="1"/>
          </p:nvPr>
        </p:nvSpPr>
        <p:spPr/>
        <p:txBody>
          <a:bodyPr/>
          <a:lstStyle/>
          <a:p>
            <a:r>
              <a:rPr lang="en-US" dirty="0"/>
              <a:t>for num1 in range(3):</a:t>
            </a:r>
          </a:p>
          <a:p>
            <a:r>
              <a:rPr lang="en-US" dirty="0"/>
              <a:t>    for num2 in range(10, 14):</a:t>
            </a:r>
          </a:p>
          <a:p>
            <a:r>
              <a:rPr lang="en-US" dirty="0"/>
              <a:t>        print(num1, ",", num2)</a:t>
            </a:r>
          </a:p>
          <a:p>
            <a:endParaRPr lang="en-US" dirty="0"/>
          </a:p>
        </p:txBody>
      </p:sp>
    </p:spTree>
    <p:extLst>
      <p:ext uri="{BB962C8B-B14F-4D97-AF65-F5344CB8AC3E}">
        <p14:creationId xmlns:p14="http://schemas.microsoft.com/office/powerpoint/2010/main" val="3962290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a:p>
          <a:p>
            <a:pPr>
              <a:buNone/>
            </a:pPr>
            <a:r>
              <a:rPr lang="en-US" b="1" dirty="0"/>
              <a:t>0 , 10</a:t>
            </a:r>
            <a:endParaRPr lang="en-US" dirty="0"/>
          </a:p>
          <a:p>
            <a:pPr>
              <a:buNone/>
            </a:pPr>
            <a:r>
              <a:rPr lang="en-US" b="1" dirty="0"/>
              <a:t>0 , 11</a:t>
            </a:r>
            <a:endParaRPr lang="en-US" dirty="0"/>
          </a:p>
          <a:p>
            <a:pPr>
              <a:buNone/>
            </a:pPr>
            <a:r>
              <a:rPr lang="en-US" b="1" dirty="0"/>
              <a:t>0 , 12</a:t>
            </a:r>
            <a:endParaRPr lang="en-US" dirty="0"/>
          </a:p>
          <a:p>
            <a:pPr>
              <a:buNone/>
            </a:pPr>
            <a:r>
              <a:rPr lang="en-US" b="1" dirty="0"/>
              <a:t>0 , 13</a:t>
            </a:r>
            <a:endParaRPr lang="en-US" dirty="0"/>
          </a:p>
          <a:p>
            <a:pPr>
              <a:buNone/>
            </a:pPr>
            <a:r>
              <a:rPr lang="en-US" b="1" dirty="0"/>
              <a:t>1 , 10</a:t>
            </a:r>
            <a:endParaRPr lang="en-US" dirty="0"/>
          </a:p>
          <a:p>
            <a:pPr>
              <a:buNone/>
            </a:pPr>
            <a:r>
              <a:rPr lang="en-US" b="1" dirty="0"/>
              <a:t>1 , 11</a:t>
            </a:r>
            <a:endParaRPr lang="en-US" dirty="0"/>
          </a:p>
          <a:p>
            <a:pPr>
              <a:buNone/>
            </a:pPr>
            <a:r>
              <a:rPr lang="en-US" b="1" dirty="0"/>
              <a:t>1 , 12</a:t>
            </a:r>
            <a:endParaRPr lang="en-US" dirty="0"/>
          </a:p>
          <a:p>
            <a:pPr>
              <a:buNone/>
            </a:pPr>
            <a:r>
              <a:rPr lang="en-US" b="1" dirty="0"/>
              <a:t>1 , 13</a:t>
            </a:r>
            <a:endParaRPr lang="en-US" dirty="0"/>
          </a:p>
          <a:p>
            <a:pPr>
              <a:buNone/>
            </a:pPr>
            <a:r>
              <a:rPr lang="en-US" b="1" dirty="0"/>
              <a:t>2 , 10</a:t>
            </a:r>
            <a:endParaRPr lang="en-US" dirty="0"/>
          </a:p>
          <a:p>
            <a:pPr>
              <a:buNone/>
            </a:pPr>
            <a:r>
              <a:rPr lang="en-US" b="1" dirty="0"/>
              <a:t>2 , 11</a:t>
            </a:r>
            <a:endParaRPr lang="en-US" dirty="0"/>
          </a:p>
          <a:p>
            <a:pPr>
              <a:buNone/>
            </a:pPr>
            <a:r>
              <a:rPr lang="en-US" b="1" dirty="0"/>
              <a:t>2 , 12</a:t>
            </a:r>
            <a:endParaRPr lang="en-US" dirty="0"/>
          </a:p>
          <a:p>
            <a:pPr>
              <a:buNone/>
            </a:pPr>
            <a:r>
              <a:rPr lang="en-US" b="1" dirty="0"/>
              <a:t>2 , 13</a:t>
            </a:r>
            <a:endParaRPr lang="en-US" dirty="0"/>
          </a:p>
          <a:p>
            <a:endParaRPr lang="en-US" dirty="0"/>
          </a:p>
        </p:txBody>
      </p:sp>
    </p:spTree>
    <p:extLst>
      <p:ext uri="{BB962C8B-B14F-4D97-AF65-F5344CB8AC3E}">
        <p14:creationId xmlns:p14="http://schemas.microsoft.com/office/powerpoint/2010/main" val="956353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 the output</a:t>
            </a:r>
          </a:p>
        </p:txBody>
      </p:sp>
      <p:sp>
        <p:nvSpPr>
          <p:cNvPr id="3" name="Content Placeholder 2"/>
          <p:cNvSpPr>
            <a:spLocks noGrp="1"/>
          </p:cNvSpPr>
          <p:nvPr>
            <p:ph idx="1"/>
          </p:nvPr>
        </p:nvSpPr>
        <p:spPr/>
        <p:txBody>
          <a:bodyPr>
            <a:normAutofit lnSpcReduction="10000"/>
          </a:bodyPr>
          <a:lstStyle/>
          <a:p>
            <a:r>
              <a:rPr lang="en-US" b="1" dirty="0"/>
              <a:t>for num in range(10,20):     </a:t>
            </a:r>
            <a:endParaRPr lang="en-US" dirty="0"/>
          </a:p>
          <a:p>
            <a:r>
              <a:rPr lang="en-US" b="1" dirty="0"/>
              <a:t>   for i in range(2,num):    </a:t>
            </a:r>
            <a:endParaRPr lang="en-US" dirty="0"/>
          </a:p>
          <a:p>
            <a:r>
              <a:rPr lang="en-US" b="1" dirty="0"/>
              <a:t>      if </a:t>
            </a:r>
            <a:r>
              <a:rPr lang="en-US" b="1" dirty="0" err="1"/>
              <a:t>num%i</a:t>
            </a:r>
            <a:r>
              <a:rPr lang="en-US" b="1" dirty="0"/>
              <a:t> == 0:         </a:t>
            </a:r>
            <a:endParaRPr lang="en-US" dirty="0"/>
          </a:p>
          <a:p>
            <a:r>
              <a:rPr lang="en-US" b="1" dirty="0"/>
              <a:t>         j=num/i</a:t>
            </a:r>
            <a:endParaRPr lang="en-US" dirty="0"/>
          </a:p>
          <a:p>
            <a:r>
              <a:rPr lang="en-US" b="1" dirty="0"/>
              <a:t>         print ("%d equals %d * %d" % (</a:t>
            </a:r>
            <a:r>
              <a:rPr lang="en-US" b="1" dirty="0" err="1"/>
              <a:t>num,i,j</a:t>
            </a:r>
            <a:r>
              <a:rPr lang="en-US" b="1" dirty="0"/>
              <a:t>))</a:t>
            </a:r>
            <a:endParaRPr lang="en-US" dirty="0"/>
          </a:p>
          <a:p>
            <a:r>
              <a:rPr lang="en-US" b="1" dirty="0"/>
              <a:t>         break </a:t>
            </a:r>
            <a:endParaRPr lang="en-US" dirty="0"/>
          </a:p>
          <a:p>
            <a:r>
              <a:rPr lang="en-US" b="1" dirty="0"/>
              <a:t>   else:                  </a:t>
            </a:r>
            <a:endParaRPr lang="en-US" dirty="0"/>
          </a:p>
          <a:p>
            <a:r>
              <a:rPr lang="en-US" b="1" dirty="0"/>
              <a:t>      print (num, "is a prime number")</a:t>
            </a:r>
            <a:endParaRPr lang="en-US" dirty="0"/>
          </a:p>
          <a:p>
            <a:endParaRPr lang="en-US" dirty="0"/>
          </a:p>
        </p:txBody>
      </p:sp>
    </p:spTree>
    <p:extLst>
      <p:ext uri="{BB962C8B-B14F-4D97-AF65-F5344CB8AC3E}">
        <p14:creationId xmlns:p14="http://schemas.microsoft.com/office/powerpoint/2010/main" val="3390558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Output—</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a:p>
          <a:p>
            <a:pPr>
              <a:buNone/>
            </a:pPr>
            <a:r>
              <a:rPr lang="en-US" b="1" dirty="0"/>
              <a:t>10 equals 2 * 5</a:t>
            </a:r>
            <a:endParaRPr lang="en-US" dirty="0"/>
          </a:p>
          <a:p>
            <a:pPr>
              <a:buNone/>
            </a:pPr>
            <a:r>
              <a:rPr lang="en-US" b="1" dirty="0"/>
              <a:t>11 is a prime number</a:t>
            </a:r>
            <a:endParaRPr lang="en-US" dirty="0"/>
          </a:p>
          <a:p>
            <a:pPr>
              <a:buNone/>
            </a:pPr>
            <a:r>
              <a:rPr lang="en-US" b="1" dirty="0"/>
              <a:t>12 equals 2 * 6</a:t>
            </a:r>
            <a:endParaRPr lang="en-US" dirty="0"/>
          </a:p>
          <a:p>
            <a:pPr>
              <a:buNone/>
            </a:pPr>
            <a:r>
              <a:rPr lang="en-US" b="1" dirty="0"/>
              <a:t>13 is a prime number</a:t>
            </a:r>
            <a:endParaRPr lang="en-US" dirty="0"/>
          </a:p>
          <a:p>
            <a:pPr>
              <a:buNone/>
            </a:pPr>
            <a:r>
              <a:rPr lang="en-US" b="1" dirty="0"/>
              <a:t>14 equals 2 * 7</a:t>
            </a:r>
            <a:endParaRPr lang="en-US" dirty="0"/>
          </a:p>
          <a:p>
            <a:pPr>
              <a:buNone/>
            </a:pPr>
            <a:r>
              <a:rPr lang="en-US" b="1" dirty="0"/>
              <a:t>15 equals 3 * 5</a:t>
            </a:r>
            <a:endParaRPr lang="en-US" dirty="0"/>
          </a:p>
          <a:p>
            <a:pPr>
              <a:buNone/>
            </a:pPr>
            <a:r>
              <a:rPr lang="en-US" b="1" dirty="0"/>
              <a:t>16 equals 2 * 8</a:t>
            </a:r>
            <a:endParaRPr lang="en-US" dirty="0"/>
          </a:p>
          <a:p>
            <a:pPr>
              <a:buNone/>
            </a:pPr>
            <a:r>
              <a:rPr lang="en-US" b="1" dirty="0"/>
              <a:t>17 is a prime number</a:t>
            </a:r>
            <a:endParaRPr lang="en-US" dirty="0"/>
          </a:p>
          <a:p>
            <a:pPr>
              <a:buNone/>
            </a:pPr>
            <a:r>
              <a:rPr lang="en-US" b="1" dirty="0"/>
              <a:t>18 equals 2 * 9</a:t>
            </a:r>
            <a:endParaRPr lang="en-US" dirty="0"/>
          </a:p>
          <a:p>
            <a:pPr>
              <a:buNone/>
            </a:pPr>
            <a:r>
              <a:rPr lang="en-US" b="1" dirty="0"/>
              <a:t>19 is a prime number</a:t>
            </a:r>
            <a:endParaRPr lang="en-US" dirty="0"/>
          </a:p>
          <a:p>
            <a:endParaRPr lang="en-US" dirty="0"/>
          </a:p>
        </p:txBody>
      </p:sp>
    </p:spTree>
    <p:extLst>
      <p:ext uri="{BB962C8B-B14F-4D97-AF65-F5344CB8AC3E}">
        <p14:creationId xmlns:p14="http://schemas.microsoft.com/office/powerpoint/2010/main" val="2699157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Write a Python Program for the following Pattern—</a:t>
            </a:r>
            <a:br>
              <a:rPr lang="en-US" dirty="0"/>
            </a:br>
            <a:endParaRPr lang="en-US" dirty="0"/>
          </a:p>
        </p:txBody>
      </p:sp>
      <p:sp>
        <p:nvSpPr>
          <p:cNvPr id="3" name="Content Placeholder 2"/>
          <p:cNvSpPr>
            <a:spLocks noGrp="1"/>
          </p:cNvSpPr>
          <p:nvPr>
            <p:ph idx="1"/>
          </p:nvPr>
        </p:nvSpPr>
        <p:spPr/>
        <p:txBody>
          <a:bodyPr>
            <a:normAutofit/>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357290" y="1714488"/>
            <a:ext cx="6505542" cy="4008465"/>
          </a:xfrm>
          <a:prstGeom prst="rect">
            <a:avLst/>
          </a:prstGeom>
          <a:noFill/>
          <a:ln w="9525">
            <a:noFill/>
            <a:miter lim="800000"/>
            <a:headEnd/>
            <a:tailEnd/>
          </a:ln>
          <a:effectLst/>
        </p:spPr>
      </p:pic>
    </p:spTree>
    <p:extLst>
      <p:ext uri="{BB962C8B-B14F-4D97-AF65-F5344CB8AC3E}">
        <p14:creationId xmlns:p14="http://schemas.microsoft.com/office/powerpoint/2010/main" val="26991579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Python Program for the Pattern</a:t>
            </a:r>
            <a:br>
              <a:rPr lang="en-US" dirty="0"/>
            </a:br>
            <a:endParaRPr lang="en-US" dirty="0"/>
          </a:p>
        </p:txBody>
      </p:sp>
      <p:sp>
        <p:nvSpPr>
          <p:cNvPr id="3" name="Content Placeholder 2"/>
          <p:cNvSpPr>
            <a:spLocks noGrp="1"/>
          </p:cNvSpPr>
          <p:nvPr>
            <p:ph idx="1"/>
          </p:nvPr>
        </p:nvSpPr>
        <p:spPr/>
        <p:txBody>
          <a:bodyPr>
            <a:normAutofit/>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428596" y="1857364"/>
            <a:ext cx="8332114" cy="2928958"/>
          </a:xfrm>
          <a:prstGeom prst="rect">
            <a:avLst/>
          </a:prstGeom>
          <a:noFill/>
          <a:ln w="9525">
            <a:noFill/>
            <a:miter lim="800000"/>
            <a:headEnd/>
            <a:tailEnd/>
          </a:ln>
          <a:effectLst/>
        </p:spPr>
      </p:pic>
    </p:spTree>
    <p:extLst>
      <p:ext uri="{BB962C8B-B14F-4D97-AF65-F5344CB8AC3E}">
        <p14:creationId xmlns:p14="http://schemas.microsoft.com/office/powerpoint/2010/main" val="2699157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Write a Python to enter an integer number and reverse it</a:t>
            </a:r>
            <a:br>
              <a:rPr lang="en-US" dirty="0"/>
            </a:br>
            <a:endParaRPr lang="en-US" dirty="0"/>
          </a:p>
        </p:txBody>
      </p:sp>
      <p:sp>
        <p:nvSpPr>
          <p:cNvPr id="3" name="Content Placeholder 2"/>
          <p:cNvSpPr>
            <a:spLocks noGrp="1"/>
          </p:cNvSpPr>
          <p:nvPr>
            <p:ph idx="1"/>
          </p:nvPr>
        </p:nvSpPr>
        <p:spPr/>
        <p:txBody>
          <a:bodyPr>
            <a:normAutofit/>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428596" y="2500306"/>
            <a:ext cx="8214102" cy="2000264"/>
          </a:xfrm>
          <a:prstGeom prst="rect">
            <a:avLst/>
          </a:prstGeom>
          <a:noFill/>
          <a:ln w="9525">
            <a:noFill/>
            <a:miter lim="800000"/>
            <a:headEnd/>
            <a:tailEnd/>
          </a:ln>
          <a:effectLst/>
        </p:spPr>
      </p:pic>
    </p:spTree>
    <p:extLst>
      <p:ext uri="{BB962C8B-B14F-4D97-AF65-F5344CB8AC3E}">
        <p14:creationId xmlns:p14="http://schemas.microsoft.com/office/powerpoint/2010/main" val="269915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D915-03A9-4616-8F41-F9EF8E3A2480}"/>
              </a:ext>
            </a:extLst>
          </p:cNvPr>
          <p:cNvSpPr>
            <a:spLocks noGrp="1"/>
          </p:cNvSpPr>
          <p:nvPr>
            <p:ph type="title"/>
          </p:nvPr>
        </p:nvSpPr>
        <p:spPr/>
        <p:txBody>
          <a:bodyPr>
            <a:normAutofit fontScale="90000"/>
          </a:bodyPr>
          <a:lstStyle/>
          <a:p>
            <a:r>
              <a:rPr lang="en-US" sz="4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A5E046-CA2E-495F-89AD-087BBD9F2161}"/>
              </a:ext>
            </a:extLst>
          </p:cNvPr>
          <p:cNvSpPr>
            <a:spLocks noGrp="1"/>
          </p:cNvSpPr>
          <p:nvPr>
            <p:ph idx="1"/>
          </p:nvPr>
        </p:nvSpPr>
        <p:spPr/>
        <p:txBody>
          <a:bodyPr/>
          <a:lstStyle/>
          <a:p>
            <a:pPr marL="0" marR="0" indent="0">
              <a:lnSpc>
                <a:spcPct val="115000"/>
              </a:lnSpc>
              <a:spcBef>
                <a:spcPts val="0"/>
              </a:spcBef>
              <a:spcAft>
                <a:spcPts val="1000"/>
              </a:spcAft>
              <a:buNone/>
            </a:pPr>
            <a:r>
              <a:rPr lang="en-US" sz="2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Write a program to test whether a number is divisible by 5 and 10 or by 5 or 10.</a:t>
            </a:r>
            <a:r>
              <a:rPr lang="en-IN" sz="2800" dirty="0">
                <a:latin typeface="Calibri" panose="020F0502020204030204" pitchFamily="34" charset="0"/>
                <a:ea typeface="Calibri" panose="020F0502020204030204" pitchFamily="34" charset="0"/>
                <a:cs typeface="Times New Roman" panose="02020603050405020304" pitchFamily="18" charset="0"/>
              </a:rPr>
              <a:t> </a:t>
            </a:r>
            <a:r>
              <a:rPr lang="en-US" sz="2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Ask user to enter the number.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55323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Python Program for the above problem</a:t>
            </a:r>
            <a:br>
              <a:rPr lang="en-US" dirty="0"/>
            </a:br>
            <a:endParaRPr lang="en-US" dirty="0"/>
          </a:p>
        </p:txBody>
      </p:sp>
      <p:sp>
        <p:nvSpPr>
          <p:cNvPr id="3" name="Content Placeholder 2"/>
          <p:cNvSpPr>
            <a:spLocks noGrp="1"/>
          </p:cNvSpPr>
          <p:nvPr>
            <p:ph idx="1"/>
          </p:nvPr>
        </p:nvSpPr>
        <p:spPr/>
        <p:txBody>
          <a:bodyPr>
            <a:normAutofit/>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214282" y="1571612"/>
            <a:ext cx="8589786" cy="3000396"/>
          </a:xfrm>
          <a:prstGeom prst="rect">
            <a:avLst/>
          </a:prstGeom>
          <a:noFill/>
          <a:ln w="9525">
            <a:noFill/>
            <a:miter lim="800000"/>
            <a:headEnd/>
            <a:tailEnd/>
          </a:ln>
          <a:effectLst/>
        </p:spPr>
      </p:pic>
    </p:spTree>
    <p:extLst>
      <p:ext uri="{BB962C8B-B14F-4D97-AF65-F5344CB8AC3E}">
        <p14:creationId xmlns:p14="http://schemas.microsoft.com/office/powerpoint/2010/main" val="2699157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AC6E-6A86-D0EE-E505-12CC530ECBCF}"/>
              </a:ext>
            </a:extLst>
          </p:cNvPr>
          <p:cNvSpPr>
            <a:spLocks noGrp="1"/>
          </p:cNvSpPr>
          <p:nvPr>
            <p:ph type="title"/>
          </p:nvPr>
        </p:nvSpPr>
        <p:spPr/>
        <p:txBody>
          <a:bodyPr>
            <a:normAutofit fontScale="90000"/>
          </a:bodyPr>
          <a:lstStyle/>
          <a:p>
            <a:r>
              <a:rPr lang="en-GB" b="0" i="0" dirty="0">
                <a:solidFill>
                  <a:srgbClr val="1A202C"/>
                </a:solidFill>
                <a:effectLst/>
                <a:latin typeface="Rubik"/>
              </a:rPr>
              <a:t> expression evaluation and float representation</a:t>
            </a:r>
            <a:endParaRPr lang="en-IN" dirty="0"/>
          </a:p>
        </p:txBody>
      </p:sp>
      <p:sp>
        <p:nvSpPr>
          <p:cNvPr id="4" name="Rectangle 1">
            <a:extLst>
              <a:ext uri="{FF2B5EF4-FFF2-40B4-BE49-F238E27FC236}">
                <a16:creationId xmlns:a16="http://schemas.microsoft.com/office/drawing/2014/main" id="{23E75629-5B90-4A14-9E0C-FE24EEC55F00}"/>
              </a:ext>
            </a:extLst>
          </p:cNvPr>
          <p:cNvSpPr>
            <a:spLocks noGrp="1" noChangeArrowheads="1"/>
          </p:cNvSpPr>
          <p:nvPr>
            <p:ph idx="1"/>
          </p:nvPr>
        </p:nvSpPr>
        <p:spPr bwMode="auto">
          <a:xfrm>
            <a:off x="457200" y="1432108"/>
            <a:ext cx="879532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1A202C"/>
                </a:solidFill>
                <a:effectLst/>
                <a:latin typeface="Rubik"/>
              </a:rPr>
              <a:t>In Python actions are performed in two forms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Tx/>
              <a:buAutoNum type="alphaLcPeriod"/>
              <a:tabLst/>
            </a:pPr>
            <a:r>
              <a:rPr kumimoji="0" lang="en-US" altLang="en-US" sz="1600" b="0" i="0" u="none" strike="noStrike" cap="none" normalizeH="0" baseline="0" dirty="0">
                <a:ln>
                  <a:noFill/>
                </a:ln>
                <a:solidFill>
                  <a:schemeClr val="tx1"/>
                </a:solidFill>
                <a:effectLst/>
                <a:latin typeface="Rubik"/>
              </a:rPr>
              <a:t>Expression evaluation, b. Statement execution.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A202C"/>
                </a:solidFill>
                <a:effectLst/>
                <a:latin typeface="Rubik"/>
              </a:rPr>
              <a:t>2. The key difference between these two forms is that expression evaluation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A202C"/>
                </a:solidFill>
                <a:effectLst/>
                <a:latin typeface="Rubik"/>
              </a:rPr>
              <a:t>returns a value whereas statement execution does not return any value.</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A202C"/>
                </a:solidFill>
                <a:effectLst/>
                <a:latin typeface="Rubik"/>
              </a:rPr>
              <a:t>3. A Python program contains one or more statements. A statement contains zero or more expressions.</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A202C"/>
                </a:solidFill>
                <a:effectLst/>
                <a:latin typeface="Rubik"/>
              </a:rPr>
              <a:t>4. Python executes a statement by evaluating its expressions to values one by one.</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A202C"/>
                </a:solidFill>
                <a:effectLst/>
                <a:latin typeface="Rubik"/>
              </a:rPr>
              <a:t>5. Python evaluates an expression by evaluating the sub-expressions and substituting their values.</a:t>
            </a:r>
          </a:p>
          <a:p>
            <a:pPr marL="0" indent="0" algn="just">
              <a:buNone/>
            </a:pPr>
            <a:r>
              <a:rPr lang="en-GB" sz="1600" b="0" i="0" dirty="0">
                <a:solidFill>
                  <a:srgbClr val="1A202C"/>
                </a:solidFill>
                <a:effectLst/>
                <a:latin typeface="Times New Roman" panose="02020603050405020304" pitchFamily="18" charset="0"/>
                <a:cs typeface="Times New Roman" panose="02020603050405020304" pitchFamily="18" charset="0"/>
              </a:rPr>
              <a:t>6. An expression is not always a mathematical expression in Python. A</a:t>
            </a:r>
          </a:p>
          <a:p>
            <a:pPr marL="0" indent="0" algn="just">
              <a:buNone/>
            </a:pPr>
            <a:r>
              <a:rPr lang="en-GB" sz="1600" b="0" i="0" dirty="0">
                <a:solidFill>
                  <a:srgbClr val="1A202C"/>
                </a:solidFill>
                <a:effectLst/>
                <a:latin typeface="Times New Roman" panose="02020603050405020304" pitchFamily="18" charset="0"/>
                <a:cs typeface="Times New Roman" panose="02020603050405020304" pitchFamily="18" charset="0"/>
              </a:rPr>
              <a:t>value by itself is a simple expression, and so is a variable.</a:t>
            </a:r>
          </a:p>
          <a:p>
            <a:pPr marL="0" indent="0" algn="just">
              <a:buNone/>
            </a:pPr>
            <a:r>
              <a:rPr lang="en-GB" sz="1600" b="0" i="0" dirty="0">
                <a:solidFill>
                  <a:srgbClr val="1A202C"/>
                </a:solidFill>
                <a:effectLst/>
                <a:latin typeface="Times New Roman" panose="02020603050405020304" pitchFamily="18" charset="0"/>
                <a:cs typeface="Times New Roman" panose="02020603050405020304" pitchFamily="18" charset="0"/>
              </a:rPr>
              <a:t>7. In the given example, we assigned a value “Hello Python” to the variable program. Now, when we type only program, we get the output ‘Hello Python’. This is the term we typed when we assigned a value to the variable. When we use a print statement with program it gives the value of the variable i.e., the value after removing quotes.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536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71-F774-AC3C-D759-38296D1381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3F3C29-7EB5-0098-D5AC-3BFFF2ADB260}"/>
              </a:ext>
            </a:extLst>
          </p:cNvPr>
          <p:cNvSpPr>
            <a:spLocks noGrp="1"/>
          </p:cNvSpPr>
          <p:nvPr>
            <p:ph idx="1"/>
          </p:nvPr>
        </p:nvSpPr>
        <p:spPr/>
        <p:txBody>
          <a:bodyPr>
            <a:normAutofit lnSpcReduction="10000"/>
          </a:bodyPr>
          <a:lstStyle/>
          <a:p>
            <a:r>
              <a:rPr lang="en-GB" b="0" i="0" dirty="0">
                <a:solidFill>
                  <a:srgbClr val="ABB2BF"/>
                </a:solidFill>
                <a:effectLst/>
                <a:latin typeface="ui-monospace"/>
              </a:rPr>
              <a:t>&gt;&gt;&gt; float(</a:t>
            </a:r>
            <a:r>
              <a:rPr lang="en-GB" b="0" i="0" dirty="0">
                <a:solidFill>
                  <a:srgbClr val="D19A66"/>
                </a:solidFill>
                <a:effectLst/>
                <a:latin typeface="ui-monospace"/>
              </a:rPr>
              <a:t>0.1</a:t>
            </a:r>
            <a:r>
              <a:rPr lang="en-GB" b="0" i="0" dirty="0">
                <a:solidFill>
                  <a:srgbClr val="ABB2BF"/>
                </a:solidFill>
                <a:effectLst/>
                <a:latin typeface="ui-monospace"/>
              </a:rPr>
              <a:t>) </a:t>
            </a:r>
          </a:p>
          <a:p>
            <a:r>
              <a:rPr lang="en-GB" b="0" i="0" dirty="0">
                <a:solidFill>
                  <a:srgbClr val="D19A66"/>
                </a:solidFill>
                <a:effectLst/>
                <a:latin typeface="ui-monospace"/>
              </a:rPr>
              <a:t>0.1</a:t>
            </a:r>
            <a:r>
              <a:rPr lang="en-GB" b="0" i="0" dirty="0">
                <a:solidFill>
                  <a:srgbClr val="ABB2BF"/>
                </a:solidFill>
                <a:effectLst/>
                <a:latin typeface="ui-monospace"/>
              </a:rPr>
              <a:t> </a:t>
            </a:r>
          </a:p>
          <a:p>
            <a:r>
              <a:rPr lang="en-GB" b="0" i="0" dirty="0">
                <a:solidFill>
                  <a:srgbClr val="ABB2BF"/>
                </a:solidFill>
                <a:effectLst/>
                <a:latin typeface="ui-monospace"/>
              </a:rPr>
              <a:t>&gt;&gt;&gt; float(</a:t>
            </a:r>
            <a:r>
              <a:rPr lang="en-GB" b="0" i="0" dirty="0">
                <a:solidFill>
                  <a:srgbClr val="98C379"/>
                </a:solidFill>
                <a:effectLst/>
                <a:latin typeface="ui-monospace"/>
              </a:rPr>
              <a:t>'1.25’</a:t>
            </a:r>
            <a:r>
              <a:rPr lang="en-GB" b="0" i="0" dirty="0">
                <a:solidFill>
                  <a:srgbClr val="ABB2BF"/>
                </a:solidFill>
                <a:effectLst/>
                <a:latin typeface="ui-monospace"/>
              </a:rPr>
              <a:t>) </a:t>
            </a:r>
          </a:p>
          <a:p>
            <a:r>
              <a:rPr lang="en-GB" b="0" i="0" dirty="0">
                <a:solidFill>
                  <a:srgbClr val="D19A66"/>
                </a:solidFill>
                <a:effectLst/>
                <a:latin typeface="ui-monospace"/>
              </a:rPr>
              <a:t>1.25</a:t>
            </a:r>
          </a:p>
          <a:p>
            <a:r>
              <a:rPr lang="en-IN" b="0" i="0" dirty="0">
                <a:solidFill>
                  <a:srgbClr val="ABB2BF"/>
                </a:solidFill>
                <a:effectLst/>
                <a:latin typeface="ui-monospace"/>
              </a:rPr>
              <a:t>&gt;&gt;&gt; format(</a:t>
            </a:r>
            <a:r>
              <a:rPr lang="en-IN" b="0" i="0" dirty="0">
                <a:solidFill>
                  <a:srgbClr val="D19A66"/>
                </a:solidFill>
                <a:effectLst/>
                <a:latin typeface="ui-monospace"/>
              </a:rPr>
              <a:t>0.1</a:t>
            </a:r>
            <a:r>
              <a:rPr lang="en-IN" b="0" i="0" dirty="0">
                <a:solidFill>
                  <a:srgbClr val="ABB2BF"/>
                </a:solidFill>
                <a:effectLst/>
                <a:latin typeface="ui-monospace"/>
              </a:rPr>
              <a:t>, </a:t>
            </a:r>
            <a:r>
              <a:rPr lang="en-IN" b="0" i="0" dirty="0">
                <a:solidFill>
                  <a:srgbClr val="98C379"/>
                </a:solidFill>
                <a:effectLst/>
                <a:latin typeface="ui-monospace"/>
              </a:rPr>
              <a:t>'.20f'</a:t>
            </a:r>
            <a:r>
              <a:rPr lang="en-IN" b="0" i="0" dirty="0">
                <a:solidFill>
                  <a:srgbClr val="ABB2BF"/>
                </a:solidFill>
                <a:effectLst/>
                <a:latin typeface="ui-monospace"/>
              </a:rPr>
              <a:t>) </a:t>
            </a:r>
            <a:r>
              <a:rPr lang="en-IN" b="0" i="0" dirty="0">
                <a:solidFill>
                  <a:srgbClr val="98C379"/>
                </a:solidFill>
                <a:effectLst/>
                <a:latin typeface="ui-monospace"/>
              </a:rPr>
              <a:t>'0.10000000000000000555’</a:t>
            </a:r>
          </a:p>
          <a:p>
            <a:r>
              <a:rPr lang="en-IN" b="0" i="0" dirty="0">
                <a:solidFill>
                  <a:srgbClr val="333333"/>
                </a:solidFill>
                <a:effectLst/>
                <a:latin typeface="Helvetica Neue"/>
              </a:rPr>
              <a:t>print(float(248))</a:t>
            </a:r>
            <a:endParaRPr lang="en-IN" dirty="0">
              <a:solidFill>
                <a:srgbClr val="98C379"/>
              </a:solidFill>
              <a:latin typeface="ui-monospace"/>
            </a:endParaRPr>
          </a:p>
          <a:p>
            <a:r>
              <a:rPr lang="en-IN" b="0" i="0" dirty="0">
                <a:solidFill>
                  <a:srgbClr val="333333"/>
                </a:solidFill>
                <a:effectLst/>
                <a:latin typeface="Helvetica Neue"/>
              </a:rPr>
              <a:t> 248.0 </a:t>
            </a:r>
            <a:endParaRPr lang="en-GB" b="0" i="0" dirty="0">
              <a:solidFill>
                <a:srgbClr val="D19A66"/>
              </a:solidFill>
              <a:effectLst/>
              <a:latin typeface="ui-monospace"/>
            </a:endParaRPr>
          </a:p>
          <a:p>
            <a:pPr marL="0" indent="0">
              <a:buNone/>
            </a:pPr>
            <a:endParaRPr lang="en-IN" dirty="0"/>
          </a:p>
        </p:txBody>
      </p:sp>
    </p:spTree>
    <p:extLst>
      <p:ext uri="{BB962C8B-B14F-4D97-AF65-F5344CB8AC3E}">
        <p14:creationId xmlns:p14="http://schemas.microsoft.com/office/powerpoint/2010/main" val="32804573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0E0D-8D6F-47CC-61E7-49D5B103BA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E64EA0-2F71-6203-E9A0-EA3F2B2265EF}"/>
              </a:ext>
            </a:extLst>
          </p:cNvPr>
          <p:cNvSpPr>
            <a:spLocks noGrp="1"/>
          </p:cNvSpPr>
          <p:nvPr>
            <p:ph idx="1"/>
          </p:nvPr>
        </p:nvSpPr>
        <p:spPr/>
        <p:txBody>
          <a:bodyPr>
            <a:normAutofit fontScale="70000" lnSpcReduction="20000"/>
          </a:bodyPr>
          <a:lstStyle/>
          <a:p>
            <a:pPr algn="l"/>
            <a:r>
              <a:rPr lang="en-GB" b="0" i="0" dirty="0">
                <a:solidFill>
                  <a:srgbClr val="333333"/>
                </a:solidFill>
                <a:effectLst/>
                <a:latin typeface="Helvetica Neue"/>
              </a:rPr>
              <a:t>Float is a function or reusable code in the Python programming language that converts values into floating point numbers. Floating point numbers are decimal values or fractional numbers like 133.5, 2897.11, and 3571.213, whereas real numbers like 56, 2, and 33 are called integers. Using the float function in Python on a specific value will convert it into a decimal number or fractional form. In simple terms, the purpose of the float function in Python is to convert real numbers or integers into floating point numbers.  </a:t>
            </a:r>
          </a:p>
          <a:p>
            <a:pPr algn="l"/>
            <a:r>
              <a:rPr lang="en-GB" b="0" i="0" dirty="0">
                <a:solidFill>
                  <a:srgbClr val="333333"/>
                </a:solidFill>
                <a:effectLst/>
                <a:latin typeface="Helvetica Neue"/>
              </a:rPr>
              <a:t>Here is an example to help you better understand a float() function.</a:t>
            </a:r>
          </a:p>
          <a:p>
            <a:pPr algn="l"/>
            <a:r>
              <a:rPr lang="en-GB" b="0" i="0" dirty="0">
                <a:solidFill>
                  <a:srgbClr val="333333"/>
                </a:solidFill>
                <a:effectLst/>
                <a:latin typeface="Helvetica Neue"/>
              </a:rPr>
              <a:t>If you type:</a:t>
            </a:r>
          </a:p>
          <a:p>
            <a:pPr algn="l"/>
            <a:r>
              <a:rPr lang="en-GB" b="0" i="0" dirty="0">
                <a:solidFill>
                  <a:srgbClr val="333333"/>
                </a:solidFill>
                <a:effectLst/>
                <a:latin typeface="Helvetica Neue"/>
              </a:rPr>
              <a:t>x = float(56)</a:t>
            </a:r>
          </a:p>
          <a:p>
            <a:pPr algn="l"/>
            <a:r>
              <a:rPr lang="en-GB" b="0" i="0" dirty="0">
                <a:solidFill>
                  <a:srgbClr val="333333"/>
                </a:solidFill>
                <a:effectLst/>
                <a:latin typeface="Helvetica Neue"/>
              </a:rPr>
              <a:t>print(x) </a:t>
            </a:r>
          </a:p>
          <a:p>
            <a:r>
              <a:rPr lang="en-GB" b="0" i="0" dirty="0">
                <a:solidFill>
                  <a:srgbClr val="333333"/>
                </a:solidFill>
                <a:effectLst/>
                <a:latin typeface="Helvetica Neue"/>
              </a:rPr>
              <a:t>And run the program, the value of x will be 56.0.</a:t>
            </a:r>
            <a:endParaRPr lang="en-IN" dirty="0"/>
          </a:p>
        </p:txBody>
      </p:sp>
    </p:spTree>
    <p:extLst>
      <p:ext uri="{BB962C8B-B14F-4D97-AF65-F5344CB8AC3E}">
        <p14:creationId xmlns:p14="http://schemas.microsoft.com/office/powerpoint/2010/main" val="240467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A20E-93CB-6E68-7A20-B45FE7EE7867}"/>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9789682D-3F6C-178C-AEAA-C79C99CE17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556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B26F-CF36-4DA1-94AC-26AFC80DEF2C}"/>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F426CBCC-0680-4BB8-BEDF-604CF7ED2F04}"/>
              </a:ext>
            </a:extLst>
          </p:cNvPr>
          <p:cNvSpPr>
            <a:spLocks noGrp="1"/>
          </p:cNvSpPr>
          <p:nvPr>
            <p:ph idx="1"/>
          </p:nvPr>
        </p:nvSpPr>
        <p:spPr/>
        <p:txBody>
          <a:bodyPr/>
          <a:lstStyle/>
          <a:p>
            <a:pPr marL="0" marR="0" indent="0" algn="just">
              <a:lnSpc>
                <a:spcPct val="115000"/>
              </a:lnSpc>
              <a:spcBef>
                <a:spcPts val="0"/>
              </a:spcBef>
              <a:spcAft>
                <a:spcPts val="1000"/>
              </a:spcAft>
              <a:buNone/>
            </a:pPr>
            <a:r>
              <a:rPr lang="en-US"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num = int(input(“Enter the number: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print(“Entered Number is: ”, num)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if(num % 10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print(num, “is divisible by both 5 and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if(num % 5 == 0 or num % 10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print(num, “is divisible by 5 or10”)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print(num, “is not divisible by either 5 or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1296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Short Hand If</a:t>
            </a:r>
            <a:br>
              <a:rPr lang="en-US" dirty="0"/>
            </a:br>
            <a:endParaRPr lang="en-US" dirty="0"/>
          </a:p>
        </p:txBody>
      </p:sp>
      <p:sp>
        <p:nvSpPr>
          <p:cNvPr id="3" name="Content Placeholder 2"/>
          <p:cNvSpPr>
            <a:spLocks noGrp="1"/>
          </p:cNvSpPr>
          <p:nvPr>
            <p:ph idx="1"/>
          </p:nvPr>
        </p:nvSpPr>
        <p:spPr>
          <a:xfrm>
            <a:off x="457200" y="762000"/>
            <a:ext cx="8229600" cy="5867400"/>
          </a:xfrm>
        </p:spPr>
        <p:txBody>
          <a:bodyPr>
            <a:normAutofit fontScale="40000" lnSpcReduction="20000"/>
          </a:bodyPr>
          <a:lstStyle/>
          <a:p>
            <a:pPr>
              <a:buNone/>
            </a:pPr>
            <a:r>
              <a:rPr lang="en-US" sz="4000" dirty="0"/>
              <a:t>If you have only one statement to execute, you can put it on the same line as the if statement.</a:t>
            </a:r>
          </a:p>
          <a:p>
            <a:pPr>
              <a:buNone/>
            </a:pPr>
            <a:r>
              <a:rPr lang="en-US" sz="4000" dirty="0"/>
              <a:t>Example</a:t>
            </a:r>
          </a:p>
          <a:p>
            <a:pPr>
              <a:buNone/>
            </a:pPr>
            <a:r>
              <a:rPr lang="en-US" sz="4000" dirty="0"/>
              <a:t>One line if statement:</a:t>
            </a:r>
          </a:p>
          <a:p>
            <a:pPr>
              <a:buNone/>
            </a:pPr>
            <a:r>
              <a:rPr lang="en-US" sz="8000" dirty="0"/>
              <a:t>if a &gt; b: print("a is greater than b")</a:t>
            </a:r>
          </a:p>
          <a:p>
            <a:pPr>
              <a:buNone/>
            </a:pPr>
            <a:endParaRPr lang="en-US" dirty="0"/>
          </a:p>
          <a:p>
            <a:pPr>
              <a:buNone/>
            </a:pPr>
            <a:endParaRPr lang="en-US" sz="3800" b="1" dirty="0"/>
          </a:p>
          <a:p>
            <a:pPr>
              <a:buNone/>
            </a:pPr>
            <a:r>
              <a:rPr lang="en-US" sz="3800" b="1" dirty="0">
                <a:solidFill>
                  <a:srgbClr val="FF0000"/>
                </a:solidFill>
              </a:rPr>
              <a:t>Short Hand If ... Else</a:t>
            </a:r>
          </a:p>
          <a:p>
            <a:pPr>
              <a:buNone/>
            </a:pPr>
            <a:r>
              <a:rPr lang="en-US" sz="4500" dirty="0">
                <a:solidFill>
                  <a:srgbClr val="FF0000"/>
                </a:solidFill>
              </a:rPr>
              <a:t>If you have only one statement to execute, one for if, and one for else, you can put it all on the same line:</a:t>
            </a:r>
          </a:p>
          <a:p>
            <a:pPr>
              <a:buNone/>
            </a:pPr>
            <a:r>
              <a:rPr lang="en-US" sz="4500" dirty="0">
                <a:solidFill>
                  <a:srgbClr val="FF0000"/>
                </a:solidFill>
              </a:rPr>
              <a:t>Example</a:t>
            </a:r>
          </a:p>
          <a:p>
            <a:pPr>
              <a:buNone/>
            </a:pPr>
            <a:r>
              <a:rPr lang="en-US" sz="4500" dirty="0">
                <a:solidFill>
                  <a:srgbClr val="FF0000"/>
                </a:solidFill>
              </a:rPr>
              <a:t>One line if else statement:</a:t>
            </a:r>
          </a:p>
          <a:p>
            <a:pPr>
              <a:buNone/>
            </a:pPr>
            <a:r>
              <a:rPr lang="en-US" sz="7000" dirty="0">
                <a:solidFill>
                  <a:srgbClr val="FF0000"/>
                </a:solidFill>
              </a:rPr>
              <a:t>a = 2</a:t>
            </a:r>
          </a:p>
          <a:p>
            <a:pPr>
              <a:buNone/>
            </a:pPr>
            <a:r>
              <a:rPr lang="en-US" sz="7000" dirty="0">
                <a:solidFill>
                  <a:srgbClr val="FF0000"/>
                </a:solidFill>
              </a:rPr>
              <a:t>b = 330</a:t>
            </a:r>
          </a:p>
          <a:p>
            <a:pPr>
              <a:buNone/>
            </a:pPr>
            <a:r>
              <a:rPr lang="en-US" sz="7000" b="1" dirty="0">
                <a:solidFill>
                  <a:srgbClr val="FF0000"/>
                </a:solidFill>
              </a:rPr>
              <a:t>if a &gt; b: print("a is greater than b")</a:t>
            </a:r>
          </a:p>
          <a:p>
            <a:pPr>
              <a:buNone/>
            </a:pPr>
            <a:r>
              <a:rPr lang="en-US" sz="7000" b="1" dirty="0">
                <a:solidFill>
                  <a:srgbClr val="FF0000"/>
                </a:solidFill>
              </a:rPr>
              <a:t>else: print("b is greater than a") </a:t>
            </a:r>
            <a:r>
              <a:rPr lang="en-US" sz="7000" dirty="0">
                <a:solidFill>
                  <a:srgbClr val="FF0000"/>
                </a:solidFill>
              </a:rPr>
              <a:t>can be substituted as</a:t>
            </a:r>
          </a:p>
          <a:p>
            <a:pPr>
              <a:buNone/>
            </a:pPr>
            <a:r>
              <a:rPr lang="en-US" sz="7000" dirty="0">
                <a:solidFill>
                  <a:srgbClr val="FF0000"/>
                </a:solidFill>
              </a:rPr>
              <a:t>print(“a is greater than b”) if a&gt;b else print(“b is greater than a”)</a:t>
            </a:r>
          </a:p>
          <a:p>
            <a:pPr>
              <a:buNone/>
            </a:pPr>
            <a:endParaRPr lang="en-US" dirty="0"/>
          </a:p>
          <a:p>
            <a:pPr>
              <a:buNone/>
            </a:pPr>
            <a:r>
              <a:rPr lang="en-US" dirty="0"/>
              <a:t> </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TotalTime>
  <Words>4195</Words>
  <Application>Microsoft Office PowerPoint</Application>
  <PresentationFormat>On-screen Show (4:3)</PresentationFormat>
  <Paragraphs>671</Paragraphs>
  <Slides>74</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Helvetica Neue</vt:lpstr>
      <vt:lpstr>Rubik</vt:lpstr>
      <vt:lpstr>Times New Roman</vt:lpstr>
      <vt:lpstr>ui-monospace</vt:lpstr>
      <vt:lpstr>Office Theme</vt:lpstr>
      <vt:lpstr>Decision Making Statements </vt:lpstr>
      <vt:lpstr>if statements  </vt:lpstr>
      <vt:lpstr>PowerPoint Presentation</vt:lpstr>
      <vt:lpstr>If-else statements  </vt:lpstr>
      <vt:lpstr>PowerPoint Presentation</vt:lpstr>
      <vt:lpstr>Examples</vt:lpstr>
      <vt:lpstr>Question </vt:lpstr>
      <vt:lpstr>Solution</vt:lpstr>
      <vt:lpstr>Short Hand If </vt:lpstr>
      <vt:lpstr>NOTE: Python does not support Conditional Operator ( _?_ :_ ) But Python support Conditional Expression </vt:lpstr>
      <vt:lpstr>Nested If - Else</vt:lpstr>
      <vt:lpstr>Nested If else Example</vt:lpstr>
      <vt:lpstr>if-elif-else statements  </vt:lpstr>
      <vt:lpstr># Python program to illustrate if-elif-else ladder</vt:lpstr>
      <vt:lpstr>Example Program</vt:lpstr>
      <vt:lpstr>Solution</vt:lpstr>
      <vt:lpstr>Example to understand        if-elif-else statements </vt:lpstr>
      <vt:lpstr>Using if elif else</vt:lpstr>
      <vt:lpstr>Practice a Program to find the median of three numbers</vt:lpstr>
      <vt:lpstr>PowerPoint Presentation</vt:lpstr>
      <vt:lpstr>Practice Problem</vt:lpstr>
      <vt:lpstr>Solution</vt:lpstr>
      <vt:lpstr>Understanding Loops in Python</vt:lpstr>
      <vt:lpstr>Generating list of integers using Range</vt:lpstr>
      <vt:lpstr>Guess the outputs</vt:lpstr>
      <vt:lpstr>Answers</vt:lpstr>
      <vt:lpstr>Looping</vt:lpstr>
      <vt:lpstr>THE for LOOP </vt:lpstr>
      <vt:lpstr>Example1. —</vt:lpstr>
      <vt:lpstr>Example2. — </vt:lpstr>
      <vt:lpstr>Question to do</vt:lpstr>
      <vt:lpstr>Solution</vt:lpstr>
      <vt:lpstr>Problem </vt:lpstr>
      <vt:lpstr>Solution</vt:lpstr>
      <vt:lpstr> </vt:lpstr>
      <vt:lpstr> </vt:lpstr>
      <vt:lpstr> </vt:lpstr>
      <vt:lpstr>PowerPoint Presentation</vt:lpstr>
      <vt:lpstr>Print each fruit in a fruit list: </vt:lpstr>
      <vt:lpstr>Loop through the letters in the word</vt:lpstr>
      <vt:lpstr>THE break STATEMENT </vt:lpstr>
      <vt:lpstr>Example—</vt:lpstr>
      <vt:lpstr>Break Example </vt:lpstr>
      <vt:lpstr>THE continue STATEMENT </vt:lpstr>
      <vt:lpstr>Example Do not print banana: </vt:lpstr>
      <vt:lpstr>Else in For Loop </vt:lpstr>
      <vt:lpstr>Nested Loops </vt:lpstr>
      <vt:lpstr>Output— </vt:lpstr>
      <vt:lpstr>USE of pass </vt:lpstr>
      <vt:lpstr>Find the output— </vt:lpstr>
      <vt:lpstr>Output— </vt:lpstr>
      <vt:lpstr>While Loop</vt:lpstr>
      <vt:lpstr>While loop  </vt:lpstr>
      <vt:lpstr>Example </vt:lpstr>
      <vt:lpstr>Example--- </vt:lpstr>
      <vt:lpstr>Using else statement with while loops </vt:lpstr>
      <vt:lpstr>Example— </vt:lpstr>
      <vt:lpstr>Example--- </vt:lpstr>
      <vt:lpstr>Infinite Loops</vt:lpstr>
      <vt:lpstr>Nested while loop in Python </vt:lpstr>
      <vt:lpstr>Find the Output</vt:lpstr>
      <vt:lpstr>Output--- </vt:lpstr>
      <vt:lpstr>Interpret the output</vt:lpstr>
      <vt:lpstr>Output— </vt:lpstr>
      <vt:lpstr>Interpret the output</vt:lpstr>
      <vt:lpstr>Output— </vt:lpstr>
      <vt:lpstr>Write a Python Program for the following Pattern— </vt:lpstr>
      <vt:lpstr>The Python Program for the Pattern </vt:lpstr>
      <vt:lpstr>Write a Python to enter an integer number and reverse it </vt:lpstr>
      <vt:lpstr>The Python Program for the above problem </vt:lpstr>
      <vt:lpstr> expression evaluation and float representation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28-5-2020</dc:title>
  <dc:creator>Sanjeev Kapoor</dc:creator>
  <cp:lastModifiedBy>Deepti Singh</cp:lastModifiedBy>
  <cp:revision>49</cp:revision>
  <dcterms:created xsi:type="dcterms:W3CDTF">2020-05-28T11:49:48Z</dcterms:created>
  <dcterms:modified xsi:type="dcterms:W3CDTF">2023-05-06T06:39:51Z</dcterms:modified>
</cp:coreProperties>
</file>