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00"/>
    <a:srgbClr val="F5F6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7402-D17A-DB2D-5D62-6E7F20FACA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C19947-3A1A-100B-A07C-8B14A2AE5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27F16A-D401-27E6-40FD-03168C64DA16}"/>
              </a:ext>
            </a:extLst>
          </p:cNvPr>
          <p:cNvSpPr>
            <a:spLocks noGrp="1"/>
          </p:cNvSpPr>
          <p:nvPr>
            <p:ph type="dt" sz="half" idx="10"/>
          </p:nvPr>
        </p:nvSpPr>
        <p:spPr/>
        <p:txBody>
          <a:bodyPr/>
          <a:lstStyle/>
          <a:p>
            <a:fld id="{A2F9C315-BE39-4412-B393-0DF020B7877C}" type="datetimeFigureOut">
              <a:rPr lang="en-IN" smtClean="0"/>
              <a:t>28-02-2023</a:t>
            </a:fld>
            <a:endParaRPr lang="en-IN"/>
          </a:p>
        </p:txBody>
      </p:sp>
      <p:sp>
        <p:nvSpPr>
          <p:cNvPr id="5" name="Footer Placeholder 4">
            <a:extLst>
              <a:ext uri="{FF2B5EF4-FFF2-40B4-BE49-F238E27FC236}">
                <a16:creationId xmlns:a16="http://schemas.microsoft.com/office/drawing/2014/main" id="{A504E663-438F-BBA2-427C-C882AC623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E6524-6E30-24AF-E313-DDF27A09FDFD}"/>
              </a:ext>
            </a:extLst>
          </p:cNvPr>
          <p:cNvSpPr>
            <a:spLocks noGrp="1"/>
          </p:cNvSpPr>
          <p:nvPr>
            <p:ph type="sldNum" sz="quarter" idx="12"/>
          </p:nvPr>
        </p:nvSpPr>
        <p:spPr/>
        <p:txBody>
          <a:bodyPr/>
          <a:lstStyle/>
          <a:p>
            <a:fld id="{1BA2652E-7531-4095-81AB-C73E1992A8BE}" type="slidenum">
              <a:rPr lang="en-IN" smtClean="0"/>
              <a:t>‹#›</a:t>
            </a:fld>
            <a:endParaRPr lang="en-IN"/>
          </a:p>
        </p:txBody>
      </p:sp>
    </p:spTree>
    <p:extLst>
      <p:ext uri="{BB962C8B-B14F-4D97-AF65-F5344CB8AC3E}">
        <p14:creationId xmlns:p14="http://schemas.microsoft.com/office/powerpoint/2010/main" val="304078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B398-37AF-F041-0C74-580070224C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5CE96A-06CD-FBDB-E1B8-6C5E14C033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5659FF-D89B-6530-3A9B-8A236440BB75}"/>
              </a:ext>
            </a:extLst>
          </p:cNvPr>
          <p:cNvSpPr>
            <a:spLocks noGrp="1"/>
          </p:cNvSpPr>
          <p:nvPr>
            <p:ph type="dt" sz="half" idx="10"/>
          </p:nvPr>
        </p:nvSpPr>
        <p:spPr/>
        <p:txBody>
          <a:bodyPr/>
          <a:lstStyle/>
          <a:p>
            <a:fld id="{A2F9C315-BE39-4412-B393-0DF020B7877C}" type="datetimeFigureOut">
              <a:rPr lang="en-IN" smtClean="0"/>
              <a:t>28-02-2023</a:t>
            </a:fld>
            <a:endParaRPr lang="en-IN"/>
          </a:p>
        </p:txBody>
      </p:sp>
      <p:sp>
        <p:nvSpPr>
          <p:cNvPr id="5" name="Footer Placeholder 4">
            <a:extLst>
              <a:ext uri="{FF2B5EF4-FFF2-40B4-BE49-F238E27FC236}">
                <a16:creationId xmlns:a16="http://schemas.microsoft.com/office/drawing/2014/main" id="{BC750FD0-4276-3AC3-3BBF-269DD9C5D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0BE8E-A88F-51A9-0452-7B7A61DEE23D}"/>
              </a:ext>
            </a:extLst>
          </p:cNvPr>
          <p:cNvSpPr>
            <a:spLocks noGrp="1"/>
          </p:cNvSpPr>
          <p:nvPr>
            <p:ph type="sldNum" sz="quarter" idx="12"/>
          </p:nvPr>
        </p:nvSpPr>
        <p:spPr/>
        <p:txBody>
          <a:bodyPr/>
          <a:lstStyle/>
          <a:p>
            <a:fld id="{1BA2652E-7531-4095-81AB-C73E1992A8BE}" type="slidenum">
              <a:rPr lang="en-IN" smtClean="0"/>
              <a:t>‹#›</a:t>
            </a:fld>
            <a:endParaRPr lang="en-IN"/>
          </a:p>
        </p:txBody>
      </p:sp>
    </p:spTree>
    <p:extLst>
      <p:ext uri="{BB962C8B-B14F-4D97-AF65-F5344CB8AC3E}">
        <p14:creationId xmlns:p14="http://schemas.microsoft.com/office/powerpoint/2010/main" val="1203332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F9D3A-ADE1-FE9E-51F7-039A83DFD1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137B37-E1EC-E18C-7AF0-5271F4F405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2FCEEA-EDF2-0B6F-E041-5B8757B60E7E}"/>
              </a:ext>
            </a:extLst>
          </p:cNvPr>
          <p:cNvSpPr>
            <a:spLocks noGrp="1"/>
          </p:cNvSpPr>
          <p:nvPr>
            <p:ph type="dt" sz="half" idx="10"/>
          </p:nvPr>
        </p:nvSpPr>
        <p:spPr/>
        <p:txBody>
          <a:bodyPr/>
          <a:lstStyle/>
          <a:p>
            <a:fld id="{A2F9C315-BE39-4412-B393-0DF020B7877C}" type="datetimeFigureOut">
              <a:rPr lang="en-IN" smtClean="0"/>
              <a:t>28-02-2023</a:t>
            </a:fld>
            <a:endParaRPr lang="en-IN"/>
          </a:p>
        </p:txBody>
      </p:sp>
      <p:sp>
        <p:nvSpPr>
          <p:cNvPr id="5" name="Footer Placeholder 4">
            <a:extLst>
              <a:ext uri="{FF2B5EF4-FFF2-40B4-BE49-F238E27FC236}">
                <a16:creationId xmlns:a16="http://schemas.microsoft.com/office/drawing/2014/main" id="{759F52D6-BE2C-8D13-B554-9F132588C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7D70E-1984-A267-263C-774A74A2692E}"/>
              </a:ext>
            </a:extLst>
          </p:cNvPr>
          <p:cNvSpPr>
            <a:spLocks noGrp="1"/>
          </p:cNvSpPr>
          <p:nvPr>
            <p:ph type="sldNum" sz="quarter" idx="12"/>
          </p:nvPr>
        </p:nvSpPr>
        <p:spPr/>
        <p:txBody>
          <a:bodyPr/>
          <a:lstStyle/>
          <a:p>
            <a:fld id="{1BA2652E-7531-4095-81AB-C73E1992A8BE}" type="slidenum">
              <a:rPr lang="en-IN" smtClean="0"/>
              <a:t>‹#›</a:t>
            </a:fld>
            <a:endParaRPr lang="en-IN"/>
          </a:p>
        </p:txBody>
      </p:sp>
    </p:spTree>
    <p:extLst>
      <p:ext uri="{BB962C8B-B14F-4D97-AF65-F5344CB8AC3E}">
        <p14:creationId xmlns:p14="http://schemas.microsoft.com/office/powerpoint/2010/main" val="422866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9C77-2C5B-9BB1-8A98-4A4F68147C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45B9BF-03E6-BBC6-6B01-99C5630E87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512A55-858A-2E04-F2FC-88A14F09C22D}"/>
              </a:ext>
            </a:extLst>
          </p:cNvPr>
          <p:cNvSpPr>
            <a:spLocks noGrp="1"/>
          </p:cNvSpPr>
          <p:nvPr>
            <p:ph type="dt" sz="half" idx="10"/>
          </p:nvPr>
        </p:nvSpPr>
        <p:spPr/>
        <p:txBody>
          <a:bodyPr/>
          <a:lstStyle/>
          <a:p>
            <a:fld id="{A2F9C315-BE39-4412-B393-0DF020B7877C}" type="datetimeFigureOut">
              <a:rPr lang="en-IN" smtClean="0"/>
              <a:t>28-02-2023</a:t>
            </a:fld>
            <a:endParaRPr lang="en-IN"/>
          </a:p>
        </p:txBody>
      </p:sp>
      <p:sp>
        <p:nvSpPr>
          <p:cNvPr id="5" name="Footer Placeholder 4">
            <a:extLst>
              <a:ext uri="{FF2B5EF4-FFF2-40B4-BE49-F238E27FC236}">
                <a16:creationId xmlns:a16="http://schemas.microsoft.com/office/drawing/2014/main" id="{FE564917-08E9-6B1A-8DB8-6C6EBB1398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6277A-60F5-157F-46FA-E2BB0473C5FC}"/>
              </a:ext>
            </a:extLst>
          </p:cNvPr>
          <p:cNvSpPr>
            <a:spLocks noGrp="1"/>
          </p:cNvSpPr>
          <p:nvPr>
            <p:ph type="sldNum" sz="quarter" idx="12"/>
          </p:nvPr>
        </p:nvSpPr>
        <p:spPr/>
        <p:txBody>
          <a:bodyPr/>
          <a:lstStyle/>
          <a:p>
            <a:fld id="{1BA2652E-7531-4095-81AB-C73E1992A8BE}" type="slidenum">
              <a:rPr lang="en-IN" smtClean="0"/>
              <a:t>‹#›</a:t>
            </a:fld>
            <a:endParaRPr lang="en-IN"/>
          </a:p>
        </p:txBody>
      </p:sp>
    </p:spTree>
    <p:extLst>
      <p:ext uri="{BB962C8B-B14F-4D97-AF65-F5344CB8AC3E}">
        <p14:creationId xmlns:p14="http://schemas.microsoft.com/office/powerpoint/2010/main" val="352377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29B3-BA5F-0598-1FD0-9456A844A1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BC9B06-F514-7A1C-74D4-B67FCDB39F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1255E-ADBB-A60A-5D44-1D56B8ABE8CF}"/>
              </a:ext>
            </a:extLst>
          </p:cNvPr>
          <p:cNvSpPr>
            <a:spLocks noGrp="1"/>
          </p:cNvSpPr>
          <p:nvPr>
            <p:ph type="dt" sz="half" idx="10"/>
          </p:nvPr>
        </p:nvSpPr>
        <p:spPr/>
        <p:txBody>
          <a:bodyPr/>
          <a:lstStyle/>
          <a:p>
            <a:fld id="{A2F9C315-BE39-4412-B393-0DF020B7877C}" type="datetimeFigureOut">
              <a:rPr lang="en-IN" smtClean="0"/>
              <a:t>28-02-2023</a:t>
            </a:fld>
            <a:endParaRPr lang="en-IN"/>
          </a:p>
        </p:txBody>
      </p:sp>
      <p:sp>
        <p:nvSpPr>
          <p:cNvPr id="5" name="Footer Placeholder 4">
            <a:extLst>
              <a:ext uri="{FF2B5EF4-FFF2-40B4-BE49-F238E27FC236}">
                <a16:creationId xmlns:a16="http://schemas.microsoft.com/office/drawing/2014/main" id="{6A7DC84D-DC76-B068-E7A8-AD4179B3A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E34FB8-3FD2-3E14-2A20-6ACB39A0E231}"/>
              </a:ext>
            </a:extLst>
          </p:cNvPr>
          <p:cNvSpPr>
            <a:spLocks noGrp="1"/>
          </p:cNvSpPr>
          <p:nvPr>
            <p:ph type="sldNum" sz="quarter" idx="12"/>
          </p:nvPr>
        </p:nvSpPr>
        <p:spPr/>
        <p:txBody>
          <a:bodyPr/>
          <a:lstStyle/>
          <a:p>
            <a:fld id="{1BA2652E-7531-4095-81AB-C73E1992A8BE}" type="slidenum">
              <a:rPr lang="en-IN" smtClean="0"/>
              <a:t>‹#›</a:t>
            </a:fld>
            <a:endParaRPr lang="en-IN"/>
          </a:p>
        </p:txBody>
      </p:sp>
    </p:spTree>
    <p:extLst>
      <p:ext uri="{BB962C8B-B14F-4D97-AF65-F5344CB8AC3E}">
        <p14:creationId xmlns:p14="http://schemas.microsoft.com/office/powerpoint/2010/main" val="376849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BE77-196F-F35E-C371-6B432377A4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F450F6-91B3-DC08-A14A-D3899EDE0A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FE7B3C-D638-DBE1-0E77-E4AD87A95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20B0A5-C4D3-3918-1EAC-F0489BA1EFE1}"/>
              </a:ext>
            </a:extLst>
          </p:cNvPr>
          <p:cNvSpPr>
            <a:spLocks noGrp="1"/>
          </p:cNvSpPr>
          <p:nvPr>
            <p:ph type="dt" sz="half" idx="10"/>
          </p:nvPr>
        </p:nvSpPr>
        <p:spPr/>
        <p:txBody>
          <a:bodyPr/>
          <a:lstStyle/>
          <a:p>
            <a:fld id="{A2F9C315-BE39-4412-B393-0DF020B7877C}" type="datetimeFigureOut">
              <a:rPr lang="en-IN" smtClean="0"/>
              <a:t>28-02-2023</a:t>
            </a:fld>
            <a:endParaRPr lang="en-IN"/>
          </a:p>
        </p:txBody>
      </p:sp>
      <p:sp>
        <p:nvSpPr>
          <p:cNvPr id="6" name="Footer Placeholder 5">
            <a:extLst>
              <a:ext uri="{FF2B5EF4-FFF2-40B4-BE49-F238E27FC236}">
                <a16:creationId xmlns:a16="http://schemas.microsoft.com/office/drawing/2014/main" id="{3A6C9160-BB61-3D5B-C0B9-09B776DA93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1CCD3D-27B2-8A97-D284-07C5B3429975}"/>
              </a:ext>
            </a:extLst>
          </p:cNvPr>
          <p:cNvSpPr>
            <a:spLocks noGrp="1"/>
          </p:cNvSpPr>
          <p:nvPr>
            <p:ph type="sldNum" sz="quarter" idx="12"/>
          </p:nvPr>
        </p:nvSpPr>
        <p:spPr/>
        <p:txBody>
          <a:bodyPr/>
          <a:lstStyle/>
          <a:p>
            <a:fld id="{1BA2652E-7531-4095-81AB-C73E1992A8BE}" type="slidenum">
              <a:rPr lang="en-IN" smtClean="0"/>
              <a:t>‹#›</a:t>
            </a:fld>
            <a:endParaRPr lang="en-IN"/>
          </a:p>
        </p:txBody>
      </p:sp>
    </p:spTree>
    <p:extLst>
      <p:ext uri="{BB962C8B-B14F-4D97-AF65-F5344CB8AC3E}">
        <p14:creationId xmlns:p14="http://schemas.microsoft.com/office/powerpoint/2010/main" val="163931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ADA2-DB45-4D2D-2C1C-2A43232BF5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99DCFF-955C-DD9E-1704-69D4034D4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92D7D-7396-A7F3-FE6E-7C09681E8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8B1515-DD0F-805D-5F56-E869FA66E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865F91-0E9A-2AF1-FAF8-C2AA3B788A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0D95CA-EAF9-1405-EB0B-50E4073DA10A}"/>
              </a:ext>
            </a:extLst>
          </p:cNvPr>
          <p:cNvSpPr>
            <a:spLocks noGrp="1"/>
          </p:cNvSpPr>
          <p:nvPr>
            <p:ph type="dt" sz="half" idx="10"/>
          </p:nvPr>
        </p:nvSpPr>
        <p:spPr/>
        <p:txBody>
          <a:bodyPr/>
          <a:lstStyle/>
          <a:p>
            <a:fld id="{A2F9C315-BE39-4412-B393-0DF020B7877C}" type="datetimeFigureOut">
              <a:rPr lang="en-IN" smtClean="0"/>
              <a:t>28-02-2023</a:t>
            </a:fld>
            <a:endParaRPr lang="en-IN"/>
          </a:p>
        </p:txBody>
      </p:sp>
      <p:sp>
        <p:nvSpPr>
          <p:cNvPr id="8" name="Footer Placeholder 7">
            <a:extLst>
              <a:ext uri="{FF2B5EF4-FFF2-40B4-BE49-F238E27FC236}">
                <a16:creationId xmlns:a16="http://schemas.microsoft.com/office/drawing/2014/main" id="{4780D210-650A-8EF7-5687-1C02A5A7D2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3B50CF-1C7F-7939-ED11-E07FD8F622D9}"/>
              </a:ext>
            </a:extLst>
          </p:cNvPr>
          <p:cNvSpPr>
            <a:spLocks noGrp="1"/>
          </p:cNvSpPr>
          <p:nvPr>
            <p:ph type="sldNum" sz="quarter" idx="12"/>
          </p:nvPr>
        </p:nvSpPr>
        <p:spPr/>
        <p:txBody>
          <a:bodyPr/>
          <a:lstStyle/>
          <a:p>
            <a:fld id="{1BA2652E-7531-4095-81AB-C73E1992A8BE}" type="slidenum">
              <a:rPr lang="en-IN" smtClean="0"/>
              <a:t>‹#›</a:t>
            </a:fld>
            <a:endParaRPr lang="en-IN"/>
          </a:p>
        </p:txBody>
      </p:sp>
    </p:spTree>
    <p:extLst>
      <p:ext uri="{BB962C8B-B14F-4D97-AF65-F5344CB8AC3E}">
        <p14:creationId xmlns:p14="http://schemas.microsoft.com/office/powerpoint/2010/main" val="42431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B035-3E40-9446-30F0-E2D4D97958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98A025-8150-D0C0-9811-45F327BAFA2B}"/>
              </a:ext>
            </a:extLst>
          </p:cNvPr>
          <p:cNvSpPr>
            <a:spLocks noGrp="1"/>
          </p:cNvSpPr>
          <p:nvPr>
            <p:ph type="dt" sz="half" idx="10"/>
          </p:nvPr>
        </p:nvSpPr>
        <p:spPr/>
        <p:txBody>
          <a:bodyPr/>
          <a:lstStyle/>
          <a:p>
            <a:fld id="{A2F9C315-BE39-4412-B393-0DF020B7877C}" type="datetimeFigureOut">
              <a:rPr lang="en-IN" smtClean="0"/>
              <a:t>28-02-2023</a:t>
            </a:fld>
            <a:endParaRPr lang="en-IN"/>
          </a:p>
        </p:txBody>
      </p:sp>
      <p:sp>
        <p:nvSpPr>
          <p:cNvPr id="4" name="Footer Placeholder 3">
            <a:extLst>
              <a:ext uri="{FF2B5EF4-FFF2-40B4-BE49-F238E27FC236}">
                <a16:creationId xmlns:a16="http://schemas.microsoft.com/office/drawing/2014/main" id="{061ABCCC-2F35-E9D1-9211-DD11D748F8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12B1B1-5E66-94CB-C99A-0B2774DFD210}"/>
              </a:ext>
            </a:extLst>
          </p:cNvPr>
          <p:cNvSpPr>
            <a:spLocks noGrp="1"/>
          </p:cNvSpPr>
          <p:nvPr>
            <p:ph type="sldNum" sz="quarter" idx="12"/>
          </p:nvPr>
        </p:nvSpPr>
        <p:spPr/>
        <p:txBody>
          <a:bodyPr/>
          <a:lstStyle/>
          <a:p>
            <a:fld id="{1BA2652E-7531-4095-81AB-C73E1992A8BE}" type="slidenum">
              <a:rPr lang="en-IN" smtClean="0"/>
              <a:t>‹#›</a:t>
            </a:fld>
            <a:endParaRPr lang="en-IN"/>
          </a:p>
        </p:txBody>
      </p:sp>
    </p:spTree>
    <p:extLst>
      <p:ext uri="{BB962C8B-B14F-4D97-AF65-F5344CB8AC3E}">
        <p14:creationId xmlns:p14="http://schemas.microsoft.com/office/powerpoint/2010/main" val="159222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3BBE5-4DA5-95F6-481F-7ECA71BF83EA}"/>
              </a:ext>
            </a:extLst>
          </p:cNvPr>
          <p:cNvSpPr>
            <a:spLocks noGrp="1"/>
          </p:cNvSpPr>
          <p:nvPr>
            <p:ph type="dt" sz="half" idx="10"/>
          </p:nvPr>
        </p:nvSpPr>
        <p:spPr/>
        <p:txBody>
          <a:bodyPr/>
          <a:lstStyle/>
          <a:p>
            <a:fld id="{A2F9C315-BE39-4412-B393-0DF020B7877C}" type="datetimeFigureOut">
              <a:rPr lang="en-IN" smtClean="0"/>
              <a:t>28-02-2023</a:t>
            </a:fld>
            <a:endParaRPr lang="en-IN"/>
          </a:p>
        </p:txBody>
      </p:sp>
      <p:sp>
        <p:nvSpPr>
          <p:cNvPr id="3" name="Footer Placeholder 2">
            <a:extLst>
              <a:ext uri="{FF2B5EF4-FFF2-40B4-BE49-F238E27FC236}">
                <a16:creationId xmlns:a16="http://schemas.microsoft.com/office/drawing/2014/main" id="{007A3E5B-9607-359C-C1F1-7649E12DC3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CC7A46-7C5A-2B32-E3CF-871C1B6FF17B}"/>
              </a:ext>
            </a:extLst>
          </p:cNvPr>
          <p:cNvSpPr>
            <a:spLocks noGrp="1"/>
          </p:cNvSpPr>
          <p:nvPr>
            <p:ph type="sldNum" sz="quarter" idx="12"/>
          </p:nvPr>
        </p:nvSpPr>
        <p:spPr/>
        <p:txBody>
          <a:bodyPr/>
          <a:lstStyle/>
          <a:p>
            <a:fld id="{1BA2652E-7531-4095-81AB-C73E1992A8BE}" type="slidenum">
              <a:rPr lang="en-IN" smtClean="0"/>
              <a:t>‹#›</a:t>
            </a:fld>
            <a:endParaRPr lang="en-IN"/>
          </a:p>
        </p:txBody>
      </p:sp>
    </p:spTree>
    <p:extLst>
      <p:ext uri="{BB962C8B-B14F-4D97-AF65-F5344CB8AC3E}">
        <p14:creationId xmlns:p14="http://schemas.microsoft.com/office/powerpoint/2010/main" val="35689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70CF-2F94-64B1-65A6-1187674B7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5E4B51-D0F0-64CC-A433-6984992E07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03654-BCCB-6E2D-5B27-4F7DD5B4C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E8CC0-AEF0-3888-6C90-DF13662BCF16}"/>
              </a:ext>
            </a:extLst>
          </p:cNvPr>
          <p:cNvSpPr>
            <a:spLocks noGrp="1"/>
          </p:cNvSpPr>
          <p:nvPr>
            <p:ph type="dt" sz="half" idx="10"/>
          </p:nvPr>
        </p:nvSpPr>
        <p:spPr/>
        <p:txBody>
          <a:bodyPr/>
          <a:lstStyle/>
          <a:p>
            <a:fld id="{A2F9C315-BE39-4412-B393-0DF020B7877C}" type="datetimeFigureOut">
              <a:rPr lang="en-IN" smtClean="0"/>
              <a:t>28-02-2023</a:t>
            </a:fld>
            <a:endParaRPr lang="en-IN"/>
          </a:p>
        </p:txBody>
      </p:sp>
      <p:sp>
        <p:nvSpPr>
          <p:cNvPr id="6" name="Footer Placeholder 5">
            <a:extLst>
              <a:ext uri="{FF2B5EF4-FFF2-40B4-BE49-F238E27FC236}">
                <a16:creationId xmlns:a16="http://schemas.microsoft.com/office/drawing/2014/main" id="{6120EE9D-51F8-0511-9C95-5B1F88ABB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A1304-DFC6-9ECC-757A-6D1689C872CF}"/>
              </a:ext>
            </a:extLst>
          </p:cNvPr>
          <p:cNvSpPr>
            <a:spLocks noGrp="1"/>
          </p:cNvSpPr>
          <p:nvPr>
            <p:ph type="sldNum" sz="quarter" idx="12"/>
          </p:nvPr>
        </p:nvSpPr>
        <p:spPr/>
        <p:txBody>
          <a:bodyPr/>
          <a:lstStyle/>
          <a:p>
            <a:fld id="{1BA2652E-7531-4095-81AB-C73E1992A8BE}" type="slidenum">
              <a:rPr lang="en-IN" smtClean="0"/>
              <a:t>‹#›</a:t>
            </a:fld>
            <a:endParaRPr lang="en-IN"/>
          </a:p>
        </p:txBody>
      </p:sp>
    </p:spTree>
    <p:extLst>
      <p:ext uri="{BB962C8B-B14F-4D97-AF65-F5344CB8AC3E}">
        <p14:creationId xmlns:p14="http://schemas.microsoft.com/office/powerpoint/2010/main" val="193346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5619-DF70-849A-A21F-8B9581246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87F095-BADA-E031-BEB6-1333105D75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0AA47-5FB2-E334-AC44-C81C76709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DB9B7-B405-2CA3-4763-0312DF4E72C3}"/>
              </a:ext>
            </a:extLst>
          </p:cNvPr>
          <p:cNvSpPr>
            <a:spLocks noGrp="1"/>
          </p:cNvSpPr>
          <p:nvPr>
            <p:ph type="dt" sz="half" idx="10"/>
          </p:nvPr>
        </p:nvSpPr>
        <p:spPr/>
        <p:txBody>
          <a:bodyPr/>
          <a:lstStyle/>
          <a:p>
            <a:fld id="{A2F9C315-BE39-4412-B393-0DF020B7877C}" type="datetimeFigureOut">
              <a:rPr lang="en-IN" smtClean="0"/>
              <a:t>28-02-2023</a:t>
            </a:fld>
            <a:endParaRPr lang="en-IN"/>
          </a:p>
        </p:txBody>
      </p:sp>
      <p:sp>
        <p:nvSpPr>
          <p:cNvPr id="6" name="Footer Placeholder 5">
            <a:extLst>
              <a:ext uri="{FF2B5EF4-FFF2-40B4-BE49-F238E27FC236}">
                <a16:creationId xmlns:a16="http://schemas.microsoft.com/office/drawing/2014/main" id="{18F5F4E8-9EDE-0B39-6D8C-9272135C15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BA7554-534C-9E7A-2F98-E166A247997D}"/>
              </a:ext>
            </a:extLst>
          </p:cNvPr>
          <p:cNvSpPr>
            <a:spLocks noGrp="1"/>
          </p:cNvSpPr>
          <p:nvPr>
            <p:ph type="sldNum" sz="quarter" idx="12"/>
          </p:nvPr>
        </p:nvSpPr>
        <p:spPr/>
        <p:txBody>
          <a:bodyPr/>
          <a:lstStyle/>
          <a:p>
            <a:fld id="{1BA2652E-7531-4095-81AB-C73E1992A8BE}" type="slidenum">
              <a:rPr lang="en-IN" smtClean="0"/>
              <a:t>‹#›</a:t>
            </a:fld>
            <a:endParaRPr lang="en-IN"/>
          </a:p>
        </p:txBody>
      </p:sp>
    </p:spTree>
    <p:extLst>
      <p:ext uri="{BB962C8B-B14F-4D97-AF65-F5344CB8AC3E}">
        <p14:creationId xmlns:p14="http://schemas.microsoft.com/office/powerpoint/2010/main" val="240529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6000"/>
            <a:lum/>
          </a:blip>
          <a:srcRect/>
          <a:stretch>
            <a:fillRect t="-4000" b="-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4CB5B-D1E1-13EA-8C30-986CBDCA2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F973DE-B2A7-90E4-7FE1-805757BF1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3E45D-F14C-5BBE-804D-B33AA1C407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9C315-BE39-4412-B393-0DF020B7877C}" type="datetimeFigureOut">
              <a:rPr lang="en-IN" smtClean="0"/>
              <a:t>28-02-2023</a:t>
            </a:fld>
            <a:endParaRPr lang="en-IN"/>
          </a:p>
        </p:txBody>
      </p:sp>
      <p:sp>
        <p:nvSpPr>
          <p:cNvPr id="5" name="Footer Placeholder 4">
            <a:extLst>
              <a:ext uri="{FF2B5EF4-FFF2-40B4-BE49-F238E27FC236}">
                <a16:creationId xmlns:a16="http://schemas.microsoft.com/office/drawing/2014/main" id="{9602899F-D862-9753-955F-51D72A38F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996AA4-B45E-30D2-E58B-1C5A394A0E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2652E-7531-4095-81AB-C73E1992A8BE}" type="slidenum">
              <a:rPr lang="en-IN" smtClean="0"/>
              <a:t>‹#›</a:t>
            </a:fld>
            <a:endParaRPr lang="en-IN"/>
          </a:p>
        </p:txBody>
      </p:sp>
    </p:spTree>
    <p:extLst>
      <p:ext uri="{BB962C8B-B14F-4D97-AF65-F5344CB8AC3E}">
        <p14:creationId xmlns:p14="http://schemas.microsoft.com/office/powerpoint/2010/main" val="191013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D04B0-0C47-99EC-A743-16A8AFFFB636}"/>
              </a:ext>
            </a:extLst>
          </p:cNvPr>
          <p:cNvSpPr>
            <a:spLocks noGrp="1"/>
          </p:cNvSpPr>
          <p:nvPr>
            <p:ph type="ctrTitle"/>
          </p:nvPr>
        </p:nvSpPr>
        <p:spPr>
          <a:xfrm rot="21367973">
            <a:off x="24623" y="3756541"/>
            <a:ext cx="7987042" cy="999845"/>
          </a:xfrm>
          <a:solidFill>
            <a:srgbClr val="F5F6F8"/>
          </a:solidFill>
        </p:spPr>
        <p:txBody>
          <a:bodyPr>
            <a:normAutofit/>
          </a:bodyPr>
          <a:lstStyle/>
          <a:p>
            <a:r>
              <a:rPr lang="en-US" sz="6600" b="1">
                <a:solidFill>
                  <a:srgbClr val="DF0000"/>
                </a:solidFill>
                <a:effectLst>
                  <a:outerShdw blurRad="38100" dist="38100" dir="2700000" algn="tl">
                    <a:srgbClr val="000000">
                      <a:alpha val="43137"/>
                    </a:srgbClr>
                  </a:outerShdw>
                </a:effectLst>
                <a:latin typeface="Britannic Bold" panose="020B0903060703020204" pitchFamily="34" charset="0"/>
              </a:rPr>
              <a:t>AIR BNB CASE STUDY</a:t>
            </a:r>
            <a:endParaRPr lang="en-IN" sz="6600" b="1" dirty="0">
              <a:solidFill>
                <a:srgbClr val="DF0000"/>
              </a:solidFill>
              <a:effectLst>
                <a:outerShdw blurRad="38100" dist="38100" dir="2700000" algn="tl">
                  <a:srgbClr val="000000">
                    <a:alpha val="43137"/>
                  </a:srgbClr>
                </a:outerShdw>
              </a:effectLst>
              <a:latin typeface="Britannic Bold" panose="020B0903060703020204" pitchFamily="34" charset="0"/>
            </a:endParaRPr>
          </a:p>
        </p:txBody>
      </p:sp>
      <p:sp>
        <p:nvSpPr>
          <p:cNvPr id="3" name="Subtitle 2">
            <a:extLst>
              <a:ext uri="{FF2B5EF4-FFF2-40B4-BE49-F238E27FC236}">
                <a16:creationId xmlns:a16="http://schemas.microsoft.com/office/drawing/2014/main" id="{851A7AD3-323C-DF5A-A758-11E3FF24F2CD}"/>
              </a:ext>
            </a:extLst>
          </p:cNvPr>
          <p:cNvSpPr>
            <a:spLocks noGrp="1"/>
          </p:cNvSpPr>
          <p:nvPr>
            <p:ph type="subTitle" idx="1"/>
          </p:nvPr>
        </p:nvSpPr>
        <p:spPr>
          <a:xfrm>
            <a:off x="9144000" y="5024582"/>
            <a:ext cx="2290618" cy="1625337"/>
          </a:xfrm>
        </p:spPr>
        <p:txBody>
          <a:bodyPr>
            <a:normAutofit fontScale="32500" lnSpcReduction="20000"/>
          </a:bodyPr>
          <a:lstStyle/>
          <a:p>
            <a:pPr algn="l"/>
            <a:r>
              <a:rPr lang="en-US" sz="5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a:t>
            </a:r>
          </a:p>
          <a:p>
            <a:pPr marL="457200" indent="-457200" algn="l">
              <a:buAutoNum type="arabicPeriod"/>
            </a:pPr>
            <a:r>
              <a:rPr lang="en-US" sz="5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Sudhanshu Raj</a:t>
            </a:r>
          </a:p>
          <a:p>
            <a:pPr marL="457200" indent="-457200" algn="l">
              <a:buAutoNum type="arabicPeriod"/>
            </a:pPr>
            <a:r>
              <a:rPr lang="en-IN" sz="5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Jagdeeshan</a:t>
            </a:r>
            <a:endParaRPr lang="en-IN" sz="5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gn="l">
              <a:buAutoNum type="arabicPeriod"/>
            </a:pPr>
            <a:r>
              <a:rPr lang="en-IN" sz="5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Riya </a:t>
            </a:r>
            <a:r>
              <a:rPr lang="en-IN" sz="5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Chetwani</a:t>
            </a:r>
            <a:br>
              <a:rPr lang="en-IN" b="1" dirty="0"/>
            </a:br>
            <a:endParaRPr lang="en-US" b="1" dirty="0"/>
          </a:p>
        </p:txBody>
      </p:sp>
    </p:spTree>
    <p:extLst>
      <p:ext uri="{BB962C8B-B14F-4D97-AF65-F5344CB8AC3E}">
        <p14:creationId xmlns:p14="http://schemas.microsoft.com/office/powerpoint/2010/main" val="117795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A0022-DD44-CC02-99E8-FAF332BA6A76}"/>
              </a:ext>
            </a:extLst>
          </p:cNvPr>
          <p:cNvPicPr>
            <a:picLocks noChangeAspect="1"/>
          </p:cNvPicPr>
          <p:nvPr/>
        </p:nvPicPr>
        <p:blipFill>
          <a:blip r:embed="rId2"/>
          <a:stretch>
            <a:fillRect/>
          </a:stretch>
        </p:blipFill>
        <p:spPr>
          <a:xfrm>
            <a:off x="4823133" y="0"/>
            <a:ext cx="7368867" cy="6858000"/>
          </a:xfrm>
          <a:prstGeom prst="rect">
            <a:avLst/>
          </a:prstGeom>
        </p:spPr>
      </p:pic>
      <p:sp>
        <p:nvSpPr>
          <p:cNvPr id="4" name="TextBox 3">
            <a:extLst>
              <a:ext uri="{FF2B5EF4-FFF2-40B4-BE49-F238E27FC236}">
                <a16:creationId xmlns:a16="http://schemas.microsoft.com/office/drawing/2014/main" id="{2EFB188B-6477-16C8-B468-A1F9CBF7E50A}"/>
              </a:ext>
            </a:extLst>
          </p:cNvPr>
          <p:cNvSpPr txBox="1"/>
          <p:nvPr/>
        </p:nvSpPr>
        <p:spPr>
          <a:xfrm>
            <a:off x="110836" y="129309"/>
            <a:ext cx="4359564" cy="286232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“Entire home/apt” followed by ‘Private Room’ is the most preferred property type and also Manhattan is the popular location.</a:t>
            </a:r>
          </a:p>
          <a:p>
            <a:endParaRPr lang="en-IN" b="1" dirty="0">
              <a:effectLst>
                <a:outerShdw blurRad="38100" dist="38100" dir="2700000" algn="tl">
                  <a:srgbClr val="000000">
                    <a:alpha val="43137"/>
                  </a:srgbClr>
                </a:outerShdw>
              </a:effectLst>
            </a:endParaRPr>
          </a:p>
          <a:p>
            <a:r>
              <a:rPr lang="en-IN" b="1" dirty="0">
                <a:effectLst>
                  <a:outerShdw blurRad="38100" dist="38100" dir="2700000" algn="tl">
                    <a:srgbClr val="000000">
                      <a:alpha val="43137"/>
                    </a:srgbClr>
                  </a:outerShdw>
                </a:effectLst>
              </a:rPr>
              <a:t>However in Brooklyn Private rooms are the first preference for the customers.</a:t>
            </a:r>
          </a:p>
          <a:p>
            <a:endParaRPr lang="en-IN" b="1" dirty="0">
              <a:effectLst>
                <a:outerShdw blurRad="38100" dist="38100" dir="2700000" algn="tl">
                  <a:srgbClr val="000000">
                    <a:alpha val="43137"/>
                  </a:srgbClr>
                </a:outerShdw>
              </a:effectLst>
            </a:endParaRPr>
          </a:p>
          <a:p>
            <a:r>
              <a:rPr lang="en-IN" b="1" dirty="0">
                <a:effectLst>
                  <a:outerShdw blurRad="38100" dist="38100" dir="2700000" algn="tl">
                    <a:srgbClr val="000000">
                      <a:alpha val="43137"/>
                    </a:srgbClr>
                  </a:outerShdw>
                </a:effectLst>
              </a:rPr>
              <a:t>“Shared Rooms” category is not much popular among the customers in any locations.</a:t>
            </a:r>
          </a:p>
        </p:txBody>
      </p:sp>
      <p:sp>
        <p:nvSpPr>
          <p:cNvPr id="5" name="TextBox 4">
            <a:extLst>
              <a:ext uri="{FF2B5EF4-FFF2-40B4-BE49-F238E27FC236}">
                <a16:creationId xmlns:a16="http://schemas.microsoft.com/office/drawing/2014/main" id="{2EC81536-B660-F60D-8BBC-C8911495277E}"/>
              </a:ext>
            </a:extLst>
          </p:cNvPr>
          <p:cNvSpPr txBox="1"/>
          <p:nvPr/>
        </p:nvSpPr>
        <p:spPr>
          <a:xfrm>
            <a:off x="110836" y="3315855"/>
            <a:ext cx="4359564" cy="1200329"/>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So in order to increase revenue, if the company expands then it should focus more on “Entire Home/Apt” and “Private Room” category.</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572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872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2DACAE-1001-072E-4A96-8625424BA492}"/>
              </a:ext>
            </a:extLst>
          </p:cNvPr>
          <p:cNvPicPr>
            <a:picLocks noChangeAspect="1"/>
          </p:cNvPicPr>
          <p:nvPr/>
        </p:nvPicPr>
        <p:blipFill>
          <a:blip r:embed="rId3"/>
          <a:stretch>
            <a:fillRect/>
          </a:stretch>
        </p:blipFill>
        <p:spPr>
          <a:xfrm>
            <a:off x="4668557" y="0"/>
            <a:ext cx="7615892" cy="4572000"/>
          </a:xfrm>
          <a:prstGeom prst="rect">
            <a:avLst/>
          </a:prstGeom>
          <a:noFill/>
          <a:ln>
            <a:noFill/>
          </a:ln>
          <a:effectLst>
            <a:outerShdw blurRad="50800" dist="38100" dir="2700000" algn="tl" rotWithShape="0">
              <a:prstClr val="black">
                <a:alpha val="43000"/>
              </a:prstClr>
            </a:outerShdw>
          </a:effectLst>
        </p:spPr>
      </p:pic>
      <p:sp>
        <p:nvSpPr>
          <p:cNvPr id="4" name="TextBox 3">
            <a:extLst>
              <a:ext uri="{FF2B5EF4-FFF2-40B4-BE49-F238E27FC236}">
                <a16:creationId xmlns:a16="http://schemas.microsoft.com/office/drawing/2014/main" id="{1EB8F730-795F-CF93-2263-12C0C4BE1D0D}"/>
              </a:ext>
            </a:extLst>
          </p:cNvPr>
          <p:cNvSpPr txBox="1"/>
          <p:nvPr/>
        </p:nvSpPr>
        <p:spPr>
          <a:xfrm>
            <a:off x="110836" y="2828835"/>
            <a:ext cx="4239491" cy="1477328"/>
          </a:xfrm>
          <a:prstGeom prst="rect">
            <a:avLst/>
          </a:prstGeom>
          <a:noFill/>
        </p:spPr>
        <p:txBody>
          <a:bodyPr wrap="square" rtlCol="0">
            <a:spAutoFit/>
          </a:bodyPr>
          <a:lstStyle/>
          <a:p>
            <a:r>
              <a:rPr lang="en-US" dirty="0"/>
              <a:t>As we can see Manhattan has the highest number of properties listed (44.17%), followed by Brooklyn (41.02%) which is evident in the orange and blue cluster shown in the map.</a:t>
            </a:r>
            <a:endParaRPr lang="en-IN" dirty="0"/>
          </a:p>
        </p:txBody>
      </p:sp>
    </p:spTree>
    <p:extLst>
      <p:ext uri="{BB962C8B-B14F-4D97-AF65-F5344CB8AC3E}">
        <p14:creationId xmlns:p14="http://schemas.microsoft.com/office/powerpoint/2010/main" val="343754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F00A39-2337-2709-B90B-4842C9B89AA6}"/>
              </a:ext>
            </a:extLst>
          </p:cNvPr>
          <p:cNvPicPr>
            <a:picLocks noChangeAspect="1"/>
          </p:cNvPicPr>
          <p:nvPr/>
        </p:nvPicPr>
        <p:blipFill>
          <a:blip r:embed="rId2"/>
          <a:stretch>
            <a:fillRect/>
          </a:stretch>
        </p:blipFill>
        <p:spPr>
          <a:xfrm>
            <a:off x="205489" y="701964"/>
            <a:ext cx="11781022" cy="5320145"/>
          </a:xfrm>
          <a:prstGeom prst="rect">
            <a:avLst/>
          </a:prstGeom>
        </p:spPr>
      </p:pic>
      <p:sp>
        <p:nvSpPr>
          <p:cNvPr id="4" name="TextBox 3">
            <a:extLst>
              <a:ext uri="{FF2B5EF4-FFF2-40B4-BE49-F238E27FC236}">
                <a16:creationId xmlns:a16="http://schemas.microsoft.com/office/drawing/2014/main" id="{7C4583EF-8854-13DC-1331-304BFFD4F4AC}"/>
              </a:ext>
            </a:extLst>
          </p:cNvPr>
          <p:cNvSpPr txBox="1"/>
          <p:nvPr/>
        </p:nvSpPr>
        <p:spPr>
          <a:xfrm>
            <a:off x="6096000" y="1015999"/>
            <a:ext cx="5440218" cy="646331"/>
          </a:xfrm>
          <a:prstGeom prst="rect">
            <a:avLst/>
          </a:prstGeom>
          <a:noFill/>
        </p:spPr>
        <p:txBody>
          <a:bodyPr wrap="square" rtlCol="0">
            <a:spAutoFit/>
          </a:bodyPr>
          <a:lstStyle/>
          <a:p>
            <a:r>
              <a:rPr lang="en-US" dirty="0"/>
              <a:t>The most preferred price category was $ 30 to $150 as majority of the listings were priced in that range.</a:t>
            </a:r>
            <a:endParaRPr lang="en-IN" dirty="0"/>
          </a:p>
        </p:txBody>
      </p:sp>
    </p:spTree>
    <p:extLst>
      <p:ext uri="{BB962C8B-B14F-4D97-AF65-F5344CB8AC3E}">
        <p14:creationId xmlns:p14="http://schemas.microsoft.com/office/powerpoint/2010/main" val="128877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42C94-DECA-4A48-F0BC-F2907A241303}"/>
              </a:ext>
            </a:extLst>
          </p:cNvPr>
          <p:cNvPicPr>
            <a:picLocks noChangeAspect="1"/>
          </p:cNvPicPr>
          <p:nvPr/>
        </p:nvPicPr>
        <p:blipFill>
          <a:blip r:embed="rId2"/>
          <a:stretch>
            <a:fillRect/>
          </a:stretch>
        </p:blipFill>
        <p:spPr>
          <a:xfrm>
            <a:off x="5058311" y="0"/>
            <a:ext cx="7133689" cy="5507753"/>
          </a:xfrm>
          <a:prstGeom prst="rect">
            <a:avLst/>
          </a:prstGeom>
        </p:spPr>
      </p:pic>
      <p:sp>
        <p:nvSpPr>
          <p:cNvPr id="4" name="TextBox 3">
            <a:extLst>
              <a:ext uri="{FF2B5EF4-FFF2-40B4-BE49-F238E27FC236}">
                <a16:creationId xmlns:a16="http://schemas.microsoft.com/office/drawing/2014/main" id="{8A1E6EE9-72BE-295F-4A42-81162E99B7BA}"/>
              </a:ext>
            </a:extLst>
          </p:cNvPr>
          <p:cNvSpPr txBox="1"/>
          <p:nvPr/>
        </p:nvSpPr>
        <p:spPr>
          <a:xfrm>
            <a:off x="120073" y="1582340"/>
            <a:ext cx="4128654" cy="3693319"/>
          </a:xfrm>
          <a:prstGeom prst="rect">
            <a:avLst/>
          </a:prstGeom>
          <a:noFill/>
        </p:spPr>
        <p:txBody>
          <a:bodyPr wrap="square" rtlCol="0">
            <a:spAutoFit/>
          </a:bodyPr>
          <a:lstStyle/>
          <a:p>
            <a:r>
              <a:rPr lang="en-US" dirty="0"/>
              <a:t>The listed properties received a huge number of reviews in year 2019 as compared to the previous years.</a:t>
            </a:r>
          </a:p>
          <a:p>
            <a:endParaRPr lang="en-US" dirty="0"/>
          </a:p>
          <a:p>
            <a:r>
              <a:rPr lang="en-US" dirty="0"/>
              <a:t>So this indicates the increasing trend of people going out on vacation an thereby increase in company’s revenue.</a:t>
            </a:r>
          </a:p>
          <a:p>
            <a:endParaRPr lang="en-US" dirty="0"/>
          </a:p>
          <a:p>
            <a:r>
              <a:rPr lang="en-US" dirty="0"/>
              <a:t>So the company should be more inclined on being ready for much more increase in the number of customer and be ready to sever them better in order to gain a good business in future.</a:t>
            </a:r>
            <a:endParaRPr lang="en-IN" dirty="0"/>
          </a:p>
        </p:txBody>
      </p:sp>
    </p:spTree>
    <p:extLst>
      <p:ext uri="{BB962C8B-B14F-4D97-AF65-F5344CB8AC3E}">
        <p14:creationId xmlns:p14="http://schemas.microsoft.com/office/powerpoint/2010/main" val="400903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43829-3DF7-1BF4-826C-26D8DD1D5179}"/>
              </a:ext>
            </a:extLst>
          </p:cNvPr>
          <p:cNvPicPr>
            <a:picLocks noChangeAspect="1"/>
          </p:cNvPicPr>
          <p:nvPr/>
        </p:nvPicPr>
        <p:blipFill>
          <a:blip r:embed="rId2"/>
          <a:stretch>
            <a:fillRect/>
          </a:stretch>
        </p:blipFill>
        <p:spPr>
          <a:xfrm>
            <a:off x="1" y="0"/>
            <a:ext cx="12192000" cy="5340564"/>
          </a:xfrm>
          <a:prstGeom prst="rect">
            <a:avLst/>
          </a:prstGeom>
        </p:spPr>
      </p:pic>
      <p:sp>
        <p:nvSpPr>
          <p:cNvPr id="4" name="TextBox 3">
            <a:extLst>
              <a:ext uri="{FF2B5EF4-FFF2-40B4-BE49-F238E27FC236}">
                <a16:creationId xmlns:a16="http://schemas.microsoft.com/office/drawing/2014/main" id="{325AE41E-6760-FB4E-7161-B1283605E25D}"/>
              </a:ext>
            </a:extLst>
          </p:cNvPr>
          <p:cNvSpPr txBox="1"/>
          <p:nvPr/>
        </p:nvSpPr>
        <p:spPr>
          <a:xfrm>
            <a:off x="1186873" y="5652655"/>
            <a:ext cx="9818254" cy="646331"/>
          </a:xfrm>
          <a:prstGeom prst="rect">
            <a:avLst/>
          </a:prstGeom>
          <a:noFill/>
        </p:spPr>
        <p:txBody>
          <a:bodyPr wrap="square" rtlCol="0">
            <a:spAutoFit/>
          </a:bodyPr>
          <a:lstStyle/>
          <a:p>
            <a:r>
              <a:rPr lang="en-US" dirty="0"/>
              <a:t>Manhattan has the highest avg price of $175.37 followed by Brooklyn with $117.21. Bronx has the lowest avg pricing at $85.21.</a:t>
            </a:r>
            <a:endParaRPr lang="en-IN" dirty="0"/>
          </a:p>
        </p:txBody>
      </p:sp>
    </p:spTree>
    <p:extLst>
      <p:ext uri="{BB962C8B-B14F-4D97-AF65-F5344CB8AC3E}">
        <p14:creationId xmlns:p14="http://schemas.microsoft.com/office/powerpoint/2010/main" val="38851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AB944-0D11-95F5-CDE3-741FA4B9E43D}"/>
              </a:ext>
            </a:extLst>
          </p:cNvPr>
          <p:cNvPicPr>
            <a:picLocks noChangeAspect="1"/>
          </p:cNvPicPr>
          <p:nvPr/>
        </p:nvPicPr>
        <p:blipFill>
          <a:blip r:embed="rId2"/>
          <a:stretch>
            <a:fillRect/>
          </a:stretch>
        </p:blipFill>
        <p:spPr>
          <a:xfrm>
            <a:off x="168319" y="169425"/>
            <a:ext cx="4532990" cy="5419880"/>
          </a:xfrm>
          <a:prstGeom prst="rect">
            <a:avLst/>
          </a:prstGeom>
        </p:spPr>
      </p:pic>
      <p:sp>
        <p:nvSpPr>
          <p:cNvPr id="4" name="TextBox 3">
            <a:extLst>
              <a:ext uri="{FF2B5EF4-FFF2-40B4-BE49-F238E27FC236}">
                <a16:creationId xmlns:a16="http://schemas.microsoft.com/office/drawing/2014/main" id="{629ED2F7-2AE2-7F99-700F-E2469CF42DD8}"/>
              </a:ext>
            </a:extLst>
          </p:cNvPr>
          <p:cNvSpPr txBox="1"/>
          <p:nvPr/>
        </p:nvSpPr>
        <p:spPr>
          <a:xfrm>
            <a:off x="5920510" y="1930400"/>
            <a:ext cx="5994400" cy="923330"/>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As shown these were the top 5 hosts with most number of reviews and also most number of properties listed on the platform</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533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85E22B-947E-E91E-7853-2555C684F915}"/>
              </a:ext>
            </a:extLst>
          </p:cNvPr>
          <p:cNvPicPr>
            <a:picLocks noChangeAspect="1"/>
          </p:cNvPicPr>
          <p:nvPr/>
        </p:nvPicPr>
        <p:blipFill rotWithShape="1">
          <a:blip r:embed="rId2"/>
          <a:srcRect r="626" b="8909"/>
          <a:stretch/>
        </p:blipFill>
        <p:spPr>
          <a:xfrm>
            <a:off x="0" y="-120072"/>
            <a:ext cx="8793018" cy="4627417"/>
          </a:xfrm>
          <a:prstGeom prst="rect">
            <a:avLst/>
          </a:prstGeom>
        </p:spPr>
      </p:pic>
      <p:sp>
        <p:nvSpPr>
          <p:cNvPr id="4" name="TextBox 3">
            <a:extLst>
              <a:ext uri="{FF2B5EF4-FFF2-40B4-BE49-F238E27FC236}">
                <a16:creationId xmlns:a16="http://schemas.microsoft.com/office/drawing/2014/main" id="{3BBEA00F-B98A-562F-DFD3-7F1FCB08E3F3}"/>
              </a:ext>
            </a:extLst>
          </p:cNvPr>
          <p:cNvSpPr txBox="1"/>
          <p:nvPr/>
        </p:nvSpPr>
        <p:spPr>
          <a:xfrm>
            <a:off x="8940800" y="295564"/>
            <a:ext cx="2918691" cy="4093428"/>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This pie chart shows the availability of the property throughout the year.</a:t>
            </a:r>
          </a:p>
          <a:p>
            <a:endParaRPr lang="en-US" sz="2000" b="1" dirty="0">
              <a:effectLst>
                <a:outerShdw blurRad="38100" dist="38100" dir="2700000" algn="tl">
                  <a:srgbClr val="000000">
                    <a:alpha val="43137"/>
                  </a:srgbClr>
                </a:outerShdw>
              </a:effectLst>
            </a:endParaRPr>
          </a:p>
          <a:p>
            <a:r>
              <a:rPr lang="en-US" sz="2000" b="1" dirty="0">
                <a:effectLst>
                  <a:outerShdw blurRad="38100" dist="38100" dir="2700000" algn="tl">
                    <a:srgbClr val="000000">
                      <a:alpha val="43137"/>
                    </a:srgbClr>
                  </a:outerShdw>
                </a:effectLst>
              </a:rPr>
              <a:t>Manhattan has the highest availability with being available for 44% of the total days.</a:t>
            </a:r>
          </a:p>
          <a:p>
            <a:br>
              <a:rPr lang="en-US" sz="2000" b="1" dirty="0">
                <a:effectLst>
                  <a:outerShdw blurRad="38100" dist="38100" dir="2700000" algn="tl">
                    <a:srgbClr val="000000">
                      <a:alpha val="43137"/>
                    </a:srgbClr>
                  </a:outerShdw>
                </a:effectLst>
              </a:rPr>
            </a:br>
            <a:r>
              <a:rPr lang="en-US" sz="2000" b="1" dirty="0">
                <a:effectLst>
                  <a:outerShdw blurRad="38100" dist="38100" dir="2700000" algn="tl">
                    <a:srgbClr val="000000">
                      <a:alpha val="43137"/>
                    </a:srgbClr>
                  </a:outerShdw>
                </a:effectLst>
              </a:rPr>
              <a:t>Staten Island was least available with only 1% availability.</a:t>
            </a:r>
            <a:endParaRPr lang="en-IN"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35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3699A-6500-B037-639C-F4C2E70AF86C}"/>
              </a:ext>
            </a:extLst>
          </p:cNvPr>
          <p:cNvPicPr>
            <a:picLocks noChangeAspect="1"/>
          </p:cNvPicPr>
          <p:nvPr/>
        </p:nvPicPr>
        <p:blipFill>
          <a:blip r:embed="rId2"/>
          <a:stretch>
            <a:fillRect/>
          </a:stretch>
        </p:blipFill>
        <p:spPr>
          <a:xfrm>
            <a:off x="0" y="-166254"/>
            <a:ext cx="12192000" cy="5421746"/>
          </a:xfrm>
          <a:prstGeom prst="rect">
            <a:avLst/>
          </a:prstGeom>
        </p:spPr>
      </p:pic>
      <p:sp>
        <p:nvSpPr>
          <p:cNvPr id="4" name="TextBox 3">
            <a:extLst>
              <a:ext uri="{FF2B5EF4-FFF2-40B4-BE49-F238E27FC236}">
                <a16:creationId xmlns:a16="http://schemas.microsoft.com/office/drawing/2014/main" id="{E8C32B17-F9E8-B53E-D2E7-FB86C8EEA3DD}"/>
              </a:ext>
            </a:extLst>
          </p:cNvPr>
          <p:cNvSpPr txBox="1"/>
          <p:nvPr/>
        </p:nvSpPr>
        <p:spPr>
          <a:xfrm>
            <a:off x="0" y="5380672"/>
            <a:ext cx="12090400" cy="1477328"/>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Bedford-Stuyvesant is the most friendly neighborhood with the highest number of reviews followed by Williamsburg and Harlem.</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If company wants to expand its business it can prefer these neighborhood, and also focus in strengthening/maintaining the existing properties to aim for more good returns from these localities. </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314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850F18-CE1C-95F0-03D6-7EFFC7D37155}"/>
              </a:ext>
            </a:extLst>
          </p:cNvPr>
          <p:cNvPicPr>
            <a:picLocks noChangeAspect="1"/>
          </p:cNvPicPr>
          <p:nvPr/>
        </p:nvPicPr>
        <p:blipFill>
          <a:blip r:embed="rId2"/>
          <a:stretch>
            <a:fillRect/>
          </a:stretch>
        </p:blipFill>
        <p:spPr>
          <a:xfrm>
            <a:off x="5725657" y="0"/>
            <a:ext cx="6466343" cy="6858000"/>
          </a:xfrm>
          <a:prstGeom prst="rect">
            <a:avLst/>
          </a:prstGeom>
        </p:spPr>
      </p:pic>
      <p:sp>
        <p:nvSpPr>
          <p:cNvPr id="5" name="TextBox 4">
            <a:extLst>
              <a:ext uri="{FF2B5EF4-FFF2-40B4-BE49-F238E27FC236}">
                <a16:creationId xmlns:a16="http://schemas.microsoft.com/office/drawing/2014/main" id="{16BD86AA-9753-DDA3-CDA5-7913FB5F710A}"/>
              </a:ext>
            </a:extLst>
          </p:cNvPr>
          <p:cNvSpPr txBox="1"/>
          <p:nvPr/>
        </p:nvSpPr>
        <p:spPr>
          <a:xfrm>
            <a:off x="0" y="748145"/>
            <a:ext cx="5292436" cy="2308324"/>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These are the top 10 neighborhood WRT the total number of properties present there and also the avg price in that neighborhood.</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Midtown has the highest avg price whereas Bushwick is the lowest.</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Financial district has the highest number of listings</a:t>
            </a:r>
          </a:p>
        </p:txBody>
      </p:sp>
      <p:sp>
        <p:nvSpPr>
          <p:cNvPr id="6" name="TextBox 5">
            <a:extLst>
              <a:ext uri="{FF2B5EF4-FFF2-40B4-BE49-F238E27FC236}">
                <a16:creationId xmlns:a16="http://schemas.microsoft.com/office/drawing/2014/main" id="{4479C288-5A22-FF7C-B35A-980E336019E5}"/>
              </a:ext>
            </a:extLst>
          </p:cNvPr>
          <p:cNvSpPr txBox="1"/>
          <p:nvPr/>
        </p:nvSpPr>
        <p:spPr>
          <a:xfrm>
            <a:off x="0" y="3429000"/>
            <a:ext cx="5597236" cy="3416320"/>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Based on the company’s requirement we can consider the localities, if the company is looking to expand then Financial District should not be the choice as it is already very crowded an might cause troubles in future.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Greenpoint can be a choice for expansion but it does not has good reviews and also the avg price is also high.</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Based on our earlier visualization Bedford-Stuyvesant will be a good choice for expansion as it has all the favorable stats, number of reviews is also high, avg price is also decent at $101.3 and also it is not very much crowded </a:t>
            </a:r>
            <a:br>
              <a:rPr lang="en-US" b="1" dirty="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2751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522</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Britannic Bold</vt:lpstr>
      <vt:lpstr>Calibri</vt:lpstr>
      <vt:lpstr>Calibri Light</vt:lpstr>
      <vt:lpstr>Times New Roman</vt:lpstr>
      <vt:lpstr>Office Theme</vt:lpstr>
      <vt:lpstr>AIR BNB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BNB CASE STUDY</dc:title>
  <dc:creator>SUDHANSHU</dc:creator>
  <cp:lastModifiedBy>SUDHANSHU</cp:lastModifiedBy>
  <cp:revision>9</cp:revision>
  <dcterms:created xsi:type="dcterms:W3CDTF">2023-02-28T05:00:48Z</dcterms:created>
  <dcterms:modified xsi:type="dcterms:W3CDTF">2023-02-28T08:12:49Z</dcterms:modified>
</cp:coreProperties>
</file>