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6" r:id="rId2"/>
    <p:sldId id="256" r:id="rId3"/>
    <p:sldId id="303" r:id="rId4"/>
    <p:sldId id="299" r:id="rId5"/>
    <p:sldId id="304" r:id="rId6"/>
    <p:sldId id="306" r:id="rId7"/>
    <p:sldId id="307" r:id="rId8"/>
    <p:sldId id="308" r:id="rId9"/>
    <p:sldId id="309" r:id="rId10"/>
    <p:sldId id="310" r:id="rId11"/>
    <p:sldId id="301" r:id="rId12"/>
    <p:sldId id="311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D70E4F-C54C-45BA-8A8C-0BA33EDD052A}">
          <p14:sldIdLst>
            <p14:sldId id="276"/>
            <p14:sldId id="256"/>
          </p14:sldIdLst>
        </p14:section>
        <p14:section name="Goals" id="{96FAA54C-6644-48F9-BFDE-68B8BF534485}">
          <p14:sldIdLst>
            <p14:sldId id="303"/>
          </p14:sldIdLst>
        </p14:section>
        <p14:section name="Dataset preparation" id="{8E9FE3DA-EF46-4C1F-A703-CA6FA759D560}">
          <p14:sldIdLst>
            <p14:sldId id="299"/>
            <p14:sldId id="304"/>
          </p14:sldIdLst>
        </p14:section>
        <p14:section name="Mean Variance" id="{2F1F57D4-676A-4C18-9D34-FBF89EDAE168}">
          <p14:sldIdLst>
            <p14:sldId id="306"/>
            <p14:sldId id="307"/>
            <p14:sldId id="308"/>
          </p14:sldIdLst>
        </p14:section>
        <p14:section name="Diversification" id="{748E81BB-7276-4EC6-9AC8-C654F36BBF57}">
          <p14:sldIdLst>
            <p14:sldId id="309"/>
            <p14:sldId id="310"/>
            <p14:sldId id="301"/>
          </p14:sldIdLst>
        </p14:section>
        <p14:section name="Simulation" id="{21955DB1-3430-491E-AF5F-53DF69EC0C1E}">
          <p14:sldIdLst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CAF"/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2" d="100"/>
          <a:sy n="112" d="100"/>
        </p:scale>
        <p:origin x="4773" y="3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26.06.2024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26.06.2024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331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4"/>
            <a:ext cx="4680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206A-A7FF-4A2F-A4EA-EDA7D9956B8C}" type="datetime1">
              <a:rPr lang="de-CH" noProof="0" smtClean="0"/>
              <a:t>26.06.2024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7ECC-AD5B-4AE2-A84F-7ABFC0424E38}" type="datetime1">
              <a:rPr lang="de-CH" noProof="0" smtClean="0"/>
              <a:t>26.06.2024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1818-B1F9-4DD3-88F2-43FBC3C9BAF5}" type="datetime1">
              <a:rPr lang="de-CH" noProof="0" smtClean="0"/>
              <a:t>26.06.2024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A20D-9FD8-4251-A734-1127FF21ADB2}" type="datetime1">
              <a:rPr lang="de-CH" noProof="0" smtClean="0"/>
              <a:t>26.06.2024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4EA9-B322-4AC6-9ED4-333F1AAC8416}" type="datetime1">
              <a:rPr lang="de-CH" noProof="0" smtClean="0"/>
              <a:t>26.06.2024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9B2A-9722-4479-8974-FDB801910172}" type="datetime1">
              <a:rPr lang="de-CH" noProof="0" smtClean="0"/>
              <a:t>26.06.2024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 noProof="0"/>
              <a:t>Click icon to add table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960000"/>
          </a:xfrm>
          <a:solidFill>
            <a:schemeClr val="accent3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4575276"/>
            <a:ext cx="10044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331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D6AC-3BAC-4A50-9479-1E7CD895A648}" type="datetime1">
              <a:rPr lang="de-CH" noProof="0" smtClean="0"/>
              <a:t>26.06.2024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71700" y="6522444"/>
            <a:ext cx="7200000" cy="216000"/>
          </a:xfrm>
        </p:spPr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162FC-E8FF-4D52-8F53-8F2A2A3AD348}" type="datetime1">
              <a:rPr lang="de-CH" noProof="0" smtClean="0"/>
              <a:t>26.06.2024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3C0-7A2F-4A62-9057-882FB8F5659A}" type="datetime1">
              <a:rPr lang="de-CH" noProof="0" smtClean="0"/>
              <a:t>26.06.2024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923CAD-8964-4A8E-9E9C-0F755B932903}" type="datetime1">
              <a:rPr lang="de-CH" noProof="0" smtClean="0"/>
              <a:t>26.06.2024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‹#›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269E37AB-EE9C-4565-B2FD-B1FC504BEE2A}" type="datetime1">
              <a:rPr lang="de-CH" noProof="0" smtClean="0"/>
              <a:t>26.06.2024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‹#›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83260-8490-77F6-DBCF-935858D9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13798-F8AB-9649-9D1A-ED99513A2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Mean-variance portfolio -&gt; optimization problem</a:t>
            </a:r>
          </a:p>
          <a:p>
            <a:r>
              <a:rPr lang="en-US" dirty="0">
                <a:highlight>
                  <a:srgbClr val="00FF00"/>
                </a:highlight>
              </a:rPr>
              <a:t>Security margin -&gt; stocks multipliers data (P/E), (P/B)</a:t>
            </a:r>
          </a:p>
          <a:p>
            <a:r>
              <a:rPr lang="en-US" dirty="0">
                <a:highlight>
                  <a:srgbClr val="00FF00"/>
                </a:highlight>
              </a:rPr>
              <a:t>Diversification measures, e.g., effective number of constituents</a:t>
            </a:r>
          </a:p>
          <a:p>
            <a:r>
              <a:rPr lang="en-US" dirty="0"/>
              <a:t>Dirichlet process it’s proposed to sample stocks based on the multipliers -&gt; you want to oversample stocks with low multipliers and evaluate the portfolio performance</a:t>
            </a:r>
          </a:p>
          <a:p>
            <a:r>
              <a:rPr lang="en-US" dirty="0">
                <a:highlight>
                  <a:srgbClr val="00FF00"/>
                </a:highlight>
              </a:rPr>
              <a:t>We explore stocks contained in the cap weighted index SPI or SP500. Best if it is SPI.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highlight>
                  <a:srgbClr val="00FF00"/>
                </a:highlight>
              </a:rPr>
              <a:t>How can we evaluate the performance of the portfolio? I would use returns over a study period, and the </a:t>
            </a:r>
            <a:r>
              <a:rPr lang="en-US" b="1" dirty="0" err="1">
                <a:highlight>
                  <a:srgbClr val="00FF00"/>
                </a:highlight>
              </a:rPr>
              <a:t>sharpe</a:t>
            </a:r>
            <a:r>
              <a:rPr lang="en-US" b="1" dirty="0">
                <a:highlight>
                  <a:srgbClr val="00FF00"/>
                </a:highlight>
              </a:rPr>
              <a:t> ratio (volatility-reward)</a:t>
            </a:r>
            <a:endParaRPr lang="LID4096" b="1" dirty="0">
              <a:highlight>
                <a:srgbClr val="00FF00"/>
              </a:highlight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02914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Prof. Dr. Beat Muster</a:t>
            </a:r>
          </a:p>
          <a:p>
            <a:r>
              <a:rPr lang="de-DE" dirty="0"/>
              <a:t>Funktion des Präsentierenden</a:t>
            </a:r>
          </a:p>
          <a:p>
            <a:r>
              <a:rPr lang="de-DE" dirty="0"/>
              <a:t>TT. Monat JJJJ, Ort</a:t>
            </a:r>
          </a:p>
          <a:p>
            <a:endParaRPr lang="de-DE" dirty="0"/>
          </a:p>
          <a:p>
            <a:r>
              <a:rPr lang="de-DE" dirty="0"/>
              <a:t>STRENG VERTRAULICH</a:t>
            </a:r>
            <a:endParaRPr lang="de-CH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57B6C48-A2E0-4E09-6DE7-CAF18F07E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5488" y="229319"/>
            <a:ext cx="1074675" cy="446662"/>
          </a:xfrm>
          <a:prstGeom prst="rect">
            <a:avLst/>
          </a:prstGeom>
        </p:spPr>
      </p:pic>
      <p:graphicFrame>
        <p:nvGraphicFramePr>
          <p:cNvPr id="11" name="Tabella 7">
            <a:extLst>
              <a:ext uri="{FF2B5EF4-FFF2-40B4-BE49-F238E27FC236}">
                <a16:creationId xmlns:a16="http://schemas.microsoft.com/office/drawing/2014/main" id="{1023A2FD-DE47-34C0-0C8B-2850E649C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575724"/>
              </p:ext>
            </p:extLst>
          </p:nvPr>
        </p:nvGraphicFramePr>
        <p:xfrm>
          <a:off x="-2" y="1016000"/>
          <a:ext cx="12192000" cy="373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064">
                  <a:extLst>
                    <a:ext uri="{9D8B030D-6E8A-4147-A177-3AD203B41FA5}">
                      <a16:colId xmlns:a16="http://schemas.microsoft.com/office/drawing/2014/main" val="3702333830"/>
                    </a:ext>
                  </a:extLst>
                </a:gridCol>
                <a:gridCol w="2958936">
                  <a:extLst>
                    <a:ext uri="{9D8B030D-6E8A-4147-A177-3AD203B41FA5}">
                      <a16:colId xmlns:a16="http://schemas.microsoft.com/office/drawing/2014/main" val="341673023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0624719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00818392"/>
                    </a:ext>
                  </a:extLst>
                </a:gridCol>
              </a:tblGrid>
              <a:tr h="373413">
                <a:tc>
                  <a:txBody>
                    <a:bodyPr/>
                    <a:lstStyle/>
                    <a:p>
                      <a:pPr algn="ctr"/>
                      <a:r>
                        <a:rPr lang="it-CH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Dataset </a:t>
                      </a:r>
                      <a:r>
                        <a:rPr lang="it-CH" b="1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Preparation</a:t>
                      </a:r>
                      <a:endParaRPr lang="it-CH" b="1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Mean-Variance portfolio</a:t>
                      </a:r>
                      <a:endParaRPr lang="it-CH" b="1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Diversification</a:t>
                      </a:r>
                      <a:endParaRPr lang="it-CH" b="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5C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CH" b="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Simulation</a:t>
                      </a:r>
                      <a:endParaRPr lang="it-CH" b="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67358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25EB9F1-D758-531A-68AA-2DB54CD93266}"/>
              </a:ext>
            </a:extLst>
          </p:cNvPr>
          <p:cNvSpPr txBox="1"/>
          <p:nvPr/>
        </p:nvSpPr>
        <p:spPr>
          <a:xfrm>
            <a:off x="629941" y="1557506"/>
            <a:ext cx="1083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Enforcing diversification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2C6C82-B15F-6B39-0B6F-E4C37B8E0369}"/>
                  </a:ext>
                </a:extLst>
              </p:cNvPr>
              <p:cNvSpPr txBox="1"/>
              <p:nvPr/>
            </p:nvSpPr>
            <p:spPr>
              <a:xfrm>
                <a:off x="629941" y="2094931"/>
                <a:ext cx="10830221" cy="1926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Constrains: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Each position best be between a lower bound (l) and an upper bound (u)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A Fixed minimal number of positions (N) in the portfolio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Objective Function: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Maximize the risk of the portfolio for a given required return 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2C6C82-B15F-6B39-0B6F-E4C37B8E0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41" y="2094931"/>
                <a:ext cx="10830221" cy="1926040"/>
              </a:xfrm>
              <a:prstGeom prst="rect">
                <a:avLst/>
              </a:prstGeom>
              <a:blipFill>
                <a:blip r:embed="rId4"/>
                <a:stretch>
                  <a:fillRect l="-450" t="-189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40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Prof. Dr. Beat Muster</a:t>
            </a:r>
          </a:p>
          <a:p>
            <a:r>
              <a:rPr lang="de-DE" dirty="0"/>
              <a:t>Funktion des Präsentierenden</a:t>
            </a:r>
          </a:p>
          <a:p>
            <a:r>
              <a:rPr lang="de-DE" dirty="0"/>
              <a:t>TT. Monat JJJJ, Ort</a:t>
            </a:r>
          </a:p>
          <a:p>
            <a:endParaRPr lang="de-DE" dirty="0"/>
          </a:p>
          <a:p>
            <a:r>
              <a:rPr lang="de-DE" dirty="0"/>
              <a:t>STRENG VERTRAULICH</a:t>
            </a:r>
            <a:endParaRPr lang="de-CH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57B6C48-A2E0-4E09-6DE7-CAF18F07E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5488" y="229319"/>
            <a:ext cx="1074675" cy="446662"/>
          </a:xfrm>
          <a:prstGeom prst="rect">
            <a:avLst/>
          </a:prstGeom>
        </p:spPr>
      </p:pic>
      <p:graphicFrame>
        <p:nvGraphicFramePr>
          <p:cNvPr id="11" name="Tabella 7">
            <a:extLst>
              <a:ext uri="{FF2B5EF4-FFF2-40B4-BE49-F238E27FC236}">
                <a16:creationId xmlns:a16="http://schemas.microsoft.com/office/drawing/2014/main" id="{1023A2FD-DE47-34C0-0C8B-2850E649C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301447"/>
              </p:ext>
            </p:extLst>
          </p:nvPr>
        </p:nvGraphicFramePr>
        <p:xfrm>
          <a:off x="-2" y="1016000"/>
          <a:ext cx="12192000" cy="373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064">
                  <a:extLst>
                    <a:ext uri="{9D8B030D-6E8A-4147-A177-3AD203B41FA5}">
                      <a16:colId xmlns:a16="http://schemas.microsoft.com/office/drawing/2014/main" val="3702333830"/>
                    </a:ext>
                  </a:extLst>
                </a:gridCol>
                <a:gridCol w="2958936">
                  <a:extLst>
                    <a:ext uri="{9D8B030D-6E8A-4147-A177-3AD203B41FA5}">
                      <a16:colId xmlns:a16="http://schemas.microsoft.com/office/drawing/2014/main" val="341673023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0624719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00818392"/>
                    </a:ext>
                  </a:extLst>
                </a:gridCol>
              </a:tblGrid>
              <a:tr h="3734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Mean-Variance portfolio</a:t>
                      </a:r>
                      <a:endParaRPr lang="it-CH" b="1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Security </a:t>
                      </a:r>
                      <a:r>
                        <a:rPr lang="it-CH" b="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Margin</a:t>
                      </a:r>
                      <a:endParaRPr lang="it-CH" b="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Diversification</a:t>
                      </a:r>
                      <a:endParaRPr lang="it-CH" b="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5C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CH" b="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Simulation</a:t>
                      </a:r>
                      <a:endParaRPr lang="it-CH" b="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673587"/>
                  </a:ext>
                </a:extLst>
              </a:tr>
            </a:tbl>
          </a:graphicData>
        </a:graphic>
      </p:graphicFrame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935267D-4BA8-EE9C-0698-D8055E4A1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818" y="1389413"/>
            <a:ext cx="9562360" cy="478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43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7B6C48-A2E0-4E09-6DE7-CAF18F07E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5488" y="229319"/>
            <a:ext cx="1074675" cy="446662"/>
          </a:xfrm>
          <a:prstGeom prst="rect">
            <a:avLst/>
          </a:prstGeom>
        </p:spPr>
      </p:pic>
      <p:graphicFrame>
        <p:nvGraphicFramePr>
          <p:cNvPr id="11" name="Tabella 7">
            <a:extLst>
              <a:ext uri="{FF2B5EF4-FFF2-40B4-BE49-F238E27FC236}">
                <a16:creationId xmlns:a16="http://schemas.microsoft.com/office/drawing/2014/main" id="{1023A2FD-DE47-34C0-0C8B-2850E649C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364133"/>
              </p:ext>
            </p:extLst>
          </p:nvPr>
        </p:nvGraphicFramePr>
        <p:xfrm>
          <a:off x="-2" y="1016000"/>
          <a:ext cx="12192000" cy="373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064">
                  <a:extLst>
                    <a:ext uri="{9D8B030D-6E8A-4147-A177-3AD203B41FA5}">
                      <a16:colId xmlns:a16="http://schemas.microsoft.com/office/drawing/2014/main" val="3702333830"/>
                    </a:ext>
                  </a:extLst>
                </a:gridCol>
                <a:gridCol w="2958936">
                  <a:extLst>
                    <a:ext uri="{9D8B030D-6E8A-4147-A177-3AD203B41FA5}">
                      <a16:colId xmlns:a16="http://schemas.microsoft.com/office/drawing/2014/main" val="341673023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0624719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00818392"/>
                    </a:ext>
                  </a:extLst>
                </a:gridCol>
              </a:tblGrid>
              <a:tr h="3734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Mean-Variance portfolio</a:t>
                      </a:r>
                      <a:endParaRPr lang="it-CH" b="1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Security </a:t>
                      </a:r>
                      <a:r>
                        <a:rPr lang="it-CH" b="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Margin</a:t>
                      </a:r>
                      <a:endParaRPr lang="it-CH" b="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Diversification</a:t>
                      </a:r>
                      <a:endParaRPr lang="it-CH" b="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CH" b="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Simulation</a:t>
                      </a:r>
                      <a:endParaRPr lang="it-CH" b="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5C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673587"/>
                  </a:ext>
                </a:extLst>
              </a:tr>
            </a:tbl>
          </a:graphicData>
        </a:graphic>
      </p:graphicFrame>
      <p:pic>
        <p:nvPicPr>
          <p:cNvPr id="3" name="Picture 2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CE506F3F-766A-64D4-08ED-5C58C2263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196" y="1464813"/>
            <a:ext cx="7745802" cy="51638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266040-B4A5-516C-CA59-776AC1156033}"/>
              </a:ext>
            </a:extLst>
          </p:cNvPr>
          <p:cNvSpPr txBox="1"/>
          <p:nvPr/>
        </p:nvSpPr>
        <p:spPr>
          <a:xfrm>
            <a:off x="731837" y="1729432"/>
            <a:ext cx="38660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Test the out of sample performance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Multiple years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With regular investment event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Currently broken</a:t>
            </a:r>
          </a:p>
        </p:txBody>
      </p:sp>
    </p:spTree>
    <p:extLst>
      <p:ext uri="{BB962C8B-B14F-4D97-AF65-F5344CB8AC3E}">
        <p14:creationId xmlns:p14="http://schemas.microsoft.com/office/powerpoint/2010/main" val="247494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 descr="Ein Bild, das Gebäude, Stadt, Schloss, Turm enthält.&#10;&#10;Automatisch generierte Beschreibung">
            <a:extLst>
              <a:ext uri="{FF2B5EF4-FFF2-40B4-BE49-F238E27FC236}">
                <a16:creationId xmlns:a16="http://schemas.microsoft.com/office/drawing/2014/main" id="{882FF669-564A-4497-A386-BA8B28F256B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" b="461"/>
          <a:stretch/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Portfolio </a:t>
            </a:r>
            <a:r>
              <a:rPr lang="de-CH" dirty="0" err="1"/>
              <a:t>optimization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security</a:t>
            </a:r>
            <a:r>
              <a:rPr lang="de-CH" dirty="0"/>
              <a:t> </a:t>
            </a:r>
            <a:r>
              <a:rPr lang="de-CH" dirty="0" err="1"/>
              <a:t>margin</a:t>
            </a:r>
            <a:r>
              <a:rPr lang="de-CH" dirty="0"/>
              <a:t> and </a:t>
            </a:r>
            <a:r>
              <a:rPr lang="de-CH" dirty="0" err="1"/>
              <a:t>diversification</a:t>
            </a:r>
            <a:endParaRPr lang="de-CH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57B6C48-A2E0-4E09-6DE7-CAF18F07E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85488" y="229319"/>
            <a:ext cx="1074675" cy="44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AAC7C32-64EC-686F-76B5-8DE7C6D1B2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E3168B1-295A-5C0A-7365-46D103629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5488" y="229319"/>
            <a:ext cx="1074675" cy="446662"/>
          </a:xfrm>
          <a:prstGeom prst="rect">
            <a:avLst/>
          </a:prstGeom>
        </p:spPr>
      </p:pic>
      <p:sp>
        <p:nvSpPr>
          <p:cNvPr id="12" name="Titel 2">
            <a:extLst>
              <a:ext uri="{FF2B5EF4-FFF2-40B4-BE49-F238E27FC236}">
                <a16:creationId xmlns:a16="http://schemas.microsoft.com/office/drawing/2014/main" id="{427F772D-BFC5-27D6-D7FD-1777007E9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3312000"/>
          </a:xfrm>
        </p:spPr>
        <p:txBody>
          <a:bodyPr anchor="ctr" anchorCtr="0"/>
          <a:lstStyle/>
          <a:p>
            <a:r>
              <a:rPr lang="de-CH" dirty="0"/>
              <a:t>Goals</a:t>
            </a:r>
            <a:br>
              <a:rPr lang="de-CH" dirty="0"/>
            </a:br>
            <a:br>
              <a:rPr lang="de-CH" dirty="0"/>
            </a:br>
            <a:r>
              <a:rPr lang="de-CH" sz="1600" b="1" dirty="0">
                <a:latin typeface="+mn-lt"/>
              </a:rPr>
              <a:t>1. </a:t>
            </a:r>
            <a:r>
              <a:rPr lang="en-US" sz="1600" b="1" dirty="0">
                <a:latin typeface="+mn-lt"/>
              </a:rPr>
              <a:t>How can we extend the mean-variance portfolio…</a:t>
            </a:r>
            <a:br>
              <a:rPr lang="en-US" sz="1600" b="1" dirty="0">
                <a:latin typeface="+mn-lt"/>
              </a:rPr>
            </a:br>
            <a:r>
              <a:rPr lang="en-US" sz="1600" b="1" dirty="0">
                <a:latin typeface="+mn-lt"/>
              </a:rPr>
              <a:t>1.1 …using diversification</a:t>
            </a:r>
            <a:br>
              <a:rPr lang="en-US" sz="1600" b="1" dirty="0">
                <a:latin typeface="+mn-lt"/>
              </a:rPr>
            </a:br>
            <a:r>
              <a:rPr lang="en-US" sz="1600" b="1" dirty="0">
                <a:latin typeface="+mn-lt"/>
              </a:rPr>
              <a:t>1.2 …using security margin</a:t>
            </a:r>
            <a:br>
              <a:rPr lang="en-US" sz="1600" b="1" dirty="0">
                <a:latin typeface="+mn-lt"/>
              </a:rPr>
            </a:br>
            <a:r>
              <a:rPr lang="en-US" sz="1600" b="1" dirty="0">
                <a:latin typeface="+mn-lt"/>
              </a:rPr>
              <a:t>1.3 …consider value investing principles</a:t>
            </a:r>
            <a:br>
              <a:rPr lang="en-US" sz="1600" b="1" dirty="0">
                <a:latin typeface="+mn-lt"/>
              </a:rPr>
            </a:br>
            <a:br>
              <a:rPr lang="en-US" sz="1600" b="1" dirty="0">
                <a:latin typeface="+mn-lt"/>
              </a:rPr>
            </a:br>
            <a:r>
              <a:rPr lang="en-US" sz="1600" b="1" dirty="0">
                <a:latin typeface="+mn-lt"/>
              </a:rPr>
              <a:t>2. Limit the drawdown of the portfolio</a:t>
            </a:r>
            <a:br>
              <a:rPr lang="en-US" dirty="0">
                <a:solidFill>
                  <a:schemeClr val="tx1"/>
                </a:solidFill>
              </a:rPr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5869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Prof. Dr. Beat Muster</a:t>
            </a:r>
          </a:p>
          <a:p>
            <a:r>
              <a:rPr lang="de-DE" dirty="0"/>
              <a:t>Funktion des Präsentierenden</a:t>
            </a:r>
          </a:p>
          <a:p>
            <a:r>
              <a:rPr lang="de-DE" dirty="0"/>
              <a:t>TT. Monat JJJJ, Ort</a:t>
            </a:r>
          </a:p>
          <a:p>
            <a:endParaRPr lang="de-DE" dirty="0"/>
          </a:p>
          <a:p>
            <a:r>
              <a:rPr lang="de-DE" dirty="0"/>
              <a:t>STRENG VERTRAULICH</a:t>
            </a:r>
            <a:endParaRPr lang="de-CH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57B6C48-A2E0-4E09-6DE7-CAF18F07E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5488" y="229319"/>
            <a:ext cx="1074675" cy="446662"/>
          </a:xfrm>
          <a:prstGeom prst="rect">
            <a:avLst/>
          </a:prstGeom>
        </p:spPr>
      </p:pic>
      <p:graphicFrame>
        <p:nvGraphicFramePr>
          <p:cNvPr id="11" name="Tabella 7">
            <a:extLst>
              <a:ext uri="{FF2B5EF4-FFF2-40B4-BE49-F238E27FC236}">
                <a16:creationId xmlns:a16="http://schemas.microsoft.com/office/drawing/2014/main" id="{1023A2FD-DE47-34C0-0C8B-2850E649C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596120"/>
              </p:ext>
            </p:extLst>
          </p:nvPr>
        </p:nvGraphicFramePr>
        <p:xfrm>
          <a:off x="-2" y="1016000"/>
          <a:ext cx="12192000" cy="373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064">
                  <a:extLst>
                    <a:ext uri="{9D8B030D-6E8A-4147-A177-3AD203B41FA5}">
                      <a16:colId xmlns:a16="http://schemas.microsoft.com/office/drawing/2014/main" val="3702333830"/>
                    </a:ext>
                  </a:extLst>
                </a:gridCol>
                <a:gridCol w="2958936">
                  <a:extLst>
                    <a:ext uri="{9D8B030D-6E8A-4147-A177-3AD203B41FA5}">
                      <a16:colId xmlns:a16="http://schemas.microsoft.com/office/drawing/2014/main" val="341673023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0624719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00818392"/>
                    </a:ext>
                  </a:extLst>
                </a:gridCol>
              </a:tblGrid>
              <a:tr h="373413">
                <a:tc>
                  <a:txBody>
                    <a:bodyPr/>
                    <a:lstStyle/>
                    <a:p>
                      <a:pPr algn="ctr"/>
                      <a:r>
                        <a:rPr lang="it-CH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Dataset </a:t>
                      </a:r>
                      <a:r>
                        <a:rPr lang="it-CH" b="1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Preparation</a:t>
                      </a:r>
                      <a:endParaRPr lang="it-CH" b="1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5C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Mean-Variance portfolio</a:t>
                      </a:r>
                      <a:endParaRPr lang="it-CH" b="1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Diversification</a:t>
                      </a:r>
                      <a:endParaRPr lang="it-CH" b="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Simulation</a:t>
                      </a:r>
                      <a:endParaRPr lang="it-CH" b="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673587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6D32948B-D964-F555-8A3A-CE2DD11F4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90" y="1557506"/>
            <a:ext cx="8187876" cy="409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40B6ED-E057-BDB6-45F2-CDA0C983D9A2}"/>
              </a:ext>
            </a:extLst>
          </p:cNvPr>
          <p:cNvSpPr txBox="1"/>
          <p:nvPr/>
        </p:nvSpPr>
        <p:spPr>
          <a:xfrm>
            <a:off x="8229600" y="1837425"/>
            <a:ext cx="323056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from </a:t>
            </a:r>
            <a:r>
              <a:rPr lang="en-US" dirty="0" err="1"/>
              <a:t>Eodhd</a:t>
            </a:r>
            <a:r>
              <a:rPr lang="en-US" dirty="0"/>
              <a:t> APIs: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30 years of historical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Delisted stock included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dirty="0"/>
              <a:t>Benchmark SMIM: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30 largest mid-cap stocks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Delisted stock included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6.37% - 15 years return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14.31% - 15 years volatility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7867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Prof. Dr. Beat Muster</a:t>
            </a:r>
          </a:p>
          <a:p>
            <a:r>
              <a:rPr lang="de-DE" dirty="0"/>
              <a:t>Funktion des Präsentierenden</a:t>
            </a:r>
          </a:p>
          <a:p>
            <a:r>
              <a:rPr lang="de-DE" dirty="0"/>
              <a:t>TT. Monat JJJJ, Ort</a:t>
            </a:r>
          </a:p>
          <a:p>
            <a:endParaRPr lang="de-DE" dirty="0"/>
          </a:p>
          <a:p>
            <a:r>
              <a:rPr lang="de-DE" dirty="0"/>
              <a:t>STRENG VERTRAULICH</a:t>
            </a:r>
            <a:endParaRPr lang="de-CH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57B6C48-A2E0-4E09-6DE7-CAF18F07E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5488" y="229319"/>
            <a:ext cx="1074675" cy="446662"/>
          </a:xfrm>
          <a:prstGeom prst="rect">
            <a:avLst/>
          </a:prstGeom>
        </p:spPr>
      </p:pic>
      <p:graphicFrame>
        <p:nvGraphicFramePr>
          <p:cNvPr id="11" name="Tabella 7">
            <a:extLst>
              <a:ext uri="{FF2B5EF4-FFF2-40B4-BE49-F238E27FC236}">
                <a16:creationId xmlns:a16="http://schemas.microsoft.com/office/drawing/2014/main" id="{1023A2FD-DE47-34C0-0C8B-2850E649C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7442"/>
              </p:ext>
            </p:extLst>
          </p:nvPr>
        </p:nvGraphicFramePr>
        <p:xfrm>
          <a:off x="-2" y="1016000"/>
          <a:ext cx="12192000" cy="373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064">
                  <a:extLst>
                    <a:ext uri="{9D8B030D-6E8A-4147-A177-3AD203B41FA5}">
                      <a16:colId xmlns:a16="http://schemas.microsoft.com/office/drawing/2014/main" val="3702333830"/>
                    </a:ext>
                  </a:extLst>
                </a:gridCol>
                <a:gridCol w="2958936">
                  <a:extLst>
                    <a:ext uri="{9D8B030D-6E8A-4147-A177-3AD203B41FA5}">
                      <a16:colId xmlns:a16="http://schemas.microsoft.com/office/drawing/2014/main" val="341673023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0624719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00818392"/>
                    </a:ext>
                  </a:extLst>
                </a:gridCol>
              </a:tblGrid>
              <a:tr h="373413">
                <a:tc>
                  <a:txBody>
                    <a:bodyPr/>
                    <a:lstStyle/>
                    <a:p>
                      <a:pPr algn="ctr"/>
                      <a:r>
                        <a:rPr lang="it-CH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Dataset </a:t>
                      </a:r>
                      <a:r>
                        <a:rPr lang="it-CH" b="1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Preparation</a:t>
                      </a:r>
                      <a:endParaRPr lang="it-CH" b="1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5C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Mean-Variance portfolio</a:t>
                      </a:r>
                      <a:endParaRPr lang="it-CH" b="1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Diversification</a:t>
                      </a:r>
                      <a:endParaRPr lang="it-CH" b="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Simulation</a:t>
                      </a:r>
                      <a:endParaRPr lang="it-CH" b="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673587"/>
                  </a:ext>
                </a:extLst>
              </a:tr>
            </a:tbl>
          </a:graphicData>
        </a:graphic>
      </p:graphicFrame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CD89E25-399E-ED17-ACC8-2D7702271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85" y="1389413"/>
            <a:ext cx="10515599" cy="529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05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7B6C48-A2E0-4E09-6DE7-CAF18F07E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5488" y="229319"/>
            <a:ext cx="1074675" cy="446662"/>
          </a:xfrm>
          <a:prstGeom prst="rect">
            <a:avLst/>
          </a:prstGeom>
        </p:spPr>
      </p:pic>
      <p:graphicFrame>
        <p:nvGraphicFramePr>
          <p:cNvPr id="11" name="Tabella 7">
            <a:extLst>
              <a:ext uri="{FF2B5EF4-FFF2-40B4-BE49-F238E27FC236}">
                <a16:creationId xmlns:a16="http://schemas.microsoft.com/office/drawing/2014/main" id="{1023A2FD-DE47-34C0-0C8B-2850E649C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743155"/>
              </p:ext>
            </p:extLst>
          </p:nvPr>
        </p:nvGraphicFramePr>
        <p:xfrm>
          <a:off x="-2" y="1016000"/>
          <a:ext cx="12192000" cy="373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064">
                  <a:extLst>
                    <a:ext uri="{9D8B030D-6E8A-4147-A177-3AD203B41FA5}">
                      <a16:colId xmlns:a16="http://schemas.microsoft.com/office/drawing/2014/main" val="3702333830"/>
                    </a:ext>
                  </a:extLst>
                </a:gridCol>
                <a:gridCol w="2958936">
                  <a:extLst>
                    <a:ext uri="{9D8B030D-6E8A-4147-A177-3AD203B41FA5}">
                      <a16:colId xmlns:a16="http://schemas.microsoft.com/office/drawing/2014/main" val="341673023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0624719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00818392"/>
                    </a:ext>
                  </a:extLst>
                </a:gridCol>
              </a:tblGrid>
              <a:tr h="373413">
                <a:tc>
                  <a:txBody>
                    <a:bodyPr/>
                    <a:lstStyle/>
                    <a:p>
                      <a:pPr algn="ctr"/>
                      <a:r>
                        <a:rPr lang="it-CH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Dataset </a:t>
                      </a:r>
                      <a:r>
                        <a:rPr lang="it-CH" b="1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Preparation</a:t>
                      </a:r>
                      <a:endParaRPr lang="it-CH" b="1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Mean-Variance portfolio</a:t>
                      </a:r>
                      <a:endParaRPr lang="it-CH" b="1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5C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Diversification</a:t>
                      </a:r>
                      <a:endParaRPr lang="it-CH" b="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Simulation</a:t>
                      </a:r>
                      <a:endParaRPr lang="it-CH" b="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67358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5532BBD-E3E6-D213-A9A3-01011423C4B3}"/>
              </a:ext>
            </a:extLst>
          </p:cNvPr>
          <p:cNvSpPr txBox="1"/>
          <p:nvPr/>
        </p:nvSpPr>
        <p:spPr>
          <a:xfrm>
            <a:off x="629941" y="1557506"/>
            <a:ext cx="1083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mean-variance portfolio selection model - Balance risk and expected returns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56C1D0-822B-2768-95B2-43F06206E898}"/>
                  </a:ext>
                </a:extLst>
              </p:cNvPr>
              <p:cNvSpPr txBox="1"/>
              <p:nvPr/>
            </p:nvSpPr>
            <p:spPr>
              <a:xfrm>
                <a:off x="629941" y="2094931"/>
                <a:ext cx="5857694" cy="3957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Constrains: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Each position must be between 0 and 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The sum of the positions must be 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Estimated risk must not exceed a maximal level of variance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≤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Objective Function: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Maximize the expected return of the portfolio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1600" b="0" dirty="0"/>
              </a:p>
              <a:p>
                <a:endParaRPr lang="en-US" sz="1600" b="0" dirty="0"/>
              </a:p>
              <a:p>
                <a:r>
                  <a:rPr lang="en-US" sz="1600" dirty="0"/>
                  <a:t>With Mean return </a:t>
                </a:r>
              </a:p>
              <a:p>
                <a:r>
                  <a:rPr lang="en-US" sz="16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nary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LID4096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56C1D0-822B-2768-95B2-43F06206E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41" y="2094931"/>
                <a:ext cx="5857694" cy="3957430"/>
              </a:xfrm>
              <a:prstGeom prst="rect">
                <a:avLst/>
              </a:prstGeom>
              <a:blipFill>
                <a:blip r:embed="rId4"/>
                <a:stretch>
                  <a:fillRect l="-832" t="-92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Plotting Markowitz Efficient Frontier with Python | by Fábio Neves |  Towards Data Science">
            <a:extLst>
              <a:ext uri="{FF2B5EF4-FFF2-40B4-BE49-F238E27FC236}">
                <a16:creationId xmlns:a16="http://schemas.microsoft.com/office/drawing/2014/main" id="{4511E00C-1729-C8B8-E68F-DE48E65E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635" y="2126290"/>
            <a:ext cx="4923527" cy="328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570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7B6C48-A2E0-4E09-6DE7-CAF18F07E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5488" y="229319"/>
            <a:ext cx="1074675" cy="446662"/>
          </a:xfrm>
          <a:prstGeom prst="rect">
            <a:avLst/>
          </a:prstGeom>
        </p:spPr>
      </p:pic>
      <p:graphicFrame>
        <p:nvGraphicFramePr>
          <p:cNvPr id="11" name="Tabella 7">
            <a:extLst>
              <a:ext uri="{FF2B5EF4-FFF2-40B4-BE49-F238E27FC236}">
                <a16:creationId xmlns:a16="http://schemas.microsoft.com/office/drawing/2014/main" id="{1023A2FD-DE47-34C0-0C8B-2850E649C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046806"/>
              </p:ext>
            </p:extLst>
          </p:nvPr>
        </p:nvGraphicFramePr>
        <p:xfrm>
          <a:off x="-2" y="1016000"/>
          <a:ext cx="12192000" cy="373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064">
                  <a:extLst>
                    <a:ext uri="{9D8B030D-6E8A-4147-A177-3AD203B41FA5}">
                      <a16:colId xmlns:a16="http://schemas.microsoft.com/office/drawing/2014/main" val="3702333830"/>
                    </a:ext>
                  </a:extLst>
                </a:gridCol>
                <a:gridCol w="2958936">
                  <a:extLst>
                    <a:ext uri="{9D8B030D-6E8A-4147-A177-3AD203B41FA5}">
                      <a16:colId xmlns:a16="http://schemas.microsoft.com/office/drawing/2014/main" val="341673023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0624719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00818392"/>
                    </a:ext>
                  </a:extLst>
                </a:gridCol>
              </a:tblGrid>
              <a:tr h="373413">
                <a:tc>
                  <a:txBody>
                    <a:bodyPr/>
                    <a:lstStyle/>
                    <a:p>
                      <a:pPr algn="ctr"/>
                      <a:r>
                        <a:rPr lang="it-CH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Dataset </a:t>
                      </a:r>
                      <a:r>
                        <a:rPr lang="it-CH" b="1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Preparation</a:t>
                      </a:r>
                      <a:endParaRPr lang="it-CH" b="1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Mean-Variance portfolio</a:t>
                      </a:r>
                      <a:endParaRPr lang="it-CH" b="1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5C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Diversification</a:t>
                      </a:r>
                      <a:endParaRPr lang="it-CH" b="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CH" b="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Simulation</a:t>
                      </a:r>
                      <a:endParaRPr lang="it-CH" b="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673587"/>
                  </a:ext>
                </a:extLst>
              </a:tr>
            </a:tbl>
          </a:graphicData>
        </a:graphic>
      </p:graphicFrame>
      <p:pic>
        <p:nvPicPr>
          <p:cNvPr id="6" name="Picture 5" descr="A diagram of a number of colored dots">
            <a:extLst>
              <a:ext uri="{FF2B5EF4-FFF2-40B4-BE49-F238E27FC236}">
                <a16:creationId xmlns:a16="http://schemas.microsoft.com/office/drawing/2014/main" id="{E296E584-61CD-8E3E-C518-1C63EDBD9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29" y="1389413"/>
            <a:ext cx="10134742" cy="506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34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7B6C48-A2E0-4E09-6DE7-CAF18F07E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5488" y="229319"/>
            <a:ext cx="1074675" cy="446662"/>
          </a:xfrm>
          <a:prstGeom prst="rect">
            <a:avLst/>
          </a:prstGeom>
        </p:spPr>
      </p:pic>
      <p:graphicFrame>
        <p:nvGraphicFramePr>
          <p:cNvPr id="11" name="Tabella 7">
            <a:extLst>
              <a:ext uri="{FF2B5EF4-FFF2-40B4-BE49-F238E27FC236}">
                <a16:creationId xmlns:a16="http://schemas.microsoft.com/office/drawing/2014/main" id="{1023A2FD-DE47-34C0-0C8B-2850E649C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18969"/>
              </p:ext>
            </p:extLst>
          </p:nvPr>
        </p:nvGraphicFramePr>
        <p:xfrm>
          <a:off x="-2" y="1016000"/>
          <a:ext cx="12192000" cy="373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064">
                  <a:extLst>
                    <a:ext uri="{9D8B030D-6E8A-4147-A177-3AD203B41FA5}">
                      <a16:colId xmlns:a16="http://schemas.microsoft.com/office/drawing/2014/main" val="3702333830"/>
                    </a:ext>
                  </a:extLst>
                </a:gridCol>
                <a:gridCol w="2958936">
                  <a:extLst>
                    <a:ext uri="{9D8B030D-6E8A-4147-A177-3AD203B41FA5}">
                      <a16:colId xmlns:a16="http://schemas.microsoft.com/office/drawing/2014/main" val="341673023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0624719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00818392"/>
                    </a:ext>
                  </a:extLst>
                </a:gridCol>
              </a:tblGrid>
              <a:tr h="373413">
                <a:tc>
                  <a:txBody>
                    <a:bodyPr/>
                    <a:lstStyle/>
                    <a:p>
                      <a:pPr algn="ctr"/>
                      <a:r>
                        <a:rPr lang="it-CH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Dataset </a:t>
                      </a:r>
                      <a:r>
                        <a:rPr lang="it-CH" b="1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Preparation</a:t>
                      </a:r>
                      <a:endParaRPr lang="it-CH" b="1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Mean-Variance portfolio</a:t>
                      </a:r>
                      <a:endParaRPr lang="it-CH" b="1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5C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Diversification</a:t>
                      </a:r>
                      <a:endParaRPr lang="it-CH" b="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CH" b="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Simulation</a:t>
                      </a:r>
                      <a:endParaRPr lang="it-CH" b="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673587"/>
                  </a:ext>
                </a:extLst>
              </a:tr>
            </a:tbl>
          </a:graphicData>
        </a:graphic>
      </p:graphicFrame>
      <p:pic>
        <p:nvPicPr>
          <p:cNvPr id="3" name="Picture 2" descr="A graph of a number of people">
            <a:extLst>
              <a:ext uri="{FF2B5EF4-FFF2-40B4-BE49-F238E27FC236}">
                <a16:creationId xmlns:a16="http://schemas.microsoft.com/office/drawing/2014/main" id="{CAE21ABA-56E2-42AE-FCA7-0E06BFC0B7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54" y="1389413"/>
            <a:ext cx="10273487" cy="513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19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Prof. Dr. Beat Muster</a:t>
            </a:r>
          </a:p>
          <a:p>
            <a:r>
              <a:rPr lang="de-DE" dirty="0"/>
              <a:t>Funktion des Präsentierenden</a:t>
            </a:r>
          </a:p>
          <a:p>
            <a:r>
              <a:rPr lang="de-DE" dirty="0"/>
              <a:t>TT. Monat JJJJ, Ort</a:t>
            </a:r>
          </a:p>
          <a:p>
            <a:endParaRPr lang="de-DE" dirty="0"/>
          </a:p>
          <a:p>
            <a:r>
              <a:rPr lang="de-DE" dirty="0"/>
              <a:t>STRENG VERTRAULICH</a:t>
            </a:r>
            <a:endParaRPr lang="de-CH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57B6C48-A2E0-4E09-6DE7-CAF18F07E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5488" y="229319"/>
            <a:ext cx="1074675" cy="446662"/>
          </a:xfrm>
          <a:prstGeom prst="rect">
            <a:avLst/>
          </a:prstGeom>
        </p:spPr>
      </p:pic>
      <p:graphicFrame>
        <p:nvGraphicFramePr>
          <p:cNvPr id="11" name="Tabella 7">
            <a:extLst>
              <a:ext uri="{FF2B5EF4-FFF2-40B4-BE49-F238E27FC236}">
                <a16:creationId xmlns:a16="http://schemas.microsoft.com/office/drawing/2014/main" id="{1023A2FD-DE47-34C0-0C8B-2850E649C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277973"/>
              </p:ext>
            </p:extLst>
          </p:nvPr>
        </p:nvGraphicFramePr>
        <p:xfrm>
          <a:off x="-2" y="1016000"/>
          <a:ext cx="12192000" cy="373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064">
                  <a:extLst>
                    <a:ext uri="{9D8B030D-6E8A-4147-A177-3AD203B41FA5}">
                      <a16:colId xmlns:a16="http://schemas.microsoft.com/office/drawing/2014/main" val="3702333830"/>
                    </a:ext>
                  </a:extLst>
                </a:gridCol>
                <a:gridCol w="2958936">
                  <a:extLst>
                    <a:ext uri="{9D8B030D-6E8A-4147-A177-3AD203B41FA5}">
                      <a16:colId xmlns:a16="http://schemas.microsoft.com/office/drawing/2014/main" val="341673023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0624719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00818392"/>
                    </a:ext>
                  </a:extLst>
                </a:gridCol>
              </a:tblGrid>
              <a:tr h="373413">
                <a:tc>
                  <a:txBody>
                    <a:bodyPr/>
                    <a:lstStyle/>
                    <a:p>
                      <a:pPr algn="ctr"/>
                      <a:r>
                        <a:rPr lang="it-CH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Dataset </a:t>
                      </a:r>
                      <a:r>
                        <a:rPr lang="it-CH" b="1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Preparation</a:t>
                      </a:r>
                      <a:endParaRPr lang="it-CH" b="1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Mean-Variance portfolio</a:t>
                      </a:r>
                      <a:endParaRPr lang="it-CH" b="1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Diversification</a:t>
                      </a:r>
                      <a:endParaRPr lang="it-CH" b="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5C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CH" b="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Simulation</a:t>
                      </a:r>
                      <a:endParaRPr lang="it-CH" b="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67358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25EB9F1-D758-531A-68AA-2DB54CD93266}"/>
              </a:ext>
            </a:extLst>
          </p:cNvPr>
          <p:cNvSpPr txBox="1"/>
          <p:nvPr/>
        </p:nvSpPr>
        <p:spPr>
          <a:xfrm>
            <a:off x="629941" y="1557506"/>
            <a:ext cx="1083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Enforcing diversification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2C6C82-B15F-6B39-0B6F-E4C37B8E0369}"/>
                  </a:ext>
                </a:extLst>
              </p:cNvPr>
              <p:cNvSpPr txBox="1"/>
              <p:nvPr/>
            </p:nvSpPr>
            <p:spPr>
              <a:xfrm>
                <a:off x="629941" y="2094931"/>
                <a:ext cx="10830221" cy="1926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Constrains: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Each position best be between a lower bound (l) and an upper bound (u)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A Fixed minimal number of positions (N) in the portfolio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Objective Function: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Maximize the risk of the portfolio for a given required return 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2C6C82-B15F-6B39-0B6F-E4C37B8E0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41" y="2094931"/>
                <a:ext cx="10830221" cy="1926040"/>
              </a:xfrm>
              <a:prstGeom prst="rect">
                <a:avLst/>
              </a:prstGeom>
              <a:blipFill>
                <a:blip r:embed="rId4"/>
                <a:stretch>
                  <a:fillRect l="-450" t="-189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831337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Präsentation2" id="{1321EF9B-D0C2-B940-BAF0-923936C95B7C}" vid="{0165591E-D8AE-AE49-AAAE-F458C46D785B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264</TotalTime>
  <Words>504</Words>
  <Application>Microsoft Office PowerPoint</Application>
  <PresentationFormat>Widescreen</PresentationFormat>
  <Paragraphs>117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Cambria Math</vt:lpstr>
      <vt:lpstr>Helvetica Neue</vt:lpstr>
      <vt:lpstr>Symbol</vt:lpstr>
      <vt:lpstr>Wingdings</vt:lpstr>
      <vt:lpstr>ETH Zürich</vt:lpstr>
      <vt:lpstr>Contents</vt:lpstr>
      <vt:lpstr>Portfolio optimization  with security margin and diversification</vt:lpstr>
      <vt:lpstr>Goals  1. How can we extend the mean-variance portfolio… 1.1 …using diversification 1.2 …using security margin 1.3 …consider value investing principles  2. Limit the drawdown of the portfolio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der Titel der Präsentation</dc:title>
  <dc:creator>Saurwein  Leonardo</dc:creator>
  <cp:lastModifiedBy>Saurwein  Leonardo</cp:lastModifiedBy>
  <cp:revision>15</cp:revision>
  <dcterms:created xsi:type="dcterms:W3CDTF">2024-05-29T13:48:32Z</dcterms:created>
  <dcterms:modified xsi:type="dcterms:W3CDTF">2024-06-26T10:25:45Z</dcterms:modified>
</cp:coreProperties>
</file>