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6" r:id="rId2"/>
    <p:sldId id="256" r:id="rId3"/>
    <p:sldId id="303" r:id="rId4"/>
    <p:sldId id="291" r:id="rId5"/>
    <p:sldId id="299" r:id="rId6"/>
    <p:sldId id="280" r:id="rId7"/>
    <p:sldId id="281" r:id="rId8"/>
    <p:sldId id="278" r:id="rId9"/>
    <p:sldId id="279" r:id="rId10"/>
    <p:sldId id="283" r:id="rId11"/>
    <p:sldId id="282" r:id="rId12"/>
    <p:sldId id="284" r:id="rId13"/>
    <p:sldId id="300" r:id="rId14"/>
    <p:sldId id="285" r:id="rId15"/>
    <p:sldId id="288" r:id="rId16"/>
    <p:sldId id="290" r:id="rId17"/>
    <p:sldId id="289" r:id="rId18"/>
    <p:sldId id="301" r:id="rId19"/>
    <p:sldId id="286" r:id="rId20"/>
    <p:sldId id="302" r:id="rId21"/>
    <p:sldId id="287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D70E4F-C54C-45BA-8A8C-0BA33EDD052A}">
          <p14:sldIdLst>
            <p14:sldId id="276"/>
            <p14:sldId id="256"/>
          </p14:sldIdLst>
        </p14:section>
        <p14:section name="Goals" id="{96FAA54C-6644-48F9-BFDE-68B8BF534485}">
          <p14:sldIdLst>
            <p14:sldId id="303"/>
            <p14:sldId id="291"/>
          </p14:sldIdLst>
        </p14:section>
        <p14:section name="Efficient Frontier" id="{8E9FE3DA-EF46-4C1F-A703-CA6FA759D560}">
          <p14:sldIdLst>
            <p14:sldId id="299"/>
            <p14:sldId id="280"/>
            <p14:sldId id="281"/>
            <p14:sldId id="278"/>
            <p14:sldId id="279"/>
            <p14:sldId id="283"/>
            <p14:sldId id="282"/>
            <p14:sldId id="284"/>
          </p14:sldIdLst>
        </p14:section>
        <p14:section name="Security margin" id="{748E81BB-7276-4EC6-9AC8-C654F36BBF57}">
          <p14:sldIdLst>
            <p14:sldId id="300"/>
            <p14:sldId id="285"/>
            <p14:sldId id="288"/>
            <p14:sldId id="290"/>
            <p14:sldId id="289"/>
          </p14:sldIdLst>
        </p14:section>
        <p14:section name="Diversification" id="{CD421C69-0F9B-4556-B8E0-80A6B10C1513}">
          <p14:sldIdLst>
            <p14:sldId id="301"/>
            <p14:sldId id="286"/>
          </p14:sldIdLst>
        </p14:section>
        <p14:section name="Dirichlet" id="{C9B09468-AC4F-4838-85C7-A4F6F374560E}">
          <p14:sldIdLst>
            <p14:sldId id="302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CAF"/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>
        <p:scale>
          <a:sx n="77" d="100"/>
          <a:sy n="77" d="100"/>
        </p:scale>
        <p:origin x="82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2" d="100"/>
          <a:sy n="112" d="100"/>
        </p:scale>
        <p:origin x="4773" y="3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07.06.2024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07.06.2024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4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206A-A7FF-4A2F-A4EA-EDA7D9956B8C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ECC-AD5B-4AE2-A84F-7ABFC0424E38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1818-B1F9-4DD3-88F2-43FBC3C9BAF5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A20D-9FD8-4251-A734-1127FF21ADB2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4EA9-B322-4AC6-9ED4-333F1AAC8416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9B2A-9722-4479-8974-FDB801910172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noProof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96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4575276"/>
            <a:ext cx="10044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522444"/>
            <a:ext cx="7200000" cy="216000"/>
          </a:xfrm>
        </p:spPr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62FC-E8FF-4D52-8F53-8F2A2A3AD348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3C0-7A2F-4A62-9057-882FB8F5659A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923CAD-8964-4A8E-9E9C-0F755B932903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69E37AB-EE9C-4565-B2FD-B1FC504BEE2A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rporatefinanceinstitute.com/resources/career-map/sell-side/risk-management/sharpe-ratio-definition-formula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etscreener.com/quote/index/SMI-7508/components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3260-8490-77F6-DBCF-935858D9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13798-F8AB-9649-9D1A-ED99513A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Mean-variance portfolio -&gt; optimization problem</a:t>
            </a:r>
          </a:p>
          <a:p>
            <a:r>
              <a:rPr lang="en-US" dirty="0">
                <a:highlight>
                  <a:srgbClr val="00FF00"/>
                </a:highlight>
              </a:rPr>
              <a:t>Security margin -&gt; stocks multipliers data (P/E), (P/B)</a:t>
            </a:r>
          </a:p>
          <a:p>
            <a:r>
              <a:rPr lang="en-US" dirty="0">
                <a:highlight>
                  <a:srgbClr val="00FF00"/>
                </a:highlight>
              </a:rPr>
              <a:t>Diversification measures, e.g., effective number of constituents</a:t>
            </a:r>
          </a:p>
          <a:p>
            <a:r>
              <a:rPr lang="en-US" dirty="0"/>
              <a:t>Dirichlet process it’s proposed to sample stocks based on the multipliers -&gt; you want to oversample stocks with low multipliers and evaluate the portfolio performance</a:t>
            </a:r>
          </a:p>
          <a:p>
            <a:r>
              <a:rPr lang="en-US" dirty="0">
                <a:highlight>
                  <a:srgbClr val="00FF00"/>
                </a:highlight>
              </a:rPr>
              <a:t>We explore stocks contained in the cap weighted index SPI or SP500. Best if it is SPI.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How can we evaluate the performance of the portfolio? I would use returns over a study period, and the </a:t>
            </a:r>
            <a:r>
              <a:rPr lang="en-US" b="1" dirty="0" err="1">
                <a:highlight>
                  <a:srgbClr val="00FF00"/>
                </a:highlight>
              </a:rPr>
              <a:t>sharpe</a:t>
            </a:r>
            <a:r>
              <a:rPr lang="en-US" b="1" dirty="0">
                <a:highlight>
                  <a:srgbClr val="00FF00"/>
                </a:highlight>
              </a:rPr>
              <a:t> ratio (volatility-reward)</a:t>
            </a:r>
            <a:endParaRPr lang="LID4096" b="1" dirty="0">
              <a:highlight>
                <a:srgbClr val="00FF00"/>
              </a:highlight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291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F10E-9C39-4512-EBAF-0FAA2E67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1152524"/>
          </a:xfrm>
        </p:spPr>
        <p:txBody>
          <a:bodyPr/>
          <a:lstStyle/>
          <a:p>
            <a:r>
              <a:rPr lang="en-US" dirty="0"/>
              <a:t>Sharpe ratio</a:t>
            </a:r>
            <a:br>
              <a:rPr lang="en-US" dirty="0"/>
            </a:br>
            <a:r>
              <a:rPr lang="en-US" sz="2000" dirty="0"/>
              <a:t>=&gt; Very quick (max 45 seconds)</a:t>
            </a:r>
            <a:br>
              <a:rPr lang="en-US" sz="2000" dirty="0"/>
            </a:br>
            <a:r>
              <a:rPr lang="en-US" sz="2000" dirty="0"/>
              <a:t>=&gt; Explain the valuation of the frontier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1EB7-4E24-D76C-1ABA-F5AEEECE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to evaluate the risk-adjusted return of an </a:t>
            </a:r>
            <a:r>
              <a:rPr lang="en-US" dirty="0" err="1"/>
              <a:t>instement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7595D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Less than 1: </a:t>
            </a:r>
            <a:r>
              <a:rPr lang="en-US" b="1" i="0" dirty="0">
                <a:solidFill>
                  <a:srgbClr val="57595D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Bad</a:t>
            </a:r>
            <a:endParaRPr lang="en-US" b="0" i="0" dirty="0">
              <a:solidFill>
                <a:srgbClr val="57595D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7595D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1 – 1.99: </a:t>
            </a:r>
            <a:r>
              <a:rPr lang="en-US" b="1" i="0" dirty="0">
                <a:solidFill>
                  <a:srgbClr val="57595D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Adequate/good</a:t>
            </a:r>
            <a:endParaRPr lang="en-US" b="0" i="0" dirty="0">
              <a:solidFill>
                <a:srgbClr val="57595D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7595D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2 – 2.99: </a:t>
            </a:r>
            <a:r>
              <a:rPr lang="en-US" b="1" i="0" dirty="0">
                <a:solidFill>
                  <a:srgbClr val="57595D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Very good</a:t>
            </a:r>
            <a:endParaRPr lang="en-US" b="0" i="0" dirty="0">
              <a:solidFill>
                <a:srgbClr val="57595D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7595D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Greater than 3: </a:t>
            </a:r>
            <a:r>
              <a:rPr lang="en-US" b="1" i="0" dirty="0">
                <a:solidFill>
                  <a:srgbClr val="57595D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Excellent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https://corporatefinanceinstitute.com/resources/career-map/sell-side/risk-management/sharpe-ratio-definition-formula/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Efficient frontier have higher </a:t>
            </a:r>
            <a:r>
              <a:rPr lang="en-US" dirty="0" err="1"/>
              <a:t>sharpe</a:t>
            </a:r>
            <a:r>
              <a:rPr lang="en-US" dirty="0"/>
              <a:t> ratio, offer best return for the level of risk.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Portfolio with higher </a:t>
            </a:r>
            <a:r>
              <a:rPr lang="en-US" dirty="0" err="1"/>
              <a:t>sharpe</a:t>
            </a:r>
            <a:r>
              <a:rPr lang="en-US" dirty="0"/>
              <a:t> ratio called Optimal portfolio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Point on the efficient frontier line where the ratio is higher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What is the risk free rate and what is the value in the case of Switzerland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5F447-4E65-7F53-EAD1-4B8D09F6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081B8-EA12-1C5E-9DEB-91F762A0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186AB-C0CD-034A-102F-2B4E8570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4036E6-F9A7-1D84-D259-87E0FAAB3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022" y="336440"/>
            <a:ext cx="329611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1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8D3A-A235-52B2-8C82-AC55B1AF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Frontier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FABD-A6B9-7D63-F111-B9CAD206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with 2 assets, then 3 assets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EDF7-5A38-3024-0D3C-A941242B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D27A2-F887-0C9C-5221-6D5DFF2B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BEFCE-79DE-2F7E-3919-DCE723F6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11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8232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BF6B-3C06-CD2B-1521-3478368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Frontier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9B5A-8FE2-C229-8678-20879101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Results on the SMI, plot with the red for where the SMI stays, and the best on the vertical and horizontal plus the best the Sharpe ratio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F84F2-90D1-24C7-2887-3996B368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A0B41-14F9-C3AD-F720-EC750CEB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E56C2-53F2-DF97-467B-7C98AF41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2803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Prof. Dr. Beat Muster</a:t>
            </a:r>
          </a:p>
          <a:p>
            <a:r>
              <a:rPr lang="de-DE" dirty="0"/>
              <a:t>Funktion des Präsentierenden</a:t>
            </a:r>
          </a:p>
          <a:p>
            <a:r>
              <a:rPr lang="de-DE" dirty="0"/>
              <a:t>TT. Monat JJJJ, Ort</a:t>
            </a:r>
          </a:p>
          <a:p>
            <a:endParaRPr lang="de-DE" dirty="0"/>
          </a:p>
          <a:p>
            <a:r>
              <a:rPr lang="de-DE" dirty="0"/>
              <a:t>STRENG VERTRAULICH</a:t>
            </a:r>
            <a:endParaRPr lang="de-CH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57B6C48-A2E0-4E09-6DE7-CAF18F07E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5488" y="229319"/>
            <a:ext cx="1074675" cy="446662"/>
          </a:xfrm>
          <a:prstGeom prst="rect">
            <a:avLst/>
          </a:prstGeom>
        </p:spPr>
      </p:pic>
      <p:graphicFrame>
        <p:nvGraphicFramePr>
          <p:cNvPr id="11" name="Tabella 7">
            <a:extLst>
              <a:ext uri="{FF2B5EF4-FFF2-40B4-BE49-F238E27FC236}">
                <a16:creationId xmlns:a16="http://schemas.microsoft.com/office/drawing/2014/main" id="{1023A2FD-DE47-34C0-0C8B-2850E649CCD9}"/>
              </a:ext>
            </a:extLst>
          </p:cNvPr>
          <p:cNvGraphicFramePr>
            <a:graphicFrameLocks noGrp="1"/>
          </p:cNvGraphicFramePr>
          <p:nvPr/>
        </p:nvGraphicFramePr>
        <p:xfrm>
          <a:off x="-2" y="1016000"/>
          <a:ext cx="12192000" cy="373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064">
                  <a:extLst>
                    <a:ext uri="{9D8B030D-6E8A-4147-A177-3AD203B41FA5}">
                      <a16:colId xmlns:a16="http://schemas.microsoft.com/office/drawing/2014/main" val="3702333830"/>
                    </a:ext>
                  </a:extLst>
                </a:gridCol>
                <a:gridCol w="2958936">
                  <a:extLst>
                    <a:ext uri="{9D8B030D-6E8A-4147-A177-3AD203B41FA5}">
                      <a16:colId xmlns:a16="http://schemas.microsoft.com/office/drawing/2014/main" val="34167302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0624719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00818392"/>
                    </a:ext>
                  </a:extLst>
                </a:gridCol>
              </a:tblGrid>
              <a:tr h="373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Mean-Variance portfolio</a:t>
                      </a:r>
                      <a:endParaRPr lang="it-CH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Security </a:t>
                      </a:r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Margin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5C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Diversification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Performace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67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47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4D5F-85CB-0B54-A393-FCAD7DA9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margin – (vs) Value investing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163C-AC95-E665-0E75-0041276F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stocks multipliers data </a:t>
            </a:r>
          </a:p>
          <a:p>
            <a:pPr marL="0" indent="0">
              <a:buNone/>
            </a:pPr>
            <a:r>
              <a:rPr lang="en-US" dirty="0"/>
              <a:t>- 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Used to compare the company performance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Value investing uses a lot more parameters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Security margin is a subset of value investing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AE33-B586-878C-8073-43B94037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DAE36-9FEA-70F4-6AB9-ABF19890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4775B-8F5F-9D10-EA96-0A78B6CC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77787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067D-A6D3-1149-0945-C27698EC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DEFD-C833-6349-4196-4374365EB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(P/E)</a:t>
            </a:r>
          </a:p>
          <a:p>
            <a:pPr marL="285750" indent="-285750">
              <a:buFontTx/>
              <a:buChar char="-"/>
            </a:pPr>
            <a:r>
              <a:rPr lang="en-US" dirty="0"/>
              <a:t>(P/B)</a:t>
            </a:r>
          </a:p>
          <a:p>
            <a:pPr marL="285750" indent="-285750">
              <a:buFontTx/>
              <a:buChar char="-"/>
            </a:pPr>
            <a:r>
              <a:rPr lang="en-US" dirty="0"/>
              <a:t>(P/S)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Debot</a:t>
            </a:r>
            <a:r>
              <a:rPr lang="en-US" dirty="0"/>
              <a:t> to Equity Ratio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37277-7DB0-6A76-941B-34E89260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96D0-F380-FE57-808D-F42863F1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6008A-8967-0266-3D66-42FCF264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12446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9C9C-65C7-8BE0-F5C8-71CB249F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F4A3-DCEB-31EB-3CD7-5177D004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Dividend yield</a:t>
            </a:r>
          </a:p>
          <a:p>
            <a:r>
              <a:rPr lang="en-US" dirty="0"/>
              <a:t>Earnings Yield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9C67-AEB9-F651-13FB-2C579577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F8DEC-8E4A-55B0-D4FA-9EA22FA2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336C-1032-FD4E-F5F3-A71065CF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63254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5E01-6B77-BF77-B0DB-EF75C34D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0504-37D5-A3C8-87ED-2A3F0E6F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on Equity (ROE)</a:t>
            </a:r>
          </a:p>
          <a:p>
            <a:r>
              <a:rPr lang="en-US" dirty="0"/>
              <a:t>Return on Assets (ROA)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2DF09-907B-F4A9-0189-098D3C70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A9A5-0A11-427C-C860-AED89332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3D90-0EEE-F53F-7A3D-BEF57989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112819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Prof. Dr. Beat Muster</a:t>
            </a:r>
          </a:p>
          <a:p>
            <a:r>
              <a:rPr lang="de-DE" dirty="0"/>
              <a:t>Funktion des Präsentierenden</a:t>
            </a:r>
          </a:p>
          <a:p>
            <a:r>
              <a:rPr lang="de-DE" dirty="0"/>
              <a:t>TT. Monat JJJJ, Ort</a:t>
            </a:r>
          </a:p>
          <a:p>
            <a:endParaRPr lang="de-DE" dirty="0"/>
          </a:p>
          <a:p>
            <a:r>
              <a:rPr lang="de-DE" dirty="0"/>
              <a:t>STRENG VERTRAULICH</a:t>
            </a:r>
            <a:endParaRPr lang="de-CH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57B6C48-A2E0-4E09-6DE7-CAF18F07E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5488" y="229319"/>
            <a:ext cx="1074675" cy="446662"/>
          </a:xfrm>
          <a:prstGeom prst="rect">
            <a:avLst/>
          </a:prstGeom>
        </p:spPr>
      </p:pic>
      <p:graphicFrame>
        <p:nvGraphicFramePr>
          <p:cNvPr id="11" name="Tabella 7">
            <a:extLst>
              <a:ext uri="{FF2B5EF4-FFF2-40B4-BE49-F238E27FC236}">
                <a16:creationId xmlns:a16="http://schemas.microsoft.com/office/drawing/2014/main" id="{1023A2FD-DE47-34C0-0C8B-2850E649CCD9}"/>
              </a:ext>
            </a:extLst>
          </p:cNvPr>
          <p:cNvGraphicFramePr>
            <a:graphicFrameLocks noGrp="1"/>
          </p:cNvGraphicFramePr>
          <p:nvPr/>
        </p:nvGraphicFramePr>
        <p:xfrm>
          <a:off x="-2" y="1016000"/>
          <a:ext cx="12192000" cy="373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064">
                  <a:extLst>
                    <a:ext uri="{9D8B030D-6E8A-4147-A177-3AD203B41FA5}">
                      <a16:colId xmlns:a16="http://schemas.microsoft.com/office/drawing/2014/main" val="3702333830"/>
                    </a:ext>
                  </a:extLst>
                </a:gridCol>
                <a:gridCol w="2958936">
                  <a:extLst>
                    <a:ext uri="{9D8B030D-6E8A-4147-A177-3AD203B41FA5}">
                      <a16:colId xmlns:a16="http://schemas.microsoft.com/office/drawing/2014/main" val="34167302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0624719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00818392"/>
                    </a:ext>
                  </a:extLst>
                </a:gridCol>
              </a:tblGrid>
              <a:tr h="373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Mean-Variance portfolio</a:t>
                      </a:r>
                      <a:endParaRPr lang="it-CH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Security </a:t>
                      </a:r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Margin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Diversification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5C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Performace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67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143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4D5F-85CB-0B54-A393-FCAD7DA9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Diversification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163C-AC95-E665-0E75-0041276F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effective number of constituents</a:t>
            </a:r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AE33-B586-878C-8073-43B94037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DAE36-9FEA-70F4-6AB9-ABF19890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4775B-8F5F-9D10-EA96-0A78B6CC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19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13645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/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Hier steht der Titel der</a:t>
            </a:r>
            <a:br>
              <a:rPr lang="de-DE" dirty="0"/>
            </a:br>
            <a:r>
              <a:rPr lang="de-DE" dirty="0"/>
              <a:t>Präsentation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Prof. Dr. Beat Muster</a:t>
            </a:r>
          </a:p>
          <a:p>
            <a:r>
              <a:rPr lang="de-DE" dirty="0"/>
              <a:t>Funktion des Präsentierenden</a:t>
            </a:r>
          </a:p>
          <a:p>
            <a:r>
              <a:rPr lang="de-DE" dirty="0"/>
              <a:t>TT. Monat JJJJ, Ort</a:t>
            </a:r>
          </a:p>
          <a:p>
            <a:endParaRPr lang="de-DE" dirty="0"/>
          </a:p>
          <a:p>
            <a:r>
              <a:rPr lang="de-DE" dirty="0"/>
              <a:t>STRENG VERTRAULICH</a:t>
            </a:r>
            <a:endParaRPr lang="de-CH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57B6C48-A2E0-4E09-6DE7-CAF18F07E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5488" y="229319"/>
            <a:ext cx="1074675" cy="4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Prof. Dr. Beat Muster</a:t>
            </a:r>
          </a:p>
          <a:p>
            <a:r>
              <a:rPr lang="de-DE" dirty="0"/>
              <a:t>Funktion des Präsentierenden</a:t>
            </a:r>
          </a:p>
          <a:p>
            <a:r>
              <a:rPr lang="de-DE" dirty="0"/>
              <a:t>TT. Monat JJJJ, Ort</a:t>
            </a:r>
          </a:p>
          <a:p>
            <a:endParaRPr lang="de-DE" dirty="0"/>
          </a:p>
          <a:p>
            <a:r>
              <a:rPr lang="de-DE" dirty="0"/>
              <a:t>STRENG VERTRAULICH</a:t>
            </a:r>
            <a:endParaRPr lang="de-CH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57B6C48-A2E0-4E09-6DE7-CAF18F07E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5488" y="229319"/>
            <a:ext cx="1074675" cy="446662"/>
          </a:xfrm>
          <a:prstGeom prst="rect">
            <a:avLst/>
          </a:prstGeom>
        </p:spPr>
      </p:pic>
      <p:graphicFrame>
        <p:nvGraphicFramePr>
          <p:cNvPr id="11" name="Tabella 7">
            <a:extLst>
              <a:ext uri="{FF2B5EF4-FFF2-40B4-BE49-F238E27FC236}">
                <a16:creationId xmlns:a16="http://schemas.microsoft.com/office/drawing/2014/main" id="{1023A2FD-DE47-34C0-0C8B-2850E649CCD9}"/>
              </a:ext>
            </a:extLst>
          </p:cNvPr>
          <p:cNvGraphicFramePr>
            <a:graphicFrameLocks noGrp="1"/>
          </p:cNvGraphicFramePr>
          <p:nvPr/>
        </p:nvGraphicFramePr>
        <p:xfrm>
          <a:off x="-2" y="1016000"/>
          <a:ext cx="12192000" cy="373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064">
                  <a:extLst>
                    <a:ext uri="{9D8B030D-6E8A-4147-A177-3AD203B41FA5}">
                      <a16:colId xmlns:a16="http://schemas.microsoft.com/office/drawing/2014/main" val="3702333830"/>
                    </a:ext>
                  </a:extLst>
                </a:gridCol>
                <a:gridCol w="2958936">
                  <a:extLst>
                    <a:ext uri="{9D8B030D-6E8A-4147-A177-3AD203B41FA5}">
                      <a16:colId xmlns:a16="http://schemas.microsoft.com/office/drawing/2014/main" val="34167302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0624719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00818392"/>
                    </a:ext>
                  </a:extLst>
                </a:gridCol>
              </a:tblGrid>
              <a:tr h="373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Mean-Variance portfolio</a:t>
                      </a:r>
                      <a:endParaRPr lang="it-CH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Security </a:t>
                      </a:r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Margin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Diversification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Performace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5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67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184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4D5F-85CB-0B54-A393-FCAD7DA9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163C-AC95-E665-0E75-0041276F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Dirichlet process it’s proposed to sample stocks based on the multipliers -&gt; you want to oversample stocks with low multipliers and evaluate the portfolio performance</a:t>
            </a:r>
          </a:p>
          <a:p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AE33-B586-878C-8073-43B94037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DAE36-9FEA-70F4-6AB9-ABF19890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4775B-8F5F-9D10-EA96-0A78B6CC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21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3988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00405DF-0A19-F067-7FC9-6809F04B11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1B3177-0443-84B0-5280-A56DB3736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41BE9-C8F7-8A3A-F1CF-24E7EDD304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AAC7C32-64EC-686F-76B5-8DE7C6D1B2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E3168B1-295A-5C0A-7365-46D10362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5488" y="229319"/>
            <a:ext cx="1074675" cy="4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9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6214-15B6-34BB-9536-5FC1FF62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E57C-F69D-9EEB-A380-D58AFD7BD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can we extend the mean-variance portfolio to consider value investing principles? – security margin and diversification</a:t>
            </a:r>
          </a:p>
          <a:p>
            <a:r>
              <a:rPr lang="en-US" b="1" dirty="0"/>
              <a:t>Limit the drawdown of the portfolio</a:t>
            </a:r>
            <a:endParaRPr lang="en-US" dirty="0"/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FB40A-0407-FE04-F831-CA575333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AA379-333F-C839-C5C5-06C9C817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FA98B-1CE7-FD42-9697-1F2F9E9E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65140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Prof. Dr. Beat Muster</a:t>
            </a:r>
          </a:p>
          <a:p>
            <a:r>
              <a:rPr lang="de-DE" dirty="0"/>
              <a:t>Funktion des Präsentierenden</a:t>
            </a:r>
          </a:p>
          <a:p>
            <a:r>
              <a:rPr lang="de-DE" dirty="0"/>
              <a:t>TT. Monat JJJJ, Ort</a:t>
            </a:r>
          </a:p>
          <a:p>
            <a:endParaRPr lang="de-DE" dirty="0"/>
          </a:p>
          <a:p>
            <a:r>
              <a:rPr lang="de-DE" dirty="0"/>
              <a:t>STRENG VERTRAULICH</a:t>
            </a:r>
            <a:endParaRPr lang="de-CH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57B6C48-A2E0-4E09-6DE7-CAF18F07E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5488" y="229319"/>
            <a:ext cx="1074675" cy="446662"/>
          </a:xfrm>
          <a:prstGeom prst="rect">
            <a:avLst/>
          </a:prstGeom>
        </p:spPr>
      </p:pic>
      <p:graphicFrame>
        <p:nvGraphicFramePr>
          <p:cNvPr id="11" name="Tabella 7">
            <a:extLst>
              <a:ext uri="{FF2B5EF4-FFF2-40B4-BE49-F238E27FC236}">
                <a16:creationId xmlns:a16="http://schemas.microsoft.com/office/drawing/2014/main" id="{1023A2FD-DE47-34C0-0C8B-2850E649CCD9}"/>
              </a:ext>
            </a:extLst>
          </p:cNvPr>
          <p:cNvGraphicFramePr>
            <a:graphicFrameLocks noGrp="1"/>
          </p:cNvGraphicFramePr>
          <p:nvPr/>
        </p:nvGraphicFramePr>
        <p:xfrm>
          <a:off x="-2" y="1016000"/>
          <a:ext cx="12192000" cy="373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064">
                  <a:extLst>
                    <a:ext uri="{9D8B030D-6E8A-4147-A177-3AD203B41FA5}">
                      <a16:colId xmlns:a16="http://schemas.microsoft.com/office/drawing/2014/main" val="3702333830"/>
                    </a:ext>
                  </a:extLst>
                </a:gridCol>
                <a:gridCol w="2958936">
                  <a:extLst>
                    <a:ext uri="{9D8B030D-6E8A-4147-A177-3AD203B41FA5}">
                      <a16:colId xmlns:a16="http://schemas.microsoft.com/office/drawing/2014/main" val="34167302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0624719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00818392"/>
                    </a:ext>
                  </a:extLst>
                </a:gridCol>
              </a:tblGrid>
              <a:tr h="373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Mean-Variance portfolio</a:t>
                      </a:r>
                      <a:endParaRPr lang="it-CH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5C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Security </a:t>
                      </a:r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Margin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Diversification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Performace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67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67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B582-5767-988E-4E57-9F5D13C1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efficient frontier - Mean-Variance portfolio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E8D0-BB81-6AC5-FF95-658BF3AC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Mean variance: mathematical framework used to construct the efficient frontier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Form the basis of Modern portfolio theory</a:t>
            </a:r>
          </a:p>
          <a:p>
            <a:pPr marL="0" indent="0" algn="l">
              <a:buNone/>
            </a:pPr>
            <a:br>
              <a:rPr lang="en-US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x is the weights</a:t>
            </a:r>
          </a:p>
          <a:p>
            <a:pPr marL="0" indent="0" algn="l">
              <a:buNone/>
            </a:pPr>
            <a:r>
              <a:rPr lang="el-GR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μ</a:t>
            </a:r>
            <a:r>
              <a:rPr lang="en-US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 is the vector of expected returns.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Σ is the return covariance matrix.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The condition implied that the sum of weights is 100%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 of optimal portfolios that gives the highest expected return for a given level of risk (risk-return tradeoff)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They maximize the return for a given risk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https://gurobi-optimization-gurobi-optimods.readthedocs-hosted.com/en/latest/mods/portfolio.html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BEF9-9C20-F0EE-A974-33C5F550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EA34F-AEB2-B4F1-67A9-BFC7C83B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C55C-37B1-37D7-07DB-F28BF178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D0E5C0-FE16-E66B-F2A2-1B693A04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803" y="946085"/>
            <a:ext cx="2819794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8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8187-14DF-FBBC-E8D3-66E39614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</a:t>
            </a:r>
            <a:br>
              <a:rPr lang="en-US" dirty="0"/>
            </a:br>
            <a:r>
              <a:rPr lang="en-US" sz="2000" dirty="0"/>
              <a:t>=&gt; Very quick (max 45 seconds)</a:t>
            </a:r>
            <a:br>
              <a:rPr lang="en-US" sz="2000" dirty="0"/>
            </a:br>
            <a:r>
              <a:rPr lang="en-US" sz="2000" dirty="0"/>
              <a:t>=&gt; Explain the input of the frontier</a:t>
            </a:r>
            <a:br>
              <a:rPr lang="en-US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9607E-6774-DDFA-5F58-0D37BEAE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SMI (</a:t>
            </a:r>
            <a:r>
              <a:rPr lang="en-US" dirty="0">
                <a:hlinkClick r:id="rId2"/>
              </a:rPr>
              <a:t>https://www.marketscreener.com/quote/index/SMI-7508/components/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How the weights of the SMI are distributes</a:t>
            </a:r>
          </a:p>
          <a:p>
            <a:pPr marL="0" indent="0">
              <a:buNone/>
            </a:pPr>
            <a:r>
              <a:rPr lang="en-US" dirty="0"/>
              <a:t>+ Example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27F28-28FA-F83E-21E5-366ACF90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E3BCA-F8D6-8676-4C35-A5E93B9B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2BA8C-54B6-929D-0038-044C1C94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10651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117C-461C-6A1D-5801-87BE8358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1152524"/>
          </a:xfrm>
        </p:spPr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Expected return</a:t>
            </a:r>
            <a:br>
              <a:rPr lang="en-US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</a:br>
            <a:r>
              <a:rPr lang="en-US" sz="2000" dirty="0"/>
              <a:t>=&gt; Very quick (max 45 seconds)</a:t>
            </a:r>
            <a:br>
              <a:rPr lang="en-US" sz="2000" dirty="0"/>
            </a:br>
            <a:r>
              <a:rPr lang="en-US" sz="2000" dirty="0"/>
              <a:t>=&gt; Explain the input of the frontier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85D5-9F90-DDBE-84CD-01DA18E9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Daily data (yahoo finance), normalization</a:t>
            </a:r>
          </a:p>
          <a:p>
            <a:pPr marL="0" indent="0">
              <a:buNone/>
            </a:pPr>
            <a:r>
              <a:rPr lang="en-US" dirty="0"/>
              <a:t>+ Return plots (formula), cumulative returns + SMI average (good for comparison later)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6341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4354-46DD-FDEC-4527-F684A224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</a:t>
            </a:r>
            <a:br>
              <a:rPr lang="en-US" dirty="0"/>
            </a:br>
            <a:r>
              <a:rPr lang="en-US" sz="2000" dirty="0"/>
              <a:t>=&gt; Very quick (max 45 seconds)</a:t>
            </a:r>
            <a:br>
              <a:rPr lang="en-US" sz="2000" dirty="0"/>
            </a:br>
            <a:r>
              <a:rPr lang="en-US" sz="2000" dirty="0"/>
              <a:t>=&gt; Explain the input of the frontier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6B72-2919-A6B9-93E8-2DA736AA0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Provide a measure of strength of correlation between two variable or a bigger set of variables</a:t>
            </a:r>
          </a:p>
          <a:p>
            <a:pPr marL="0" indent="0">
              <a:buNone/>
            </a:pPr>
            <a:r>
              <a:rPr lang="en-US" dirty="0"/>
              <a:t>+ Image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Analisis</a:t>
            </a:r>
            <a:r>
              <a:rPr lang="en-US" dirty="0"/>
              <a:t> with the biggest correlation and the lower correlation assets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2E2C-8001-B27B-361B-995FD691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07.06.2024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35564-C056-FE9E-3807-90EC76A4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8B3F-BBBC-94E7-D326-7A9EDFD4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68574769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2" id="{1321EF9B-D0C2-B940-BAF0-923936C95B7C}" vid="{0165591E-D8AE-AE49-AAAE-F458C46D785B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154</TotalTime>
  <Words>834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Helvetica Neue</vt:lpstr>
      <vt:lpstr>Lato</vt:lpstr>
      <vt:lpstr>Open Sans</vt:lpstr>
      <vt:lpstr>Symbol</vt:lpstr>
      <vt:lpstr>ETH Zürich</vt:lpstr>
      <vt:lpstr>Contents</vt:lpstr>
      <vt:lpstr>Hier steht der Titel der Präsentation</vt:lpstr>
      <vt:lpstr>Goals</vt:lpstr>
      <vt:lpstr>PowerPoint Presentation</vt:lpstr>
      <vt:lpstr>PowerPoint Presentation</vt:lpstr>
      <vt:lpstr>The efficient frontier - Mean-Variance portfolio</vt:lpstr>
      <vt:lpstr>Weights =&gt; Very quick (max 45 seconds) =&gt; Explain the input of the frontier </vt:lpstr>
      <vt:lpstr>Expected return =&gt; Very quick (max 45 seconds) =&gt; Explain the input of the frontier</vt:lpstr>
      <vt:lpstr>Covariance matrix =&gt; Very quick (max 45 seconds) =&gt; Explain the input of the frontier</vt:lpstr>
      <vt:lpstr>Sharpe ratio =&gt; Very quick (max 45 seconds) =&gt; Explain the valuation of the frontier</vt:lpstr>
      <vt:lpstr>Frontier</vt:lpstr>
      <vt:lpstr>Frontier</vt:lpstr>
      <vt:lpstr>PowerPoint Presentation</vt:lpstr>
      <vt:lpstr>Security margin – (vs) Value investing</vt:lpstr>
      <vt:lpstr>Ratios</vt:lpstr>
      <vt:lpstr>Yield</vt:lpstr>
      <vt:lpstr>Returns</vt:lpstr>
      <vt:lpstr>PowerPoint Presentation</vt:lpstr>
      <vt:lpstr>Diversification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Präsentation</dc:title>
  <dc:creator>Saurwein  Leonardo</dc:creator>
  <cp:lastModifiedBy>Saurwein  Leonardo</cp:lastModifiedBy>
  <cp:revision>11</cp:revision>
  <dcterms:created xsi:type="dcterms:W3CDTF">2024-05-29T13:48:32Z</dcterms:created>
  <dcterms:modified xsi:type="dcterms:W3CDTF">2024-06-06T22:19:00Z</dcterms:modified>
</cp:coreProperties>
</file>