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A1C7D8-60FB-2D92-71B0-95744C16D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BDFE3-8C45-4456-891C-6494A16185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E341A-A7B1-4948-BC0E-D4760CB0D67E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B32AE-C049-9C70-A4DB-DCC93E07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1FF7D-9916-322D-C8FA-07AD6EC961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FFAFF-2CCB-4A70-8499-956B51E04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0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FBFD-6370-7C21-C390-5C4D0FF1A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774" y="2535634"/>
            <a:ext cx="8397260" cy="956731"/>
          </a:xfrm>
        </p:spPr>
        <p:txBody>
          <a:bodyPr/>
          <a:lstStyle/>
          <a:p>
            <a:pPr algn="just"/>
            <a:r>
              <a:rPr lang="en-IN" dirty="0"/>
              <a:t>Sustainability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E2812-FF7B-2D4B-A646-C2ACE918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7238" y="3608983"/>
            <a:ext cx="7197726" cy="1405467"/>
          </a:xfrm>
        </p:spPr>
        <p:txBody>
          <a:bodyPr/>
          <a:lstStyle/>
          <a:p>
            <a:pPr algn="ctr"/>
            <a:r>
              <a:rPr lang="en-IN" dirty="0"/>
              <a:t>          (Insights)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2399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FADB-DF7B-9104-FC27-10E27511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FB9E72-59D4-6258-A1EC-84AE74B2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72029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sz="2800" dirty="0"/>
              <a:t>“Analyze the grid stability report over three months to determine the percentage of 'Stable' and 'Unstable' conditions, identifying vulnerable periods for proactive mitigation measures.”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744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5C00-7DD5-4EF6-812A-49D67B0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APProach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A54A-D9B8-4C28-A0AF-AD2FB726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24" y="2118583"/>
            <a:ext cx="10131425" cy="364913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7386CA-07E4-C20C-71F5-993DFD82F04F}"/>
              </a:ext>
            </a:extLst>
          </p:cNvPr>
          <p:cNvSpPr/>
          <p:nvPr/>
        </p:nvSpPr>
        <p:spPr>
          <a:xfrm>
            <a:off x="423972" y="1936272"/>
            <a:ext cx="2467897" cy="1258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Creation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974DE3-64FE-4CF0-60D0-D7F826F4FC1B}"/>
              </a:ext>
            </a:extLst>
          </p:cNvPr>
          <p:cNvSpPr/>
          <p:nvPr/>
        </p:nvSpPr>
        <p:spPr>
          <a:xfrm>
            <a:off x="6926974" y="4619116"/>
            <a:ext cx="2664542" cy="1258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Visualization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B4CF40-496B-E013-50E6-A60E8EC2D7FE}"/>
              </a:ext>
            </a:extLst>
          </p:cNvPr>
          <p:cNvSpPr/>
          <p:nvPr/>
        </p:nvSpPr>
        <p:spPr>
          <a:xfrm>
            <a:off x="2401329" y="2918818"/>
            <a:ext cx="2694038" cy="1258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5A4B0C-4C44-9964-104C-DFF5289CFD41}"/>
              </a:ext>
            </a:extLst>
          </p:cNvPr>
          <p:cNvSpPr/>
          <p:nvPr/>
        </p:nvSpPr>
        <p:spPr>
          <a:xfrm>
            <a:off x="9121161" y="5524366"/>
            <a:ext cx="2920181" cy="1258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Insights and Conclusion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811A33-7C63-B2C8-2374-AEDA3E8193F6}"/>
              </a:ext>
            </a:extLst>
          </p:cNvPr>
          <p:cNvSpPr/>
          <p:nvPr/>
        </p:nvSpPr>
        <p:spPr>
          <a:xfrm>
            <a:off x="4666235" y="3671667"/>
            <a:ext cx="2694038" cy="13666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Analysis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57E446-10AE-70FD-ACE2-5A967BD9B2E7}"/>
              </a:ext>
            </a:extLst>
          </p:cNvPr>
          <p:cNvSpPr/>
          <p:nvPr/>
        </p:nvSpPr>
        <p:spPr>
          <a:xfrm>
            <a:off x="2851355" y="1936955"/>
            <a:ext cx="1091380" cy="924232"/>
          </a:xfrm>
          <a:custGeom>
            <a:avLst/>
            <a:gdLst>
              <a:gd name="connsiteX0" fmla="*/ 0 w 1091380"/>
              <a:gd name="connsiteY0" fmla="*/ 501445 h 924232"/>
              <a:gd name="connsiteX1" fmla="*/ 403122 w 1091380"/>
              <a:gd name="connsiteY1" fmla="*/ 68826 h 924232"/>
              <a:gd name="connsiteX2" fmla="*/ 688258 w 1091380"/>
              <a:gd name="connsiteY2" fmla="*/ 0 h 924232"/>
              <a:gd name="connsiteX3" fmla="*/ 904568 w 1091380"/>
              <a:gd name="connsiteY3" fmla="*/ 19664 h 924232"/>
              <a:gd name="connsiteX4" fmla="*/ 993058 w 1091380"/>
              <a:gd name="connsiteY4" fmla="*/ 98322 h 924232"/>
              <a:gd name="connsiteX5" fmla="*/ 1071716 w 1091380"/>
              <a:gd name="connsiteY5" fmla="*/ 235974 h 924232"/>
              <a:gd name="connsiteX6" fmla="*/ 1091380 w 1091380"/>
              <a:gd name="connsiteY6" fmla="*/ 324464 h 924232"/>
              <a:gd name="connsiteX7" fmla="*/ 1081548 w 1091380"/>
              <a:gd name="connsiteY7" fmla="*/ 403122 h 924232"/>
              <a:gd name="connsiteX8" fmla="*/ 1071716 w 1091380"/>
              <a:gd name="connsiteY8" fmla="*/ 511277 h 924232"/>
              <a:gd name="connsiteX9" fmla="*/ 1061884 w 1091380"/>
              <a:gd name="connsiteY9" fmla="*/ 580103 h 924232"/>
              <a:gd name="connsiteX10" fmla="*/ 1052051 w 1091380"/>
              <a:gd name="connsiteY10" fmla="*/ 678426 h 924232"/>
              <a:gd name="connsiteX11" fmla="*/ 1071716 w 1091380"/>
              <a:gd name="connsiteY11" fmla="*/ 924232 h 92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1380" h="924232">
                <a:moveTo>
                  <a:pt x="0" y="501445"/>
                </a:moveTo>
                <a:cubicBezTo>
                  <a:pt x="15546" y="483678"/>
                  <a:pt x="296868" y="139662"/>
                  <a:pt x="403122" y="68826"/>
                </a:cubicBezTo>
                <a:cubicBezTo>
                  <a:pt x="467870" y="25661"/>
                  <a:pt x="628741" y="9920"/>
                  <a:pt x="688258" y="0"/>
                </a:cubicBezTo>
                <a:cubicBezTo>
                  <a:pt x="760361" y="6555"/>
                  <a:pt x="835664" y="-2563"/>
                  <a:pt x="904568" y="19664"/>
                </a:cubicBezTo>
                <a:cubicBezTo>
                  <a:pt x="942127" y="31780"/>
                  <a:pt x="966130" y="69471"/>
                  <a:pt x="993058" y="98322"/>
                </a:cubicBezTo>
                <a:cubicBezTo>
                  <a:pt x="1028225" y="136001"/>
                  <a:pt x="1056346" y="186791"/>
                  <a:pt x="1071716" y="235974"/>
                </a:cubicBezTo>
                <a:cubicBezTo>
                  <a:pt x="1080729" y="264815"/>
                  <a:pt x="1084825" y="294967"/>
                  <a:pt x="1091380" y="324464"/>
                </a:cubicBezTo>
                <a:cubicBezTo>
                  <a:pt x="1088103" y="350683"/>
                  <a:pt x="1084314" y="376844"/>
                  <a:pt x="1081548" y="403122"/>
                </a:cubicBezTo>
                <a:cubicBezTo>
                  <a:pt x="1077758" y="439123"/>
                  <a:pt x="1075714" y="475298"/>
                  <a:pt x="1071716" y="511277"/>
                </a:cubicBezTo>
                <a:cubicBezTo>
                  <a:pt x="1069157" y="534310"/>
                  <a:pt x="1064592" y="557087"/>
                  <a:pt x="1061884" y="580103"/>
                </a:cubicBezTo>
                <a:cubicBezTo>
                  <a:pt x="1058035" y="612815"/>
                  <a:pt x="1055329" y="645652"/>
                  <a:pt x="1052051" y="678426"/>
                </a:cubicBezTo>
                <a:lnTo>
                  <a:pt x="1071716" y="92423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45F3F850-B7C3-CA34-3CD9-3FAAFCC89B78}"/>
              </a:ext>
            </a:extLst>
          </p:cNvPr>
          <p:cNvSpPr/>
          <p:nvPr/>
        </p:nvSpPr>
        <p:spPr>
          <a:xfrm rot="1018992">
            <a:off x="2726583" y="218238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2D58A38C-6071-7679-C0C2-1C15856D514B}"/>
              </a:ext>
            </a:extLst>
          </p:cNvPr>
          <p:cNvSpPr/>
          <p:nvPr/>
        </p:nvSpPr>
        <p:spPr>
          <a:xfrm rot="1244340">
            <a:off x="4982685" y="2912275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331265C6-1812-6018-D364-5B6082414127}"/>
              </a:ext>
            </a:extLst>
          </p:cNvPr>
          <p:cNvSpPr/>
          <p:nvPr/>
        </p:nvSpPr>
        <p:spPr>
          <a:xfrm rot="1252455">
            <a:off x="7308065" y="3864328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DF1216D-663A-0412-D3DF-BAFBA49174E8}"/>
              </a:ext>
            </a:extLst>
          </p:cNvPr>
          <p:cNvSpPr/>
          <p:nvPr/>
        </p:nvSpPr>
        <p:spPr>
          <a:xfrm rot="2449962">
            <a:off x="9440206" y="488262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4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D149-A028-ACD2-6E17-B6900946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Applied Model and accuracy:</a:t>
            </a:r>
            <a:br>
              <a:rPr lang="en-IN" dirty="0"/>
            </a:br>
            <a:br>
              <a:rPr lang="en-IN" dirty="0"/>
            </a:br>
            <a:r>
              <a:rPr lang="en-IN" sz="2700" dirty="0"/>
              <a:t>Part 1</a:t>
            </a:r>
            <a:br>
              <a:rPr lang="en-IN" sz="2700" dirty="0"/>
            </a:br>
            <a:endParaRPr lang="en-IN" sz="27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5DAD53-E027-1E44-FB00-AEF9BE6C2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540885"/>
              </p:ext>
            </p:extLst>
          </p:nvPr>
        </p:nvGraphicFramePr>
        <p:xfrm>
          <a:off x="685800" y="1964557"/>
          <a:ext cx="10208342" cy="340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171">
                  <a:extLst>
                    <a:ext uri="{9D8B030D-6E8A-4147-A177-3AD203B41FA5}">
                      <a16:colId xmlns:a16="http://schemas.microsoft.com/office/drawing/2014/main" val="3832482002"/>
                    </a:ext>
                  </a:extLst>
                </a:gridCol>
                <a:gridCol w="5104171">
                  <a:extLst>
                    <a:ext uri="{9D8B030D-6E8A-4147-A177-3AD203B41FA5}">
                      <a16:colId xmlns:a16="http://schemas.microsoft.com/office/drawing/2014/main" val="421991612"/>
                    </a:ext>
                  </a:extLst>
                </a:gridCol>
              </a:tblGrid>
              <a:tr h="486265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24699"/>
                  </a:ext>
                </a:extLst>
              </a:tr>
              <a:tr h="486265">
                <a:tc>
                  <a:txBody>
                    <a:bodyPr/>
                    <a:lstStyle/>
                    <a:p>
                      <a:r>
                        <a:rPr lang="en-IN" dirty="0"/>
                        <a:t>1) Multiple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09485"/>
                  </a:ext>
                </a:extLst>
              </a:tr>
              <a:tr h="486265">
                <a:tc>
                  <a:txBody>
                    <a:bodyPr/>
                    <a:lstStyle/>
                    <a:p>
                      <a:r>
                        <a:rPr lang="en-IN" dirty="0"/>
                        <a:t>2)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93818"/>
                  </a:ext>
                </a:extLst>
              </a:tr>
              <a:tr h="486265">
                <a:tc>
                  <a:txBody>
                    <a:bodyPr/>
                    <a:lstStyle/>
                    <a:p>
                      <a:r>
                        <a:rPr lang="en-IN" dirty="0"/>
                        <a:t>3)SVM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27999"/>
                  </a:ext>
                </a:extLst>
              </a:tr>
              <a:tr h="486265">
                <a:tc>
                  <a:txBody>
                    <a:bodyPr/>
                    <a:lstStyle/>
                    <a:p>
                      <a:r>
                        <a:rPr lang="en-IN" dirty="0"/>
                        <a:t>4)Decision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84131"/>
                  </a:ext>
                </a:extLst>
              </a:tr>
              <a:tr h="486265">
                <a:tc>
                  <a:txBody>
                    <a:bodyPr/>
                    <a:lstStyle/>
                    <a:p>
                      <a:r>
                        <a:rPr lang="en-IN" dirty="0"/>
                        <a:t>5)Random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35993"/>
                  </a:ext>
                </a:extLst>
              </a:tr>
              <a:tr h="4862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93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5041A0B-033F-6B9A-E415-DFBA379B5C35}"/>
              </a:ext>
            </a:extLst>
          </p:cNvPr>
          <p:cNvSpPr/>
          <p:nvPr/>
        </p:nvSpPr>
        <p:spPr>
          <a:xfrm>
            <a:off x="1691149" y="5830529"/>
            <a:ext cx="8406580" cy="5014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Finalized Approach:     Random Forest with 99.97% accuracy</a:t>
            </a:r>
          </a:p>
        </p:txBody>
      </p:sp>
    </p:spTree>
    <p:extLst>
      <p:ext uri="{BB962C8B-B14F-4D97-AF65-F5344CB8AC3E}">
        <p14:creationId xmlns:p14="http://schemas.microsoft.com/office/powerpoint/2010/main" val="186643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AD35-3336-0568-76F1-24F3FC73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Applied Model and accuracy:</a:t>
            </a:r>
            <a:br>
              <a:rPr lang="en-IN" dirty="0"/>
            </a:br>
            <a:br>
              <a:rPr lang="en-IN" dirty="0"/>
            </a:br>
            <a:r>
              <a:rPr lang="en-IN" sz="2700" dirty="0"/>
              <a:t>PArt2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A2ED52-62AC-4382-CC3A-92D63C568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151311"/>
              </p:ext>
            </p:extLst>
          </p:nvPr>
        </p:nvGraphicFramePr>
        <p:xfrm>
          <a:off x="685800" y="2141537"/>
          <a:ext cx="10395156" cy="323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052">
                  <a:extLst>
                    <a:ext uri="{9D8B030D-6E8A-4147-A177-3AD203B41FA5}">
                      <a16:colId xmlns:a16="http://schemas.microsoft.com/office/drawing/2014/main" val="4206141174"/>
                    </a:ext>
                  </a:extLst>
                </a:gridCol>
                <a:gridCol w="3465052">
                  <a:extLst>
                    <a:ext uri="{9D8B030D-6E8A-4147-A177-3AD203B41FA5}">
                      <a16:colId xmlns:a16="http://schemas.microsoft.com/office/drawing/2014/main" val="622293768"/>
                    </a:ext>
                  </a:extLst>
                </a:gridCol>
                <a:gridCol w="3465052">
                  <a:extLst>
                    <a:ext uri="{9D8B030D-6E8A-4147-A177-3AD203B41FA5}">
                      <a16:colId xmlns:a16="http://schemas.microsoft.com/office/drawing/2014/main" val="3443665110"/>
                    </a:ext>
                  </a:extLst>
                </a:gridCol>
              </a:tblGrid>
              <a:tr h="539451">
                <a:tc>
                  <a:txBody>
                    <a:bodyPr/>
                    <a:lstStyle/>
                    <a:p>
                      <a:r>
                        <a:rPr lang="en-IN" b="0" dirty="0"/>
                        <a:t>                    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                      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</a:t>
                      </a:r>
                      <a:r>
                        <a:rPr lang="en-IN" b="0" dirty="0"/>
                        <a:t>Performance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28178"/>
                  </a:ext>
                </a:extLst>
              </a:tr>
              <a:tr h="539451">
                <a:tc>
                  <a:txBody>
                    <a:bodyPr/>
                    <a:lstStyle/>
                    <a:p>
                      <a:r>
                        <a:rPr lang="en-IN" dirty="0"/>
                        <a:t>1)Logistic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3926"/>
                  </a:ext>
                </a:extLst>
              </a:tr>
              <a:tr h="539451">
                <a:tc>
                  <a:txBody>
                    <a:bodyPr/>
                    <a:lstStyle/>
                    <a:p>
                      <a:r>
                        <a:rPr lang="en-IN" dirty="0"/>
                        <a:t>2)LDA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78535"/>
                  </a:ext>
                </a:extLst>
              </a:tr>
              <a:tr h="539451">
                <a:tc>
                  <a:txBody>
                    <a:bodyPr/>
                    <a:lstStyle/>
                    <a:p>
                      <a:r>
                        <a:rPr lang="en-IN" dirty="0"/>
                        <a:t>3)PCA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77907"/>
                  </a:ext>
                </a:extLst>
              </a:tr>
              <a:tr h="539451">
                <a:tc>
                  <a:txBody>
                    <a:bodyPr/>
                    <a:lstStyle/>
                    <a:p>
                      <a:r>
                        <a:rPr lang="en-IN" dirty="0"/>
                        <a:t>4)SVM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27733"/>
                  </a:ext>
                </a:extLst>
              </a:tr>
              <a:tr h="539451">
                <a:tc>
                  <a:txBody>
                    <a:bodyPr/>
                    <a:lstStyle/>
                    <a:p>
                      <a:r>
                        <a:rPr lang="en-IN" dirty="0"/>
                        <a:t>5)Random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82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E892-5F7D-76DA-E0F7-26007E7D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PART 2 </a:t>
            </a:r>
            <a:r>
              <a:rPr lang="en-IN" sz="2000" dirty="0" err="1"/>
              <a:t>ContinueD</a:t>
            </a:r>
            <a:r>
              <a:rPr lang="en-IN" sz="2000" dirty="0"/>
              <a:t>……………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42BE-6DCD-4C6D-39E9-6DFABCB5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43" y="952363"/>
            <a:ext cx="10131425" cy="3649133"/>
          </a:xfrm>
        </p:spPr>
        <p:txBody>
          <a:bodyPr>
            <a:normAutofit/>
          </a:bodyPr>
          <a:lstStyle/>
          <a:p>
            <a:r>
              <a:rPr lang="en-IN" sz="2000" dirty="0"/>
              <a:t>Finalized Model:  Logistic Regression (performance) and LDA</a:t>
            </a:r>
          </a:p>
          <a:p>
            <a:r>
              <a:rPr lang="en-IN" sz="2000" dirty="0"/>
              <a:t>Stability Percentage: 26%</a:t>
            </a:r>
          </a:p>
          <a:p>
            <a:r>
              <a:rPr lang="en-IN" sz="2000" dirty="0"/>
              <a:t>Unstable Percentage: 73.01%</a:t>
            </a:r>
          </a:p>
        </p:txBody>
      </p:sp>
    </p:spTree>
    <p:extLst>
      <p:ext uri="{BB962C8B-B14F-4D97-AF65-F5344CB8AC3E}">
        <p14:creationId xmlns:p14="http://schemas.microsoft.com/office/powerpoint/2010/main" val="118394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D83B-7DF2-3A65-9360-7A56958D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1744-6EA2-1703-B458-FB5411C7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13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202</TotalTime>
  <Words>180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Sustainability Development</vt:lpstr>
      <vt:lpstr>Problem statement :</vt:lpstr>
      <vt:lpstr>APProach:</vt:lpstr>
      <vt:lpstr>Applied Model and accuracy:  Part 1 </vt:lpstr>
      <vt:lpstr>Applied Model and accuracy:  PArt2</vt:lpstr>
      <vt:lpstr>PART 2 ContinueD……………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Development</dc:title>
  <dc:creator>ABHISHEK PARASKAR</dc:creator>
  <cp:lastModifiedBy>ABHISHEK PARASKAR</cp:lastModifiedBy>
  <cp:revision>4</cp:revision>
  <dcterms:created xsi:type="dcterms:W3CDTF">2024-04-07T04:22:13Z</dcterms:created>
  <dcterms:modified xsi:type="dcterms:W3CDTF">2024-04-07T07:44:50Z</dcterms:modified>
</cp:coreProperties>
</file>