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8229600" cx="14630400"/>
  <p:notesSz cx="8229600" cy="14630400"/>
  <p:embeddedFontLst>
    <p:embeddedFont>
      <p:font typeface="Gelasio"/>
      <p:regular r:id="rId17"/>
      <p:bold r:id="rId18"/>
      <p:italic r:id="rId19"/>
      <p:boldItalic r:id="rId20"/>
    </p:embeddedFont>
    <p:embeddedFont>
      <p:font typeface="Gelasio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elasio-boldItalic.fntdata"/><Relationship Id="rId11" Type="http://schemas.openxmlformats.org/officeDocument/2006/relationships/slide" Target="slides/slide7.xml"/><Relationship Id="rId22" Type="http://schemas.openxmlformats.org/officeDocument/2006/relationships/font" Target="fonts/GelasioSemiBold-bold.fntdata"/><Relationship Id="rId10" Type="http://schemas.openxmlformats.org/officeDocument/2006/relationships/slide" Target="slides/slide6.xml"/><Relationship Id="rId21" Type="http://schemas.openxmlformats.org/officeDocument/2006/relationships/font" Target="fonts/GelasioSemiBold-regular.fntdata"/><Relationship Id="rId13" Type="http://schemas.openxmlformats.org/officeDocument/2006/relationships/slide" Target="slides/slide9.xml"/><Relationship Id="rId24" Type="http://schemas.openxmlformats.org/officeDocument/2006/relationships/font" Target="fonts/GelasioSemiBold-boldItalic.fntdata"/><Relationship Id="rId12" Type="http://schemas.openxmlformats.org/officeDocument/2006/relationships/slide" Target="slides/slide8.xml"/><Relationship Id="rId23" Type="http://schemas.openxmlformats.org/officeDocument/2006/relationships/font" Target="fonts/Gelasio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elasi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elasio-italic.fntdata"/><Relationship Id="rId6" Type="http://schemas.openxmlformats.org/officeDocument/2006/relationships/slide" Target="slides/slide2.xml"/><Relationship Id="rId18" Type="http://schemas.openxmlformats.org/officeDocument/2006/relationships/font" Target="fonts/Gelasi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bg>
      <p:bgPr>
        <a:solidFill>
          <a:srgbClr val="000000"/>
        </a:solidFill>
      </p:bgPr>
    </p:bg>
    <p:spTree>
      <p:nvGrpSpPr>
        <p:cNvPr id="50"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3" name="Google Shape;53;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bg>
      <p:bgPr>
        <a:solidFill>
          <a:srgbClr val="000000"/>
        </a:solidFill>
      </p:bgPr>
    </p:bg>
    <p:spTree>
      <p:nvGrpSpPr>
        <p:cNvPr id="54" name="Shape 54"/>
        <p:cNvGrpSpPr/>
        <p:nvPr/>
      </p:nvGrpSpPr>
      <p:grpSpPr>
        <a:xfrm>
          <a:off x="0" y="0"/>
          <a:ext cx="0" cy="0"/>
          <a:chOff x="0" y="0"/>
          <a:chExt cx="0" cy="0"/>
        </a:xfrm>
      </p:grpSpPr>
      <p:sp>
        <p:nvSpPr>
          <p:cNvPr id="55" name="Google Shape;55;p13"/>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7" name="Google Shape;57;p1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preencoded.png" id="64" name="Google Shape;64;p15"/>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65" name="Google Shape;65;p15"/>
          <p:cNvSpPr/>
          <p:nvPr/>
        </p:nvSpPr>
        <p:spPr>
          <a:xfrm>
            <a:off x="6280190" y="2019657"/>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4450" u="none" cap="none" strike="noStrike">
                <a:solidFill>
                  <a:srgbClr val="484237"/>
                </a:solidFill>
                <a:latin typeface="Gelasio SemiBold"/>
                <a:ea typeface="Gelasio SemiBold"/>
                <a:cs typeface="Gelasio SemiBold"/>
                <a:sym typeface="Gelasio SemiBold"/>
              </a:rPr>
              <a:t>RCB Player &amp; Team Performance Analysis</a:t>
            </a:r>
            <a:endParaRPr b="0" i="0" sz="4450" u="none" cap="none" strike="noStrike"/>
          </a:p>
        </p:txBody>
      </p:sp>
      <p:sp>
        <p:nvSpPr>
          <p:cNvPr id="66" name="Google Shape;66;p15"/>
          <p:cNvSpPr/>
          <p:nvPr/>
        </p:nvSpPr>
        <p:spPr>
          <a:xfrm>
            <a:off x="6280200" y="3777375"/>
            <a:ext cx="7556400" cy="21552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This analysis leverages historical IPL data to examine Royal Challengers Bangalore's performance. The goal is to identify top-performing players and improve team composition for future IPL seasons. We'll delve into individual player stats and overall team performance across various seasons, providing data-driven insights for strategic player selection.</a:t>
            </a:r>
            <a:endParaRPr b="0" i="0" sz="1750" u="none" cap="none" strike="noStrike"/>
          </a:p>
        </p:txBody>
      </p:sp>
      <p:sp>
        <p:nvSpPr>
          <p:cNvPr id="67" name="Google Shape;67;p15"/>
          <p:cNvSpPr/>
          <p:nvPr/>
        </p:nvSpPr>
        <p:spPr>
          <a:xfrm>
            <a:off x="6280190" y="6106715"/>
            <a:ext cx="7556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000000"/>
              </a:buClr>
              <a:buSzPts val="1750"/>
              <a:buFont typeface="Gelasio"/>
              <a:buNone/>
            </a:pPr>
            <a:r>
              <a:rPr b="1" i="0" lang="en-US" sz="1750" u="none" cap="none" strike="noStrike">
                <a:solidFill>
                  <a:srgbClr val="000000"/>
                </a:solidFill>
                <a:latin typeface="Gelasio"/>
                <a:ea typeface="Gelasio"/>
                <a:cs typeface="Gelasio"/>
                <a:sym typeface="Gelasio"/>
              </a:rPr>
              <a:t>BY Saubhagya Monal</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p:nvPr/>
        </p:nvSpPr>
        <p:spPr>
          <a:xfrm>
            <a:off x="793801" y="641150"/>
            <a:ext cx="11590500" cy="6024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484237"/>
              </a:buClr>
              <a:buSzPts val="3750"/>
              <a:buFont typeface="Gelasio SemiBold"/>
              <a:buNone/>
            </a:pPr>
            <a:r>
              <a:rPr b="1" i="0" lang="en-US" sz="3750" u="none" cap="none" strike="noStrike">
                <a:solidFill>
                  <a:srgbClr val="484237"/>
                </a:solidFill>
                <a:latin typeface="Gelasio SemiBold"/>
                <a:ea typeface="Gelasio SemiBold"/>
                <a:cs typeface="Gelasio SemiBold"/>
                <a:sym typeface="Gelasio SemiBold"/>
              </a:rPr>
              <a:t>Strategic Player Selection Recommendations</a:t>
            </a:r>
            <a:endParaRPr b="0" i="0" sz="3750" u="none" cap="none" strike="noStrike"/>
          </a:p>
        </p:txBody>
      </p:sp>
      <p:sp>
        <p:nvSpPr>
          <p:cNvPr id="200" name="Google Shape;200;p24"/>
          <p:cNvSpPr/>
          <p:nvPr/>
        </p:nvSpPr>
        <p:spPr>
          <a:xfrm>
            <a:off x="793790" y="1532811"/>
            <a:ext cx="13042821" cy="616744"/>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746558"/>
              </a:buClr>
              <a:buSzPts val="1500"/>
              <a:buFont typeface="Gelasio"/>
              <a:buNone/>
            </a:pPr>
            <a:r>
              <a:rPr b="0" i="0" lang="en-US" sz="1500" u="none" cap="none" strike="noStrike">
                <a:solidFill>
                  <a:srgbClr val="746558"/>
                </a:solidFill>
                <a:latin typeface="Gelasio"/>
                <a:ea typeface="Gelasio"/>
                <a:cs typeface="Gelasio"/>
                <a:sym typeface="Gelasio"/>
              </a:rPr>
              <a:t>To improve team composition and performance, focus on all-rounders, player consistency, and strategic toss decisions. Prioritize players who have delivered consistent performance year after year, ensuring stability in team selection. Improve toss decision-making strategies to maximize advantages.</a:t>
            </a:r>
            <a:endParaRPr b="0" i="0" sz="1500" u="none" cap="none" strike="noStrike"/>
          </a:p>
        </p:txBody>
      </p:sp>
      <p:pic>
        <p:nvPicPr>
          <p:cNvPr descr="preencoded.png" id="201" name="Google Shape;201;p24"/>
          <p:cNvPicPr preferRelativeResize="0"/>
          <p:nvPr/>
        </p:nvPicPr>
        <p:blipFill rotWithShape="1">
          <a:blip r:embed="rId3">
            <a:alphaModFix/>
          </a:blip>
          <a:srcRect b="0" l="0" r="0" t="0"/>
          <a:stretch/>
        </p:blipFill>
        <p:spPr>
          <a:xfrm>
            <a:off x="793790" y="2366367"/>
            <a:ext cx="963930" cy="1156811"/>
          </a:xfrm>
          <a:prstGeom prst="rect">
            <a:avLst/>
          </a:prstGeom>
          <a:noFill/>
          <a:ln>
            <a:noFill/>
          </a:ln>
        </p:spPr>
      </p:pic>
      <p:sp>
        <p:nvSpPr>
          <p:cNvPr id="202" name="Google Shape;202;p24"/>
          <p:cNvSpPr/>
          <p:nvPr/>
        </p:nvSpPr>
        <p:spPr>
          <a:xfrm>
            <a:off x="2046922" y="2559129"/>
            <a:ext cx="2409944" cy="30122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746558"/>
              </a:buClr>
              <a:buSzPts val="1850"/>
              <a:buFont typeface="Gelasio SemiBold"/>
              <a:buNone/>
            </a:pPr>
            <a:r>
              <a:rPr b="1" i="0" lang="en-US" sz="1850" u="none" cap="none" strike="noStrike">
                <a:solidFill>
                  <a:srgbClr val="746558"/>
                </a:solidFill>
                <a:latin typeface="Gelasio SemiBold"/>
                <a:ea typeface="Gelasio SemiBold"/>
                <a:cs typeface="Gelasio SemiBold"/>
                <a:sym typeface="Gelasio SemiBold"/>
              </a:rPr>
              <a:t>All-Rounders</a:t>
            </a:r>
            <a:endParaRPr b="0" i="0" sz="1850" u="none" cap="none" strike="noStrike"/>
          </a:p>
        </p:txBody>
      </p:sp>
      <p:sp>
        <p:nvSpPr>
          <p:cNvPr id="203" name="Google Shape;203;p24"/>
          <p:cNvSpPr/>
          <p:nvPr/>
        </p:nvSpPr>
        <p:spPr>
          <a:xfrm>
            <a:off x="2046922" y="2975967"/>
            <a:ext cx="11789688" cy="308372"/>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746558"/>
              </a:buClr>
              <a:buSzPts val="1500"/>
              <a:buFont typeface="Gelasio"/>
              <a:buNone/>
            </a:pPr>
            <a:r>
              <a:rPr b="0" i="0" lang="en-US" sz="1500" u="none" cap="none" strike="noStrike">
                <a:solidFill>
                  <a:srgbClr val="746558"/>
                </a:solidFill>
                <a:latin typeface="Gelasio"/>
                <a:ea typeface="Gelasio"/>
                <a:cs typeface="Gelasio"/>
                <a:sym typeface="Gelasio"/>
              </a:rPr>
              <a:t>Prioritize </a:t>
            </a:r>
            <a:r>
              <a:rPr b="1" i="0" lang="en-US" sz="1500" u="none" cap="none" strike="noStrike">
                <a:solidFill>
                  <a:srgbClr val="746558"/>
                </a:solidFill>
                <a:latin typeface="Gelasio"/>
                <a:ea typeface="Gelasio"/>
                <a:cs typeface="Gelasio"/>
                <a:sym typeface="Gelasio"/>
              </a:rPr>
              <a:t>all-rounders</a:t>
            </a:r>
            <a:r>
              <a:rPr b="0" i="0" lang="en-US" sz="1500" u="none" cap="none" strike="noStrike">
                <a:solidFill>
                  <a:srgbClr val="746558"/>
                </a:solidFill>
                <a:latin typeface="Gelasio"/>
                <a:ea typeface="Gelasio"/>
                <a:cs typeface="Gelasio"/>
                <a:sym typeface="Gelasio"/>
              </a:rPr>
              <a:t> who can contribute in both </a:t>
            </a:r>
            <a:r>
              <a:rPr b="1" i="0" lang="en-US" sz="1500" u="none" cap="none" strike="noStrike">
                <a:solidFill>
                  <a:srgbClr val="746558"/>
                </a:solidFill>
                <a:latin typeface="Gelasio"/>
                <a:ea typeface="Gelasio"/>
                <a:cs typeface="Gelasio"/>
                <a:sym typeface="Gelasio"/>
              </a:rPr>
              <a:t>batting and bowling</a:t>
            </a:r>
            <a:r>
              <a:rPr b="0" i="0" lang="en-US" sz="1500" u="none" cap="none" strike="noStrike">
                <a:solidFill>
                  <a:srgbClr val="746558"/>
                </a:solidFill>
                <a:latin typeface="Gelasio"/>
                <a:ea typeface="Gelasio"/>
                <a:cs typeface="Gelasio"/>
                <a:sym typeface="Gelasio"/>
              </a:rPr>
              <a:t> to enhance flexibility and balance in the team.</a:t>
            </a:r>
            <a:endParaRPr b="0" i="0" sz="1500" u="none" cap="none" strike="noStrike"/>
          </a:p>
        </p:txBody>
      </p:sp>
      <p:pic>
        <p:nvPicPr>
          <p:cNvPr descr="preencoded.png" id="204" name="Google Shape;204;p24"/>
          <p:cNvPicPr preferRelativeResize="0"/>
          <p:nvPr/>
        </p:nvPicPr>
        <p:blipFill rotWithShape="1">
          <a:blip r:embed="rId4">
            <a:alphaModFix/>
          </a:blip>
          <a:srcRect b="0" l="0" r="0" t="0"/>
          <a:stretch/>
        </p:blipFill>
        <p:spPr>
          <a:xfrm>
            <a:off x="793790" y="3523178"/>
            <a:ext cx="963930" cy="1156811"/>
          </a:xfrm>
          <a:prstGeom prst="rect">
            <a:avLst/>
          </a:prstGeom>
          <a:noFill/>
          <a:ln>
            <a:noFill/>
          </a:ln>
        </p:spPr>
      </p:pic>
      <p:sp>
        <p:nvSpPr>
          <p:cNvPr id="205" name="Google Shape;205;p24"/>
          <p:cNvSpPr/>
          <p:nvPr/>
        </p:nvSpPr>
        <p:spPr>
          <a:xfrm>
            <a:off x="2046922" y="3715941"/>
            <a:ext cx="2409944" cy="30122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746558"/>
              </a:buClr>
              <a:buSzPts val="1850"/>
              <a:buFont typeface="Gelasio SemiBold"/>
              <a:buNone/>
            </a:pPr>
            <a:r>
              <a:rPr b="1" i="0" lang="en-US" sz="1850" u="none" cap="none" strike="noStrike">
                <a:solidFill>
                  <a:srgbClr val="746558"/>
                </a:solidFill>
                <a:latin typeface="Gelasio SemiBold"/>
                <a:ea typeface="Gelasio SemiBold"/>
                <a:cs typeface="Gelasio SemiBold"/>
                <a:sym typeface="Gelasio SemiBold"/>
              </a:rPr>
              <a:t>Consistency</a:t>
            </a:r>
            <a:endParaRPr b="0" i="0" sz="1850" u="none" cap="none" strike="noStrike"/>
          </a:p>
        </p:txBody>
      </p:sp>
      <p:sp>
        <p:nvSpPr>
          <p:cNvPr id="206" name="Google Shape;206;p24"/>
          <p:cNvSpPr/>
          <p:nvPr/>
        </p:nvSpPr>
        <p:spPr>
          <a:xfrm>
            <a:off x="2046922" y="4132778"/>
            <a:ext cx="11789688" cy="308372"/>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746558"/>
              </a:buClr>
              <a:buSzPts val="1500"/>
              <a:buFont typeface="Gelasio"/>
              <a:buNone/>
            </a:pPr>
            <a:r>
              <a:rPr b="0" i="0" lang="en-US" sz="1500" u="none" cap="none" strike="noStrike">
                <a:solidFill>
                  <a:srgbClr val="746558"/>
                </a:solidFill>
                <a:latin typeface="Gelasio"/>
                <a:ea typeface="Gelasio"/>
                <a:cs typeface="Gelasio"/>
                <a:sym typeface="Gelasio"/>
              </a:rPr>
              <a:t>Continue to build around </a:t>
            </a:r>
            <a:r>
              <a:rPr b="1" i="0" lang="en-US" sz="1500" u="none" cap="none" strike="noStrike">
                <a:solidFill>
                  <a:srgbClr val="746558"/>
                </a:solidFill>
                <a:latin typeface="Gelasio"/>
                <a:ea typeface="Gelasio"/>
                <a:cs typeface="Gelasio"/>
                <a:sym typeface="Gelasio"/>
              </a:rPr>
              <a:t>consistent performers</a:t>
            </a:r>
            <a:r>
              <a:rPr b="0" i="0" lang="en-US" sz="1500" u="none" cap="none" strike="noStrike">
                <a:solidFill>
                  <a:srgbClr val="746558"/>
                </a:solidFill>
                <a:latin typeface="Gelasio"/>
                <a:ea typeface="Gelasio"/>
                <a:cs typeface="Gelasio"/>
                <a:sym typeface="Gelasio"/>
              </a:rPr>
              <a:t> like </a:t>
            </a:r>
            <a:r>
              <a:rPr b="1" i="0" lang="en-US" sz="1500" u="none" cap="none" strike="noStrike">
                <a:solidFill>
                  <a:srgbClr val="746558"/>
                </a:solidFill>
                <a:latin typeface="Gelasio"/>
                <a:ea typeface="Gelasio"/>
                <a:cs typeface="Gelasio"/>
                <a:sym typeface="Gelasio"/>
              </a:rPr>
              <a:t>Virat Kohli</a:t>
            </a:r>
            <a:r>
              <a:rPr b="0" i="0" lang="en-US" sz="1500" u="none" cap="none" strike="noStrike">
                <a:solidFill>
                  <a:srgbClr val="746558"/>
                </a:solidFill>
                <a:latin typeface="Gelasio"/>
                <a:ea typeface="Gelasio"/>
                <a:cs typeface="Gelasio"/>
                <a:sym typeface="Gelasio"/>
              </a:rPr>
              <a:t>, </a:t>
            </a:r>
            <a:r>
              <a:rPr b="1" i="0" lang="en-US" sz="1500" u="none" cap="none" strike="noStrike">
                <a:solidFill>
                  <a:srgbClr val="746558"/>
                </a:solidFill>
                <a:latin typeface="Gelasio"/>
                <a:ea typeface="Gelasio"/>
                <a:cs typeface="Gelasio"/>
                <a:sym typeface="Gelasio"/>
              </a:rPr>
              <a:t>AB de Villiers</a:t>
            </a:r>
            <a:r>
              <a:rPr b="0" i="0" lang="en-US" sz="1500" u="none" cap="none" strike="noStrike">
                <a:solidFill>
                  <a:srgbClr val="746558"/>
                </a:solidFill>
                <a:latin typeface="Gelasio"/>
                <a:ea typeface="Gelasio"/>
                <a:cs typeface="Gelasio"/>
                <a:sym typeface="Gelasio"/>
              </a:rPr>
              <a:t>, and </a:t>
            </a:r>
            <a:r>
              <a:rPr b="1" i="0" lang="en-US" sz="1500" u="none" cap="none" strike="noStrike">
                <a:solidFill>
                  <a:srgbClr val="746558"/>
                </a:solidFill>
                <a:latin typeface="Gelasio"/>
                <a:ea typeface="Gelasio"/>
                <a:cs typeface="Gelasio"/>
                <a:sym typeface="Gelasio"/>
              </a:rPr>
              <a:t>Yuzvendra Chahal</a:t>
            </a:r>
            <a:r>
              <a:rPr b="0" i="0" lang="en-US" sz="1500" u="none" cap="none" strike="noStrike">
                <a:solidFill>
                  <a:srgbClr val="746558"/>
                </a:solidFill>
                <a:latin typeface="Gelasio"/>
                <a:ea typeface="Gelasio"/>
                <a:cs typeface="Gelasio"/>
                <a:sym typeface="Gelasio"/>
              </a:rPr>
              <a:t> for stability.</a:t>
            </a:r>
            <a:endParaRPr b="0" i="0" sz="1500" u="none" cap="none" strike="noStrike"/>
          </a:p>
        </p:txBody>
      </p:sp>
      <p:pic>
        <p:nvPicPr>
          <p:cNvPr descr="preencoded.png" id="207" name="Google Shape;207;p24"/>
          <p:cNvPicPr preferRelativeResize="0"/>
          <p:nvPr/>
        </p:nvPicPr>
        <p:blipFill rotWithShape="1">
          <a:blip r:embed="rId5">
            <a:alphaModFix/>
          </a:blip>
          <a:srcRect b="0" l="0" r="0" t="0"/>
          <a:stretch/>
        </p:blipFill>
        <p:spPr>
          <a:xfrm>
            <a:off x="793790" y="4679990"/>
            <a:ext cx="963930" cy="1419106"/>
          </a:xfrm>
          <a:prstGeom prst="rect">
            <a:avLst/>
          </a:prstGeom>
          <a:noFill/>
          <a:ln>
            <a:noFill/>
          </a:ln>
        </p:spPr>
      </p:pic>
      <p:sp>
        <p:nvSpPr>
          <p:cNvPr id="208" name="Google Shape;208;p24"/>
          <p:cNvSpPr/>
          <p:nvPr/>
        </p:nvSpPr>
        <p:spPr>
          <a:xfrm>
            <a:off x="2046922" y="4872752"/>
            <a:ext cx="2409944" cy="30122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746558"/>
              </a:buClr>
              <a:buSzPts val="1850"/>
              <a:buFont typeface="Gelasio SemiBold"/>
              <a:buNone/>
            </a:pPr>
            <a:r>
              <a:rPr b="1" i="0" lang="en-US" sz="1850" u="none" cap="none" strike="noStrike">
                <a:solidFill>
                  <a:srgbClr val="746558"/>
                </a:solidFill>
                <a:latin typeface="Gelasio SemiBold"/>
                <a:ea typeface="Gelasio SemiBold"/>
                <a:cs typeface="Gelasio SemiBold"/>
                <a:sym typeface="Gelasio SemiBold"/>
              </a:rPr>
              <a:t>Toss Strategy</a:t>
            </a:r>
            <a:endParaRPr b="0" i="0" sz="1850" u="none" cap="none" strike="noStrike"/>
          </a:p>
        </p:txBody>
      </p:sp>
      <p:sp>
        <p:nvSpPr>
          <p:cNvPr id="209" name="Google Shape;209;p24"/>
          <p:cNvSpPr/>
          <p:nvPr/>
        </p:nvSpPr>
        <p:spPr>
          <a:xfrm>
            <a:off x="2046922" y="5289590"/>
            <a:ext cx="11789688" cy="616744"/>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746558"/>
              </a:buClr>
              <a:buSzPts val="1500"/>
              <a:buFont typeface="Gelasio"/>
              <a:buNone/>
            </a:pPr>
            <a:r>
              <a:rPr b="0" i="0" lang="en-US" sz="1500" u="none" cap="none" strike="noStrike">
                <a:solidFill>
                  <a:srgbClr val="746558"/>
                </a:solidFill>
                <a:latin typeface="Gelasio"/>
                <a:ea typeface="Gelasio"/>
                <a:cs typeface="Gelasio"/>
                <a:sym typeface="Gelasio"/>
              </a:rPr>
              <a:t>Improve </a:t>
            </a:r>
            <a:r>
              <a:rPr b="1" i="0" lang="en-US" sz="1500" u="none" cap="none" strike="noStrike">
                <a:solidFill>
                  <a:srgbClr val="746558"/>
                </a:solidFill>
                <a:latin typeface="Gelasio"/>
                <a:ea typeface="Gelasio"/>
                <a:cs typeface="Gelasio"/>
                <a:sym typeface="Gelasio"/>
              </a:rPr>
              <a:t>toss decision-making strategies</a:t>
            </a:r>
            <a:r>
              <a:rPr b="0" i="0" lang="en-US" sz="1500" u="none" cap="none" strike="noStrike">
                <a:solidFill>
                  <a:srgbClr val="746558"/>
                </a:solidFill>
                <a:latin typeface="Gelasio"/>
                <a:ea typeface="Gelasio"/>
                <a:cs typeface="Gelasio"/>
                <a:sym typeface="Gelasio"/>
              </a:rPr>
              <a:t>, as </a:t>
            </a:r>
            <a:r>
              <a:rPr b="1" i="0" lang="en-US" sz="1500" u="none" cap="none" strike="noStrike">
                <a:solidFill>
                  <a:srgbClr val="746558"/>
                </a:solidFill>
                <a:latin typeface="Gelasio"/>
                <a:ea typeface="Gelasio"/>
                <a:cs typeface="Gelasio"/>
                <a:sym typeface="Gelasio"/>
              </a:rPr>
              <a:t>winning the toss</a:t>
            </a:r>
            <a:r>
              <a:rPr b="0" i="0" lang="en-US" sz="1500" u="none" cap="none" strike="noStrike">
                <a:solidFill>
                  <a:srgbClr val="746558"/>
                </a:solidFill>
                <a:latin typeface="Gelasio"/>
                <a:ea typeface="Gelasio"/>
                <a:cs typeface="Gelasio"/>
                <a:sym typeface="Gelasio"/>
              </a:rPr>
              <a:t> generally improves the chances of success, particularly when choosing to bat first.</a:t>
            </a:r>
            <a:endParaRPr b="0" i="0" sz="1500" u="none" cap="none" strike="noStrike"/>
          </a:p>
        </p:txBody>
      </p:sp>
      <p:sp>
        <p:nvSpPr>
          <p:cNvPr id="210" name="Google Shape;210;p24"/>
          <p:cNvSpPr/>
          <p:nvPr/>
        </p:nvSpPr>
        <p:spPr>
          <a:xfrm>
            <a:off x="793790" y="6388298"/>
            <a:ext cx="4820007" cy="602456"/>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SzPts val="3750"/>
              <a:buFont typeface="Arial"/>
              <a:buNone/>
            </a:pPr>
            <a:r>
              <a:t/>
            </a:r>
            <a:endParaRPr b="0" i="0" sz="3750" u="none" cap="none" strike="noStrike"/>
          </a:p>
        </p:txBody>
      </p:sp>
      <p:sp>
        <p:nvSpPr>
          <p:cNvPr id="211" name="Google Shape;211;p24"/>
          <p:cNvSpPr/>
          <p:nvPr/>
        </p:nvSpPr>
        <p:spPr>
          <a:xfrm>
            <a:off x="793790" y="7279958"/>
            <a:ext cx="13042821" cy="308372"/>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SzPts val="1500"/>
              <a:buFont typeface="Arial"/>
              <a:buNone/>
            </a:pPr>
            <a:r>
              <a:t/>
            </a:r>
            <a:endParaRPr b="0" i="0" sz="15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p:nvPr/>
        </p:nvSpPr>
        <p:spPr>
          <a:xfrm>
            <a:off x="793790" y="834628"/>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4450" u="none" cap="none" strike="noStrike">
                <a:solidFill>
                  <a:srgbClr val="484237"/>
                </a:solidFill>
                <a:latin typeface="Gelasio SemiBold"/>
                <a:ea typeface="Gelasio SemiBold"/>
                <a:cs typeface="Gelasio SemiBold"/>
                <a:sym typeface="Gelasio SemiBold"/>
              </a:rPr>
              <a:t>Conclusion</a:t>
            </a:r>
            <a:endParaRPr b="0" i="0" sz="4450" u="none" cap="none" strike="noStrike"/>
          </a:p>
        </p:txBody>
      </p:sp>
      <p:sp>
        <p:nvSpPr>
          <p:cNvPr id="218" name="Google Shape;218;p25"/>
          <p:cNvSpPr/>
          <p:nvPr/>
        </p:nvSpPr>
        <p:spPr>
          <a:xfrm>
            <a:off x="793790" y="1997035"/>
            <a:ext cx="13042821"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746558"/>
              </a:buClr>
              <a:buSzPts val="1750"/>
              <a:buFont typeface="Gelasio"/>
              <a:buChar char="•"/>
            </a:pPr>
            <a:r>
              <a:rPr b="0" i="0" lang="en-US" sz="1750" u="none" cap="none" strike="noStrike">
                <a:solidFill>
                  <a:srgbClr val="746558"/>
                </a:solidFill>
                <a:latin typeface="Gelasio"/>
                <a:ea typeface="Gelasio"/>
                <a:cs typeface="Gelasio"/>
                <a:sym typeface="Gelasio"/>
              </a:rPr>
              <a:t>RCB has shown competitive performance over the years but has struggled to secure an IPL championship, with inconsistencies in team performance across different seasons, especially during critical phases like the Powerplay and Death overs.</a:t>
            </a:r>
            <a:endParaRPr b="0" i="0" sz="1750" u="none" cap="none" strike="noStrike"/>
          </a:p>
        </p:txBody>
      </p:sp>
      <p:sp>
        <p:nvSpPr>
          <p:cNvPr id="219" name="Google Shape;219;p25"/>
          <p:cNvSpPr/>
          <p:nvPr/>
        </p:nvSpPr>
        <p:spPr>
          <a:xfrm>
            <a:off x="793790" y="2802136"/>
            <a:ext cx="13042821"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746558"/>
              </a:buClr>
              <a:buSzPts val="1750"/>
              <a:buFont typeface="Gelasio"/>
              <a:buChar char="•"/>
            </a:pPr>
            <a:r>
              <a:rPr b="0" i="0" lang="en-US" sz="1750" u="none" cap="none" strike="noStrike">
                <a:solidFill>
                  <a:srgbClr val="746558"/>
                </a:solidFill>
                <a:latin typeface="Gelasio"/>
                <a:ea typeface="Gelasio"/>
                <a:cs typeface="Gelasio"/>
                <a:sym typeface="Gelasio"/>
              </a:rPr>
              <a:t>Key players like Virat Kohli and AB de Villiers have been the backbone of the team, consistently delivering high performances, with Virat Kohli averaging over 618 runs per season and AB de Villiers maintaining over 492 runs per season over multiple IPL seasons.</a:t>
            </a:r>
            <a:endParaRPr b="0" i="0" sz="1750" u="none" cap="none" strike="noStrike"/>
          </a:p>
        </p:txBody>
      </p:sp>
      <p:sp>
        <p:nvSpPr>
          <p:cNvPr id="220" name="Google Shape;220;p25"/>
          <p:cNvSpPr/>
          <p:nvPr/>
        </p:nvSpPr>
        <p:spPr>
          <a:xfrm>
            <a:off x="793790" y="3970139"/>
            <a:ext cx="13042821"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746558"/>
              </a:buClr>
              <a:buSzPts val="1750"/>
              <a:buFont typeface="Gelasio"/>
              <a:buChar char="•"/>
            </a:pPr>
            <a:r>
              <a:rPr b="0" i="0" lang="en-US" sz="1750" u="none" cap="none" strike="noStrike">
                <a:solidFill>
                  <a:srgbClr val="746558"/>
                </a:solidFill>
                <a:latin typeface="Gelasio"/>
                <a:ea typeface="Gelasio"/>
                <a:cs typeface="Gelasio"/>
                <a:sym typeface="Gelasio"/>
              </a:rPr>
              <a:t>RCB's performance in Powerplay (1-6 overs) has been highly variable, with a notable high of 886 runs in one season and a low of 132 runs in another, indicating the need for improvement in the early overs, especially in terms of run acceleration and wicket management.</a:t>
            </a:r>
            <a:endParaRPr b="0" i="0" sz="1750" u="none" cap="none" strike="noStrike"/>
          </a:p>
        </p:txBody>
      </p:sp>
      <p:sp>
        <p:nvSpPr>
          <p:cNvPr id="221" name="Google Shape;221;p25"/>
          <p:cNvSpPr/>
          <p:nvPr/>
        </p:nvSpPr>
        <p:spPr>
          <a:xfrm>
            <a:off x="793790" y="5138142"/>
            <a:ext cx="13042821"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746558"/>
              </a:buClr>
              <a:buSzPts val="1750"/>
              <a:buFont typeface="Gelasio"/>
              <a:buChar char="•"/>
            </a:pPr>
            <a:r>
              <a:rPr b="0" i="0" lang="en-US" sz="1750" u="none" cap="none" strike="noStrike">
                <a:solidFill>
                  <a:srgbClr val="746558"/>
                </a:solidFill>
                <a:latin typeface="Gelasio"/>
                <a:ea typeface="Gelasio"/>
                <a:cs typeface="Gelasio"/>
                <a:sym typeface="Gelasio"/>
              </a:rPr>
              <a:t>Venue-based performance shows that RCB performs best at Sardar Patel Stadium with a 100% win rate, while their win rate at M. Chinnaswamy Stadium is 59.26% and Eden Gardens has a 66.67% win rate, suggesting that RCB should tailor strategies based on the venue.</a:t>
            </a:r>
            <a:endParaRPr b="0" i="0" sz="1750" u="none" cap="none" strike="noStrike"/>
          </a:p>
        </p:txBody>
      </p:sp>
      <p:sp>
        <p:nvSpPr>
          <p:cNvPr id="222" name="Google Shape;222;p25"/>
          <p:cNvSpPr/>
          <p:nvPr/>
        </p:nvSpPr>
        <p:spPr>
          <a:xfrm>
            <a:off x="793790" y="6306145"/>
            <a:ext cx="13042821"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746558"/>
              </a:buClr>
              <a:buSzPts val="1750"/>
              <a:buFont typeface="Gelasio"/>
              <a:buChar char="•"/>
            </a:pPr>
            <a:r>
              <a:rPr b="0" i="0" lang="en-US" sz="1750" u="none" cap="none" strike="noStrike">
                <a:solidFill>
                  <a:srgbClr val="746558"/>
                </a:solidFill>
                <a:latin typeface="Gelasio"/>
                <a:ea typeface="Gelasio"/>
                <a:cs typeface="Gelasio"/>
                <a:sym typeface="Gelasio"/>
              </a:rPr>
              <a:t>To improve team composition, RCB should focus on all-rounders who provide flexibility, prioritize players with consistent performance like Kohli, De Villiers, and Chahal, and improve their toss decision-making strategies, as winning the toss has shown to increase their chances of success, particularly when choosing to bat first.</a:t>
            </a:r>
            <a:endParaRPr b="0" i="0" sz="175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p:nvPr/>
        </p:nvSpPr>
        <p:spPr>
          <a:xfrm>
            <a:off x="793790" y="2822019"/>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4450" u="none" cap="none" strike="noStrike">
                <a:solidFill>
                  <a:srgbClr val="484237"/>
                </a:solidFill>
                <a:latin typeface="Gelasio SemiBold"/>
                <a:ea typeface="Gelasio SemiBold"/>
                <a:cs typeface="Gelasio SemiBold"/>
                <a:sym typeface="Gelasio SemiBold"/>
              </a:rPr>
              <a:t>References</a:t>
            </a:r>
            <a:endParaRPr b="0" i="0" sz="4450" u="none" cap="none" strike="noStrike"/>
          </a:p>
        </p:txBody>
      </p:sp>
      <p:sp>
        <p:nvSpPr>
          <p:cNvPr id="229" name="Google Shape;229;p26"/>
          <p:cNvSpPr/>
          <p:nvPr/>
        </p:nvSpPr>
        <p:spPr>
          <a:xfrm>
            <a:off x="793790" y="3984427"/>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1" i="0" lang="en-US" sz="1750" u="none" cap="none" strike="noStrike">
                <a:solidFill>
                  <a:srgbClr val="746558"/>
                </a:solidFill>
                <a:latin typeface="Gelasio"/>
                <a:ea typeface="Gelasio"/>
                <a:cs typeface="Gelasio"/>
                <a:sym typeface="Gelasio"/>
              </a:rPr>
              <a:t>SQL Queries</a:t>
            </a:r>
            <a:r>
              <a:rPr b="0" i="0" lang="en-US" sz="1750" u="none" cap="none" strike="noStrike">
                <a:solidFill>
                  <a:srgbClr val="746558"/>
                </a:solidFill>
                <a:latin typeface="Gelasio"/>
                <a:ea typeface="Gelasio"/>
                <a:cs typeface="Gelasio"/>
                <a:sym typeface="Gelasio"/>
              </a:rPr>
              <a:t>: Extracted insights from IPL dataset.</a:t>
            </a:r>
            <a:endParaRPr b="0" i="0" sz="1750" u="none" cap="none" strike="noStrike"/>
          </a:p>
        </p:txBody>
      </p:sp>
      <p:sp>
        <p:nvSpPr>
          <p:cNvPr id="230" name="Google Shape;230;p26"/>
          <p:cNvSpPr/>
          <p:nvPr/>
        </p:nvSpPr>
        <p:spPr>
          <a:xfrm>
            <a:off x="793790" y="4426625"/>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1" i="0" lang="en-US" sz="1750" u="none" cap="none" strike="noStrike">
                <a:solidFill>
                  <a:srgbClr val="746558"/>
                </a:solidFill>
                <a:latin typeface="Gelasio"/>
                <a:ea typeface="Gelasio"/>
                <a:cs typeface="Gelasio"/>
                <a:sym typeface="Gelasio"/>
              </a:rPr>
              <a:t>Tools Used</a:t>
            </a:r>
            <a:r>
              <a:rPr b="0" i="0" lang="en-US" sz="1750" u="none" cap="none" strike="noStrike">
                <a:solidFill>
                  <a:srgbClr val="746558"/>
                </a:solidFill>
                <a:latin typeface="Gelasio"/>
                <a:ea typeface="Gelasio"/>
                <a:cs typeface="Gelasio"/>
                <a:sym typeface="Gelasio"/>
              </a:rPr>
              <a:t>: SQL for analysis, Excel for visualizations.</a:t>
            </a:r>
            <a:endParaRPr b="0" i="0" sz="1750" u="none" cap="none" strike="noStrike"/>
          </a:p>
        </p:txBody>
      </p:sp>
      <p:sp>
        <p:nvSpPr>
          <p:cNvPr id="231" name="Google Shape;231;p26"/>
          <p:cNvSpPr/>
          <p:nvPr/>
        </p:nvSpPr>
        <p:spPr>
          <a:xfrm>
            <a:off x="793790" y="5044678"/>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691925" y="1578000"/>
            <a:ext cx="13042800" cy="10887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3750" u="none" cap="none" strike="noStrike">
                <a:solidFill>
                  <a:srgbClr val="484237"/>
                </a:solidFill>
                <a:latin typeface="Gelasio SemiBold"/>
                <a:ea typeface="Gelasio SemiBold"/>
                <a:cs typeface="Gelasio SemiBold"/>
                <a:sym typeface="Gelasio SemiBold"/>
              </a:rPr>
              <a:t>Objective: Championship Title Through Data</a:t>
            </a:r>
            <a:endParaRPr b="0" i="0" sz="3750" u="none" cap="none" strike="noStrike"/>
          </a:p>
        </p:txBody>
      </p:sp>
      <p:sp>
        <p:nvSpPr>
          <p:cNvPr id="74" name="Google Shape;74;p16"/>
          <p:cNvSpPr/>
          <p:nvPr/>
        </p:nvSpPr>
        <p:spPr>
          <a:xfrm>
            <a:off x="793790" y="2872978"/>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Royal Challengers Bangalore (RCB) has been a consistently competitive team in the IPL but has struggled to secure a championship title. The management aims to leverage data to identify top-performing players and improve team composition ahead of the mega player auction for IPL 2017.</a:t>
            </a:r>
            <a:endParaRPr b="0" i="0" sz="1750" u="none" cap="none" strike="noStrike"/>
          </a:p>
        </p:txBody>
      </p:sp>
      <p:sp>
        <p:nvSpPr>
          <p:cNvPr id="75" name="Google Shape;75;p16"/>
          <p:cNvSpPr/>
          <p:nvPr/>
        </p:nvSpPr>
        <p:spPr>
          <a:xfrm>
            <a:off x="793790" y="4471988"/>
            <a:ext cx="510302" cy="510302"/>
          </a:xfrm>
          <a:prstGeom prst="roundRect">
            <a:avLst>
              <a:gd fmla="val 6667"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878860" y="4514493"/>
            <a:ext cx="340162" cy="42529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46558"/>
              </a:buClr>
              <a:buSzPts val="2650"/>
              <a:buFont typeface="Gelasio SemiBold"/>
              <a:buNone/>
            </a:pPr>
            <a:r>
              <a:rPr b="1" i="0" lang="en-US" sz="2650" u="none" cap="none" strike="noStrike">
                <a:solidFill>
                  <a:srgbClr val="746558"/>
                </a:solidFill>
                <a:latin typeface="Gelasio SemiBold"/>
                <a:ea typeface="Gelasio SemiBold"/>
                <a:cs typeface="Gelasio SemiBold"/>
                <a:sym typeface="Gelasio SemiBold"/>
              </a:rPr>
              <a:t>1</a:t>
            </a:r>
            <a:endParaRPr b="0" i="0" sz="2650" u="none" cap="none" strike="noStrike"/>
          </a:p>
        </p:txBody>
      </p:sp>
      <p:sp>
        <p:nvSpPr>
          <p:cNvPr id="77" name="Google Shape;77;p16"/>
          <p:cNvSpPr/>
          <p:nvPr/>
        </p:nvSpPr>
        <p:spPr>
          <a:xfrm>
            <a:off x="1530906" y="4471988"/>
            <a:ext cx="2924294"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Data-Driven Insights</a:t>
            </a:r>
            <a:endParaRPr b="0" i="0" sz="2200" u="none" cap="none" strike="noStrike"/>
          </a:p>
        </p:txBody>
      </p:sp>
      <p:sp>
        <p:nvSpPr>
          <p:cNvPr id="78" name="Google Shape;78;p16"/>
          <p:cNvSpPr/>
          <p:nvPr/>
        </p:nvSpPr>
        <p:spPr>
          <a:xfrm>
            <a:off x="1530906" y="4962406"/>
            <a:ext cx="3459242"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Focus on performance trends and data to drive selection strategies.</a:t>
            </a:r>
            <a:endParaRPr b="0" i="0" sz="1750" u="none" cap="none" strike="noStrike"/>
          </a:p>
        </p:txBody>
      </p:sp>
      <p:sp>
        <p:nvSpPr>
          <p:cNvPr id="79" name="Google Shape;79;p16"/>
          <p:cNvSpPr/>
          <p:nvPr/>
        </p:nvSpPr>
        <p:spPr>
          <a:xfrm>
            <a:off x="5216962" y="4471988"/>
            <a:ext cx="510302" cy="510302"/>
          </a:xfrm>
          <a:prstGeom prst="roundRect">
            <a:avLst>
              <a:gd fmla="val 6667"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5302032" y="4514493"/>
            <a:ext cx="340162" cy="42529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46558"/>
              </a:buClr>
              <a:buSzPts val="2650"/>
              <a:buFont typeface="Gelasio SemiBold"/>
              <a:buNone/>
            </a:pPr>
            <a:r>
              <a:rPr b="1" i="0" lang="en-US" sz="2650" u="none" cap="none" strike="noStrike">
                <a:solidFill>
                  <a:srgbClr val="746558"/>
                </a:solidFill>
                <a:latin typeface="Gelasio SemiBold"/>
                <a:ea typeface="Gelasio SemiBold"/>
                <a:cs typeface="Gelasio SemiBold"/>
                <a:sym typeface="Gelasio SemiBold"/>
              </a:rPr>
              <a:t>2</a:t>
            </a:r>
            <a:endParaRPr b="0" i="0" sz="2650" u="none" cap="none" strike="noStrike"/>
          </a:p>
        </p:txBody>
      </p:sp>
      <p:sp>
        <p:nvSpPr>
          <p:cNvPr id="81" name="Google Shape;81;p16"/>
          <p:cNvSpPr/>
          <p:nvPr/>
        </p:nvSpPr>
        <p:spPr>
          <a:xfrm>
            <a:off x="5954078" y="4471988"/>
            <a:ext cx="345924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Improve Team Composition</a:t>
            </a:r>
            <a:endParaRPr b="0" i="0" sz="2200" u="none" cap="none" strike="noStrike"/>
          </a:p>
        </p:txBody>
      </p:sp>
      <p:sp>
        <p:nvSpPr>
          <p:cNvPr id="82" name="Google Shape;82;p16"/>
          <p:cNvSpPr/>
          <p:nvPr/>
        </p:nvSpPr>
        <p:spPr>
          <a:xfrm>
            <a:off x="5954078" y="5316736"/>
            <a:ext cx="3459242"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Identify top-performing players to optimize team balance.</a:t>
            </a:r>
            <a:endParaRPr b="0" i="0" sz="1750" u="none" cap="none" strike="noStrike"/>
          </a:p>
        </p:txBody>
      </p:sp>
      <p:sp>
        <p:nvSpPr>
          <p:cNvPr id="83" name="Google Shape;83;p16"/>
          <p:cNvSpPr/>
          <p:nvPr/>
        </p:nvSpPr>
        <p:spPr>
          <a:xfrm>
            <a:off x="9640133" y="4471988"/>
            <a:ext cx="510302" cy="510302"/>
          </a:xfrm>
          <a:prstGeom prst="roundRect">
            <a:avLst>
              <a:gd fmla="val 6667"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9725204" y="4514493"/>
            <a:ext cx="340162" cy="42529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46558"/>
              </a:buClr>
              <a:buSzPts val="2650"/>
              <a:buFont typeface="Gelasio SemiBold"/>
              <a:buNone/>
            </a:pPr>
            <a:r>
              <a:rPr b="1" i="0" lang="en-US" sz="2650" u="none" cap="none" strike="noStrike">
                <a:solidFill>
                  <a:srgbClr val="746558"/>
                </a:solidFill>
                <a:latin typeface="Gelasio SemiBold"/>
                <a:ea typeface="Gelasio SemiBold"/>
                <a:cs typeface="Gelasio SemiBold"/>
                <a:sym typeface="Gelasio SemiBold"/>
              </a:rPr>
              <a:t>3</a:t>
            </a:r>
            <a:endParaRPr b="0" i="0" sz="2650" u="none" cap="none" strike="noStrike"/>
          </a:p>
        </p:txBody>
      </p:sp>
      <p:sp>
        <p:nvSpPr>
          <p:cNvPr id="85" name="Google Shape;85;p16"/>
          <p:cNvSpPr/>
          <p:nvPr/>
        </p:nvSpPr>
        <p:spPr>
          <a:xfrm>
            <a:off x="10377249" y="4471988"/>
            <a:ext cx="345924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Strategic Player Selection</a:t>
            </a:r>
            <a:endParaRPr b="0" i="0" sz="2200" u="none" cap="none" strike="noStrike"/>
          </a:p>
        </p:txBody>
      </p:sp>
      <p:sp>
        <p:nvSpPr>
          <p:cNvPr id="86" name="Google Shape;86;p16"/>
          <p:cNvSpPr/>
          <p:nvPr/>
        </p:nvSpPr>
        <p:spPr>
          <a:xfrm>
            <a:off x="10377249" y="5316736"/>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Develop effective strategies for player selection based on historical data.</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726538" y="1578475"/>
            <a:ext cx="12269700" cy="1372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3750" u="none" cap="none" strike="noStrike">
                <a:solidFill>
                  <a:srgbClr val="484237"/>
                </a:solidFill>
                <a:latin typeface="Gelasio SemiBold"/>
                <a:ea typeface="Gelasio SemiBold"/>
                <a:cs typeface="Gelasio SemiBold"/>
                <a:sym typeface="Gelasio SemiBold"/>
              </a:rPr>
              <a:t>Database Schema and Key Data Points</a:t>
            </a:r>
            <a:endParaRPr b="0" i="0" sz="3750" u="none" cap="none" strike="noStrike"/>
          </a:p>
        </p:txBody>
      </p:sp>
      <p:sp>
        <p:nvSpPr>
          <p:cNvPr id="93" name="Google Shape;93;p17"/>
          <p:cNvSpPr/>
          <p:nvPr/>
        </p:nvSpPr>
        <p:spPr>
          <a:xfrm>
            <a:off x="793790" y="2950964"/>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The data is sourced from the IPL database, including detailed information across multiple tables like Ball_by_Ball, Matches, Player, Wicket_Taken, and Venue. The relationships between tables help track player performance in matches, seasons, and venues. SQL queries were crafted to extract insights from the database.</a:t>
            </a:r>
            <a:endParaRPr b="0" i="0" sz="1750" u="none" cap="none" strike="noStrike"/>
          </a:p>
        </p:txBody>
      </p:sp>
      <p:sp>
        <p:nvSpPr>
          <p:cNvPr id="94" name="Google Shape;94;p17"/>
          <p:cNvSpPr/>
          <p:nvPr/>
        </p:nvSpPr>
        <p:spPr>
          <a:xfrm>
            <a:off x="793790" y="4294823"/>
            <a:ext cx="4196358" cy="2032754"/>
          </a:xfrm>
          <a:prstGeom prst="roundRect">
            <a:avLst>
              <a:gd fmla="val 167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020604" y="452163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Ball_by_Ball</a:t>
            </a:r>
            <a:endParaRPr b="0" i="0" sz="2200" u="none" cap="none" strike="noStrike"/>
          </a:p>
        </p:txBody>
      </p:sp>
      <p:sp>
        <p:nvSpPr>
          <p:cNvPr id="96" name="Google Shape;96;p17"/>
          <p:cNvSpPr/>
          <p:nvPr/>
        </p:nvSpPr>
        <p:spPr>
          <a:xfrm>
            <a:off x="1020604" y="5012055"/>
            <a:ext cx="3742730"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Tracks individual ball deliveries during matches.</a:t>
            </a:r>
            <a:endParaRPr b="0" i="0" sz="1750" u="none" cap="none" strike="noStrike"/>
          </a:p>
        </p:txBody>
      </p:sp>
      <p:sp>
        <p:nvSpPr>
          <p:cNvPr id="97" name="Google Shape;97;p17"/>
          <p:cNvSpPr/>
          <p:nvPr/>
        </p:nvSpPr>
        <p:spPr>
          <a:xfrm>
            <a:off x="5216962" y="4294823"/>
            <a:ext cx="4196358" cy="2032754"/>
          </a:xfrm>
          <a:prstGeom prst="roundRect">
            <a:avLst>
              <a:gd fmla="val 167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5443776" y="452163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Matches</a:t>
            </a:r>
            <a:endParaRPr b="0" i="0" sz="2200" u="none" cap="none" strike="noStrike"/>
          </a:p>
        </p:txBody>
      </p:sp>
      <p:sp>
        <p:nvSpPr>
          <p:cNvPr id="99" name="Google Shape;99;p17"/>
          <p:cNvSpPr/>
          <p:nvPr/>
        </p:nvSpPr>
        <p:spPr>
          <a:xfrm>
            <a:off x="5443776" y="5012055"/>
            <a:ext cx="374273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Provides information on match outcomes, winners, toss decisions, and venue.</a:t>
            </a:r>
            <a:endParaRPr b="0" i="0" sz="1750" u="none" cap="none" strike="noStrike"/>
          </a:p>
        </p:txBody>
      </p:sp>
      <p:sp>
        <p:nvSpPr>
          <p:cNvPr id="100" name="Google Shape;100;p17"/>
          <p:cNvSpPr/>
          <p:nvPr/>
        </p:nvSpPr>
        <p:spPr>
          <a:xfrm>
            <a:off x="9640133" y="4294823"/>
            <a:ext cx="4196358" cy="2032754"/>
          </a:xfrm>
          <a:prstGeom prst="roundRect">
            <a:avLst>
              <a:gd fmla="val 167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9866948" y="452163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Player</a:t>
            </a:r>
            <a:endParaRPr b="0" i="0" sz="2200" u="none" cap="none" strike="noStrike"/>
          </a:p>
        </p:txBody>
      </p:sp>
      <p:sp>
        <p:nvSpPr>
          <p:cNvPr id="102" name="Google Shape;102;p17"/>
          <p:cNvSpPr/>
          <p:nvPr/>
        </p:nvSpPr>
        <p:spPr>
          <a:xfrm>
            <a:off x="9866948" y="5012055"/>
            <a:ext cx="374273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Contains player-specific data, including runs scored, wickets taken, and roles.</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793800" y="1358275"/>
            <a:ext cx="8474400" cy="13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3750" u="none" cap="none" strike="noStrike">
                <a:solidFill>
                  <a:srgbClr val="484237"/>
                </a:solidFill>
                <a:latin typeface="Gelasio SemiBold"/>
                <a:ea typeface="Gelasio SemiBold"/>
                <a:cs typeface="Gelasio SemiBold"/>
                <a:sym typeface="Gelasio SemiBold"/>
              </a:rPr>
              <a:t>Methodology Overview</a:t>
            </a:r>
            <a:endParaRPr b="0" i="0" sz="3750" u="none" cap="none" strike="noStrike"/>
          </a:p>
        </p:txBody>
      </p:sp>
      <p:sp>
        <p:nvSpPr>
          <p:cNvPr id="109" name="Google Shape;109;p18"/>
          <p:cNvSpPr/>
          <p:nvPr/>
        </p:nvSpPr>
        <p:spPr>
          <a:xfrm>
            <a:off x="793790" y="3054429"/>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484237"/>
              </a:buClr>
              <a:buSzPts val="2650"/>
              <a:buFont typeface="Gelasio SemiBold"/>
              <a:buNone/>
            </a:pPr>
            <a:r>
              <a:rPr b="1" i="0" lang="en-US" sz="2650" u="none" cap="none" strike="noStrike">
                <a:solidFill>
                  <a:srgbClr val="484237"/>
                </a:solidFill>
                <a:latin typeface="Gelasio SemiBold"/>
                <a:ea typeface="Gelasio SemiBold"/>
                <a:cs typeface="Gelasio SemiBold"/>
                <a:sym typeface="Gelasio SemiBold"/>
              </a:rPr>
              <a:t>SQL</a:t>
            </a:r>
            <a:endParaRPr b="0" i="0" sz="2650" u="none" cap="none" strike="noStrike"/>
          </a:p>
        </p:txBody>
      </p:sp>
      <p:sp>
        <p:nvSpPr>
          <p:cNvPr id="110" name="Google Shape;110;p18"/>
          <p:cNvSpPr/>
          <p:nvPr/>
        </p:nvSpPr>
        <p:spPr>
          <a:xfrm>
            <a:off x="793790" y="3706535"/>
            <a:ext cx="6244709" cy="254031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SQL queries were crafted to extract insights from the database. These queries focused on important metrics such as total runs, player performance by season, consistency, venue-based analysis, and the impact of toss decisions on match outcomes.</a:t>
            </a:r>
            <a:br>
              <a:rPr b="0" i="0" lang="en-US" sz="1750" u="none" cap="none" strike="noStrike">
                <a:solidFill>
                  <a:srgbClr val="746558"/>
                </a:solidFill>
                <a:latin typeface="Gelasio"/>
                <a:ea typeface="Gelasio"/>
                <a:cs typeface="Gelasio"/>
                <a:sym typeface="Gelasio"/>
              </a:rPr>
            </a:br>
            <a:br>
              <a:rPr b="0" i="0" lang="en-US" sz="1750" u="none" cap="none" strike="noStrike">
                <a:solidFill>
                  <a:srgbClr val="746558"/>
                </a:solidFill>
                <a:latin typeface="Gelasio"/>
                <a:ea typeface="Gelasio"/>
                <a:cs typeface="Gelasio"/>
                <a:sym typeface="Gelasio"/>
              </a:rPr>
            </a:br>
            <a:endParaRPr b="0" i="0" sz="1750" u="none" cap="none" strike="noStrike"/>
          </a:p>
        </p:txBody>
      </p:sp>
      <p:sp>
        <p:nvSpPr>
          <p:cNvPr id="111" name="Google Shape;111;p18"/>
          <p:cNvSpPr/>
          <p:nvPr/>
        </p:nvSpPr>
        <p:spPr>
          <a:xfrm>
            <a:off x="7599521" y="3054429"/>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484237"/>
              </a:buClr>
              <a:buSzPts val="2650"/>
              <a:buFont typeface="Gelasio SemiBold"/>
              <a:buNone/>
            </a:pPr>
            <a:r>
              <a:rPr b="1" i="0" lang="en-US" sz="2650" u="none" cap="none" strike="noStrike">
                <a:solidFill>
                  <a:srgbClr val="484237"/>
                </a:solidFill>
                <a:latin typeface="Gelasio SemiBold"/>
                <a:ea typeface="Gelasio SemiBold"/>
                <a:cs typeface="Gelasio SemiBold"/>
                <a:sym typeface="Gelasio SemiBold"/>
              </a:rPr>
              <a:t>Visualization</a:t>
            </a:r>
            <a:endParaRPr b="0" i="0" sz="2650" u="none" cap="none" strike="noStrike"/>
          </a:p>
        </p:txBody>
      </p:sp>
      <p:sp>
        <p:nvSpPr>
          <p:cNvPr id="112" name="Google Shape;112;p18"/>
          <p:cNvSpPr/>
          <p:nvPr/>
        </p:nvSpPr>
        <p:spPr>
          <a:xfrm>
            <a:off x="7599521" y="3706535"/>
            <a:ext cx="6244709"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Created visualizations like </a:t>
            </a:r>
            <a:r>
              <a:rPr b="1" i="0" lang="en-US" sz="1750" u="none" cap="none" strike="noStrike">
                <a:solidFill>
                  <a:srgbClr val="746558"/>
                </a:solidFill>
                <a:latin typeface="Gelasio"/>
                <a:ea typeface="Gelasio"/>
                <a:cs typeface="Gelasio"/>
                <a:sym typeface="Gelasio"/>
              </a:rPr>
              <a:t>bar charts</a:t>
            </a:r>
            <a:r>
              <a:rPr b="0" i="0" lang="en-US" sz="1750" u="none" cap="none" strike="noStrike">
                <a:solidFill>
                  <a:srgbClr val="746558"/>
                </a:solidFill>
                <a:latin typeface="Gelasio"/>
                <a:ea typeface="Gelasio"/>
                <a:cs typeface="Gelasio"/>
                <a:sym typeface="Gelasio"/>
              </a:rPr>
              <a:t>, </a:t>
            </a:r>
            <a:r>
              <a:rPr b="1" i="0" lang="en-US" sz="1750" u="none" cap="none" strike="noStrike">
                <a:solidFill>
                  <a:srgbClr val="746558"/>
                </a:solidFill>
                <a:latin typeface="Gelasio"/>
                <a:ea typeface="Gelasio"/>
                <a:cs typeface="Gelasio"/>
                <a:sym typeface="Gelasio"/>
              </a:rPr>
              <a:t>column charts</a:t>
            </a:r>
            <a:r>
              <a:rPr b="0" i="0" lang="en-US" sz="1750" u="none" cap="none" strike="noStrike">
                <a:solidFill>
                  <a:srgbClr val="746558"/>
                </a:solidFill>
                <a:latin typeface="Gelasio"/>
                <a:ea typeface="Gelasio"/>
                <a:cs typeface="Gelasio"/>
                <a:sym typeface="Gelasio"/>
              </a:rPr>
              <a:t>, and </a:t>
            </a:r>
            <a:r>
              <a:rPr b="1" i="0" lang="en-US" sz="1750" u="none" cap="none" strike="noStrike">
                <a:solidFill>
                  <a:srgbClr val="746558"/>
                </a:solidFill>
                <a:latin typeface="Gelasio"/>
                <a:ea typeface="Gelasio"/>
                <a:cs typeface="Gelasio"/>
                <a:sym typeface="Gelasio"/>
              </a:rPr>
              <a:t>tables</a:t>
            </a:r>
            <a:r>
              <a:rPr b="0" i="0" lang="en-US" sz="1750" u="none" cap="none" strike="noStrike">
                <a:solidFill>
                  <a:srgbClr val="746558"/>
                </a:solidFill>
                <a:latin typeface="Gelasio"/>
                <a:ea typeface="Gelasio"/>
                <a:cs typeface="Gelasio"/>
                <a:sym typeface="Gelasio"/>
              </a:rPr>
              <a:t> in Excel to better illustrate performance trends and KPIs. </a:t>
            </a:r>
            <a:endParaRPr b="0" i="0" sz="17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793804" y="1139425"/>
            <a:ext cx="90138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3750" u="none" cap="none" strike="noStrike">
                <a:solidFill>
                  <a:srgbClr val="484237"/>
                </a:solidFill>
                <a:latin typeface="Gelasio SemiBold"/>
                <a:ea typeface="Gelasio SemiBold"/>
                <a:cs typeface="Gelasio SemiBold"/>
                <a:sym typeface="Gelasio SemiBold"/>
              </a:rPr>
              <a:t>Key Metrics &amp; Findings</a:t>
            </a:r>
            <a:endParaRPr b="0" i="0" sz="3750" u="none" cap="none" strike="noStrike"/>
          </a:p>
        </p:txBody>
      </p:sp>
      <p:pic>
        <p:nvPicPr>
          <p:cNvPr descr="preencoded.png" id="119" name="Google Shape;119;p19"/>
          <p:cNvPicPr preferRelativeResize="0"/>
          <p:nvPr/>
        </p:nvPicPr>
        <p:blipFill rotWithShape="1">
          <a:blip r:embed="rId3">
            <a:alphaModFix/>
          </a:blip>
          <a:srcRect b="0" l="0" r="0" t="0"/>
          <a:stretch/>
        </p:blipFill>
        <p:spPr>
          <a:xfrm>
            <a:off x="793790" y="2443520"/>
            <a:ext cx="5639157" cy="1613178"/>
          </a:xfrm>
          <a:prstGeom prst="rect">
            <a:avLst/>
          </a:prstGeom>
          <a:noFill/>
          <a:ln>
            <a:noFill/>
          </a:ln>
        </p:spPr>
      </p:pic>
      <p:sp>
        <p:nvSpPr>
          <p:cNvPr id="120" name="Google Shape;120;p19"/>
          <p:cNvSpPr/>
          <p:nvPr/>
        </p:nvSpPr>
        <p:spPr>
          <a:xfrm>
            <a:off x="793790" y="4311848"/>
            <a:ext cx="6244709" cy="850583"/>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484237"/>
              </a:buClr>
              <a:buSzPts val="2650"/>
              <a:buFont typeface="Gelasio SemiBold"/>
              <a:buNone/>
            </a:pPr>
            <a:r>
              <a:rPr b="1" i="0" lang="en-US" sz="2650" u="none" cap="none" strike="noStrike">
                <a:solidFill>
                  <a:srgbClr val="484237"/>
                </a:solidFill>
                <a:latin typeface="Gelasio SemiBold"/>
                <a:ea typeface="Gelasio SemiBold"/>
                <a:cs typeface="Gelasio SemiBold"/>
                <a:sym typeface="Gelasio SemiBold"/>
              </a:rPr>
              <a:t>Identified the players who were older than 25 years in 2014.</a:t>
            </a:r>
            <a:endParaRPr b="0" i="0" sz="2650" u="none" cap="none" strike="noStrike"/>
          </a:p>
        </p:txBody>
      </p:sp>
      <p:sp>
        <p:nvSpPr>
          <p:cNvPr id="121" name="Google Shape;121;p19"/>
          <p:cNvSpPr/>
          <p:nvPr/>
        </p:nvSpPr>
        <p:spPr>
          <a:xfrm>
            <a:off x="793790" y="5389245"/>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1" i="0" lang="en-US" sz="1750" u="none" cap="none" strike="noStrike">
                <a:solidFill>
                  <a:srgbClr val="746558"/>
                </a:solidFill>
                <a:latin typeface="Gelasio"/>
                <a:ea typeface="Gelasio"/>
                <a:cs typeface="Gelasio"/>
                <a:sym typeface="Gelasio"/>
              </a:rPr>
              <a:t>Total Players Over 25</a:t>
            </a:r>
            <a:r>
              <a:rPr b="0" i="0" lang="en-US" sz="1750" u="none" cap="none" strike="noStrike">
                <a:solidFill>
                  <a:srgbClr val="746558"/>
                </a:solidFill>
                <a:latin typeface="Gelasio"/>
                <a:ea typeface="Gelasio"/>
                <a:cs typeface="Gelasio"/>
                <a:sym typeface="Gelasio"/>
              </a:rPr>
              <a:t>: </a:t>
            </a:r>
            <a:r>
              <a:rPr b="1" i="0" lang="en-US" sz="1750" u="none" cap="none" strike="noStrike">
                <a:solidFill>
                  <a:srgbClr val="746558"/>
                </a:solidFill>
                <a:latin typeface="Gelasio"/>
                <a:ea typeface="Gelasio"/>
                <a:cs typeface="Gelasio"/>
                <a:sym typeface="Gelasio"/>
              </a:rPr>
              <a:t>8 Players</a:t>
            </a:r>
            <a:endParaRPr b="0" i="0" sz="1750" u="none" cap="none" strike="noStrike"/>
          </a:p>
        </p:txBody>
      </p:sp>
      <p:sp>
        <p:nvSpPr>
          <p:cNvPr id="122" name="Google Shape;122;p19"/>
          <p:cNvSpPr/>
          <p:nvPr/>
        </p:nvSpPr>
        <p:spPr>
          <a:xfrm>
            <a:off x="793790" y="5956221"/>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Notable Players: </a:t>
            </a:r>
            <a:r>
              <a:rPr b="1" i="0" lang="en-US" sz="1750" u="none" cap="none" strike="noStrike">
                <a:solidFill>
                  <a:srgbClr val="746558"/>
                </a:solidFill>
                <a:latin typeface="Gelasio"/>
                <a:ea typeface="Gelasio"/>
                <a:cs typeface="Gelasio"/>
                <a:sym typeface="Gelasio"/>
              </a:rPr>
              <a:t>Virat Kohli</a:t>
            </a:r>
            <a:r>
              <a:rPr b="0" i="0" lang="en-US" sz="1750" u="none" cap="none" strike="noStrike">
                <a:solidFill>
                  <a:srgbClr val="746558"/>
                </a:solidFill>
                <a:latin typeface="Gelasio"/>
                <a:ea typeface="Gelasio"/>
                <a:cs typeface="Gelasio"/>
                <a:sym typeface="Gelasio"/>
              </a:rPr>
              <a:t>, </a:t>
            </a:r>
            <a:r>
              <a:rPr b="1" i="0" lang="en-US" sz="1750" u="none" cap="none" strike="noStrike">
                <a:solidFill>
                  <a:srgbClr val="746558"/>
                </a:solidFill>
                <a:latin typeface="Gelasio"/>
                <a:ea typeface="Gelasio"/>
                <a:cs typeface="Gelasio"/>
                <a:sym typeface="Gelasio"/>
              </a:rPr>
              <a:t>AB de Villiers</a:t>
            </a:r>
            <a:endParaRPr b="0" i="0" sz="1750" u="none" cap="none" strike="noStrike"/>
          </a:p>
        </p:txBody>
      </p:sp>
      <p:sp>
        <p:nvSpPr>
          <p:cNvPr id="123" name="Google Shape;123;p19"/>
          <p:cNvSpPr/>
          <p:nvPr/>
        </p:nvSpPr>
        <p:spPr>
          <a:xfrm>
            <a:off x="793790" y="6523196"/>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pic>
        <p:nvPicPr>
          <p:cNvPr descr="preencoded.png" id="124" name="Google Shape;124;p19"/>
          <p:cNvPicPr preferRelativeResize="0"/>
          <p:nvPr/>
        </p:nvPicPr>
        <p:blipFill rotWithShape="1">
          <a:blip r:embed="rId4">
            <a:alphaModFix/>
          </a:blip>
          <a:srcRect b="0" l="0" r="0" t="0"/>
          <a:stretch/>
        </p:blipFill>
        <p:spPr>
          <a:xfrm>
            <a:off x="7599521" y="2443520"/>
            <a:ext cx="3796189" cy="1767721"/>
          </a:xfrm>
          <a:prstGeom prst="rect">
            <a:avLst/>
          </a:prstGeom>
          <a:noFill/>
          <a:ln>
            <a:noFill/>
          </a:ln>
        </p:spPr>
      </p:pic>
      <p:sp>
        <p:nvSpPr>
          <p:cNvPr id="125" name="Google Shape;125;p19"/>
          <p:cNvSpPr/>
          <p:nvPr/>
        </p:nvSpPr>
        <p:spPr>
          <a:xfrm>
            <a:off x="7599521" y="4466392"/>
            <a:ext cx="6244709" cy="850583"/>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484237"/>
              </a:buClr>
              <a:buSzPts val="2650"/>
              <a:buFont typeface="Gelasio SemiBold"/>
              <a:buNone/>
            </a:pPr>
            <a:r>
              <a:rPr b="1" i="0" lang="en-US" sz="2650" u="none" cap="none" strike="noStrike">
                <a:solidFill>
                  <a:srgbClr val="484237"/>
                </a:solidFill>
                <a:latin typeface="Gelasio SemiBold"/>
                <a:ea typeface="Gelasio SemiBold"/>
                <a:cs typeface="Gelasio SemiBold"/>
                <a:sym typeface="Gelasio SemiBold"/>
              </a:rPr>
              <a:t>Calculated the number of wins for RCB in the 2013 season.</a:t>
            </a:r>
            <a:endParaRPr b="0" i="0" sz="2650" u="none" cap="none" strike="noStrike"/>
          </a:p>
        </p:txBody>
      </p:sp>
      <p:sp>
        <p:nvSpPr>
          <p:cNvPr id="126" name="Google Shape;126;p19"/>
          <p:cNvSpPr/>
          <p:nvPr/>
        </p:nvSpPr>
        <p:spPr>
          <a:xfrm>
            <a:off x="7599521" y="5543788"/>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1" i="0" lang="en-US" sz="1750" u="none" cap="none" strike="noStrike">
                <a:solidFill>
                  <a:srgbClr val="746558"/>
                </a:solidFill>
                <a:latin typeface="Gelasio"/>
                <a:ea typeface="Gelasio"/>
                <a:cs typeface="Gelasio"/>
                <a:sym typeface="Gelasio"/>
              </a:rPr>
              <a:t>Matches Won in 2013</a:t>
            </a:r>
            <a:r>
              <a:rPr b="0" i="0" lang="en-US" sz="1750" u="none" cap="none" strike="noStrike">
                <a:solidFill>
                  <a:srgbClr val="746558"/>
                </a:solidFill>
                <a:latin typeface="Gelasio"/>
                <a:ea typeface="Gelasio"/>
                <a:cs typeface="Gelasio"/>
                <a:sym typeface="Gelasio"/>
              </a:rPr>
              <a:t>: </a:t>
            </a:r>
            <a:r>
              <a:rPr b="1" i="0" lang="en-US" sz="1750" u="none" cap="none" strike="noStrike">
                <a:solidFill>
                  <a:srgbClr val="746558"/>
                </a:solidFill>
                <a:latin typeface="Gelasio"/>
                <a:ea typeface="Gelasio"/>
                <a:cs typeface="Gelasio"/>
                <a:sym typeface="Gelasio"/>
              </a:rPr>
              <a:t>9 Matches</a:t>
            </a:r>
            <a:endParaRPr b="0" i="0" sz="1750" u="none" cap="none" strike="noStrike"/>
          </a:p>
        </p:txBody>
      </p:sp>
      <p:sp>
        <p:nvSpPr>
          <p:cNvPr id="127" name="Google Shape;127;p19"/>
          <p:cNvSpPr/>
          <p:nvPr/>
        </p:nvSpPr>
        <p:spPr>
          <a:xfrm>
            <a:off x="7599521" y="6133505"/>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SzPts val="2650"/>
              <a:buFont typeface="Arial"/>
              <a:buNone/>
            </a:pPr>
            <a:r>
              <a:t/>
            </a:r>
            <a:endParaRPr b="0" i="0" sz="265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p:nvPr/>
        </p:nvSpPr>
        <p:spPr>
          <a:xfrm>
            <a:off x="793802" y="719975"/>
            <a:ext cx="130428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84237"/>
              </a:buClr>
              <a:buSzPts val="4450"/>
              <a:buFont typeface="Gelasio SemiBold"/>
              <a:buNone/>
            </a:pPr>
            <a:r>
              <a:rPr b="1" i="0" lang="en-US" sz="3750" u="none" cap="none" strike="noStrike">
                <a:solidFill>
                  <a:srgbClr val="484237"/>
                </a:solidFill>
                <a:latin typeface="Gelasio SemiBold"/>
                <a:ea typeface="Gelasio SemiBold"/>
                <a:cs typeface="Gelasio SemiBold"/>
                <a:sym typeface="Gelasio SemiBold"/>
              </a:rPr>
              <a:t>Total Runs Scored by RCB in 1st Season</a:t>
            </a:r>
            <a:endParaRPr b="0" i="0" sz="3750" u="none" cap="none" strike="noStrike"/>
          </a:p>
        </p:txBody>
      </p:sp>
      <p:sp>
        <p:nvSpPr>
          <p:cNvPr id="134" name="Google Shape;134;p20"/>
          <p:cNvSpPr/>
          <p:nvPr/>
        </p:nvSpPr>
        <p:spPr>
          <a:xfrm>
            <a:off x="793790" y="1768912"/>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In their inaugural IPL season, RCB showcased promising batting prowess, accumulating a total of 2601 runs, inclusive of extra runs. This indicates a strong start in their IPL journey, underlining the team's potential in the league.</a:t>
            </a:r>
            <a:endParaRPr b="0" i="0" sz="1750" u="none" cap="none" strike="noStrike"/>
          </a:p>
        </p:txBody>
      </p:sp>
      <p:sp>
        <p:nvSpPr>
          <p:cNvPr id="135" name="Google Shape;135;p20"/>
          <p:cNvSpPr/>
          <p:nvPr/>
        </p:nvSpPr>
        <p:spPr>
          <a:xfrm>
            <a:off x="793790" y="2863215"/>
            <a:ext cx="13042821"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46558"/>
              </a:buClr>
              <a:buSzPts val="5850"/>
              <a:buFont typeface="Gelasio SemiBold"/>
              <a:buNone/>
            </a:pPr>
            <a:r>
              <a:rPr b="1" i="0" lang="en-US" sz="5850" u="none" cap="none" strike="noStrike">
                <a:solidFill>
                  <a:srgbClr val="746558"/>
                </a:solidFill>
                <a:latin typeface="Gelasio SemiBold"/>
                <a:ea typeface="Gelasio SemiBold"/>
                <a:cs typeface="Gelasio SemiBold"/>
                <a:sym typeface="Gelasio SemiBold"/>
              </a:rPr>
              <a:t>2601</a:t>
            </a:r>
            <a:endParaRPr b="0" i="0" sz="5850" u="none" cap="none" strike="noStrike"/>
          </a:p>
        </p:txBody>
      </p:sp>
      <p:sp>
        <p:nvSpPr>
          <p:cNvPr id="136" name="Google Shape;136;p20"/>
          <p:cNvSpPr/>
          <p:nvPr/>
        </p:nvSpPr>
        <p:spPr>
          <a:xfrm>
            <a:off x="5897523" y="3895011"/>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746558"/>
              </a:buClr>
              <a:buSzPts val="2200"/>
              <a:buFont typeface="Gelasio SemiBold"/>
              <a:buNone/>
            </a:pPr>
            <a:r>
              <a:rPr b="1" i="0" lang="en-US" sz="2200" u="none" cap="none" strike="noStrike">
                <a:solidFill>
                  <a:srgbClr val="746558"/>
                </a:solidFill>
                <a:latin typeface="Gelasio SemiBold"/>
                <a:ea typeface="Gelasio SemiBold"/>
                <a:cs typeface="Gelasio SemiBold"/>
                <a:sym typeface="Gelasio SemiBold"/>
              </a:rPr>
              <a:t>Total Runs</a:t>
            </a:r>
            <a:endParaRPr b="0" i="0" sz="2200" u="none" cap="none" strike="noStrike"/>
          </a:p>
        </p:txBody>
      </p:sp>
      <p:sp>
        <p:nvSpPr>
          <p:cNvPr id="137" name="Google Shape;137;p20"/>
          <p:cNvSpPr/>
          <p:nvPr/>
        </p:nvSpPr>
        <p:spPr>
          <a:xfrm>
            <a:off x="793790" y="4385429"/>
            <a:ext cx="13042821" cy="362903"/>
          </a:xfrm>
          <a:prstGeom prst="rect">
            <a:avLst/>
          </a:prstGeom>
          <a:noFill/>
          <a:ln>
            <a:noFill/>
          </a:ln>
        </p:spPr>
        <p:txBody>
          <a:bodyPr anchorCtr="0" anchor="t" bIns="0" lIns="0" spcFirstLastPara="1" rIns="0" wrap="square" tIns="0">
            <a:noAutofit/>
          </a:bodyPr>
          <a:lstStyle/>
          <a:p>
            <a:pPr indent="0" lvl="0" marL="0" marR="0" rtl="0" algn="ctr">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Runs scored by RCB in their first IPL season, including extra runs (wides, no-balls).</a:t>
            </a:r>
            <a:endParaRPr b="0" i="0" sz="1750" u="none" cap="none" strike="noStrike"/>
          </a:p>
        </p:txBody>
      </p:sp>
      <p:pic>
        <p:nvPicPr>
          <p:cNvPr descr="preencoded.png" id="138" name="Google Shape;138;p20"/>
          <p:cNvPicPr preferRelativeResize="0"/>
          <p:nvPr/>
        </p:nvPicPr>
        <p:blipFill rotWithShape="1">
          <a:blip r:embed="rId3">
            <a:alphaModFix/>
          </a:blip>
          <a:srcRect b="0" l="0" r="0" t="0"/>
          <a:stretch/>
        </p:blipFill>
        <p:spPr>
          <a:xfrm>
            <a:off x="5590342" y="5003483"/>
            <a:ext cx="3449598" cy="2506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793804" y="747725"/>
            <a:ext cx="11191200" cy="453600"/>
          </a:xfrm>
          <a:prstGeom prst="rect">
            <a:avLst/>
          </a:prstGeom>
          <a:noFill/>
          <a:ln>
            <a:noFill/>
          </a:ln>
        </p:spPr>
        <p:txBody>
          <a:bodyPr anchorCtr="0" anchor="t" bIns="0" lIns="0" spcFirstLastPara="1" rIns="0" wrap="square" tIns="0">
            <a:noAutofit/>
          </a:bodyPr>
          <a:lstStyle/>
          <a:p>
            <a:pPr indent="0" lvl="0" marL="0" marR="0" rtl="0" algn="l">
              <a:lnSpc>
                <a:spcPct val="124561"/>
              </a:lnSpc>
              <a:spcBef>
                <a:spcPts val="0"/>
              </a:spcBef>
              <a:spcAft>
                <a:spcPts val="0"/>
              </a:spcAft>
              <a:buClr>
                <a:srgbClr val="484237"/>
              </a:buClr>
              <a:buSzPts val="2850"/>
              <a:buFont typeface="Gelasio SemiBold"/>
              <a:buNone/>
            </a:pPr>
            <a:r>
              <a:rPr b="1" i="0" lang="en-US" sz="3650" u="none" cap="none" strike="noStrike">
                <a:solidFill>
                  <a:srgbClr val="484237"/>
                </a:solidFill>
                <a:latin typeface="Gelasio SemiBold"/>
                <a:ea typeface="Gelasio SemiBold"/>
                <a:cs typeface="Gelasio SemiBold"/>
                <a:sym typeface="Gelasio SemiBold"/>
              </a:rPr>
              <a:t>Top 10 Players by Strike Rate (Last 4 Seasons)</a:t>
            </a:r>
            <a:endParaRPr b="0" i="0" sz="3650" u="none" cap="none" strike="noStrike"/>
          </a:p>
        </p:txBody>
      </p:sp>
      <p:pic>
        <p:nvPicPr>
          <p:cNvPr descr="preencoded.png" id="145" name="Google Shape;145;p21"/>
          <p:cNvPicPr preferRelativeResize="0"/>
          <p:nvPr/>
        </p:nvPicPr>
        <p:blipFill rotWithShape="1">
          <a:blip r:embed="rId3">
            <a:alphaModFix/>
          </a:blip>
          <a:srcRect b="0" l="0" r="0" t="0"/>
          <a:stretch/>
        </p:blipFill>
        <p:spPr>
          <a:xfrm>
            <a:off x="793790" y="1609487"/>
            <a:ext cx="3961090" cy="3579614"/>
          </a:xfrm>
          <a:prstGeom prst="rect">
            <a:avLst/>
          </a:prstGeom>
          <a:noFill/>
          <a:ln>
            <a:noFill/>
          </a:ln>
        </p:spPr>
      </p:pic>
      <p:pic>
        <p:nvPicPr>
          <p:cNvPr descr="preencoded.png" id="146" name="Google Shape;146;p21"/>
          <p:cNvPicPr preferRelativeResize="0"/>
          <p:nvPr/>
        </p:nvPicPr>
        <p:blipFill rotWithShape="1">
          <a:blip r:embed="rId4">
            <a:alphaModFix/>
          </a:blip>
          <a:srcRect b="0" l="0" r="0" t="0"/>
          <a:stretch/>
        </p:blipFill>
        <p:spPr>
          <a:xfrm>
            <a:off x="6195536" y="1609487"/>
            <a:ext cx="5560338" cy="3440430"/>
          </a:xfrm>
          <a:prstGeom prst="rect">
            <a:avLst/>
          </a:prstGeom>
          <a:noFill/>
          <a:ln>
            <a:noFill/>
          </a:ln>
        </p:spPr>
      </p:pic>
      <p:sp>
        <p:nvSpPr>
          <p:cNvPr id="147" name="Google Shape;147;p21"/>
          <p:cNvSpPr/>
          <p:nvPr/>
        </p:nvSpPr>
        <p:spPr>
          <a:xfrm>
            <a:off x="793790" y="5597247"/>
            <a:ext cx="13042821" cy="580549"/>
          </a:xfrm>
          <a:prstGeom prst="rect">
            <a:avLst/>
          </a:prstGeom>
          <a:noFill/>
          <a:ln>
            <a:noFill/>
          </a:ln>
        </p:spPr>
        <p:txBody>
          <a:bodyPr anchorCtr="0" anchor="t" bIns="0" lIns="0" spcFirstLastPara="1" rIns="0" wrap="square" tIns="0">
            <a:noAutofit/>
          </a:bodyPr>
          <a:lstStyle/>
          <a:p>
            <a:pPr indent="0" lvl="0" marL="0" marR="0" rtl="0" algn="l">
              <a:lnSpc>
                <a:spcPct val="160714"/>
              </a:lnSpc>
              <a:spcBef>
                <a:spcPts val="0"/>
              </a:spcBef>
              <a:spcAft>
                <a:spcPts val="0"/>
              </a:spcAft>
              <a:buClr>
                <a:srgbClr val="746558"/>
              </a:buClr>
              <a:buSzPts val="1400"/>
              <a:buFont typeface="Gelasio"/>
              <a:buNone/>
            </a:pPr>
            <a:r>
              <a:rPr b="0" i="0" lang="en-US" sz="1400" u="none" cap="none" strike="noStrike">
                <a:solidFill>
                  <a:srgbClr val="746558"/>
                </a:solidFill>
                <a:latin typeface="Gelasio"/>
                <a:ea typeface="Gelasio"/>
                <a:cs typeface="Gelasio"/>
                <a:sym typeface="Gelasio"/>
              </a:rPr>
              <a:t>Identifying players with high strike rates helps in recognizing the most aggressive batsmen. KH Pandya tops the list with a strike rate of 186.61, followed by AB de Villiers at 164.27, and DA Miller  at 141.45. These players are crucial for accelerating the scoring rate.</a:t>
            </a:r>
            <a:endParaRPr b="0" i="0" sz="1400" u="none" cap="none" strike="noStrike"/>
          </a:p>
        </p:txBody>
      </p:sp>
      <p:sp>
        <p:nvSpPr>
          <p:cNvPr id="148" name="Google Shape;148;p21"/>
          <p:cNvSpPr/>
          <p:nvPr/>
        </p:nvSpPr>
        <p:spPr>
          <a:xfrm>
            <a:off x="793790" y="6563320"/>
            <a:ext cx="2268260" cy="283488"/>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484237"/>
              </a:buClr>
              <a:buSzPts val="1750"/>
              <a:buFont typeface="Gelasio SemiBold"/>
              <a:buNone/>
            </a:pPr>
            <a:r>
              <a:rPr b="1" i="0" lang="en-US" sz="1750" u="none" cap="none" strike="noStrike">
                <a:solidFill>
                  <a:srgbClr val="484237"/>
                </a:solidFill>
                <a:latin typeface="Gelasio SemiBold"/>
                <a:ea typeface="Gelasio SemiBold"/>
                <a:cs typeface="Gelasio SemiBold"/>
                <a:sym typeface="Gelasio SemiBold"/>
              </a:rPr>
              <a:t>KH Pandya</a:t>
            </a:r>
            <a:endParaRPr b="0" i="0" sz="1750" u="none" cap="none" strike="noStrike"/>
          </a:p>
        </p:txBody>
      </p:sp>
      <p:sp>
        <p:nvSpPr>
          <p:cNvPr id="149" name="Google Shape;149;p21"/>
          <p:cNvSpPr/>
          <p:nvPr/>
        </p:nvSpPr>
        <p:spPr>
          <a:xfrm>
            <a:off x="793790" y="7028259"/>
            <a:ext cx="4051935" cy="290274"/>
          </a:xfrm>
          <a:prstGeom prst="rect">
            <a:avLst/>
          </a:prstGeom>
          <a:noFill/>
          <a:ln>
            <a:noFill/>
          </a:ln>
        </p:spPr>
        <p:txBody>
          <a:bodyPr anchorCtr="0" anchor="t" bIns="0" lIns="0" spcFirstLastPara="1" rIns="0" wrap="square" tIns="0">
            <a:noAutofit/>
          </a:bodyPr>
          <a:lstStyle/>
          <a:p>
            <a:pPr indent="0" lvl="0" marL="0" marR="0" rtl="0" algn="l">
              <a:lnSpc>
                <a:spcPct val="160714"/>
              </a:lnSpc>
              <a:spcBef>
                <a:spcPts val="0"/>
              </a:spcBef>
              <a:spcAft>
                <a:spcPts val="0"/>
              </a:spcAft>
              <a:buClr>
                <a:srgbClr val="746558"/>
              </a:buClr>
              <a:buSzPts val="1400"/>
              <a:buFont typeface="Gelasio"/>
              <a:buNone/>
            </a:pPr>
            <a:r>
              <a:rPr b="0" i="0" lang="en-US" sz="1400" u="none" cap="none" strike="noStrike">
                <a:solidFill>
                  <a:srgbClr val="746558"/>
                </a:solidFill>
                <a:latin typeface="Gelasio"/>
                <a:ea typeface="Gelasio"/>
                <a:cs typeface="Gelasio"/>
                <a:sym typeface="Gelasio"/>
              </a:rPr>
              <a:t>Strike Rate: 186.61</a:t>
            </a:r>
            <a:endParaRPr b="0" i="0" sz="1400" u="none" cap="none" strike="noStrike"/>
          </a:p>
        </p:txBody>
      </p:sp>
      <p:sp>
        <p:nvSpPr>
          <p:cNvPr id="150" name="Google Shape;150;p21"/>
          <p:cNvSpPr/>
          <p:nvPr/>
        </p:nvSpPr>
        <p:spPr>
          <a:xfrm>
            <a:off x="5296019" y="6563320"/>
            <a:ext cx="2268260" cy="283488"/>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484237"/>
              </a:buClr>
              <a:buSzPts val="1750"/>
              <a:buFont typeface="Gelasio SemiBold"/>
              <a:buNone/>
            </a:pPr>
            <a:r>
              <a:rPr b="1" i="0" lang="en-US" sz="1750" u="none" cap="none" strike="noStrike">
                <a:solidFill>
                  <a:srgbClr val="484237"/>
                </a:solidFill>
                <a:latin typeface="Gelasio SemiBold"/>
                <a:ea typeface="Gelasio SemiBold"/>
                <a:cs typeface="Gelasio SemiBold"/>
                <a:sym typeface="Gelasio SemiBold"/>
              </a:rPr>
              <a:t>AB de Villiers</a:t>
            </a:r>
            <a:endParaRPr b="0" i="0" sz="1750" u="none" cap="none" strike="noStrike"/>
          </a:p>
        </p:txBody>
      </p:sp>
      <p:sp>
        <p:nvSpPr>
          <p:cNvPr id="151" name="Google Shape;151;p21"/>
          <p:cNvSpPr/>
          <p:nvPr/>
        </p:nvSpPr>
        <p:spPr>
          <a:xfrm>
            <a:off x="5296019" y="7028259"/>
            <a:ext cx="4051935" cy="290274"/>
          </a:xfrm>
          <a:prstGeom prst="rect">
            <a:avLst/>
          </a:prstGeom>
          <a:noFill/>
          <a:ln>
            <a:noFill/>
          </a:ln>
        </p:spPr>
        <p:txBody>
          <a:bodyPr anchorCtr="0" anchor="t" bIns="0" lIns="0" spcFirstLastPara="1" rIns="0" wrap="square" tIns="0">
            <a:noAutofit/>
          </a:bodyPr>
          <a:lstStyle/>
          <a:p>
            <a:pPr indent="0" lvl="0" marL="0" marR="0" rtl="0" algn="l">
              <a:lnSpc>
                <a:spcPct val="160714"/>
              </a:lnSpc>
              <a:spcBef>
                <a:spcPts val="0"/>
              </a:spcBef>
              <a:spcAft>
                <a:spcPts val="0"/>
              </a:spcAft>
              <a:buClr>
                <a:srgbClr val="746558"/>
              </a:buClr>
              <a:buSzPts val="1400"/>
              <a:buFont typeface="Gelasio"/>
              <a:buNone/>
            </a:pPr>
            <a:r>
              <a:rPr b="0" i="0" lang="en-US" sz="1400" u="none" cap="none" strike="noStrike">
                <a:solidFill>
                  <a:srgbClr val="746558"/>
                </a:solidFill>
                <a:latin typeface="Gelasio"/>
                <a:ea typeface="Gelasio"/>
                <a:cs typeface="Gelasio"/>
                <a:sym typeface="Gelasio"/>
              </a:rPr>
              <a:t>Strike Rate: 164.27</a:t>
            </a:r>
            <a:endParaRPr b="0" i="0" sz="1400" u="none" cap="none" strike="noStrike"/>
          </a:p>
        </p:txBody>
      </p:sp>
      <p:sp>
        <p:nvSpPr>
          <p:cNvPr id="152" name="Google Shape;152;p21"/>
          <p:cNvSpPr/>
          <p:nvPr/>
        </p:nvSpPr>
        <p:spPr>
          <a:xfrm>
            <a:off x="9798248" y="6563320"/>
            <a:ext cx="2268260" cy="283488"/>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484237"/>
              </a:buClr>
              <a:buSzPts val="1750"/>
              <a:buFont typeface="Gelasio SemiBold"/>
              <a:buNone/>
            </a:pPr>
            <a:r>
              <a:rPr b="1" i="0" lang="en-US" sz="1750" u="none" cap="none" strike="noStrike">
                <a:solidFill>
                  <a:srgbClr val="484237"/>
                </a:solidFill>
                <a:latin typeface="Gelasio SemiBold"/>
                <a:ea typeface="Gelasio SemiBold"/>
                <a:cs typeface="Gelasio SemiBold"/>
                <a:sym typeface="Gelasio SemiBold"/>
              </a:rPr>
              <a:t>DA Miller </a:t>
            </a:r>
            <a:endParaRPr b="0" i="0" sz="1750" u="none" cap="none" strike="noStrike"/>
          </a:p>
        </p:txBody>
      </p:sp>
      <p:sp>
        <p:nvSpPr>
          <p:cNvPr id="153" name="Google Shape;153;p21"/>
          <p:cNvSpPr/>
          <p:nvPr/>
        </p:nvSpPr>
        <p:spPr>
          <a:xfrm>
            <a:off x="9798248" y="7028259"/>
            <a:ext cx="4051935" cy="290274"/>
          </a:xfrm>
          <a:prstGeom prst="rect">
            <a:avLst/>
          </a:prstGeom>
          <a:noFill/>
          <a:ln>
            <a:noFill/>
          </a:ln>
        </p:spPr>
        <p:txBody>
          <a:bodyPr anchorCtr="0" anchor="t" bIns="0" lIns="0" spcFirstLastPara="1" rIns="0" wrap="square" tIns="0">
            <a:noAutofit/>
          </a:bodyPr>
          <a:lstStyle/>
          <a:p>
            <a:pPr indent="0" lvl="0" marL="0" marR="0" rtl="0" algn="l">
              <a:lnSpc>
                <a:spcPct val="160714"/>
              </a:lnSpc>
              <a:spcBef>
                <a:spcPts val="0"/>
              </a:spcBef>
              <a:spcAft>
                <a:spcPts val="0"/>
              </a:spcAft>
              <a:buClr>
                <a:srgbClr val="746558"/>
              </a:buClr>
              <a:buSzPts val="1400"/>
              <a:buFont typeface="Gelasio"/>
              <a:buNone/>
            </a:pPr>
            <a:r>
              <a:rPr b="0" i="0" lang="en-US" sz="1400" u="none" cap="none" strike="noStrike">
                <a:solidFill>
                  <a:srgbClr val="746558"/>
                </a:solidFill>
                <a:latin typeface="Gelasio"/>
                <a:ea typeface="Gelasio"/>
                <a:cs typeface="Gelasio"/>
                <a:sym typeface="Gelasio"/>
              </a:rPr>
              <a:t>Strike Rate: 141.45</a:t>
            </a:r>
            <a:endParaRPr b="0" i="0" sz="14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793802" y="1118125"/>
            <a:ext cx="11730300" cy="567000"/>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484237"/>
              </a:buClr>
              <a:buSzPts val="3550"/>
              <a:buFont typeface="Gelasio SemiBold"/>
              <a:buNone/>
            </a:pPr>
            <a:r>
              <a:rPr b="1" i="0" lang="en-US" sz="3550" u="none" cap="none" strike="noStrike">
                <a:solidFill>
                  <a:srgbClr val="484237"/>
                </a:solidFill>
                <a:latin typeface="Gelasio SemiBold"/>
                <a:ea typeface="Gelasio SemiBold"/>
                <a:cs typeface="Gelasio SemiBold"/>
                <a:sym typeface="Gelasio SemiBold"/>
              </a:rPr>
              <a:t>RCB's Venue-Based Performance Analysis</a:t>
            </a:r>
            <a:endParaRPr b="0" i="0" sz="3550" u="none" cap="none" strike="noStrike"/>
          </a:p>
        </p:txBody>
      </p:sp>
      <p:pic>
        <p:nvPicPr>
          <p:cNvPr descr="preencoded.png" id="160" name="Google Shape;160;p22"/>
          <p:cNvPicPr preferRelativeResize="0"/>
          <p:nvPr/>
        </p:nvPicPr>
        <p:blipFill rotWithShape="1">
          <a:blip r:embed="rId3">
            <a:alphaModFix/>
          </a:blip>
          <a:srcRect b="0" l="0" r="0" t="0"/>
          <a:stretch/>
        </p:blipFill>
        <p:spPr>
          <a:xfrm>
            <a:off x="793790" y="2195393"/>
            <a:ext cx="3978116" cy="2443758"/>
          </a:xfrm>
          <a:prstGeom prst="rect">
            <a:avLst/>
          </a:prstGeom>
          <a:noFill/>
          <a:ln>
            <a:noFill/>
          </a:ln>
        </p:spPr>
      </p:pic>
      <p:sp>
        <p:nvSpPr>
          <p:cNvPr id="161" name="Google Shape;161;p22"/>
          <p:cNvSpPr/>
          <p:nvPr/>
        </p:nvSpPr>
        <p:spPr>
          <a:xfrm>
            <a:off x="793790" y="4894302"/>
            <a:ext cx="366355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84237"/>
              </a:buClr>
              <a:buSzPts val="2200"/>
              <a:buFont typeface="Gelasio SemiBold"/>
              <a:buNone/>
            </a:pPr>
            <a:r>
              <a:rPr b="1" i="0" lang="en-US" sz="2200" u="none" cap="none" strike="noStrike">
                <a:solidFill>
                  <a:srgbClr val="484237"/>
                </a:solidFill>
                <a:latin typeface="Gelasio SemiBold"/>
                <a:ea typeface="Gelasio SemiBold"/>
                <a:cs typeface="Gelasio SemiBold"/>
                <a:sym typeface="Gelasio SemiBold"/>
              </a:rPr>
              <a:t>M. Chinnaswamy Stadium</a:t>
            </a:r>
            <a:endParaRPr b="0" i="0" sz="2200" u="none" cap="none" strike="noStrike"/>
          </a:p>
        </p:txBody>
      </p:sp>
      <p:sp>
        <p:nvSpPr>
          <p:cNvPr id="162" name="Google Shape;162;p22"/>
          <p:cNvSpPr/>
          <p:nvPr/>
        </p:nvSpPr>
        <p:spPr>
          <a:xfrm>
            <a:off x="793790" y="5475446"/>
            <a:ext cx="397811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59.26% Wins</a:t>
            </a:r>
            <a:endParaRPr b="0" i="0" sz="1750" u="none" cap="none" strike="noStrike"/>
          </a:p>
        </p:txBody>
      </p:sp>
      <p:sp>
        <p:nvSpPr>
          <p:cNvPr id="163" name="Google Shape;163;p22"/>
          <p:cNvSpPr/>
          <p:nvPr/>
        </p:nvSpPr>
        <p:spPr>
          <a:xfrm>
            <a:off x="793790" y="6042422"/>
            <a:ext cx="397811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pic>
        <p:nvPicPr>
          <p:cNvPr descr="preencoded.png" id="164" name="Google Shape;164;p22"/>
          <p:cNvPicPr preferRelativeResize="0"/>
          <p:nvPr/>
        </p:nvPicPr>
        <p:blipFill rotWithShape="1">
          <a:blip r:embed="rId4">
            <a:alphaModFix/>
          </a:blip>
          <a:srcRect b="0" l="0" r="0" t="0"/>
          <a:stretch/>
        </p:blipFill>
        <p:spPr>
          <a:xfrm>
            <a:off x="5332928" y="2195393"/>
            <a:ext cx="3979545" cy="1847136"/>
          </a:xfrm>
          <a:prstGeom prst="rect">
            <a:avLst/>
          </a:prstGeom>
          <a:noFill/>
          <a:ln>
            <a:noFill/>
          </a:ln>
        </p:spPr>
      </p:pic>
      <p:sp>
        <p:nvSpPr>
          <p:cNvPr id="165" name="Google Shape;165;p22"/>
          <p:cNvSpPr/>
          <p:nvPr/>
        </p:nvSpPr>
        <p:spPr>
          <a:xfrm>
            <a:off x="5332928" y="4297680"/>
            <a:ext cx="397954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
        <p:nvSpPr>
          <p:cNvPr id="166" name="Google Shape;166;p22"/>
          <p:cNvSpPr/>
          <p:nvPr/>
        </p:nvSpPr>
        <p:spPr>
          <a:xfrm>
            <a:off x="5332928" y="488739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84237"/>
              </a:buClr>
              <a:buSzPts val="2200"/>
              <a:buFont typeface="Gelasio SemiBold"/>
              <a:buNone/>
            </a:pPr>
            <a:r>
              <a:rPr b="1" i="0" lang="en-US" sz="2200" u="none" cap="none" strike="noStrike">
                <a:solidFill>
                  <a:srgbClr val="484237"/>
                </a:solidFill>
                <a:latin typeface="Gelasio SemiBold"/>
                <a:ea typeface="Gelasio SemiBold"/>
                <a:cs typeface="Gelasio SemiBold"/>
                <a:sym typeface="Gelasio SemiBold"/>
              </a:rPr>
              <a:t>Eden Gardens</a:t>
            </a:r>
            <a:endParaRPr b="0" i="0" sz="2200" u="none" cap="none" strike="noStrike"/>
          </a:p>
        </p:txBody>
      </p:sp>
      <p:sp>
        <p:nvSpPr>
          <p:cNvPr id="167" name="Google Shape;167;p22"/>
          <p:cNvSpPr/>
          <p:nvPr/>
        </p:nvSpPr>
        <p:spPr>
          <a:xfrm>
            <a:off x="5332928" y="5468541"/>
            <a:ext cx="397954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66.67% Wins</a:t>
            </a:r>
            <a:endParaRPr b="0" i="0" sz="1750" u="none" cap="none" strike="noStrike"/>
          </a:p>
        </p:txBody>
      </p:sp>
      <p:sp>
        <p:nvSpPr>
          <p:cNvPr id="168" name="Google Shape;168;p22"/>
          <p:cNvSpPr/>
          <p:nvPr/>
        </p:nvSpPr>
        <p:spPr>
          <a:xfrm>
            <a:off x="9873496" y="2144316"/>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1" i="0" lang="en-US" sz="1750" u="none" cap="none" strike="noStrike">
                <a:solidFill>
                  <a:srgbClr val="746558"/>
                </a:solidFill>
                <a:latin typeface="Gelasio"/>
                <a:ea typeface="Gelasio"/>
                <a:cs typeface="Gelasio"/>
                <a:sym typeface="Gelasio"/>
              </a:rPr>
              <a:t>Sardar Patel Stadium,Motera</a:t>
            </a:r>
            <a:r>
              <a:rPr b="0" i="0" lang="en-US" sz="1750" u="none" cap="none" strike="noStrike">
                <a:solidFill>
                  <a:srgbClr val="746558"/>
                </a:solidFill>
                <a:latin typeface="Gelasio"/>
                <a:ea typeface="Gelasio"/>
                <a:cs typeface="Gelasio"/>
                <a:sym typeface="Gelasio"/>
              </a:rPr>
              <a:t> 100% wins </a:t>
            </a:r>
            <a:endParaRPr b="0" i="0" sz="1750" u="none" cap="none" strike="noStrike"/>
          </a:p>
        </p:txBody>
      </p:sp>
      <p:sp>
        <p:nvSpPr>
          <p:cNvPr id="169" name="Google Shape;169;p22"/>
          <p:cNvSpPr/>
          <p:nvPr/>
        </p:nvSpPr>
        <p:spPr>
          <a:xfrm>
            <a:off x="9873496" y="3074194"/>
            <a:ext cx="397811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
        <p:nvSpPr>
          <p:cNvPr id="170" name="Google Shape;170;p22"/>
          <p:cNvSpPr/>
          <p:nvPr/>
        </p:nvSpPr>
        <p:spPr>
          <a:xfrm>
            <a:off x="9873496" y="3641169"/>
            <a:ext cx="3978116" cy="326612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746558"/>
              </a:buClr>
              <a:buSzPts val="1750"/>
              <a:buFont typeface="Gelasio"/>
              <a:buNone/>
            </a:pPr>
            <a:r>
              <a:rPr b="0" i="0" lang="en-US" sz="1750" u="none" cap="none" strike="noStrike">
                <a:solidFill>
                  <a:srgbClr val="746558"/>
                </a:solidFill>
                <a:latin typeface="Gelasio"/>
                <a:ea typeface="Gelasio"/>
                <a:cs typeface="Gelasio"/>
                <a:sym typeface="Gelasio"/>
              </a:rPr>
              <a:t>RCB’s win percentage varies across different venues. At M. Chinnaswamy Stadium, they have a 59.26% win rate, followed by Eden Gardens at 66.67%, and Sardar Patel  Stadium at 100%. This venue analysis helps in understanding where RCB performs best and can influence strategic match planning.</a:t>
            </a:r>
            <a:endParaRPr b="0" i="0" sz="175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793799" y="816525"/>
            <a:ext cx="8814000" cy="36870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484237"/>
              </a:buClr>
              <a:buSzPts val="2300"/>
              <a:buFont typeface="Gelasio SemiBold"/>
              <a:buNone/>
            </a:pPr>
            <a:r>
              <a:rPr b="1" i="0" lang="en-US" sz="3700" u="none" cap="none" strike="noStrike">
                <a:solidFill>
                  <a:srgbClr val="484237"/>
                </a:solidFill>
                <a:latin typeface="Gelasio SemiBold"/>
                <a:ea typeface="Gelasio SemiBold"/>
                <a:cs typeface="Gelasio SemiBold"/>
                <a:sym typeface="Gelasio SemiBold"/>
              </a:rPr>
              <a:t>Consistently Performing Players</a:t>
            </a:r>
            <a:endParaRPr b="0" i="0" sz="3700" u="none" cap="none" strike="noStrike"/>
          </a:p>
        </p:txBody>
      </p:sp>
      <p:pic>
        <p:nvPicPr>
          <p:cNvPr descr="preencoded.png" id="177" name="Google Shape;177;p23"/>
          <p:cNvPicPr preferRelativeResize="0"/>
          <p:nvPr/>
        </p:nvPicPr>
        <p:blipFill rotWithShape="1">
          <a:blip r:embed="rId3">
            <a:alphaModFix/>
          </a:blip>
          <a:srcRect b="0" l="0" r="0" t="0"/>
          <a:stretch/>
        </p:blipFill>
        <p:spPr>
          <a:xfrm>
            <a:off x="793790" y="1516856"/>
            <a:ext cx="4644628" cy="1937504"/>
          </a:xfrm>
          <a:prstGeom prst="rect">
            <a:avLst/>
          </a:prstGeom>
          <a:noFill/>
          <a:ln>
            <a:noFill/>
          </a:ln>
        </p:spPr>
      </p:pic>
      <p:pic>
        <p:nvPicPr>
          <p:cNvPr descr="preencoded.png" id="178" name="Google Shape;178;p23"/>
          <p:cNvPicPr preferRelativeResize="0"/>
          <p:nvPr/>
        </p:nvPicPr>
        <p:blipFill rotWithShape="1">
          <a:blip r:embed="rId4">
            <a:alphaModFix/>
          </a:blip>
          <a:srcRect b="0" l="0" r="0" t="0"/>
          <a:stretch/>
        </p:blipFill>
        <p:spPr>
          <a:xfrm>
            <a:off x="8306633" y="1516856"/>
            <a:ext cx="3599259" cy="2231946"/>
          </a:xfrm>
          <a:prstGeom prst="rect">
            <a:avLst/>
          </a:prstGeom>
          <a:noFill/>
          <a:ln>
            <a:noFill/>
          </a:ln>
        </p:spPr>
      </p:pic>
      <p:sp>
        <p:nvSpPr>
          <p:cNvPr id="179" name="Google Shape;179;p23"/>
          <p:cNvSpPr/>
          <p:nvPr/>
        </p:nvSpPr>
        <p:spPr>
          <a:xfrm>
            <a:off x="793790" y="4080510"/>
            <a:ext cx="13042821" cy="471488"/>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746558"/>
              </a:buClr>
              <a:buSzPts val="1150"/>
              <a:buFont typeface="Gelasio"/>
              <a:buNone/>
            </a:pPr>
            <a:r>
              <a:rPr b="0" i="0" lang="en-US" sz="1150" u="none" cap="none" strike="noStrike">
                <a:solidFill>
                  <a:srgbClr val="746558"/>
                </a:solidFill>
                <a:latin typeface="Gelasio"/>
                <a:ea typeface="Gelasio"/>
                <a:cs typeface="Gelasio"/>
                <a:sym typeface="Gelasio"/>
              </a:rPr>
              <a:t>Consistency is key in team performance. Virat Kohli has had 4 seasons with over 618 runs, AB de Villiers 4 seasons with over 492 runs, and RV Uthappa 4 seasons with over 15 wickets. These players provide stability and reliability to the team.</a:t>
            </a:r>
            <a:endParaRPr b="0" i="0" sz="1150" u="none" cap="none" strike="noStrike"/>
          </a:p>
        </p:txBody>
      </p:sp>
      <p:sp>
        <p:nvSpPr>
          <p:cNvPr id="180" name="Google Shape;180;p23"/>
          <p:cNvSpPr/>
          <p:nvPr/>
        </p:nvSpPr>
        <p:spPr>
          <a:xfrm>
            <a:off x="793790" y="4717852"/>
            <a:ext cx="2173724" cy="849273"/>
          </a:xfrm>
          <a:prstGeom prst="roundRect">
            <a:avLst>
              <a:gd fmla="val 260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1777008" y="5012888"/>
            <a:ext cx="207288" cy="259080"/>
          </a:xfrm>
          <a:prstGeom prst="rect">
            <a:avLst/>
          </a:prstGeom>
          <a:noFill/>
          <a:ln>
            <a:noFill/>
          </a:ln>
        </p:spPr>
        <p:txBody>
          <a:bodyPr anchorCtr="0" anchor="t" bIns="0" lIns="0" spcFirstLastPara="1" rIns="0" wrap="square" tIns="0">
            <a:noAutofit/>
          </a:bodyPr>
          <a:lstStyle/>
          <a:p>
            <a:pPr indent="0" lvl="0" marL="0" marR="0" rtl="0" algn="ctr">
              <a:lnSpc>
                <a:spcPct val="162500"/>
              </a:lnSpc>
              <a:spcBef>
                <a:spcPts val="0"/>
              </a:spcBef>
              <a:spcAft>
                <a:spcPts val="0"/>
              </a:spcAft>
              <a:buClr>
                <a:srgbClr val="746558"/>
              </a:buClr>
              <a:buSzPts val="1600"/>
              <a:buFont typeface="Gelasio SemiBold"/>
              <a:buNone/>
            </a:pPr>
            <a:r>
              <a:rPr b="1" i="0" lang="en-US" sz="1600" u="none" cap="none" strike="noStrike">
                <a:solidFill>
                  <a:srgbClr val="746558"/>
                </a:solidFill>
                <a:latin typeface="Gelasio SemiBold"/>
                <a:ea typeface="Gelasio SemiBold"/>
                <a:cs typeface="Gelasio SemiBold"/>
                <a:sym typeface="Gelasio SemiBold"/>
              </a:rPr>
              <a:t>1</a:t>
            </a:r>
            <a:endParaRPr b="0" i="0" sz="1600" u="none" cap="none" strike="noStrike"/>
          </a:p>
        </p:txBody>
      </p:sp>
      <p:sp>
        <p:nvSpPr>
          <p:cNvPr id="182" name="Google Shape;182;p23"/>
          <p:cNvSpPr/>
          <p:nvPr/>
        </p:nvSpPr>
        <p:spPr>
          <a:xfrm>
            <a:off x="3114913" y="4865251"/>
            <a:ext cx="1842968" cy="230386"/>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746558"/>
              </a:buClr>
              <a:buSzPts val="1450"/>
              <a:buFont typeface="Gelasio SemiBold"/>
              <a:buNone/>
            </a:pPr>
            <a:r>
              <a:rPr b="1" i="0" lang="en-US" sz="1450" u="none" cap="none" strike="noStrike">
                <a:solidFill>
                  <a:srgbClr val="746558"/>
                </a:solidFill>
                <a:latin typeface="Gelasio SemiBold"/>
                <a:ea typeface="Gelasio SemiBold"/>
                <a:cs typeface="Gelasio SemiBold"/>
                <a:sym typeface="Gelasio SemiBold"/>
              </a:rPr>
              <a:t>Virat Kohli</a:t>
            </a:r>
            <a:endParaRPr b="0" i="0" sz="1450" u="none" cap="none" strike="noStrike"/>
          </a:p>
        </p:txBody>
      </p:sp>
      <p:sp>
        <p:nvSpPr>
          <p:cNvPr id="183" name="Google Shape;183;p23"/>
          <p:cNvSpPr/>
          <p:nvPr/>
        </p:nvSpPr>
        <p:spPr>
          <a:xfrm>
            <a:off x="3114913" y="5183981"/>
            <a:ext cx="3166467" cy="235744"/>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746558"/>
              </a:buClr>
              <a:buSzPts val="1150"/>
              <a:buFont typeface="Gelasio"/>
              <a:buNone/>
            </a:pPr>
            <a:r>
              <a:rPr b="0" i="0" lang="en-US" sz="1150" u="none" cap="none" strike="noStrike">
                <a:solidFill>
                  <a:srgbClr val="746558"/>
                </a:solidFill>
                <a:latin typeface="Gelasio"/>
                <a:ea typeface="Gelasio"/>
                <a:cs typeface="Gelasio"/>
                <a:sym typeface="Gelasio"/>
              </a:rPr>
              <a:t>4 seasons with over 618 average runs per season.</a:t>
            </a:r>
            <a:endParaRPr b="0" i="0" sz="1150" u="none" cap="none" strike="noStrike"/>
          </a:p>
        </p:txBody>
      </p:sp>
      <p:sp>
        <p:nvSpPr>
          <p:cNvPr id="184" name="Google Shape;184;p23"/>
          <p:cNvSpPr/>
          <p:nvPr/>
        </p:nvSpPr>
        <p:spPr>
          <a:xfrm>
            <a:off x="3041213" y="5563314"/>
            <a:ext cx="10721697" cy="7620"/>
          </a:xfrm>
          <a:prstGeom prst="roundRect">
            <a:avLst>
              <a:gd fmla="val 290232" name="adj"/>
            </a:avLst>
          </a:prstGeom>
          <a:solidFill>
            <a:srgbClr val="D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793790" y="5640824"/>
            <a:ext cx="4347567" cy="849273"/>
          </a:xfrm>
          <a:prstGeom prst="roundRect">
            <a:avLst>
              <a:gd fmla="val 260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2863929" y="5935861"/>
            <a:ext cx="207288" cy="259080"/>
          </a:xfrm>
          <a:prstGeom prst="rect">
            <a:avLst/>
          </a:prstGeom>
          <a:noFill/>
          <a:ln>
            <a:noFill/>
          </a:ln>
        </p:spPr>
        <p:txBody>
          <a:bodyPr anchorCtr="0" anchor="t" bIns="0" lIns="0" spcFirstLastPara="1" rIns="0" wrap="square" tIns="0">
            <a:noAutofit/>
          </a:bodyPr>
          <a:lstStyle/>
          <a:p>
            <a:pPr indent="0" lvl="0" marL="0" marR="0" rtl="0" algn="ctr">
              <a:lnSpc>
                <a:spcPct val="162500"/>
              </a:lnSpc>
              <a:spcBef>
                <a:spcPts val="0"/>
              </a:spcBef>
              <a:spcAft>
                <a:spcPts val="0"/>
              </a:spcAft>
              <a:buClr>
                <a:srgbClr val="746558"/>
              </a:buClr>
              <a:buSzPts val="1600"/>
              <a:buFont typeface="Gelasio SemiBold"/>
              <a:buNone/>
            </a:pPr>
            <a:r>
              <a:rPr b="1" i="0" lang="en-US" sz="1600" u="none" cap="none" strike="noStrike">
                <a:solidFill>
                  <a:srgbClr val="746558"/>
                </a:solidFill>
                <a:latin typeface="Gelasio SemiBold"/>
                <a:ea typeface="Gelasio SemiBold"/>
                <a:cs typeface="Gelasio SemiBold"/>
                <a:sym typeface="Gelasio SemiBold"/>
              </a:rPr>
              <a:t>2</a:t>
            </a:r>
            <a:endParaRPr b="0" i="0" sz="1600" u="none" cap="none" strike="noStrike"/>
          </a:p>
        </p:txBody>
      </p:sp>
      <p:sp>
        <p:nvSpPr>
          <p:cNvPr id="187" name="Google Shape;187;p23"/>
          <p:cNvSpPr/>
          <p:nvPr/>
        </p:nvSpPr>
        <p:spPr>
          <a:xfrm>
            <a:off x="5288756" y="5788223"/>
            <a:ext cx="1842968" cy="230386"/>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746558"/>
              </a:buClr>
              <a:buSzPts val="1450"/>
              <a:buFont typeface="Gelasio SemiBold"/>
              <a:buNone/>
            </a:pPr>
            <a:r>
              <a:rPr b="1" i="0" lang="en-US" sz="1450" u="none" cap="none" strike="noStrike">
                <a:solidFill>
                  <a:srgbClr val="746558"/>
                </a:solidFill>
                <a:latin typeface="Gelasio SemiBold"/>
                <a:ea typeface="Gelasio SemiBold"/>
                <a:cs typeface="Gelasio SemiBold"/>
                <a:sym typeface="Gelasio SemiBold"/>
              </a:rPr>
              <a:t>AB de Villiers</a:t>
            </a:r>
            <a:endParaRPr b="0" i="0" sz="1450" u="none" cap="none" strike="noStrike"/>
          </a:p>
        </p:txBody>
      </p:sp>
      <p:sp>
        <p:nvSpPr>
          <p:cNvPr id="188" name="Google Shape;188;p23"/>
          <p:cNvSpPr/>
          <p:nvPr/>
        </p:nvSpPr>
        <p:spPr>
          <a:xfrm>
            <a:off x="5288756" y="6106954"/>
            <a:ext cx="3180874" cy="235744"/>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746558"/>
              </a:buClr>
              <a:buSzPts val="1150"/>
              <a:buFont typeface="Gelasio"/>
              <a:buNone/>
            </a:pPr>
            <a:r>
              <a:rPr b="0" i="0" lang="en-US" sz="1150" u="none" cap="none" strike="noStrike">
                <a:solidFill>
                  <a:srgbClr val="746558"/>
                </a:solidFill>
                <a:latin typeface="Gelasio"/>
                <a:ea typeface="Gelasio"/>
                <a:cs typeface="Gelasio"/>
                <a:sym typeface="Gelasio"/>
              </a:rPr>
              <a:t>4 seasons with over 492 average runs per season.</a:t>
            </a:r>
            <a:endParaRPr b="0" i="0" sz="1150" u="none" cap="none" strike="noStrike"/>
          </a:p>
        </p:txBody>
      </p:sp>
      <p:sp>
        <p:nvSpPr>
          <p:cNvPr id="189" name="Google Shape;189;p23"/>
          <p:cNvSpPr/>
          <p:nvPr/>
        </p:nvSpPr>
        <p:spPr>
          <a:xfrm>
            <a:off x="5215057" y="6486287"/>
            <a:ext cx="8547854" cy="7620"/>
          </a:xfrm>
          <a:prstGeom prst="roundRect">
            <a:avLst>
              <a:gd fmla="val 290232" name="adj"/>
            </a:avLst>
          </a:prstGeom>
          <a:solidFill>
            <a:srgbClr val="D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793790" y="6563797"/>
            <a:ext cx="6521410" cy="849273"/>
          </a:xfrm>
          <a:prstGeom prst="roundRect">
            <a:avLst>
              <a:gd fmla="val 2604" name="adj"/>
            </a:avLst>
          </a:prstGeom>
          <a:solidFill>
            <a:srgbClr val="EEE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3950851" y="6858833"/>
            <a:ext cx="207288" cy="259080"/>
          </a:xfrm>
          <a:prstGeom prst="rect">
            <a:avLst/>
          </a:prstGeom>
          <a:noFill/>
          <a:ln>
            <a:noFill/>
          </a:ln>
        </p:spPr>
        <p:txBody>
          <a:bodyPr anchorCtr="0" anchor="t" bIns="0" lIns="0" spcFirstLastPara="1" rIns="0" wrap="square" tIns="0">
            <a:noAutofit/>
          </a:bodyPr>
          <a:lstStyle/>
          <a:p>
            <a:pPr indent="0" lvl="0" marL="0" marR="0" rtl="0" algn="ctr">
              <a:lnSpc>
                <a:spcPct val="162500"/>
              </a:lnSpc>
              <a:spcBef>
                <a:spcPts val="0"/>
              </a:spcBef>
              <a:spcAft>
                <a:spcPts val="0"/>
              </a:spcAft>
              <a:buClr>
                <a:srgbClr val="746558"/>
              </a:buClr>
              <a:buSzPts val="1600"/>
              <a:buFont typeface="Gelasio SemiBold"/>
              <a:buNone/>
            </a:pPr>
            <a:r>
              <a:rPr b="1" i="0" lang="en-US" sz="1600" u="none" cap="none" strike="noStrike">
                <a:solidFill>
                  <a:srgbClr val="746558"/>
                </a:solidFill>
                <a:latin typeface="Gelasio SemiBold"/>
                <a:ea typeface="Gelasio SemiBold"/>
                <a:cs typeface="Gelasio SemiBold"/>
                <a:sym typeface="Gelasio SemiBold"/>
              </a:rPr>
              <a:t>3</a:t>
            </a:r>
            <a:endParaRPr b="0" i="0" sz="1600" u="none" cap="none" strike="noStrike"/>
          </a:p>
        </p:txBody>
      </p:sp>
      <p:sp>
        <p:nvSpPr>
          <p:cNvPr id="192" name="Google Shape;192;p23"/>
          <p:cNvSpPr/>
          <p:nvPr/>
        </p:nvSpPr>
        <p:spPr>
          <a:xfrm>
            <a:off x="7462599" y="6711196"/>
            <a:ext cx="1842968" cy="230386"/>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746558"/>
              </a:buClr>
              <a:buSzPts val="1450"/>
              <a:buFont typeface="Gelasio SemiBold"/>
              <a:buNone/>
            </a:pPr>
            <a:r>
              <a:rPr b="1" i="0" lang="en-US" sz="1450" u="none" cap="none" strike="noStrike">
                <a:solidFill>
                  <a:srgbClr val="746558"/>
                </a:solidFill>
                <a:latin typeface="Gelasio SemiBold"/>
                <a:ea typeface="Gelasio SemiBold"/>
                <a:cs typeface="Gelasio SemiBold"/>
                <a:sym typeface="Gelasio SemiBold"/>
              </a:rPr>
              <a:t>RV Uthappa</a:t>
            </a:r>
            <a:endParaRPr b="0" i="0" sz="1450" u="none" cap="none" strike="noStrike"/>
          </a:p>
        </p:txBody>
      </p:sp>
      <p:sp>
        <p:nvSpPr>
          <p:cNvPr id="193" name="Google Shape;193;p23"/>
          <p:cNvSpPr/>
          <p:nvPr/>
        </p:nvSpPr>
        <p:spPr>
          <a:xfrm>
            <a:off x="7462599" y="7029926"/>
            <a:ext cx="3260646" cy="235744"/>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746558"/>
              </a:buClr>
              <a:buSzPts val="1150"/>
              <a:buFont typeface="Gelasio"/>
              <a:buNone/>
            </a:pPr>
            <a:r>
              <a:rPr b="0" i="0" lang="en-US" sz="1150" u="none" cap="none" strike="noStrike">
                <a:solidFill>
                  <a:srgbClr val="746558"/>
                </a:solidFill>
                <a:latin typeface="Gelasio"/>
                <a:ea typeface="Gelasio"/>
                <a:cs typeface="Gelasio"/>
                <a:sym typeface="Gelasio"/>
              </a:rPr>
              <a:t>4 seasons with over 15 average wickets per season.</a:t>
            </a:r>
            <a:endParaRPr b="0" i="0" sz="11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