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6805D-96DB-40DE-9DF6-5A9FC005FB60}" v="3" dt="2023-12-03T17:10:53.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234C91-BE3E-4E14-AADC-9901674A4230}"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160220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34C91-BE3E-4E14-AADC-9901674A4230}"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124272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34C91-BE3E-4E14-AADC-9901674A4230}"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34106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34C91-BE3E-4E14-AADC-9901674A4230}"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6175-5E8D-47E2-8035-25BCC685E41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560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34C91-BE3E-4E14-AADC-9901674A4230}"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130663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34C91-BE3E-4E14-AADC-9901674A4230}" type="datetimeFigureOut">
              <a:rPr lang="en-US" smtClean="0"/>
              <a:t>04-Dec-23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2414951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34C91-BE3E-4E14-AADC-9901674A4230}" type="datetimeFigureOut">
              <a:rPr lang="en-US" smtClean="0"/>
              <a:t>04-Dec-23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117620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34C91-BE3E-4E14-AADC-9901674A4230}"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688255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34C91-BE3E-4E14-AADC-9901674A4230}"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341119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34C91-BE3E-4E14-AADC-9901674A4230}"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156866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34C91-BE3E-4E14-AADC-9901674A4230}"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247448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234C91-BE3E-4E14-AADC-9901674A4230}"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96600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234C91-BE3E-4E14-AADC-9901674A4230}" type="datetimeFigureOut">
              <a:rPr lang="en-US" smtClean="0"/>
              <a:t>04-Dec-23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342583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234C91-BE3E-4E14-AADC-9901674A4230}" type="datetimeFigureOut">
              <a:rPr lang="en-US" smtClean="0"/>
              <a:t>04-Dec-23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376357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34C91-BE3E-4E14-AADC-9901674A4230}" type="datetimeFigureOut">
              <a:rPr lang="en-US" smtClean="0"/>
              <a:t>04-Dec-23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325057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34C91-BE3E-4E14-AADC-9901674A4230}"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42302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34C91-BE3E-4E14-AADC-9901674A4230}"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6175-5E8D-47E2-8035-25BCC685E41D}" type="slidenum">
              <a:rPr lang="en-US" smtClean="0"/>
              <a:t>‹#›</a:t>
            </a:fld>
            <a:endParaRPr lang="en-US"/>
          </a:p>
        </p:txBody>
      </p:sp>
    </p:spTree>
    <p:extLst>
      <p:ext uri="{BB962C8B-B14F-4D97-AF65-F5344CB8AC3E}">
        <p14:creationId xmlns:p14="http://schemas.microsoft.com/office/powerpoint/2010/main" val="373069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F234C91-BE3E-4E14-AADC-9901674A4230}" type="datetimeFigureOut">
              <a:rPr lang="en-US" smtClean="0"/>
              <a:t>04-Dec-23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EBF6175-5E8D-47E2-8035-25BCC685E41D}" type="slidenum">
              <a:rPr lang="en-US" smtClean="0"/>
              <a:t>‹#›</a:t>
            </a:fld>
            <a:endParaRPr lang="en-US"/>
          </a:p>
        </p:txBody>
      </p:sp>
    </p:spTree>
    <p:extLst>
      <p:ext uri="{BB962C8B-B14F-4D97-AF65-F5344CB8AC3E}">
        <p14:creationId xmlns:p14="http://schemas.microsoft.com/office/powerpoint/2010/main" val="318378380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4CE0-7425-DB48-862E-62F291A475F0}"/>
              </a:ext>
            </a:extLst>
          </p:cNvPr>
          <p:cNvSpPr>
            <a:spLocks noGrp="1"/>
          </p:cNvSpPr>
          <p:nvPr>
            <p:ph type="ctrTitle"/>
          </p:nvPr>
        </p:nvSpPr>
        <p:spPr/>
        <p:txBody>
          <a:bodyPr/>
          <a:lstStyle/>
          <a:p>
            <a:r>
              <a:rPr lang="en-US" dirty="0"/>
              <a:t>TASK SCHEDULER</a:t>
            </a:r>
          </a:p>
        </p:txBody>
      </p:sp>
      <p:sp>
        <p:nvSpPr>
          <p:cNvPr id="3" name="Subtitle 2">
            <a:extLst>
              <a:ext uri="{FF2B5EF4-FFF2-40B4-BE49-F238E27FC236}">
                <a16:creationId xmlns:a16="http://schemas.microsoft.com/office/drawing/2014/main" id="{7AD368E7-9BD5-758A-9AA8-075E5B5683A9}"/>
              </a:ext>
            </a:extLst>
          </p:cNvPr>
          <p:cNvSpPr>
            <a:spLocks noGrp="1"/>
          </p:cNvSpPr>
          <p:nvPr>
            <p:ph type="subTitle" idx="1"/>
          </p:nvPr>
        </p:nvSpPr>
        <p:spPr>
          <a:xfrm>
            <a:off x="1757889" y="4092678"/>
            <a:ext cx="8676222" cy="1905000"/>
          </a:xfrm>
        </p:spPr>
        <p:txBody>
          <a:bodyPr>
            <a:normAutofit fontScale="70000" lnSpcReduction="20000"/>
          </a:bodyPr>
          <a:lstStyle/>
          <a:p>
            <a:r>
              <a:rPr lang="en-US" dirty="0"/>
              <a:t>DAA LAB (PBL PROJECT)</a:t>
            </a:r>
          </a:p>
          <a:p>
            <a:endParaRPr lang="en-US" dirty="0"/>
          </a:p>
          <a:p>
            <a:r>
              <a:rPr lang="en-US" dirty="0"/>
              <a:t>Presented by-</a:t>
            </a:r>
          </a:p>
          <a:p>
            <a:r>
              <a:rPr lang="en-US" dirty="0"/>
              <a:t>Saubhagya Chaudhari(2100290110146)</a:t>
            </a:r>
          </a:p>
          <a:p>
            <a:r>
              <a:rPr lang="en-US" dirty="0"/>
              <a:t>Saurabh Kashyap(2100290110147)</a:t>
            </a:r>
          </a:p>
          <a:p>
            <a:endParaRPr lang="en-US" dirty="0"/>
          </a:p>
        </p:txBody>
      </p:sp>
    </p:spTree>
    <p:extLst>
      <p:ext uri="{BB962C8B-B14F-4D97-AF65-F5344CB8AC3E}">
        <p14:creationId xmlns:p14="http://schemas.microsoft.com/office/powerpoint/2010/main" val="326956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C448-94F7-C59F-1C68-FFC0836EF007}"/>
              </a:ext>
            </a:extLst>
          </p:cNvPr>
          <p:cNvSpPr>
            <a:spLocks noGrp="1"/>
          </p:cNvSpPr>
          <p:nvPr>
            <p:ph type="title"/>
          </p:nvPr>
        </p:nvSpPr>
        <p:spPr>
          <a:xfrm>
            <a:off x="7908392" y="733425"/>
            <a:ext cx="3583953" cy="3500246"/>
          </a:xfrm>
        </p:spPr>
        <p:txBody>
          <a:bodyPr vert="horz" lIns="91440" tIns="45720" rIns="91440" bIns="45720" rtlCol="0" anchor="b">
            <a:normAutofit/>
          </a:bodyPr>
          <a:lstStyle/>
          <a:p>
            <a:pPr algn="l"/>
            <a:r>
              <a:rPr lang="en-US" sz="2700"/>
              <a:t>IMPLEMENTATION</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7615FC-3D55-3695-C921-A1B06C50E004}"/>
              </a:ext>
            </a:extLst>
          </p:cNvPr>
          <p:cNvPicPr>
            <a:picLocks noGrp="1" noChangeAspect="1"/>
          </p:cNvPicPr>
          <p:nvPr>
            <p:ph idx="1"/>
          </p:nvPr>
        </p:nvPicPr>
        <p:blipFill>
          <a:blip r:embed="rId3"/>
          <a:stretch>
            <a:fillRect/>
          </a:stretch>
        </p:blipFill>
        <p:spPr>
          <a:xfrm>
            <a:off x="570271" y="1986117"/>
            <a:ext cx="6990735" cy="2585884"/>
          </a:xfrm>
          <a:prstGeom prst="rect">
            <a:avLst/>
          </a:prstGeom>
        </p:spPr>
      </p:pic>
    </p:spTree>
    <p:extLst>
      <p:ext uri="{BB962C8B-B14F-4D97-AF65-F5344CB8AC3E}">
        <p14:creationId xmlns:p14="http://schemas.microsoft.com/office/powerpoint/2010/main" val="145323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CE42-7332-2305-E525-6FB7648CC13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5225928A-93C7-9AD9-F76E-50384CCA9569}"/>
              </a:ext>
            </a:extLst>
          </p:cNvPr>
          <p:cNvSpPr>
            <a:spLocks noGrp="1"/>
          </p:cNvSpPr>
          <p:nvPr>
            <p:ph idx="1"/>
          </p:nvPr>
        </p:nvSpPr>
        <p:spPr/>
        <p:txBody>
          <a:bodyPr>
            <a:normAutofit fontScale="85000" lnSpcReduction="20000"/>
          </a:bodyPr>
          <a:lstStyle/>
          <a:p>
            <a:r>
              <a:rPr lang="en-US" dirty="0">
                <a:solidFill>
                  <a:srgbClr val="D1D5DB"/>
                </a:solidFill>
                <a:effectLst/>
                <a:latin typeface="Söhne"/>
              </a:rPr>
              <a:t>A</a:t>
            </a:r>
            <a:r>
              <a:rPr lang="en-US" b="0" i="0" dirty="0">
                <a:solidFill>
                  <a:srgbClr val="D1D5DB"/>
                </a:solidFill>
                <a:effectLst/>
                <a:latin typeface="Söhne"/>
              </a:rPr>
              <a:t> task scheduler using a priority queue and a min-heap data structure is a powerful and efficient mechanism for managing and executing tasks based on their priority levels. The use of a priority queue with a min-heap ensures that the highest priority tasks are readily accessible, allowing for quick retrieval and execution.</a:t>
            </a:r>
          </a:p>
          <a:p>
            <a:pPr algn="l">
              <a:buFont typeface="+mj-lt"/>
              <a:buAutoNum type="arabicPeriod"/>
            </a:pPr>
            <a:r>
              <a:rPr lang="en-US" b="1" i="0" dirty="0">
                <a:solidFill>
                  <a:srgbClr val="D1D5DB"/>
                </a:solidFill>
                <a:effectLst/>
                <a:latin typeface="Söhne"/>
              </a:rPr>
              <a:t>Efficient Task Retrieval:</a:t>
            </a:r>
            <a:endParaRPr lang="en-US" b="0" i="0" dirty="0">
              <a:solidFill>
                <a:srgbClr val="D1D5DB"/>
              </a:solidFill>
              <a:effectLst/>
              <a:latin typeface="Söhne"/>
            </a:endParaRPr>
          </a:p>
          <a:p>
            <a:pPr marL="457200" lvl="1" indent="0" algn="l">
              <a:buNone/>
            </a:pPr>
            <a:r>
              <a:rPr lang="en-US" b="0" i="0" dirty="0">
                <a:solidFill>
                  <a:srgbClr val="D1D5DB"/>
                </a:solidFill>
                <a:effectLst/>
                <a:latin typeface="Söhne"/>
              </a:rPr>
              <a:t>The min-heap data structure ensures that the task with the highest priority is always at the root of the heap, allowing for constant-time retrieval.</a:t>
            </a:r>
          </a:p>
          <a:p>
            <a:pPr algn="l">
              <a:buFont typeface="+mj-lt"/>
              <a:buAutoNum type="arabicPeriod"/>
            </a:pPr>
            <a:r>
              <a:rPr lang="en-US" b="1" i="0" dirty="0">
                <a:solidFill>
                  <a:srgbClr val="D1D5DB"/>
                </a:solidFill>
                <a:effectLst/>
                <a:latin typeface="Söhne"/>
              </a:rPr>
              <a:t>Dynamic Priority Management:</a:t>
            </a:r>
            <a:endParaRPr lang="en-US" b="0" i="0" dirty="0">
              <a:solidFill>
                <a:srgbClr val="D1D5DB"/>
              </a:solidFill>
              <a:effectLst/>
              <a:latin typeface="Söhne"/>
            </a:endParaRPr>
          </a:p>
          <a:p>
            <a:pPr marL="457200" lvl="1" indent="0" algn="l">
              <a:buNone/>
            </a:pPr>
            <a:r>
              <a:rPr lang="en-US" b="0" i="0" dirty="0">
                <a:solidFill>
                  <a:srgbClr val="D1D5DB"/>
                </a:solidFill>
                <a:effectLst/>
                <a:latin typeface="Söhne"/>
              </a:rPr>
              <a:t>The scheduler can easily handle dynamic changes in task priorities. Tasks can be dequeued, their priorities updated, and then re-enqueued, ensuring flexibility in task scheduling.</a:t>
            </a:r>
          </a:p>
          <a:p>
            <a:pPr algn="l">
              <a:buFont typeface="+mj-lt"/>
              <a:buAutoNum type="arabicPeriod"/>
            </a:pPr>
            <a:r>
              <a:rPr lang="en-US" b="1" i="0" dirty="0">
                <a:solidFill>
                  <a:srgbClr val="D1D5DB"/>
                </a:solidFill>
                <a:effectLst/>
                <a:latin typeface="Söhne"/>
              </a:rPr>
              <a:t>Priority-Based Execution:</a:t>
            </a:r>
            <a:endParaRPr lang="en-US" b="0" i="0" dirty="0">
              <a:solidFill>
                <a:srgbClr val="D1D5DB"/>
              </a:solidFill>
              <a:effectLst/>
              <a:latin typeface="Söhne"/>
            </a:endParaRPr>
          </a:p>
          <a:p>
            <a:pPr marL="457200" lvl="1" indent="0" algn="l">
              <a:buNone/>
            </a:pPr>
            <a:r>
              <a:rPr lang="en-US" b="0" i="0" dirty="0">
                <a:solidFill>
                  <a:srgbClr val="D1D5DB"/>
                </a:solidFill>
                <a:effectLst/>
                <a:latin typeface="Söhne"/>
              </a:rPr>
              <a:t>Tasks are executed based on their priority levels, allowing the scheduler to focus on high-priority tasks first. This is crucial in scenarios where tasks have varying levels of urgency or importance.</a:t>
            </a:r>
          </a:p>
          <a:p>
            <a:endParaRPr lang="en-US" dirty="0"/>
          </a:p>
        </p:txBody>
      </p:sp>
    </p:spTree>
    <p:extLst>
      <p:ext uri="{BB962C8B-B14F-4D97-AF65-F5344CB8AC3E}">
        <p14:creationId xmlns:p14="http://schemas.microsoft.com/office/powerpoint/2010/main" val="320346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8D777-1356-A5A4-3663-3B9BDA722CBF}"/>
              </a:ext>
            </a:extLst>
          </p:cNvPr>
          <p:cNvSpPr>
            <a:spLocks noGrp="1"/>
          </p:cNvSpPr>
          <p:nvPr>
            <p:ph type="title" idx="4294967295"/>
          </p:nvPr>
        </p:nvSpPr>
        <p:spPr>
          <a:xfrm>
            <a:off x="913794" y="643467"/>
            <a:ext cx="9600217" cy="3585834"/>
          </a:xfrm>
        </p:spPr>
        <p:txBody>
          <a:bodyPr vert="horz" lIns="91440" tIns="45720" rIns="91440" bIns="45720" rtlCol="0" anchor="b">
            <a:normAutofit/>
          </a:bodyPr>
          <a:lstStyle/>
          <a:p>
            <a:pPr algn="l"/>
            <a:r>
              <a:rPr lang="en-US" sz="7200"/>
              <a:t>THANK YOU </a:t>
            </a:r>
          </a:p>
        </p:txBody>
      </p:sp>
    </p:spTree>
    <p:extLst>
      <p:ext uri="{BB962C8B-B14F-4D97-AF65-F5344CB8AC3E}">
        <p14:creationId xmlns:p14="http://schemas.microsoft.com/office/powerpoint/2010/main" val="65081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724A-7FBC-D06A-4D19-9ED888E77BA6}"/>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7CBC5DA0-E07A-AADB-A1C7-763138484E91}"/>
              </a:ext>
            </a:extLst>
          </p:cNvPr>
          <p:cNvSpPr>
            <a:spLocks noGrp="1"/>
          </p:cNvSpPr>
          <p:nvPr>
            <p:ph idx="1"/>
          </p:nvPr>
        </p:nvSpPr>
        <p:spPr/>
        <p:txBody>
          <a:bodyPr/>
          <a:lstStyle/>
          <a:p>
            <a:r>
              <a:rPr lang="en-US" b="0" i="0" dirty="0">
                <a:solidFill>
                  <a:srgbClr val="D1D5DB"/>
                </a:solidFill>
                <a:effectLst/>
                <a:latin typeface="Söhne"/>
              </a:rPr>
              <a:t>A task scheduler is a system that manages and executes tasks based on their priority levels. In this context, a task refers to a unit of work that needs to be executed, and each task is associated with a priority value. The priority queue and min-heap are data structures that help efficiently organize and retrieve tasks based on their priorities.</a:t>
            </a:r>
          </a:p>
          <a:p>
            <a:r>
              <a:rPr lang="en-US" b="1" i="0" dirty="0">
                <a:effectLst/>
                <a:latin typeface="Söhne"/>
              </a:rPr>
              <a:t>Priority Queue with Min-Heap:</a:t>
            </a:r>
            <a:r>
              <a:rPr lang="en-US" b="0" i="0" dirty="0">
                <a:solidFill>
                  <a:srgbClr val="D1D5DB"/>
                </a:solidFill>
                <a:effectLst/>
                <a:latin typeface="Söhne"/>
              </a:rPr>
              <a:t> The priority queue is implemented using a min-heap data structure. A min-heap is a binary tree where the value of each node is less than or equal to the values of its children, ensuring that the smallest element (highest priority in this context) is at the root of the heap.</a:t>
            </a:r>
            <a:endParaRPr lang="en-US" dirty="0"/>
          </a:p>
        </p:txBody>
      </p:sp>
    </p:spTree>
    <p:extLst>
      <p:ext uri="{BB962C8B-B14F-4D97-AF65-F5344CB8AC3E}">
        <p14:creationId xmlns:p14="http://schemas.microsoft.com/office/powerpoint/2010/main" val="18537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F188-B6EF-0E82-9FFB-F1C8E10E8086}"/>
              </a:ext>
            </a:extLst>
          </p:cNvPr>
          <p:cNvSpPr>
            <a:spLocks noGrp="1"/>
          </p:cNvSpPr>
          <p:nvPr>
            <p:ph type="title"/>
          </p:nvPr>
        </p:nvSpPr>
        <p:spPr>
          <a:xfrm>
            <a:off x="913795" y="265471"/>
            <a:ext cx="10353761" cy="1326321"/>
          </a:xfrm>
        </p:spPr>
        <p:txBody>
          <a:bodyPr/>
          <a:lstStyle/>
          <a:p>
            <a:r>
              <a:rPr lang="en-US" dirty="0"/>
              <a:t>ALGORITHM</a:t>
            </a:r>
          </a:p>
        </p:txBody>
      </p:sp>
      <p:sp>
        <p:nvSpPr>
          <p:cNvPr id="3" name="Content Placeholder 2">
            <a:extLst>
              <a:ext uri="{FF2B5EF4-FFF2-40B4-BE49-F238E27FC236}">
                <a16:creationId xmlns:a16="http://schemas.microsoft.com/office/drawing/2014/main" id="{7A0A28B3-BC7C-D8C8-CBB2-E69939AB272F}"/>
              </a:ext>
            </a:extLst>
          </p:cNvPr>
          <p:cNvSpPr>
            <a:spLocks noGrp="1"/>
          </p:cNvSpPr>
          <p:nvPr>
            <p:ph idx="1"/>
          </p:nvPr>
        </p:nvSpPr>
        <p:spPr>
          <a:xfrm>
            <a:off x="913795" y="2391031"/>
            <a:ext cx="10353762" cy="3695136"/>
          </a:xfrm>
        </p:spPr>
        <p:txBody>
          <a:bodyPr>
            <a:normAutofit fontScale="25000" lnSpcReduction="20000"/>
          </a:bodyPr>
          <a:lstStyle/>
          <a:p>
            <a:r>
              <a:rPr lang="en-US" sz="7200" b="0" i="0" dirty="0" err="1">
                <a:solidFill>
                  <a:srgbClr val="D1D5DB"/>
                </a:solidFill>
                <a:effectLst/>
                <a:latin typeface="Söhne"/>
              </a:rPr>
              <a:t>Heapify</a:t>
            </a:r>
            <a:r>
              <a:rPr lang="en-US" sz="7200" b="0" i="0" dirty="0">
                <a:solidFill>
                  <a:srgbClr val="D1D5DB"/>
                </a:solidFill>
                <a:effectLst/>
                <a:latin typeface="Söhne"/>
              </a:rPr>
              <a:t> is an algorithm used to create or maintain the heap property of a binary heap data structure. The heap property ensures that the value of each node is less than or equal to the values of its children, creating a specific order that is useful for priority queue implementations.</a:t>
            </a:r>
          </a:p>
          <a:p>
            <a:pPr marL="0" indent="0">
              <a:buNone/>
            </a:pPr>
            <a:r>
              <a:rPr lang="en-US" sz="7200" b="0" i="0" dirty="0">
                <a:solidFill>
                  <a:srgbClr val="D1D5DB"/>
                </a:solidFill>
                <a:effectLst/>
                <a:latin typeface="Söhne"/>
              </a:rPr>
              <a:t>    Two mai</a:t>
            </a:r>
            <a:r>
              <a:rPr lang="en-US" sz="7200" dirty="0">
                <a:solidFill>
                  <a:srgbClr val="D1D5DB"/>
                </a:solidFill>
                <a:effectLst/>
                <a:latin typeface="Söhne"/>
              </a:rPr>
              <a:t>n operations:</a:t>
            </a:r>
          </a:p>
          <a:p>
            <a:pPr marL="0" indent="0">
              <a:buNone/>
            </a:pPr>
            <a:r>
              <a:rPr lang="en-US" sz="7200" dirty="0">
                <a:solidFill>
                  <a:srgbClr val="D1D5DB"/>
                </a:solidFill>
                <a:effectLst/>
                <a:latin typeface="Söhne"/>
              </a:rPr>
              <a:t>     1. </a:t>
            </a:r>
            <a:r>
              <a:rPr lang="en-US" sz="7200" dirty="0" err="1">
                <a:solidFill>
                  <a:srgbClr val="D1D5DB"/>
                </a:solidFill>
                <a:effectLst/>
                <a:latin typeface="Söhne"/>
              </a:rPr>
              <a:t>HeapifyUp</a:t>
            </a:r>
            <a:endParaRPr lang="en-US" sz="7200" dirty="0">
              <a:solidFill>
                <a:srgbClr val="D1D5DB"/>
              </a:solidFill>
              <a:effectLst/>
              <a:latin typeface="Söhne"/>
            </a:endParaRPr>
          </a:p>
          <a:p>
            <a:pPr marL="0" indent="0">
              <a:buNone/>
            </a:pPr>
            <a:r>
              <a:rPr lang="en-US" sz="7200" dirty="0">
                <a:solidFill>
                  <a:srgbClr val="D1D5DB"/>
                </a:solidFill>
                <a:effectLst/>
                <a:latin typeface="Söhne"/>
              </a:rPr>
              <a:t>     2. </a:t>
            </a:r>
            <a:r>
              <a:rPr lang="en-US" sz="7200" dirty="0" err="1">
                <a:solidFill>
                  <a:srgbClr val="D1D5DB"/>
                </a:solidFill>
                <a:effectLst/>
                <a:latin typeface="Söhne"/>
              </a:rPr>
              <a:t>HeapifyDown</a:t>
            </a:r>
            <a:endParaRPr lang="en-US" sz="7200" dirty="0">
              <a:solidFill>
                <a:srgbClr val="D1D5DB"/>
              </a:solidFill>
              <a:effectLst/>
              <a:latin typeface="Söhne"/>
            </a:endParaRPr>
          </a:p>
          <a:p>
            <a:pPr marL="0" indent="0">
              <a:buNone/>
            </a:pPr>
            <a:endParaRPr lang="en-US" sz="7200" dirty="0">
              <a:solidFill>
                <a:srgbClr val="D1D5DB"/>
              </a:solidFill>
              <a:effectLst/>
              <a:latin typeface="Söhne"/>
            </a:endParaRPr>
          </a:p>
          <a:p>
            <a:pPr algn="l"/>
            <a:r>
              <a:rPr lang="en-US" sz="7200" b="1" i="0" dirty="0" err="1">
                <a:effectLst/>
                <a:latin typeface="Söhne"/>
              </a:rPr>
              <a:t>HeapifyUp</a:t>
            </a:r>
            <a:r>
              <a:rPr lang="en-US" sz="7200" b="1" i="0" dirty="0">
                <a:effectLst/>
                <a:latin typeface="Söhne"/>
              </a:rPr>
              <a:t> :</a:t>
            </a:r>
          </a:p>
          <a:p>
            <a:pPr marL="0" indent="0" algn="l">
              <a:buNone/>
            </a:pPr>
            <a:r>
              <a:rPr lang="en-US" sz="7200" b="1" dirty="0">
                <a:solidFill>
                  <a:srgbClr val="D1D5DB"/>
                </a:solidFill>
                <a:effectLst/>
                <a:latin typeface="Söhne"/>
              </a:rPr>
              <a:t>    </a:t>
            </a:r>
            <a:r>
              <a:rPr lang="en-US" sz="7200" b="0" i="0" dirty="0" err="1">
                <a:solidFill>
                  <a:srgbClr val="D1D5DB"/>
                </a:solidFill>
                <a:effectLst/>
                <a:latin typeface="Söhne"/>
              </a:rPr>
              <a:t>HeapifyUp</a:t>
            </a:r>
            <a:r>
              <a:rPr lang="en-US" sz="7200" b="0" i="0" dirty="0">
                <a:solidFill>
                  <a:srgbClr val="D1D5DB"/>
                </a:solidFill>
                <a:effectLst/>
                <a:latin typeface="Söhne"/>
              </a:rPr>
              <a:t> is used when a new element is inserted into the heap, typically at the end, and we</a:t>
            </a:r>
          </a:p>
          <a:p>
            <a:pPr marL="0" indent="0" algn="l">
              <a:buNone/>
            </a:pPr>
            <a:r>
              <a:rPr lang="en-US" sz="7200" dirty="0">
                <a:solidFill>
                  <a:srgbClr val="D1D5DB"/>
                </a:solidFill>
                <a:effectLst/>
                <a:latin typeface="Söhne"/>
              </a:rPr>
              <a:t>    </a:t>
            </a:r>
            <a:r>
              <a:rPr lang="en-US" sz="7200" b="0" i="0" dirty="0">
                <a:solidFill>
                  <a:srgbClr val="D1D5DB"/>
                </a:solidFill>
                <a:effectLst/>
                <a:latin typeface="Söhne"/>
              </a:rPr>
              <a:t>need to ensure that the heap property is maintained.</a:t>
            </a:r>
          </a:p>
          <a:p>
            <a:pPr marL="0" indent="0" algn="l">
              <a:buNone/>
            </a:pPr>
            <a:r>
              <a:rPr lang="en-US" dirty="0">
                <a:solidFill>
                  <a:srgbClr val="D1D5DB"/>
                </a:solidFill>
                <a:effectLst/>
                <a:latin typeface="Söhne"/>
              </a:rPr>
              <a:t>    </a:t>
            </a:r>
            <a:endParaRPr lang="en-US" u="sng" dirty="0">
              <a:solidFill>
                <a:srgbClr val="D1D5DB"/>
              </a:solidFill>
              <a:effectLst/>
              <a:latin typeface="Söhne"/>
            </a:endParaRPr>
          </a:p>
          <a:p>
            <a:pPr marL="0" indent="0" algn="l">
              <a:buNone/>
            </a:pPr>
            <a:endParaRPr lang="en-US" b="0" i="0" u="sng" dirty="0">
              <a:solidFill>
                <a:srgbClr val="D1D5DB"/>
              </a:solidFill>
              <a:effectLst/>
              <a:latin typeface="Söhne"/>
            </a:endParaRPr>
          </a:p>
          <a:p>
            <a:endParaRPr lang="en-US" b="0"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388109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D4EF-3780-8653-3CDF-49B2615EE247}"/>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30A090F0-0BC1-A29D-43F6-1316633FA94B}"/>
              </a:ext>
            </a:extLst>
          </p:cNvPr>
          <p:cNvSpPr>
            <a:spLocks noGrp="1"/>
          </p:cNvSpPr>
          <p:nvPr>
            <p:ph idx="1"/>
          </p:nvPr>
        </p:nvSpPr>
        <p:spPr/>
        <p:txBody>
          <a:bodyPr/>
          <a:lstStyle/>
          <a:p>
            <a:r>
              <a:rPr lang="en-US" dirty="0"/>
              <a:t>Algorithm for </a:t>
            </a:r>
            <a:r>
              <a:rPr lang="en-US" dirty="0" err="1"/>
              <a:t>HeapifyUp</a:t>
            </a:r>
            <a:r>
              <a:rPr lang="en-US" dirty="0"/>
              <a:t>:</a:t>
            </a:r>
          </a:p>
          <a:p>
            <a:pPr marL="0" indent="0">
              <a:buNone/>
            </a:pPr>
            <a:endParaRPr lang="en-US" dirty="0"/>
          </a:p>
        </p:txBody>
      </p:sp>
      <p:pic>
        <p:nvPicPr>
          <p:cNvPr id="5" name="Picture 4">
            <a:extLst>
              <a:ext uri="{FF2B5EF4-FFF2-40B4-BE49-F238E27FC236}">
                <a16:creationId xmlns:a16="http://schemas.microsoft.com/office/drawing/2014/main" id="{C3E701EC-39C4-7CA5-77C0-99C5DF348088}"/>
              </a:ext>
            </a:extLst>
          </p:cNvPr>
          <p:cNvPicPr>
            <a:picLocks noChangeAspect="1"/>
          </p:cNvPicPr>
          <p:nvPr/>
        </p:nvPicPr>
        <p:blipFill>
          <a:blip r:embed="rId2"/>
          <a:stretch>
            <a:fillRect/>
          </a:stretch>
        </p:blipFill>
        <p:spPr>
          <a:xfrm>
            <a:off x="1184909" y="2665548"/>
            <a:ext cx="5692633" cy="2293819"/>
          </a:xfrm>
          <a:prstGeom prst="rect">
            <a:avLst/>
          </a:prstGeom>
        </p:spPr>
      </p:pic>
    </p:spTree>
    <p:extLst>
      <p:ext uri="{BB962C8B-B14F-4D97-AF65-F5344CB8AC3E}">
        <p14:creationId xmlns:p14="http://schemas.microsoft.com/office/powerpoint/2010/main" val="392283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781D-BE5A-ACF2-28FC-7A9D1B96FCC4}"/>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9322D471-A2F7-EB74-9C2D-7C40CBA06253}"/>
              </a:ext>
            </a:extLst>
          </p:cNvPr>
          <p:cNvSpPr>
            <a:spLocks noGrp="1"/>
          </p:cNvSpPr>
          <p:nvPr>
            <p:ph idx="1"/>
          </p:nvPr>
        </p:nvSpPr>
        <p:spPr/>
        <p:txBody>
          <a:bodyPr/>
          <a:lstStyle/>
          <a:p>
            <a:r>
              <a:rPr lang="en-US" dirty="0" err="1"/>
              <a:t>HeapifyDown</a:t>
            </a:r>
            <a:r>
              <a:rPr lang="en-US" dirty="0"/>
              <a:t>:</a:t>
            </a:r>
          </a:p>
          <a:p>
            <a:pPr marL="0" indent="0">
              <a:buNone/>
            </a:pPr>
            <a:r>
              <a:rPr lang="en-US" dirty="0"/>
              <a:t> </a:t>
            </a:r>
            <a:r>
              <a:rPr lang="en-US" b="0" i="0" dirty="0" err="1">
                <a:solidFill>
                  <a:srgbClr val="D1D5DB"/>
                </a:solidFill>
                <a:effectLst/>
                <a:latin typeface="Söhne"/>
              </a:rPr>
              <a:t>HeapifyDown</a:t>
            </a:r>
            <a:r>
              <a:rPr lang="en-US" b="0" i="0" dirty="0">
                <a:solidFill>
                  <a:srgbClr val="D1D5DB"/>
                </a:solidFill>
                <a:effectLst/>
                <a:latin typeface="Söhne"/>
              </a:rPr>
              <a:t> is used when an element is removed or replaced from the root of the heap, and we need to ensure that the heap property is maintained.</a:t>
            </a:r>
            <a:endParaRPr lang="en-US" dirty="0"/>
          </a:p>
          <a:p>
            <a:r>
              <a:rPr lang="en-US" b="1" i="0" dirty="0">
                <a:solidFill>
                  <a:srgbClr val="D1D5DB"/>
                </a:solidFill>
                <a:effectLst/>
                <a:latin typeface="Söhne"/>
              </a:rPr>
              <a:t>A</a:t>
            </a:r>
            <a:r>
              <a:rPr lang="en-US" b="1" dirty="0">
                <a:solidFill>
                  <a:srgbClr val="D1D5DB"/>
                </a:solidFill>
                <a:effectLst/>
                <a:latin typeface="Söhne"/>
              </a:rPr>
              <a:t>lgorithm for </a:t>
            </a:r>
            <a:r>
              <a:rPr lang="en-US" b="1" dirty="0" err="1">
                <a:solidFill>
                  <a:srgbClr val="D1D5DB"/>
                </a:solidFill>
                <a:effectLst/>
                <a:latin typeface="Söhne"/>
              </a:rPr>
              <a:t>HeapifyDown</a:t>
            </a:r>
            <a:r>
              <a:rPr lang="en-US" b="1" dirty="0">
                <a:solidFill>
                  <a:srgbClr val="D1D5DB"/>
                </a:solidFill>
                <a:effectLst/>
                <a:latin typeface="Söhne"/>
              </a:rPr>
              <a:t>:</a:t>
            </a:r>
          </a:p>
          <a:p>
            <a:endParaRPr lang="en-US" b="1" dirty="0">
              <a:solidFill>
                <a:srgbClr val="D1D5DB"/>
              </a:solidFill>
              <a:effectLst/>
              <a:latin typeface="Söhne"/>
            </a:endParaRPr>
          </a:p>
          <a:p>
            <a:pPr marL="0" indent="0">
              <a:buNone/>
            </a:pPr>
            <a:endParaRPr lang="en-US" dirty="0">
              <a:solidFill>
                <a:srgbClr val="D1D5DB"/>
              </a:solidFill>
              <a:effectLst/>
              <a:latin typeface="Söhne"/>
            </a:endParaRPr>
          </a:p>
          <a:p>
            <a:pPr marL="0" indent="0">
              <a:buNone/>
            </a:pPr>
            <a:endParaRPr lang="en-US" b="0" i="0" dirty="0">
              <a:solidFill>
                <a:srgbClr val="D1D5DB"/>
              </a:solidFill>
              <a:effectLst/>
              <a:latin typeface="Söhne"/>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ED3A25C-4E49-47B0-7310-A7A490C4B4A4}"/>
              </a:ext>
            </a:extLst>
          </p:cNvPr>
          <p:cNvPicPr>
            <a:picLocks noChangeAspect="1"/>
          </p:cNvPicPr>
          <p:nvPr/>
        </p:nvPicPr>
        <p:blipFill>
          <a:blip r:embed="rId2"/>
          <a:stretch>
            <a:fillRect/>
          </a:stretch>
        </p:blipFill>
        <p:spPr>
          <a:xfrm>
            <a:off x="1074435" y="3912967"/>
            <a:ext cx="4544885" cy="2945033"/>
          </a:xfrm>
          <a:prstGeom prst="rect">
            <a:avLst/>
          </a:prstGeom>
        </p:spPr>
      </p:pic>
    </p:spTree>
    <p:extLst>
      <p:ext uri="{BB962C8B-B14F-4D97-AF65-F5344CB8AC3E}">
        <p14:creationId xmlns:p14="http://schemas.microsoft.com/office/powerpoint/2010/main" val="359014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1F46-E9B5-5103-8DEE-8C237C391E14}"/>
              </a:ext>
            </a:extLst>
          </p:cNvPr>
          <p:cNvSpPr>
            <a:spLocks noGrp="1"/>
          </p:cNvSpPr>
          <p:nvPr>
            <p:ph type="title"/>
          </p:nvPr>
        </p:nvSpPr>
        <p:spPr/>
        <p:txBody>
          <a:bodyPr/>
          <a:lstStyle/>
          <a:p>
            <a:r>
              <a:rPr lang="en-US" dirty="0"/>
              <a:t>Analysis of algorithm</a:t>
            </a:r>
          </a:p>
        </p:txBody>
      </p:sp>
      <p:sp>
        <p:nvSpPr>
          <p:cNvPr id="3" name="Content Placeholder 2">
            <a:extLst>
              <a:ext uri="{FF2B5EF4-FFF2-40B4-BE49-F238E27FC236}">
                <a16:creationId xmlns:a16="http://schemas.microsoft.com/office/drawing/2014/main" id="{DCC1EDF6-758A-EABD-AAA7-BAE2AD77F5CB}"/>
              </a:ext>
            </a:extLst>
          </p:cNvPr>
          <p:cNvSpPr>
            <a:spLocks noGrp="1"/>
          </p:cNvSpPr>
          <p:nvPr>
            <p:ph idx="1"/>
          </p:nvPr>
        </p:nvSpPr>
        <p:spPr/>
        <p:txBody>
          <a:bodyPr>
            <a:normAutofit fontScale="92500" lnSpcReduction="10000"/>
          </a:bodyPr>
          <a:lstStyle/>
          <a:p>
            <a:pPr marL="0" indent="0" algn="l">
              <a:buNone/>
            </a:pPr>
            <a:r>
              <a:rPr lang="en-US" b="1" i="0" dirty="0">
                <a:effectLst/>
                <a:latin typeface="Söhne"/>
              </a:rPr>
              <a:t>1. </a:t>
            </a:r>
            <a:r>
              <a:rPr lang="en-US" b="1" i="0" dirty="0" err="1">
                <a:effectLst/>
                <a:latin typeface="Söhne"/>
              </a:rPr>
              <a:t>HeapifyUp</a:t>
            </a:r>
            <a:r>
              <a:rPr lang="en-US" b="1" i="0" dirty="0">
                <a:effectLst/>
                <a:latin typeface="Söhne"/>
              </a:rPr>
              <a:t>:</a:t>
            </a:r>
          </a:p>
          <a:p>
            <a:pPr marL="0" indent="0" algn="l">
              <a:buNone/>
            </a:pPr>
            <a:r>
              <a:rPr lang="en-US" b="1" i="0" dirty="0">
                <a:solidFill>
                  <a:srgbClr val="D1D5DB"/>
                </a:solidFill>
                <a:effectLst/>
                <a:latin typeface="Söhne"/>
              </a:rPr>
              <a:t>    Time Complexity: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worst-case time complexity of </a:t>
            </a:r>
            <a:r>
              <a:rPr lang="en-US" b="0" i="0" dirty="0" err="1">
                <a:solidFill>
                  <a:srgbClr val="D1D5DB"/>
                </a:solidFill>
                <a:effectLst/>
                <a:latin typeface="Söhne"/>
              </a:rPr>
              <a:t>HeapifyUp</a:t>
            </a:r>
            <a:r>
              <a:rPr lang="en-US" b="0" i="0" dirty="0">
                <a:solidFill>
                  <a:srgbClr val="D1D5DB"/>
                </a:solidFill>
                <a:effectLst/>
                <a:latin typeface="Söhne"/>
              </a:rPr>
              <a:t> is O(log n), where n is the number of elements in the heap.</a:t>
            </a:r>
          </a:p>
          <a:p>
            <a:pPr algn="l">
              <a:buFont typeface="Arial" panose="020B0604020202020204" pitchFamily="34" charset="0"/>
              <a:buChar char="•"/>
            </a:pPr>
            <a:r>
              <a:rPr lang="en-US" b="0" i="0" dirty="0">
                <a:solidFill>
                  <a:srgbClr val="D1D5DB"/>
                </a:solidFill>
                <a:effectLst/>
                <a:latin typeface="Söhne"/>
              </a:rPr>
              <a:t>In the worst case, the height of the heap is log n, and each swap in the while loop takes constant time.</a:t>
            </a:r>
          </a:p>
          <a:p>
            <a:pPr marL="0" indent="0" algn="l">
              <a:buNone/>
            </a:pPr>
            <a:r>
              <a:rPr lang="en-US" b="1" i="0" dirty="0">
                <a:solidFill>
                  <a:srgbClr val="D1D5DB"/>
                </a:solidFill>
                <a:effectLst/>
                <a:latin typeface="Söhne"/>
              </a:rPr>
              <a:t>    Space Complexity: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space complexity is O(1) as the algorithm only requires a constant amount of extra space for temporary variables.</a:t>
            </a:r>
          </a:p>
          <a:p>
            <a:pPr marL="0" indent="0">
              <a:buNone/>
            </a:pPr>
            <a:endParaRPr lang="en-US" dirty="0"/>
          </a:p>
        </p:txBody>
      </p:sp>
    </p:spTree>
    <p:extLst>
      <p:ext uri="{BB962C8B-B14F-4D97-AF65-F5344CB8AC3E}">
        <p14:creationId xmlns:p14="http://schemas.microsoft.com/office/powerpoint/2010/main" val="335223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5FCC-9232-0C88-8A25-AD86B9DA35DE}"/>
              </a:ext>
            </a:extLst>
          </p:cNvPr>
          <p:cNvSpPr>
            <a:spLocks noGrp="1"/>
          </p:cNvSpPr>
          <p:nvPr>
            <p:ph type="title"/>
          </p:nvPr>
        </p:nvSpPr>
        <p:spPr/>
        <p:txBody>
          <a:bodyPr/>
          <a:lstStyle/>
          <a:p>
            <a:r>
              <a:rPr lang="en-US" dirty="0"/>
              <a:t>Analysis of algorithm</a:t>
            </a:r>
          </a:p>
        </p:txBody>
      </p:sp>
      <p:sp>
        <p:nvSpPr>
          <p:cNvPr id="3" name="Content Placeholder 2">
            <a:extLst>
              <a:ext uri="{FF2B5EF4-FFF2-40B4-BE49-F238E27FC236}">
                <a16:creationId xmlns:a16="http://schemas.microsoft.com/office/drawing/2014/main" id="{9F7E33E4-19FB-BFAC-5D7C-13994F4F017D}"/>
              </a:ext>
            </a:extLst>
          </p:cNvPr>
          <p:cNvSpPr>
            <a:spLocks noGrp="1"/>
          </p:cNvSpPr>
          <p:nvPr>
            <p:ph idx="1"/>
          </p:nvPr>
        </p:nvSpPr>
        <p:spPr/>
        <p:txBody>
          <a:bodyPr/>
          <a:lstStyle/>
          <a:p>
            <a:pPr marL="0" indent="0" algn="l">
              <a:buNone/>
            </a:pPr>
            <a:r>
              <a:rPr lang="en-US" b="1" i="0" dirty="0">
                <a:effectLst/>
                <a:latin typeface="Söhne"/>
              </a:rPr>
              <a:t>2. </a:t>
            </a:r>
            <a:r>
              <a:rPr lang="en-US" b="1" i="0" dirty="0" err="1">
                <a:effectLst/>
                <a:latin typeface="Söhne"/>
              </a:rPr>
              <a:t>HeapifyDown</a:t>
            </a:r>
            <a:r>
              <a:rPr lang="en-US" b="1" i="0" dirty="0">
                <a:effectLst/>
                <a:latin typeface="Söhne"/>
              </a:rPr>
              <a:t>:</a:t>
            </a:r>
          </a:p>
          <a:p>
            <a:pPr marL="0" indent="0" algn="l">
              <a:buNone/>
            </a:pPr>
            <a:r>
              <a:rPr lang="en-US" b="1" i="0" dirty="0">
                <a:solidFill>
                  <a:srgbClr val="D1D5DB"/>
                </a:solidFill>
                <a:effectLst/>
                <a:latin typeface="Söhne"/>
              </a:rPr>
              <a:t>    Time Complexity: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worst-case time complexity of </a:t>
            </a:r>
            <a:r>
              <a:rPr lang="en-US" b="0" i="0" dirty="0" err="1">
                <a:solidFill>
                  <a:srgbClr val="D1D5DB"/>
                </a:solidFill>
                <a:effectLst/>
                <a:latin typeface="Söhne"/>
              </a:rPr>
              <a:t>HeapifyDown</a:t>
            </a:r>
            <a:r>
              <a:rPr lang="en-US" b="0" i="0" dirty="0">
                <a:solidFill>
                  <a:srgbClr val="D1D5DB"/>
                </a:solidFill>
                <a:effectLst/>
                <a:latin typeface="Söhne"/>
              </a:rPr>
              <a:t> is O(log n), where n is the number of elements in the heap.</a:t>
            </a:r>
          </a:p>
          <a:p>
            <a:pPr algn="l">
              <a:buFont typeface="Arial" panose="020B0604020202020204" pitchFamily="34" charset="0"/>
              <a:buChar char="•"/>
            </a:pPr>
            <a:r>
              <a:rPr lang="en-US" b="0" i="0" dirty="0">
                <a:solidFill>
                  <a:srgbClr val="D1D5DB"/>
                </a:solidFill>
                <a:effectLst/>
                <a:latin typeface="Söhne"/>
              </a:rPr>
              <a:t>Similar to </a:t>
            </a:r>
            <a:r>
              <a:rPr lang="en-US" b="0" i="0" dirty="0" err="1">
                <a:solidFill>
                  <a:srgbClr val="D1D5DB"/>
                </a:solidFill>
                <a:effectLst/>
                <a:latin typeface="Söhne"/>
              </a:rPr>
              <a:t>HeapifyUp</a:t>
            </a:r>
            <a:r>
              <a:rPr lang="en-US" b="0" i="0" dirty="0">
                <a:solidFill>
                  <a:srgbClr val="D1D5DB"/>
                </a:solidFill>
                <a:effectLst/>
                <a:latin typeface="Söhne"/>
              </a:rPr>
              <a:t>, the worst-case time complexity is determined by the height of the heap.</a:t>
            </a:r>
          </a:p>
          <a:p>
            <a:pPr marL="0" indent="0" algn="l">
              <a:buNone/>
            </a:pPr>
            <a:r>
              <a:rPr lang="en-US" b="1" i="0" dirty="0">
                <a:solidFill>
                  <a:srgbClr val="D1D5DB"/>
                </a:solidFill>
                <a:effectLst/>
                <a:latin typeface="Söhne"/>
              </a:rPr>
              <a:t>    Space Complexity: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space complexity is O(1) as the algorithm only requires a constant amount of extra space for temporary variables.</a:t>
            </a:r>
          </a:p>
          <a:p>
            <a:endParaRPr lang="en-US" dirty="0"/>
          </a:p>
        </p:txBody>
      </p:sp>
    </p:spTree>
    <p:extLst>
      <p:ext uri="{BB962C8B-B14F-4D97-AF65-F5344CB8AC3E}">
        <p14:creationId xmlns:p14="http://schemas.microsoft.com/office/powerpoint/2010/main" val="352842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0079-A42B-3EA8-BE7E-C6CA90C2FB03}"/>
              </a:ext>
            </a:extLst>
          </p:cNvPr>
          <p:cNvSpPr>
            <a:spLocks noGrp="1"/>
          </p:cNvSpPr>
          <p:nvPr>
            <p:ph type="title"/>
          </p:nvPr>
        </p:nvSpPr>
        <p:spPr>
          <a:xfrm>
            <a:off x="7908392" y="733425"/>
            <a:ext cx="3583953" cy="3500246"/>
          </a:xfrm>
        </p:spPr>
        <p:txBody>
          <a:bodyPr vert="horz" lIns="91440" tIns="45720" rIns="91440" bIns="45720" rtlCol="0" anchor="b">
            <a:normAutofit/>
          </a:bodyPr>
          <a:lstStyle/>
          <a:p>
            <a:pPr algn="l"/>
            <a:r>
              <a:rPr lang="en-US" sz="2700"/>
              <a:t>IMPLEMENTATION</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123B398-0A9E-229C-987B-E56E66A915AD}"/>
              </a:ext>
            </a:extLst>
          </p:cNvPr>
          <p:cNvPicPr>
            <a:picLocks noGrp="1" noChangeAspect="1"/>
          </p:cNvPicPr>
          <p:nvPr>
            <p:ph idx="1"/>
          </p:nvPr>
        </p:nvPicPr>
        <p:blipFill>
          <a:blip r:embed="rId3"/>
          <a:stretch>
            <a:fillRect/>
          </a:stretch>
        </p:blipFill>
        <p:spPr>
          <a:xfrm>
            <a:off x="629265" y="629265"/>
            <a:ext cx="6912077" cy="5584722"/>
          </a:xfrm>
          <a:prstGeom prst="rect">
            <a:avLst/>
          </a:prstGeom>
        </p:spPr>
      </p:pic>
    </p:spTree>
    <p:extLst>
      <p:ext uri="{BB962C8B-B14F-4D97-AF65-F5344CB8AC3E}">
        <p14:creationId xmlns:p14="http://schemas.microsoft.com/office/powerpoint/2010/main" val="26495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03B6-2FA2-95B1-DAF8-C5DED385D7A6}"/>
              </a:ext>
            </a:extLst>
          </p:cNvPr>
          <p:cNvSpPr>
            <a:spLocks noGrp="1"/>
          </p:cNvSpPr>
          <p:nvPr>
            <p:ph type="title"/>
          </p:nvPr>
        </p:nvSpPr>
        <p:spPr>
          <a:xfrm>
            <a:off x="7908392" y="733425"/>
            <a:ext cx="3583953" cy="3500246"/>
          </a:xfrm>
        </p:spPr>
        <p:txBody>
          <a:bodyPr vert="horz" lIns="91440" tIns="45720" rIns="91440" bIns="45720" rtlCol="0" anchor="b">
            <a:normAutofit/>
          </a:bodyPr>
          <a:lstStyle/>
          <a:p>
            <a:pPr algn="l"/>
            <a:r>
              <a:rPr lang="en-US" sz="2700"/>
              <a:t>implementation</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8B183C2-B4AE-704E-2BF8-9D559C0C46AE}"/>
              </a:ext>
            </a:extLst>
          </p:cNvPr>
          <p:cNvPicPr>
            <a:picLocks noGrp="1" noChangeAspect="1"/>
          </p:cNvPicPr>
          <p:nvPr>
            <p:ph idx="1"/>
          </p:nvPr>
        </p:nvPicPr>
        <p:blipFill>
          <a:blip r:embed="rId3"/>
          <a:stretch>
            <a:fillRect/>
          </a:stretch>
        </p:blipFill>
        <p:spPr>
          <a:xfrm>
            <a:off x="629265" y="667034"/>
            <a:ext cx="6931741" cy="5566618"/>
          </a:xfrm>
          <a:prstGeom prst="rect">
            <a:avLst/>
          </a:prstGeom>
        </p:spPr>
      </p:pic>
    </p:spTree>
    <p:extLst>
      <p:ext uri="{BB962C8B-B14F-4D97-AF65-F5344CB8AC3E}">
        <p14:creationId xmlns:p14="http://schemas.microsoft.com/office/powerpoint/2010/main" val="1039388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83</TotalTime>
  <Words>617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Söhne</vt:lpstr>
      <vt:lpstr>Damask</vt:lpstr>
      <vt:lpstr>TASK SCHEDULER</vt:lpstr>
      <vt:lpstr>PROBLEM STATEMENT </vt:lpstr>
      <vt:lpstr>ALGORITHM</vt:lpstr>
      <vt:lpstr>ALGORITHM</vt:lpstr>
      <vt:lpstr>ALGORITHM</vt:lpstr>
      <vt:lpstr>Analysis of algorithm</vt:lpstr>
      <vt:lpstr>Analysis of algorithm</vt:lpstr>
      <vt:lpstr>IMPLEMENTATION</vt:lpstr>
      <vt:lpstr>implementation</vt:lpstr>
      <vt:lpstr>IMPLEMENTATION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SCHEDULER</dc:title>
  <dc:creator>Saubhagya Chaudhari</dc:creator>
  <cp:lastModifiedBy>Saubhagya Chaudhari</cp:lastModifiedBy>
  <cp:revision>1</cp:revision>
  <dcterms:created xsi:type="dcterms:W3CDTF">2023-12-03T16:20:59Z</dcterms:created>
  <dcterms:modified xsi:type="dcterms:W3CDTF">2023-12-04T06:27:56Z</dcterms:modified>
</cp:coreProperties>
</file>