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56" r:id="rId5"/>
    <p:sldId id="272" r:id="rId6"/>
    <p:sldId id="275" r:id="rId7"/>
    <p:sldId id="277" r:id="rId8"/>
    <p:sldId id="258" r:id="rId9"/>
    <p:sldId id="274" r:id="rId10"/>
    <p:sldId id="278" r:id="rId11"/>
    <p:sldId id="279" r:id="rId12"/>
    <p:sldId id="273" r:id="rId13"/>
    <p:sldId id="262" r:id="rId14"/>
    <p:sldId id="259" r:id="rId15"/>
    <p:sldId id="264" r:id="rId16"/>
    <p:sldId id="266" r:id="rId17"/>
    <p:sldId id="268" r:id="rId18"/>
    <p:sldId id="269" r:id="rId19"/>
    <p:sldId id="280" r:id="rId20"/>
    <p:sldId id="287" r:id="rId21"/>
    <p:sldId id="260" r:id="rId22"/>
    <p:sldId id="270" r:id="rId23"/>
    <p:sldId id="281" r:id="rId24"/>
    <p:sldId id="282" r:id="rId25"/>
    <p:sldId id="261" r:id="rId26"/>
    <p:sldId id="283" r:id="rId27"/>
    <p:sldId id="284" r:id="rId28"/>
    <p:sldId id="285"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8" autoAdjust="0"/>
    <p:restoredTop sz="80638" autoAdjust="0"/>
  </p:normalViewPr>
  <p:slideViewPr>
    <p:cSldViewPr snapToGrid="0">
      <p:cViewPr varScale="1">
        <p:scale>
          <a:sx n="63" d="100"/>
          <a:sy n="63" d="100"/>
        </p:scale>
        <p:origin x="330" y="2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AD78E0-EDA6-4A79-9CAA-C2640AA7386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003FC47-BA41-4C56-964A-CD7FB2AB1798}">
      <dgm:prSet/>
      <dgm:spPr/>
      <dgm:t>
        <a:bodyPr/>
        <a:lstStyle/>
        <a:p>
          <a:r>
            <a:rPr lang="en-US" dirty="0"/>
            <a:t>I used the accuracy dataset to identify which items were hard or easy with hard items being classified as being responded to incorrectly by more than half of the participants  (14/27). The rest were classified as easy.</a:t>
          </a:r>
        </a:p>
      </dgm:t>
    </dgm:pt>
    <dgm:pt modelId="{97C06083-2256-45C0-AB67-23B9CE9D3B65}" type="parTrans" cxnId="{FAFFAC50-A1B7-4938-8B6F-13AD2B5FCCEE}">
      <dgm:prSet/>
      <dgm:spPr/>
      <dgm:t>
        <a:bodyPr/>
        <a:lstStyle/>
        <a:p>
          <a:endParaRPr lang="en-US"/>
        </a:p>
      </dgm:t>
    </dgm:pt>
    <dgm:pt modelId="{CC553055-946B-41F1-BB1D-CF8778930A27}" type="sibTrans" cxnId="{FAFFAC50-A1B7-4938-8B6F-13AD2B5FCCEE}">
      <dgm:prSet/>
      <dgm:spPr/>
      <dgm:t>
        <a:bodyPr/>
        <a:lstStyle/>
        <a:p>
          <a:endParaRPr lang="en-US"/>
        </a:p>
      </dgm:t>
    </dgm:pt>
    <dgm:pt modelId="{E30DF998-DBEF-4953-9EBA-29D52DE541D7}">
      <dgm:prSet/>
      <dgm:spPr/>
      <dgm:t>
        <a:bodyPr/>
        <a:lstStyle/>
        <a:p>
          <a:r>
            <a:rPr lang="en-US" dirty="0"/>
            <a:t>Easy data set consisted of 12 items and hard consisted of 4 items</a:t>
          </a:r>
        </a:p>
      </dgm:t>
    </dgm:pt>
    <dgm:pt modelId="{462AEA26-C858-4DEC-BF4B-0FC1923C63AE}" type="parTrans" cxnId="{C10CDCCB-E5B6-4A3D-B6A5-07CCAF81057C}">
      <dgm:prSet/>
      <dgm:spPr/>
      <dgm:t>
        <a:bodyPr/>
        <a:lstStyle/>
        <a:p>
          <a:endParaRPr lang="en-US"/>
        </a:p>
      </dgm:t>
    </dgm:pt>
    <dgm:pt modelId="{127B6AB1-0794-479B-A1F9-538C888D20C7}" type="sibTrans" cxnId="{C10CDCCB-E5B6-4A3D-B6A5-07CCAF81057C}">
      <dgm:prSet/>
      <dgm:spPr/>
      <dgm:t>
        <a:bodyPr/>
        <a:lstStyle/>
        <a:p>
          <a:endParaRPr lang="en-US"/>
        </a:p>
      </dgm:t>
    </dgm:pt>
    <dgm:pt modelId="{6A2088C8-31BF-4C77-A51D-894A34EEA127}" type="pres">
      <dgm:prSet presAssocID="{8FAD78E0-EDA6-4A79-9CAA-C2640AA73866}" presName="root" presStyleCnt="0">
        <dgm:presLayoutVars>
          <dgm:dir/>
          <dgm:resizeHandles val="exact"/>
        </dgm:presLayoutVars>
      </dgm:prSet>
      <dgm:spPr/>
    </dgm:pt>
    <dgm:pt modelId="{3F81DE97-3232-40AE-BB0A-393BF96808CA}" type="pres">
      <dgm:prSet presAssocID="{7003FC47-BA41-4C56-964A-CD7FB2AB1798}" presName="compNode" presStyleCnt="0"/>
      <dgm:spPr/>
    </dgm:pt>
    <dgm:pt modelId="{5300B850-25CD-43DC-BFBA-3A19204E7E14}" type="pres">
      <dgm:prSet presAssocID="{7003FC47-BA41-4C56-964A-CD7FB2AB1798}" presName="bgRect" presStyleLbl="bgShp" presStyleIdx="0" presStyleCnt="2"/>
      <dgm:spPr/>
    </dgm:pt>
    <dgm:pt modelId="{62B3AFAA-F1BF-431F-B683-C28AA755EF3A}" type="pres">
      <dgm:prSet presAssocID="{7003FC47-BA41-4C56-964A-CD7FB2AB17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6E031D2-0728-43D8-B8A7-F2245E2B6920}" type="pres">
      <dgm:prSet presAssocID="{7003FC47-BA41-4C56-964A-CD7FB2AB1798}" presName="spaceRect" presStyleCnt="0"/>
      <dgm:spPr/>
    </dgm:pt>
    <dgm:pt modelId="{9A8DDF1B-F41D-4280-9F6C-515F2F9D47ED}" type="pres">
      <dgm:prSet presAssocID="{7003FC47-BA41-4C56-964A-CD7FB2AB1798}" presName="parTx" presStyleLbl="revTx" presStyleIdx="0" presStyleCnt="2">
        <dgm:presLayoutVars>
          <dgm:chMax val="0"/>
          <dgm:chPref val="0"/>
        </dgm:presLayoutVars>
      </dgm:prSet>
      <dgm:spPr/>
    </dgm:pt>
    <dgm:pt modelId="{CABC84CB-7B8D-4848-BA24-AE8EE42E8CDE}" type="pres">
      <dgm:prSet presAssocID="{CC553055-946B-41F1-BB1D-CF8778930A27}" presName="sibTrans" presStyleCnt="0"/>
      <dgm:spPr/>
    </dgm:pt>
    <dgm:pt modelId="{A8F1277F-8264-4CEF-B5CA-94A38168C93D}" type="pres">
      <dgm:prSet presAssocID="{E30DF998-DBEF-4953-9EBA-29D52DE541D7}" presName="compNode" presStyleCnt="0"/>
      <dgm:spPr/>
    </dgm:pt>
    <dgm:pt modelId="{B8F8DAC0-20DC-400A-9E9F-FBA41105A874}" type="pres">
      <dgm:prSet presAssocID="{E30DF998-DBEF-4953-9EBA-29D52DE541D7}" presName="bgRect" presStyleLbl="bgShp" presStyleIdx="1" presStyleCnt="2"/>
      <dgm:spPr/>
    </dgm:pt>
    <dgm:pt modelId="{4C139C24-D97F-4219-A72E-25059AA6EBAC}" type="pres">
      <dgm:prSet presAssocID="{E30DF998-DBEF-4953-9EBA-29D52DE541D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8CA85AAC-9B68-4736-A523-EFA40331BF56}" type="pres">
      <dgm:prSet presAssocID="{E30DF998-DBEF-4953-9EBA-29D52DE541D7}" presName="spaceRect" presStyleCnt="0"/>
      <dgm:spPr/>
    </dgm:pt>
    <dgm:pt modelId="{B2EBEDEC-9FE6-4464-9ECC-3D06EDAEBBEE}" type="pres">
      <dgm:prSet presAssocID="{E30DF998-DBEF-4953-9EBA-29D52DE541D7}" presName="parTx" presStyleLbl="revTx" presStyleIdx="1" presStyleCnt="2">
        <dgm:presLayoutVars>
          <dgm:chMax val="0"/>
          <dgm:chPref val="0"/>
        </dgm:presLayoutVars>
      </dgm:prSet>
      <dgm:spPr/>
    </dgm:pt>
  </dgm:ptLst>
  <dgm:cxnLst>
    <dgm:cxn modelId="{6880365D-13D4-41CA-8C99-742533EDCAD3}" type="presOf" srcId="{E30DF998-DBEF-4953-9EBA-29D52DE541D7}" destId="{B2EBEDEC-9FE6-4464-9ECC-3D06EDAEBBEE}" srcOrd="0" destOrd="0" presId="urn:microsoft.com/office/officeart/2018/2/layout/IconVerticalSolidList"/>
    <dgm:cxn modelId="{FAFFAC50-A1B7-4938-8B6F-13AD2B5FCCEE}" srcId="{8FAD78E0-EDA6-4A79-9CAA-C2640AA73866}" destId="{7003FC47-BA41-4C56-964A-CD7FB2AB1798}" srcOrd="0" destOrd="0" parTransId="{97C06083-2256-45C0-AB67-23B9CE9D3B65}" sibTransId="{CC553055-946B-41F1-BB1D-CF8778930A27}"/>
    <dgm:cxn modelId="{76083674-42FA-4960-A8F9-B1A4E01C1BBB}" type="presOf" srcId="{8FAD78E0-EDA6-4A79-9CAA-C2640AA73866}" destId="{6A2088C8-31BF-4C77-A51D-894A34EEA127}" srcOrd="0" destOrd="0" presId="urn:microsoft.com/office/officeart/2018/2/layout/IconVerticalSolidList"/>
    <dgm:cxn modelId="{C636C58E-D629-4490-8B9F-96359B69FCDE}" type="presOf" srcId="{7003FC47-BA41-4C56-964A-CD7FB2AB1798}" destId="{9A8DDF1B-F41D-4280-9F6C-515F2F9D47ED}" srcOrd="0" destOrd="0" presId="urn:microsoft.com/office/officeart/2018/2/layout/IconVerticalSolidList"/>
    <dgm:cxn modelId="{C10CDCCB-E5B6-4A3D-B6A5-07CCAF81057C}" srcId="{8FAD78E0-EDA6-4A79-9CAA-C2640AA73866}" destId="{E30DF998-DBEF-4953-9EBA-29D52DE541D7}" srcOrd="1" destOrd="0" parTransId="{462AEA26-C858-4DEC-BF4B-0FC1923C63AE}" sibTransId="{127B6AB1-0794-479B-A1F9-538C888D20C7}"/>
    <dgm:cxn modelId="{3D5898A2-D3D6-4D7C-AC66-007BBBF366C8}" type="presParOf" srcId="{6A2088C8-31BF-4C77-A51D-894A34EEA127}" destId="{3F81DE97-3232-40AE-BB0A-393BF96808CA}" srcOrd="0" destOrd="0" presId="urn:microsoft.com/office/officeart/2018/2/layout/IconVerticalSolidList"/>
    <dgm:cxn modelId="{47E0F0BF-286B-42E4-AB40-F443D34FCD1F}" type="presParOf" srcId="{3F81DE97-3232-40AE-BB0A-393BF96808CA}" destId="{5300B850-25CD-43DC-BFBA-3A19204E7E14}" srcOrd="0" destOrd="0" presId="urn:microsoft.com/office/officeart/2018/2/layout/IconVerticalSolidList"/>
    <dgm:cxn modelId="{BBCA887A-747C-4F0A-87D9-805D94FEFA9E}" type="presParOf" srcId="{3F81DE97-3232-40AE-BB0A-393BF96808CA}" destId="{62B3AFAA-F1BF-431F-B683-C28AA755EF3A}" srcOrd="1" destOrd="0" presId="urn:microsoft.com/office/officeart/2018/2/layout/IconVerticalSolidList"/>
    <dgm:cxn modelId="{DEF3050A-F6F6-404E-B668-99DC2070CF43}" type="presParOf" srcId="{3F81DE97-3232-40AE-BB0A-393BF96808CA}" destId="{96E031D2-0728-43D8-B8A7-F2245E2B6920}" srcOrd="2" destOrd="0" presId="urn:microsoft.com/office/officeart/2018/2/layout/IconVerticalSolidList"/>
    <dgm:cxn modelId="{50A8D238-4FCA-43FA-83DB-4A3D834A7947}" type="presParOf" srcId="{3F81DE97-3232-40AE-BB0A-393BF96808CA}" destId="{9A8DDF1B-F41D-4280-9F6C-515F2F9D47ED}" srcOrd="3" destOrd="0" presId="urn:microsoft.com/office/officeart/2018/2/layout/IconVerticalSolidList"/>
    <dgm:cxn modelId="{3C3E6066-C871-4330-B1A3-75CCE487D727}" type="presParOf" srcId="{6A2088C8-31BF-4C77-A51D-894A34EEA127}" destId="{CABC84CB-7B8D-4848-BA24-AE8EE42E8CDE}" srcOrd="1" destOrd="0" presId="urn:microsoft.com/office/officeart/2018/2/layout/IconVerticalSolidList"/>
    <dgm:cxn modelId="{1C9C76A6-2976-48F2-AC72-5072B4AD92F6}" type="presParOf" srcId="{6A2088C8-31BF-4C77-A51D-894A34EEA127}" destId="{A8F1277F-8264-4CEF-B5CA-94A38168C93D}" srcOrd="2" destOrd="0" presId="urn:microsoft.com/office/officeart/2018/2/layout/IconVerticalSolidList"/>
    <dgm:cxn modelId="{F96BFDCD-9447-4A73-A86C-06ACBCEA2D57}" type="presParOf" srcId="{A8F1277F-8264-4CEF-B5CA-94A38168C93D}" destId="{B8F8DAC0-20DC-400A-9E9F-FBA41105A874}" srcOrd="0" destOrd="0" presId="urn:microsoft.com/office/officeart/2018/2/layout/IconVerticalSolidList"/>
    <dgm:cxn modelId="{5808C91D-F7A2-4D98-97DE-E1AA8087423D}" type="presParOf" srcId="{A8F1277F-8264-4CEF-B5CA-94A38168C93D}" destId="{4C139C24-D97F-4219-A72E-25059AA6EBAC}" srcOrd="1" destOrd="0" presId="urn:microsoft.com/office/officeart/2018/2/layout/IconVerticalSolidList"/>
    <dgm:cxn modelId="{634EA0ED-6F74-4C30-AA73-EC4EDE522DDA}" type="presParOf" srcId="{A8F1277F-8264-4CEF-B5CA-94A38168C93D}" destId="{8CA85AAC-9B68-4736-A523-EFA40331BF56}" srcOrd="2" destOrd="0" presId="urn:microsoft.com/office/officeart/2018/2/layout/IconVerticalSolidList"/>
    <dgm:cxn modelId="{D10B9812-301C-45EA-986C-93F320C0F3DA}" type="presParOf" srcId="{A8F1277F-8264-4CEF-B5CA-94A38168C93D}" destId="{B2EBEDEC-9FE6-4464-9ECC-3D06EDAEBBE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0B850-25CD-43DC-BFBA-3A19204E7E14}">
      <dsp:nvSpPr>
        <dsp:cNvPr id="0" name=""/>
        <dsp:cNvSpPr/>
      </dsp:nvSpPr>
      <dsp:spPr>
        <a:xfrm>
          <a:off x="0" y="608548"/>
          <a:ext cx="10515600" cy="112347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B3AFAA-F1BF-431F-B683-C28AA755EF3A}">
      <dsp:nvSpPr>
        <dsp:cNvPr id="0" name=""/>
        <dsp:cNvSpPr/>
      </dsp:nvSpPr>
      <dsp:spPr>
        <a:xfrm>
          <a:off x="339850" y="861329"/>
          <a:ext cx="617910" cy="6179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8DDF1B-F41D-4280-9F6C-515F2F9D47ED}">
      <dsp:nvSpPr>
        <dsp:cNvPr id="0" name=""/>
        <dsp:cNvSpPr/>
      </dsp:nvSpPr>
      <dsp:spPr>
        <a:xfrm>
          <a:off x="1297612" y="608548"/>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933450">
            <a:lnSpc>
              <a:spcPct val="90000"/>
            </a:lnSpc>
            <a:spcBef>
              <a:spcPct val="0"/>
            </a:spcBef>
            <a:spcAft>
              <a:spcPct val="35000"/>
            </a:spcAft>
            <a:buNone/>
          </a:pPr>
          <a:r>
            <a:rPr lang="en-US" sz="2100" kern="1200" dirty="0"/>
            <a:t>I used the accuracy dataset to identify which items were hard or easy with hard items being classified as being responded to incorrectly by more than half of the participants  (14/27). The rest were classified as easy.</a:t>
          </a:r>
        </a:p>
      </dsp:txBody>
      <dsp:txXfrm>
        <a:off x="1297612" y="608548"/>
        <a:ext cx="9217987" cy="1123473"/>
      </dsp:txXfrm>
    </dsp:sp>
    <dsp:sp modelId="{B8F8DAC0-20DC-400A-9E9F-FBA41105A874}">
      <dsp:nvSpPr>
        <dsp:cNvPr id="0" name=""/>
        <dsp:cNvSpPr/>
      </dsp:nvSpPr>
      <dsp:spPr>
        <a:xfrm>
          <a:off x="0" y="2012890"/>
          <a:ext cx="10515600" cy="112347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139C24-D97F-4219-A72E-25059AA6EBAC}">
      <dsp:nvSpPr>
        <dsp:cNvPr id="0" name=""/>
        <dsp:cNvSpPr/>
      </dsp:nvSpPr>
      <dsp:spPr>
        <a:xfrm>
          <a:off x="339850" y="2265671"/>
          <a:ext cx="617910" cy="6179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EBEDEC-9FE6-4464-9ECC-3D06EDAEBBEE}">
      <dsp:nvSpPr>
        <dsp:cNvPr id="0" name=""/>
        <dsp:cNvSpPr/>
      </dsp:nvSpPr>
      <dsp:spPr>
        <a:xfrm>
          <a:off x="1297612" y="2012890"/>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933450">
            <a:lnSpc>
              <a:spcPct val="90000"/>
            </a:lnSpc>
            <a:spcBef>
              <a:spcPct val="0"/>
            </a:spcBef>
            <a:spcAft>
              <a:spcPct val="35000"/>
            </a:spcAft>
            <a:buNone/>
          </a:pPr>
          <a:r>
            <a:rPr lang="en-US" sz="2100" kern="1200" dirty="0"/>
            <a:t>Easy data set consisted of 12 items and hard consisted of 4 items</a:t>
          </a:r>
        </a:p>
      </dsp:txBody>
      <dsp:txXfrm>
        <a:off x="1297612" y="2012890"/>
        <a:ext cx="9217987" cy="11234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3/2/2024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338238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to be at 10 min mark by this slide</a:t>
            </a:r>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4168332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solidFill>
                  <a:srgbClr val="000000"/>
                </a:solidFill>
                <a:latin typeface="Calibri" panose="020F0502020204030204" pitchFamily="34" charset="0"/>
              </a:rPr>
              <a:t>Discuss whether all your parameters converged</a:t>
            </a:r>
          </a:p>
          <a:p>
            <a:r>
              <a:rPr lang="en-US" sz="1200" b="0" i="0" u="none" strike="noStrike" baseline="0" dirty="0">
                <a:solidFill>
                  <a:srgbClr val="000000"/>
                </a:solidFill>
                <a:latin typeface="Arial" panose="020B0604020202020204" pitchFamily="34" charset="0"/>
              </a:rPr>
              <a:t>•</a:t>
            </a:r>
            <a:r>
              <a:rPr lang="en-US" sz="1200" b="0" i="0" u="none" strike="noStrike" baseline="0" dirty="0">
                <a:solidFill>
                  <a:srgbClr val="000000"/>
                </a:solidFill>
                <a:latin typeface="Calibri" panose="020F0502020204030204" pitchFamily="34" charset="0"/>
              </a:rPr>
              <a:t>Mention the range of each of the parameter estimates</a:t>
            </a:r>
          </a:p>
          <a:p>
            <a:r>
              <a:rPr lang="en-US" sz="1200" b="0" i="0" u="none" strike="noStrike" baseline="0" dirty="0">
                <a:solidFill>
                  <a:srgbClr val="000000"/>
                </a:solidFill>
                <a:latin typeface="Arial" panose="020B0604020202020204" pitchFamily="34" charset="0"/>
              </a:rPr>
              <a:t>•</a:t>
            </a:r>
            <a:r>
              <a:rPr lang="en-US" sz="1200" b="0" i="0" u="none" strike="noStrike" baseline="0" dirty="0">
                <a:solidFill>
                  <a:srgbClr val="000000"/>
                </a:solidFill>
                <a:latin typeface="Calibri" panose="020F0502020204030204" pitchFamily="34" charset="0"/>
              </a:rPr>
              <a:t>Mention whether the parameter estimates are able to represent the observed data</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429176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3149215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Participants required to view RDK and report dominant direction via mouse movements</a:t>
            </a:r>
          </a:p>
          <a:p>
            <a:r>
              <a:rPr lang="en-US" dirty="0"/>
              <a:t>Directly afterwards participants were asked to select number of points willing to wager that the answer chosen was correct</a:t>
            </a:r>
          </a:p>
          <a:p>
            <a:r>
              <a:rPr lang="en-US" dirty="0"/>
              <a:t>Coherence was manipulated</a:t>
            </a:r>
          </a:p>
          <a:p>
            <a:r>
              <a:rPr lang="en-US" dirty="0"/>
              <a:t>“Decision confidence” = </a:t>
            </a:r>
            <a:r>
              <a:rPr lang="en-US" sz="1800" b="0" i="0" u="none" strike="noStrike" baseline="0" dirty="0">
                <a:latin typeface="CMR12"/>
              </a:rPr>
              <a:t>subjective sense of certainty</a:t>
            </a:r>
          </a:p>
          <a:p>
            <a:pPr algn="l"/>
            <a:r>
              <a:rPr lang="en-US" sz="1800" b="0" i="0" u="none" strike="noStrike" baseline="0" dirty="0">
                <a:latin typeface="CMR12"/>
              </a:rPr>
              <a:t>Motion coherence (the probability of any particular dot being displaced in the</a:t>
            </a:r>
          </a:p>
          <a:p>
            <a:pPr algn="l"/>
            <a:r>
              <a:rPr lang="en-US" sz="1800" b="0" i="0" u="none" strike="noStrike" baseline="0" dirty="0">
                <a:latin typeface="CMR12"/>
              </a:rPr>
              <a:t>stimulus direction)</a:t>
            </a:r>
          </a:p>
          <a:p>
            <a:pPr algn="l"/>
            <a:r>
              <a:rPr lang="en-US" sz="1800" b="0" i="0" u="none" strike="noStrike" baseline="0" dirty="0" err="1">
                <a:latin typeface="CMTI12"/>
              </a:rPr>
              <a:t>ouse</a:t>
            </a:r>
            <a:r>
              <a:rPr lang="en-US" sz="1800" b="0" i="0" u="none" strike="noStrike" baseline="0" dirty="0">
                <a:latin typeface="CMTI12"/>
              </a:rPr>
              <a:t> trajectory information was not predictive of post-decision</a:t>
            </a:r>
          </a:p>
          <a:p>
            <a:pPr algn="l"/>
            <a:r>
              <a:rPr lang="en-US" sz="1800" b="0" i="0" u="none" strike="noStrike" baseline="0" dirty="0">
                <a:latin typeface="CMTI12"/>
              </a:rPr>
              <a:t>certainty but was strongly related to decision accuracy.</a:t>
            </a:r>
          </a:p>
          <a:p>
            <a:pPr algn="l"/>
            <a:r>
              <a:rPr lang="en-US" sz="1800" b="0" i="0" u="none" strike="noStrike" baseline="0" dirty="0">
                <a:latin typeface="CMTI12"/>
              </a:rPr>
              <a:t>Result of the experiment: mouse trajectories were not indicative of confidence but were related to </a:t>
            </a:r>
            <a:r>
              <a:rPr lang="en-US" sz="1800" b="0" i="0" u="none" strike="noStrike" baseline="0" dirty="0" err="1">
                <a:latin typeface="CMTI12"/>
              </a:rPr>
              <a:t>accuarcy</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3054867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Georgia" panose="02040502050405020303" pitchFamily="18" charset="0"/>
              </a:rPr>
              <a:t>speed–accuracy trade-off</a:t>
            </a:r>
          </a:p>
          <a:p>
            <a:r>
              <a:rPr lang="en-US" b="0" i="0" dirty="0">
                <a:solidFill>
                  <a:srgbClr val="333333"/>
                </a:solidFill>
                <a:effectLst/>
                <a:latin typeface="Georgia" panose="02040502050405020303" pitchFamily="18" charset="0"/>
              </a:rPr>
              <a:t>sequential accumulator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Georgia" panose="02040502050405020303" pitchFamily="18" charset="0"/>
              </a:rPr>
              <a:t>Ratcliff Diffusion model assumes that an observer accumulates evidence for responses until a threshold level of evidence for one of the responses is reached</a:t>
            </a:r>
          </a:p>
          <a:p>
            <a:pPr algn="l"/>
            <a:r>
              <a:rPr lang="en-US" sz="1800" b="0" i="0" u="none" strike="noStrike" baseline="0" dirty="0">
                <a:latin typeface="TimesNewRomanPS"/>
              </a:rPr>
              <a:t>tarting</a:t>
            </a:r>
          </a:p>
          <a:p>
            <a:pPr algn="l"/>
            <a:r>
              <a:rPr lang="en-US" sz="1800" b="0" i="0" u="none" strike="noStrike" baseline="0" dirty="0">
                <a:latin typeface="TimesNewRomanPS"/>
              </a:rPr>
              <a:t>point </a:t>
            </a:r>
            <a:r>
              <a:rPr lang="en-US" sz="1800" b="0" i="1" u="none" strike="noStrike" baseline="0" dirty="0">
                <a:latin typeface="TimesNewRomanPS-Italic"/>
              </a:rPr>
              <a:t>z </a:t>
            </a:r>
            <a:r>
              <a:rPr lang="en-US" sz="1800" b="0" i="0" u="none" strike="noStrike" baseline="0" dirty="0">
                <a:latin typeface="TimesNewRomanPS"/>
              </a:rPr>
              <a:t>is assumed to be equidistant from the response</a:t>
            </a:r>
          </a:p>
          <a:p>
            <a:pPr algn="l"/>
            <a:r>
              <a:rPr lang="en-US" sz="1800" b="0" i="0" u="none" strike="noStrike" baseline="0" dirty="0">
                <a:latin typeface="TimesNewRomanPS"/>
              </a:rPr>
              <a:t>boundaries, so that </a:t>
            </a:r>
            <a:r>
              <a:rPr lang="en-US" sz="1800" b="0" i="1" u="none" strike="noStrike" baseline="0" dirty="0">
                <a:latin typeface="TimesNewRomanPS-Italic"/>
              </a:rPr>
              <a:t>z=a</a:t>
            </a:r>
            <a:r>
              <a:rPr lang="en-US" sz="1800" b="0" i="0" u="none" strike="noStrike" baseline="0" dirty="0">
                <a:latin typeface="TimesNewRomanPS"/>
              </a:rPr>
              <a:t>/2.</a:t>
            </a:r>
            <a:endParaRPr lang="en-US" dirty="0"/>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831067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2 scored above 80% a handful above 70%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best </a:t>
            </a:r>
            <a:r>
              <a:rPr lang="en-US" dirty="0" err="1"/>
              <a:t>paritcipants</a:t>
            </a:r>
            <a:r>
              <a:rPr lang="en-US" dirty="0"/>
              <a:t> are 11 and 12</a:t>
            </a:r>
          </a:p>
          <a:p>
            <a:r>
              <a:rPr lang="en-US" dirty="0"/>
              <a:t>2</a:t>
            </a:r>
            <a:r>
              <a:rPr lang="en-US" baseline="30000" dirty="0"/>
              <a:t>nd</a:t>
            </a:r>
            <a:r>
              <a:rPr lang="en-US" dirty="0"/>
              <a:t> best = .875</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306662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Participant 5 responded the fastest but still scored better than average.</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424221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3x as many easy than hard </a:t>
            </a:r>
            <a:r>
              <a:rPr lang="en-US" dirty="0" err="1"/>
              <a:t>itmes</a:t>
            </a:r>
            <a:r>
              <a:rPr lang="en-US" dirty="0"/>
              <a:t> suggest this was an easy experiment.</a:t>
            </a:r>
          </a:p>
          <a:p>
            <a:r>
              <a:rPr lang="en-US" dirty="0" err="1"/>
              <a:t>Kinematograms</a:t>
            </a:r>
            <a:r>
              <a:rPr lang="en-US" dirty="0"/>
              <a:t> are based on low level movement not visual acuity</a:t>
            </a:r>
          </a:p>
          <a:p>
            <a:r>
              <a:rPr lang="en-US" dirty="0"/>
              <a:t>Easiest item was highest coherence no training</a:t>
            </a:r>
          </a:p>
          <a:p>
            <a:r>
              <a:rPr lang="en-US" dirty="0"/>
              <a:t>Hardest item was lowest coherence no training</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472711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to be at 5 mins at this mark</a:t>
            </a: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4206276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HMS is itself an instance of Metropolis Hastings</a:t>
            </a: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1979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Discuss range of values supported by your model</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Discuss whether your priors are weak, strong or un-informative</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Discuss an implication of prior choice.</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Discuss why the pattern flipped in case of response accuracy.</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1233011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title"/>
          </p:nvPr>
        </p:nvSpPr>
        <p:spPr>
          <a:xfrm>
            <a:off x="4657724" y="2809875"/>
            <a:ext cx="6696075" cy="1909763"/>
          </a:xfrm>
        </p:spPr>
        <p:txBody>
          <a:bodyPr anchor="b">
            <a:normAutofit/>
          </a:bodyPr>
          <a:lstStyle/>
          <a:p>
            <a:r>
              <a:rPr lang="en-US" dirty="0"/>
              <a:t>Examine </a:t>
            </a:r>
            <a:r>
              <a:rPr lang="en-US" dirty="0" err="1"/>
              <a:t>ez</a:t>
            </a:r>
            <a:r>
              <a:rPr lang="en-US" dirty="0"/>
              <a:t> diffusion parameters for two experimental conditions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4657725" y="5028803"/>
            <a:ext cx="6696074" cy="365125"/>
          </a:xfrm>
        </p:spPr>
        <p:txBody>
          <a:bodyPr anchor="b">
            <a:normAutofit/>
          </a:bodyPr>
          <a:lstStyle/>
          <a:p>
            <a:r>
              <a:rPr lang="en-US" dirty="0"/>
              <a:t>Saucedo </a:t>
            </a:r>
            <a:r>
              <a:rPr lang="en-US" dirty="0" err="1"/>
              <a:t>Saucedo</a:t>
            </a:r>
            <a:endParaRPr lang="en-US" dirty="0"/>
          </a:p>
        </p:txBody>
      </p:sp>
      <p:sp>
        <p:nvSpPr>
          <p:cNvPr id="8" name="Date Placeholder 3">
            <a:extLst>
              <a:ext uri="{FF2B5EF4-FFF2-40B4-BE49-F238E27FC236}">
                <a16:creationId xmlns:a16="http://schemas.microsoft.com/office/drawing/2014/main" id="{8AD4C437-1019-7F6A-4470-B3019352B971}"/>
              </a:ext>
            </a:extLst>
          </p:cNvPr>
          <p:cNvSpPr>
            <a:spLocks noGrp="1"/>
          </p:cNvSpPr>
          <p:nvPr>
            <p:ph type="dt" sz="half" idx="10"/>
          </p:nvPr>
        </p:nvSpPr>
        <p:spPr>
          <a:xfrm>
            <a:off x="4676774" y="6356350"/>
            <a:ext cx="1695450" cy="365125"/>
          </a:xfrm>
        </p:spPr>
        <p:txBody>
          <a:bodyPr/>
          <a:lstStyle/>
          <a:p>
            <a:pPr>
              <a:spcAft>
                <a:spcPts val="600"/>
              </a:spcAft>
            </a:pPr>
            <a:r>
              <a:rPr lang="en-US" dirty="0"/>
              <a:t>2023</a:t>
            </a:r>
          </a:p>
        </p:txBody>
      </p:sp>
      <p:sp>
        <p:nvSpPr>
          <p:cNvPr id="12" name="Slide Number Placeholder 5">
            <a:extLst>
              <a:ext uri="{FF2B5EF4-FFF2-40B4-BE49-F238E27FC236}">
                <a16:creationId xmlns:a16="http://schemas.microsoft.com/office/drawing/2014/main" id="{60E5F0C4-AD07-C926-711C-43F009FB842F}"/>
              </a:ext>
            </a:extLst>
          </p:cNvPr>
          <p:cNvSpPr>
            <a:spLocks noGrp="1"/>
          </p:cNvSpPr>
          <p:nvPr>
            <p:ph type="sldNum" sz="quarter" idx="12"/>
          </p:nvPr>
        </p:nvSpPr>
        <p:spPr>
          <a:xfrm>
            <a:off x="9658350" y="6356350"/>
            <a:ext cx="1695450" cy="365125"/>
          </a:xfrm>
        </p:spPr>
        <p:txBody>
          <a:bodyPr/>
          <a:lstStyle/>
          <a:p>
            <a:pPr>
              <a:spcAft>
                <a:spcPts val="600"/>
              </a:spcAft>
            </a:pPr>
            <a:fld id="{A49DFD55-3C28-40EF-9E31-A92D2E4017FF}" type="slidenum">
              <a:rPr lang="en-US" smtClean="0"/>
              <a:pPr>
                <a:spcAft>
                  <a:spcPts val="600"/>
                </a:spcAft>
              </a:pPr>
              <a:t>1</a:t>
            </a:fld>
            <a:endParaRPr lang="en-US"/>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title"/>
          </p:nvPr>
        </p:nvSpPr>
        <p:spPr>
          <a:xfrm>
            <a:off x="1885156" y="892177"/>
            <a:ext cx="8421688" cy="1325563"/>
          </a:xfrm>
        </p:spPr>
        <p:txBody>
          <a:bodyPr vert="horz" lIns="91440" tIns="45720" rIns="91440" bIns="45720" rtlCol="0" anchor="ctr">
            <a:normAutofit/>
          </a:bodyPr>
          <a:lstStyle/>
          <a:p>
            <a:r>
              <a:rPr lang="en-US" kern="1200" cap="all" spc="150" baseline="0" dirty="0">
                <a:solidFill>
                  <a:srgbClr val="FF0000"/>
                </a:solidFill>
                <a:latin typeface="+mj-lt"/>
                <a:ea typeface="+mj-ea"/>
                <a:cs typeface="+mj-cs"/>
              </a:rPr>
              <a:t>The Ez diffusion model</a:t>
            </a:r>
          </a:p>
        </p:txBody>
      </p:sp>
      <p:sp>
        <p:nvSpPr>
          <p:cNvPr id="14" name="Text Placeholder 2">
            <a:extLst>
              <a:ext uri="{FF2B5EF4-FFF2-40B4-BE49-F238E27FC236}">
                <a16:creationId xmlns:a16="http://schemas.microsoft.com/office/drawing/2014/main" id="{7E34EF39-B6C6-3F63-BB48-C2012C559942}"/>
              </a:ext>
            </a:extLst>
          </p:cNvPr>
          <p:cNvSpPr>
            <a:spLocks noGrp="1"/>
          </p:cNvSpPr>
          <p:nvPr>
            <p:ph type="body" idx="1"/>
          </p:nvPr>
        </p:nvSpPr>
        <p:spPr>
          <a:xfrm>
            <a:off x="1243104" y="2776936"/>
            <a:ext cx="2882475" cy="823912"/>
          </a:xfrm>
        </p:spPr>
        <p:txBody>
          <a:bodyPr/>
          <a:lstStyle/>
          <a:p>
            <a:r>
              <a:rPr lang="en-US" dirty="0"/>
              <a:t>Priors</a:t>
            </a:r>
          </a:p>
        </p:txBody>
      </p:sp>
      <p:sp>
        <p:nvSpPr>
          <p:cNvPr id="7" name="TextBox 6">
            <a:extLst>
              <a:ext uri="{FF2B5EF4-FFF2-40B4-BE49-F238E27FC236}">
                <a16:creationId xmlns:a16="http://schemas.microsoft.com/office/drawing/2014/main" id="{3ACA575A-28F8-3AAE-DEA3-44AB1871BC16}"/>
              </a:ext>
            </a:extLst>
          </p:cNvPr>
          <p:cNvSpPr txBox="1"/>
          <p:nvPr/>
        </p:nvSpPr>
        <p:spPr>
          <a:xfrm>
            <a:off x="1243104" y="3834606"/>
            <a:ext cx="2882475" cy="1997867"/>
          </a:xfrm>
          <a:prstGeom prst="rect">
            <a:avLst/>
          </a:prstGeom>
        </p:spPr>
        <p:txBody>
          <a:bodyPr vert="horz" lIns="91440" tIns="45720" rIns="91440" bIns="45720" rtlCol="0">
            <a:normAutofit lnSpcReduction="10000"/>
          </a:bodyPr>
          <a:lstStyle/>
          <a:p>
            <a:pPr>
              <a:spcBef>
                <a:spcPts val="1000"/>
              </a:spcBef>
            </a:pPr>
            <a:r>
              <a:rPr lang="en-US" sz="1400" b="1" spc="50" dirty="0">
                <a:effectLst/>
              </a:rPr>
              <a:t>Boundary</a:t>
            </a:r>
          </a:p>
          <a:p>
            <a:pPr>
              <a:spcBef>
                <a:spcPts val="1000"/>
              </a:spcBef>
            </a:pPr>
            <a:r>
              <a:rPr lang="en-US" sz="1400" spc="50" dirty="0">
                <a:effectLst/>
              </a:rPr>
              <a:t>a = ln(0,1)</a:t>
            </a:r>
            <a:r>
              <a:rPr lang="en-US" sz="1400" b="0" spc="50" dirty="0">
                <a:effectLst/>
              </a:rPr>
              <a:t>, shape=(I,1)</a:t>
            </a:r>
          </a:p>
          <a:p>
            <a:pPr>
              <a:spcBef>
                <a:spcPts val="1000"/>
              </a:spcBef>
            </a:pPr>
            <a:r>
              <a:rPr lang="en-US" sz="1400" b="1" spc="50" dirty="0">
                <a:effectLst/>
              </a:rPr>
              <a:t>Drift</a:t>
            </a:r>
          </a:p>
          <a:p>
            <a:pPr>
              <a:spcBef>
                <a:spcPts val="1000"/>
              </a:spcBef>
            </a:pPr>
            <a:r>
              <a:rPr lang="en-US" sz="1400" b="0" spc="50" dirty="0">
                <a:effectLst/>
              </a:rPr>
              <a:t>v = ln(</a:t>
            </a:r>
            <a:r>
              <a:rPr lang="en-US" sz="1400" spc="50" dirty="0"/>
              <a:t>0,1), </a:t>
            </a:r>
            <a:r>
              <a:rPr lang="en-US" sz="1400" b="0" spc="50" dirty="0">
                <a:effectLst/>
              </a:rPr>
              <a:t>shape = (I,1)</a:t>
            </a:r>
          </a:p>
          <a:p>
            <a:pPr>
              <a:spcBef>
                <a:spcPts val="1000"/>
              </a:spcBef>
            </a:pPr>
            <a:r>
              <a:rPr lang="en-US" sz="1400" b="1" spc="50" dirty="0"/>
              <a:t>Non-Decision Time</a:t>
            </a:r>
          </a:p>
          <a:p>
            <a:pPr>
              <a:spcBef>
                <a:spcPts val="1000"/>
              </a:spcBef>
            </a:pPr>
            <a:r>
              <a:rPr lang="en-US" sz="1400" spc="50" dirty="0" err="1"/>
              <a:t>t_er</a:t>
            </a:r>
            <a:r>
              <a:rPr lang="en-US" sz="1400" b="0" spc="50" dirty="0">
                <a:effectLst/>
              </a:rPr>
              <a:t> = ln(0,1), shape =(I,1)</a:t>
            </a:r>
          </a:p>
        </p:txBody>
      </p:sp>
      <p:sp>
        <p:nvSpPr>
          <p:cNvPr id="19" name="Text Placeholder 4">
            <a:extLst>
              <a:ext uri="{FF2B5EF4-FFF2-40B4-BE49-F238E27FC236}">
                <a16:creationId xmlns:a16="http://schemas.microsoft.com/office/drawing/2014/main" id="{F3A36A5B-6327-3C3C-884B-57A02A84BC1A}"/>
              </a:ext>
            </a:extLst>
          </p:cNvPr>
          <p:cNvSpPr>
            <a:spLocks noGrp="1"/>
          </p:cNvSpPr>
          <p:nvPr>
            <p:ph type="body" sz="quarter" idx="3"/>
          </p:nvPr>
        </p:nvSpPr>
        <p:spPr>
          <a:xfrm>
            <a:off x="4647665" y="2776936"/>
            <a:ext cx="2896671" cy="823912"/>
          </a:xfrm>
        </p:spPr>
        <p:txBody>
          <a:bodyPr/>
          <a:lstStyle/>
          <a:p>
            <a:r>
              <a:rPr lang="en-US" dirty="0"/>
              <a:t>Response Accuracy</a:t>
            </a:r>
          </a:p>
        </p:txBody>
      </p:sp>
      <p:pic>
        <p:nvPicPr>
          <p:cNvPr id="4" name="Content Placeholder 3">
            <a:extLst>
              <a:ext uri="{FF2B5EF4-FFF2-40B4-BE49-F238E27FC236}">
                <a16:creationId xmlns:a16="http://schemas.microsoft.com/office/drawing/2014/main" id="{653A1D0B-4B09-1FF1-E03B-19B14C10FCB7}"/>
              </a:ext>
            </a:extLst>
          </p:cNvPr>
          <p:cNvPicPr>
            <a:picLocks noGrp="1" noChangeAspect="1"/>
          </p:cNvPicPr>
          <p:nvPr>
            <p:ph sz="quarter" idx="4"/>
          </p:nvPr>
        </p:nvPicPr>
        <p:blipFill>
          <a:blip r:embed="rId3"/>
          <a:stretch>
            <a:fillRect/>
          </a:stretch>
        </p:blipFill>
        <p:spPr>
          <a:xfrm>
            <a:off x="4647665" y="3964448"/>
            <a:ext cx="2762178" cy="1191190"/>
          </a:xfrm>
        </p:spPr>
      </p:pic>
      <p:sp>
        <p:nvSpPr>
          <p:cNvPr id="23" name="Text Placeholder 6">
            <a:extLst>
              <a:ext uri="{FF2B5EF4-FFF2-40B4-BE49-F238E27FC236}">
                <a16:creationId xmlns:a16="http://schemas.microsoft.com/office/drawing/2014/main" id="{DB8DED64-D3F7-3C32-D378-5B00DDF0A871}"/>
              </a:ext>
            </a:extLst>
          </p:cNvPr>
          <p:cNvSpPr>
            <a:spLocks noGrp="1"/>
          </p:cNvSpPr>
          <p:nvPr>
            <p:ph type="body" idx="13"/>
          </p:nvPr>
        </p:nvSpPr>
        <p:spPr>
          <a:xfrm>
            <a:off x="8066421" y="2776936"/>
            <a:ext cx="2882475" cy="823912"/>
          </a:xfrm>
        </p:spPr>
        <p:txBody>
          <a:bodyPr/>
          <a:lstStyle/>
          <a:p>
            <a:r>
              <a:rPr lang="en-US" dirty="0"/>
              <a:t>Response Time</a:t>
            </a:r>
          </a:p>
        </p:txBody>
      </p:sp>
      <p:pic>
        <p:nvPicPr>
          <p:cNvPr id="6" name="Content Placeholder 5">
            <a:extLst>
              <a:ext uri="{FF2B5EF4-FFF2-40B4-BE49-F238E27FC236}">
                <a16:creationId xmlns:a16="http://schemas.microsoft.com/office/drawing/2014/main" id="{7A60101C-EC0E-1C43-4F29-ECF07A13626E}"/>
              </a:ext>
            </a:extLst>
          </p:cNvPr>
          <p:cNvPicPr>
            <a:picLocks noGrp="1" noChangeAspect="1"/>
          </p:cNvPicPr>
          <p:nvPr>
            <p:ph sz="half" idx="14"/>
          </p:nvPr>
        </p:nvPicPr>
        <p:blipFill>
          <a:blip r:embed="rId4"/>
          <a:stretch>
            <a:fillRect/>
          </a:stretch>
        </p:blipFill>
        <p:spPr>
          <a:xfrm>
            <a:off x="7931929" y="3834606"/>
            <a:ext cx="3389111" cy="1903843"/>
          </a:xfrm>
        </p:spPr>
      </p:pic>
      <p:sp>
        <p:nvSpPr>
          <p:cNvPr id="8" name="Date Placeholder 3">
            <a:extLst>
              <a:ext uri="{FF2B5EF4-FFF2-40B4-BE49-F238E27FC236}">
                <a16:creationId xmlns:a16="http://schemas.microsoft.com/office/drawing/2014/main" id="{D3296170-E790-3E5C-9427-219561C5F5E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latin typeface="+mn-lt"/>
                <a:ea typeface="+mn-ea"/>
                <a:cs typeface="+mn-cs"/>
              </a:rPr>
              <a:t>2023</a:t>
            </a:r>
          </a:p>
        </p:txBody>
      </p:sp>
      <p:sp>
        <p:nvSpPr>
          <p:cNvPr id="12" name="Slide Number Placeholder 5">
            <a:extLst>
              <a:ext uri="{FF2B5EF4-FFF2-40B4-BE49-F238E27FC236}">
                <a16:creationId xmlns:a16="http://schemas.microsoft.com/office/drawing/2014/main" id="{CE06C9BD-DCF8-6E63-899F-3EAE203D958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10</a:t>
            </a:fld>
            <a:endParaRPr lang="en-US"/>
          </a:p>
        </p:txBody>
      </p:sp>
    </p:spTree>
    <p:extLst>
      <p:ext uri="{BB962C8B-B14F-4D97-AF65-F5344CB8AC3E}">
        <p14:creationId xmlns:p14="http://schemas.microsoft.com/office/powerpoint/2010/main" val="37972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normAutofit fontScale="90000"/>
          </a:bodyPr>
          <a:lstStyle/>
          <a:p>
            <a:r>
              <a:rPr lang="en-US" dirty="0"/>
              <a:t>Parameter Estimation method: No-</a:t>
            </a:r>
            <a:r>
              <a:rPr lang="en-US" dirty="0" err="1"/>
              <a:t>u-turn</a:t>
            </a:r>
            <a:r>
              <a:rPr lang="en-US" dirty="0"/>
              <a:t> sampler</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sz="1800" dirty="0"/>
              <a:t>An extension of Hamiltonian Monte Carlo algorithm</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sz="1800" dirty="0"/>
              <a:t>Unlike HMC, NUTS doesn’t require user to set a number of steps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142" y="3813588"/>
            <a:ext cx="5102680" cy="1010842"/>
          </a:xfrm>
        </p:spPr>
        <p:txBody>
          <a:bodyPr>
            <a:normAutofit/>
          </a:bodyPr>
          <a:lstStyle/>
          <a:p>
            <a:r>
              <a:rPr lang="en-US" dirty="0"/>
              <a:t>NUTS performs as efficiently as standard HMC method</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endParaRPr lang="en-US" dirty="0"/>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2023</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838200" y="346714"/>
            <a:ext cx="10515600" cy="1325563"/>
          </a:xfrm>
        </p:spPr>
        <p:txBody>
          <a:bodyPr vert="horz" lIns="91440" tIns="45720" rIns="91440" bIns="45720" rtlCol="0" anchor="ctr">
            <a:normAutofit/>
          </a:bodyPr>
          <a:lstStyle/>
          <a:p>
            <a:r>
              <a:rPr lang="en-US" kern="1200" cap="all" spc="150" baseline="0" dirty="0">
                <a:latin typeface="+mj-lt"/>
                <a:ea typeface="+mj-ea"/>
                <a:cs typeface="+mj-cs"/>
              </a:rPr>
              <a:t>Present study</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latin typeface="+mn-lt"/>
                <a:ea typeface="+mn-ea"/>
                <a:cs typeface="+mn-cs"/>
              </a:rPr>
              <a:t>2023</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12</a:t>
            </a:fld>
            <a:endParaRPr lang="en-US"/>
          </a:p>
        </p:txBody>
      </p:sp>
      <p:graphicFrame>
        <p:nvGraphicFramePr>
          <p:cNvPr id="27" name="TextBox 2">
            <a:extLst>
              <a:ext uri="{FF2B5EF4-FFF2-40B4-BE49-F238E27FC236}">
                <a16:creationId xmlns:a16="http://schemas.microsoft.com/office/drawing/2014/main" id="{71DAAD38-F4C0-8E6E-F05D-99CD2C71A5E1}"/>
              </a:ext>
            </a:extLst>
          </p:cNvPr>
          <p:cNvGraphicFramePr/>
          <p:nvPr>
            <p:extLst>
              <p:ext uri="{D42A27DB-BD31-4B8C-83A1-F6EECF244321}">
                <p14:modId xmlns:p14="http://schemas.microsoft.com/office/powerpoint/2010/main" val="972352770"/>
              </p:ext>
            </p:extLst>
          </p:nvPr>
        </p:nvGraphicFramePr>
        <p:xfrm>
          <a:off x="838200" y="1847720"/>
          <a:ext cx="10515600" cy="374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930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ctrTitle"/>
          </p:nvPr>
        </p:nvSpPr>
        <p:spPr>
          <a:xfrm>
            <a:off x="6416040" y="4434840"/>
            <a:ext cx="4941771" cy="1122202"/>
          </a:xfrm>
        </p:spPr>
        <p:txBody>
          <a:bodyPr anchor="b">
            <a:normAutofit/>
          </a:bodyPr>
          <a:lstStyle/>
          <a:p>
            <a:r>
              <a:rPr lang="en-US" dirty="0"/>
              <a:t>Results</a:t>
            </a:r>
          </a:p>
        </p:txBody>
      </p:sp>
      <p:sp>
        <p:nvSpPr>
          <p:cNvPr id="4" name="Date Placeholder 3" hidden="1">
            <a:extLst>
              <a:ext uri="{FF2B5EF4-FFF2-40B4-BE49-F238E27FC236}">
                <a16:creationId xmlns:a16="http://schemas.microsoft.com/office/drawing/2014/main" id="{00560550-EE65-43CE-B899-F421E74287A1}"/>
              </a:ext>
            </a:extLst>
          </p:cNvPr>
          <p:cNvSpPr>
            <a:spLocks noGrp="1"/>
          </p:cNvSpPr>
          <p:nvPr>
            <p:ph type="dt" sz="half" idx="4294967295"/>
          </p:nvPr>
        </p:nvSpPr>
        <p:spPr>
          <a:xfrm>
            <a:off x="838200" y="6356350"/>
            <a:ext cx="2743200" cy="365125"/>
          </a:xfrm>
        </p:spPr>
        <p:txBody>
          <a:bodyPr/>
          <a:lstStyle/>
          <a:p>
            <a:pPr>
              <a:spcAft>
                <a:spcPts val="600"/>
              </a:spcAft>
            </a:pPr>
            <a:r>
              <a:rPr lang="en-US" dirty="0"/>
              <a:t>20XX</a:t>
            </a:r>
            <a:endParaRPr lang="en-US"/>
          </a:p>
        </p:txBody>
      </p:sp>
      <p:sp>
        <p:nvSpPr>
          <p:cNvPr id="6" name="Slide Number Placeholder 5" hidden="1">
            <a:extLst>
              <a:ext uri="{FF2B5EF4-FFF2-40B4-BE49-F238E27FC236}">
                <a16:creationId xmlns:a16="http://schemas.microsoft.com/office/drawing/2014/main" id="{7C4B8313-9270-4128-8674-3A3E42B806BC}"/>
              </a:ext>
            </a:extLst>
          </p:cNvPr>
          <p:cNvSpPr>
            <a:spLocks noGrp="1"/>
          </p:cNvSpPr>
          <p:nvPr>
            <p:ph type="sldNum" sz="quarter" idx="4294967295"/>
          </p:nvPr>
        </p:nvSpPr>
        <p:spPr>
          <a:xfrm>
            <a:off x="8610600" y="6356350"/>
            <a:ext cx="2743200" cy="365125"/>
          </a:xfrm>
        </p:spPr>
        <p:txBody>
          <a:bodyPr/>
          <a:lstStyle/>
          <a:p>
            <a:pPr>
              <a:spcAft>
                <a:spcPts val="600"/>
              </a:spcAft>
            </a:pPr>
            <a:fld id="{A49DFD55-3C28-40EF-9E31-A92D2E4017FF}" type="slidenum">
              <a:rPr lang="en-US" smtClean="0"/>
              <a:pPr>
                <a:spcAft>
                  <a:spcPts val="600"/>
                </a:spcAft>
              </a:pPr>
              <a:t>13</a:t>
            </a:fld>
            <a:endParaRPr lang="en-US"/>
          </a:p>
        </p:txBody>
      </p:sp>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Prior Distributions of Model</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2023</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7" name="Picture 6">
            <a:extLst>
              <a:ext uri="{FF2B5EF4-FFF2-40B4-BE49-F238E27FC236}">
                <a16:creationId xmlns:a16="http://schemas.microsoft.com/office/drawing/2014/main" id="{BB717DB6-EFDA-564F-7171-4FA2B2385B0D}"/>
              </a:ext>
            </a:extLst>
          </p:cNvPr>
          <p:cNvPicPr>
            <a:picLocks noChangeAspect="1"/>
          </p:cNvPicPr>
          <p:nvPr/>
        </p:nvPicPr>
        <p:blipFill>
          <a:blip r:embed="rId3"/>
          <a:stretch>
            <a:fillRect/>
          </a:stretch>
        </p:blipFill>
        <p:spPr>
          <a:xfrm>
            <a:off x="1894974" y="1522688"/>
            <a:ext cx="8506326" cy="4540863"/>
          </a:xfrm>
          <a:prstGeom prst="rect">
            <a:avLst/>
          </a:prstGeom>
        </p:spPr>
      </p:pic>
    </p:spTree>
    <p:extLst>
      <p:ext uri="{BB962C8B-B14F-4D97-AF65-F5344CB8AC3E}">
        <p14:creationId xmlns:p14="http://schemas.microsoft.com/office/powerpoint/2010/main" val="2303579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Prior predictive check - easy</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2023</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pic>
        <p:nvPicPr>
          <p:cNvPr id="10" name="Picture 9">
            <a:extLst>
              <a:ext uri="{FF2B5EF4-FFF2-40B4-BE49-F238E27FC236}">
                <a16:creationId xmlns:a16="http://schemas.microsoft.com/office/drawing/2014/main" id="{AF1F5375-F2C2-2B2E-BB12-BF1DC8E1ABE9}"/>
              </a:ext>
            </a:extLst>
          </p:cNvPr>
          <p:cNvPicPr>
            <a:picLocks noChangeAspect="1"/>
          </p:cNvPicPr>
          <p:nvPr/>
        </p:nvPicPr>
        <p:blipFill>
          <a:blip r:embed="rId2"/>
          <a:stretch>
            <a:fillRect/>
          </a:stretch>
        </p:blipFill>
        <p:spPr>
          <a:xfrm>
            <a:off x="2067393" y="1690689"/>
            <a:ext cx="6126480" cy="3860853"/>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Prior predictive check - hard</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2023</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pic>
        <p:nvPicPr>
          <p:cNvPr id="10" name="Picture 9">
            <a:extLst>
              <a:ext uri="{FF2B5EF4-FFF2-40B4-BE49-F238E27FC236}">
                <a16:creationId xmlns:a16="http://schemas.microsoft.com/office/drawing/2014/main" id="{D2513A70-E4D3-E7F4-8B14-4E36D4BFA0F2}"/>
              </a:ext>
            </a:extLst>
          </p:cNvPr>
          <p:cNvPicPr>
            <a:picLocks noChangeAspect="1"/>
          </p:cNvPicPr>
          <p:nvPr/>
        </p:nvPicPr>
        <p:blipFill>
          <a:blip r:embed="rId2"/>
          <a:stretch>
            <a:fillRect/>
          </a:stretch>
        </p:blipFill>
        <p:spPr>
          <a:xfrm>
            <a:off x="3033211" y="1671232"/>
            <a:ext cx="6125578" cy="4685118"/>
          </a:xfrm>
          <a:prstGeom prst="rect">
            <a:avLst/>
          </a:prstGeom>
        </p:spPr>
      </p:pic>
    </p:spTree>
    <p:extLst>
      <p:ext uri="{BB962C8B-B14F-4D97-AF65-F5344CB8AC3E}">
        <p14:creationId xmlns:p14="http://schemas.microsoft.com/office/powerpoint/2010/main" val="3376226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8863-51A2-8F85-CAFC-A7D9F112B48F}"/>
              </a:ext>
            </a:extLst>
          </p:cNvPr>
          <p:cNvSpPr>
            <a:spLocks noGrp="1"/>
          </p:cNvSpPr>
          <p:nvPr>
            <p:ph type="title"/>
          </p:nvPr>
        </p:nvSpPr>
        <p:spPr/>
        <p:txBody>
          <a:bodyPr/>
          <a:lstStyle/>
          <a:p>
            <a:r>
              <a:rPr lang="en-US" dirty="0">
                <a:solidFill>
                  <a:srgbClr val="FF0000"/>
                </a:solidFill>
              </a:rPr>
              <a:t>Posterior</a:t>
            </a:r>
          </a:p>
        </p:txBody>
      </p:sp>
      <p:sp>
        <p:nvSpPr>
          <p:cNvPr id="3" name="Text Placeholder 2">
            <a:extLst>
              <a:ext uri="{FF2B5EF4-FFF2-40B4-BE49-F238E27FC236}">
                <a16:creationId xmlns:a16="http://schemas.microsoft.com/office/drawing/2014/main" id="{494EE336-62F1-C596-7382-7A2A3B464295}"/>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4C65F5D8-1294-DB56-B57D-E8D27C549962}"/>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F724D53E-2535-6523-1BD3-941C5F12BD1C}"/>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472479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Model fit - R</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pic>
        <p:nvPicPr>
          <p:cNvPr id="4" name="Picture 3">
            <a:extLst>
              <a:ext uri="{FF2B5EF4-FFF2-40B4-BE49-F238E27FC236}">
                <a16:creationId xmlns:a16="http://schemas.microsoft.com/office/drawing/2014/main" id="{74F6AF38-1936-98A7-4E61-6B8C4E0EE894}"/>
              </a:ext>
            </a:extLst>
          </p:cNvPr>
          <p:cNvPicPr>
            <a:picLocks noChangeAspect="1"/>
          </p:cNvPicPr>
          <p:nvPr/>
        </p:nvPicPr>
        <p:blipFill>
          <a:blip r:embed="rId3"/>
          <a:stretch>
            <a:fillRect/>
          </a:stretch>
        </p:blipFill>
        <p:spPr>
          <a:xfrm>
            <a:off x="6779757" y="3101120"/>
            <a:ext cx="1281255" cy="2985566"/>
          </a:xfrm>
          <a:prstGeom prst="rect">
            <a:avLst/>
          </a:prstGeom>
        </p:spPr>
      </p:pic>
      <p:sp>
        <p:nvSpPr>
          <p:cNvPr id="5" name="TextBox 4">
            <a:extLst>
              <a:ext uri="{FF2B5EF4-FFF2-40B4-BE49-F238E27FC236}">
                <a16:creationId xmlns:a16="http://schemas.microsoft.com/office/drawing/2014/main" id="{02BE24B8-6479-959E-0970-0393123FDA77}"/>
              </a:ext>
            </a:extLst>
          </p:cNvPr>
          <p:cNvSpPr txBox="1"/>
          <p:nvPr/>
        </p:nvSpPr>
        <p:spPr>
          <a:xfrm>
            <a:off x="6898312" y="2474764"/>
            <a:ext cx="926674" cy="369332"/>
          </a:xfrm>
          <a:prstGeom prst="rect">
            <a:avLst/>
          </a:prstGeom>
          <a:noFill/>
        </p:spPr>
        <p:txBody>
          <a:bodyPr wrap="square" rtlCol="0">
            <a:spAutoFit/>
          </a:bodyPr>
          <a:lstStyle/>
          <a:p>
            <a:r>
              <a:rPr lang="en-US" dirty="0"/>
              <a:t>Easy</a:t>
            </a:r>
          </a:p>
        </p:txBody>
      </p:sp>
      <p:pic>
        <p:nvPicPr>
          <p:cNvPr id="10" name="Picture 9">
            <a:extLst>
              <a:ext uri="{FF2B5EF4-FFF2-40B4-BE49-F238E27FC236}">
                <a16:creationId xmlns:a16="http://schemas.microsoft.com/office/drawing/2014/main" id="{9898B39C-E80A-0BFD-1B3D-1B37CE79D1CE}"/>
              </a:ext>
            </a:extLst>
          </p:cNvPr>
          <p:cNvPicPr>
            <a:picLocks noChangeAspect="1"/>
          </p:cNvPicPr>
          <p:nvPr/>
        </p:nvPicPr>
        <p:blipFill>
          <a:blip r:embed="rId4"/>
          <a:stretch>
            <a:fillRect/>
          </a:stretch>
        </p:blipFill>
        <p:spPr>
          <a:xfrm>
            <a:off x="2774395" y="3101121"/>
            <a:ext cx="1318925" cy="2985566"/>
          </a:xfrm>
          <a:prstGeom prst="rect">
            <a:avLst/>
          </a:prstGeom>
        </p:spPr>
      </p:pic>
      <p:sp>
        <p:nvSpPr>
          <p:cNvPr id="11" name="TextBox 10">
            <a:extLst>
              <a:ext uri="{FF2B5EF4-FFF2-40B4-BE49-F238E27FC236}">
                <a16:creationId xmlns:a16="http://schemas.microsoft.com/office/drawing/2014/main" id="{9C354D7B-F467-05C0-955C-895DB7969EFC}"/>
              </a:ext>
            </a:extLst>
          </p:cNvPr>
          <p:cNvSpPr txBox="1"/>
          <p:nvPr/>
        </p:nvSpPr>
        <p:spPr>
          <a:xfrm>
            <a:off x="2881243" y="2461728"/>
            <a:ext cx="834109" cy="369332"/>
          </a:xfrm>
          <a:prstGeom prst="rect">
            <a:avLst/>
          </a:prstGeom>
          <a:noFill/>
        </p:spPr>
        <p:txBody>
          <a:bodyPr wrap="square" rtlCol="0">
            <a:spAutoFit/>
          </a:bodyPr>
          <a:lstStyle/>
          <a:p>
            <a:r>
              <a:rPr lang="en-US" dirty="0"/>
              <a:t>Hard</a:t>
            </a:r>
          </a:p>
        </p:txBody>
      </p:sp>
    </p:spTree>
    <p:extLst>
      <p:ext uri="{BB962C8B-B14F-4D97-AF65-F5344CB8AC3E}">
        <p14:creationId xmlns:p14="http://schemas.microsoft.com/office/powerpoint/2010/main" val="166378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Posterior Distribution - Easy</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pic>
        <p:nvPicPr>
          <p:cNvPr id="9" name="Picture 8">
            <a:extLst>
              <a:ext uri="{FF2B5EF4-FFF2-40B4-BE49-F238E27FC236}">
                <a16:creationId xmlns:a16="http://schemas.microsoft.com/office/drawing/2014/main" id="{E0162860-0644-54B4-C7C8-04F153F3BAC5}"/>
              </a:ext>
            </a:extLst>
          </p:cNvPr>
          <p:cNvPicPr>
            <a:picLocks noChangeAspect="1"/>
          </p:cNvPicPr>
          <p:nvPr/>
        </p:nvPicPr>
        <p:blipFill>
          <a:blip r:embed="rId3"/>
          <a:stretch>
            <a:fillRect/>
          </a:stretch>
        </p:blipFill>
        <p:spPr>
          <a:xfrm>
            <a:off x="619626" y="1943098"/>
            <a:ext cx="10859827" cy="3222757"/>
          </a:xfrm>
          <a:prstGeom prst="rect">
            <a:avLst/>
          </a:prstGeom>
        </p:spPr>
      </p:pic>
    </p:spTree>
    <p:extLst>
      <p:ext uri="{BB962C8B-B14F-4D97-AF65-F5344CB8AC3E}">
        <p14:creationId xmlns:p14="http://schemas.microsoft.com/office/powerpoint/2010/main" val="289638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6B7DF-6D99-53B9-BDC8-577BE85F0B83}"/>
              </a:ext>
            </a:extLst>
          </p:cNvPr>
          <p:cNvSpPr>
            <a:spLocks noGrp="1"/>
          </p:cNvSpPr>
          <p:nvPr>
            <p:ph type="title"/>
          </p:nvPr>
        </p:nvSpPr>
        <p:spPr>
          <a:xfrm>
            <a:off x="1362075" y="2876551"/>
            <a:ext cx="5111750" cy="1204912"/>
          </a:xfrm>
        </p:spPr>
        <p:txBody>
          <a:bodyPr>
            <a:noAutofit/>
          </a:bodyPr>
          <a:lstStyle/>
          <a:p>
            <a:r>
              <a:rPr lang="en-US" sz="3200" dirty="0"/>
              <a:t>Capturing decision confidence through response trajectories and willingness to gamble</a:t>
            </a:r>
          </a:p>
        </p:txBody>
      </p:sp>
      <p:sp>
        <p:nvSpPr>
          <p:cNvPr id="3" name="Text Placeholder 2">
            <a:extLst>
              <a:ext uri="{FF2B5EF4-FFF2-40B4-BE49-F238E27FC236}">
                <a16:creationId xmlns:a16="http://schemas.microsoft.com/office/drawing/2014/main" id="{BC457200-148D-FF00-F550-1A441F368E0D}"/>
              </a:ext>
            </a:extLst>
          </p:cNvPr>
          <p:cNvSpPr>
            <a:spLocks noGrp="1"/>
          </p:cNvSpPr>
          <p:nvPr>
            <p:ph type="body" idx="1"/>
          </p:nvPr>
        </p:nvSpPr>
        <p:spPr>
          <a:xfrm>
            <a:off x="1362075" y="4081463"/>
            <a:ext cx="5111750" cy="320676"/>
          </a:xfrm>
        </p:spPr>
        <p:txBody>
          <a:bodyPr>
            <a:noAutofit/>
          </a:bodyPr>
          <a:lstStyle/>
          <a:p>
            <a:r>
              <a:rPr lang="en-US" sz="2000" dirty="0" err="1"/>
              <a:t>O’hara</a:t>
            </a:r>
            <a:r>
              <a:rPr lang="en-US" sz="2000" dirty="0"/>
              <a:t> et. al., 2017</a:t>
            </a:r>
          </a:p>
        </p:txBody>
      </p:sp>
      <p:sp>
        <p:nvSpPr>
          <p:cNvPr id="4" name="Date Placeholder 3">
            <a:extLst>
              <a:ext uri="{FF2B5EF4-FFF2-40B4-BE49-F238E27FC236}">
                <a16:creationId xmlns:a16="http://schemas.microsoft.com/office/drawing/2014/main" id="{9FEDF263-D1D4-DD27-DF04-EF8ACAA2C88A}"/>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5C2CEE83-BC50-028C-7F53-3E91ACEDFC9D}"/>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19051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Posterior distribution - hard</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pic>
        <p:nvPicPr>
          <p:cNvPr id="9" name="Picture 8">
            <a:extLst>
              <a:ext uri="{FF2B5EF4-FFF2-40B4-BE49-F238E27FC236}">
                <a16:creationId xmlns:a16="http://schemas.microsoft.com/office/drawing/2014/main" id="{916614D2-E85E-8518-6F75-EDA0FB8574F4}"/>
              </a:ext>
            </a:extLst>
          </p:cNvPr>
          <p:cNvPicPr>
            <a:picLocks noChangeAspect="1"/>
          </p:cNvPicPr>
          <p:nvPr/>
        </p:nvPicPr>
        <p:blipFill>
          <a:blip r:embed="rId2"/>
          <a:stretch>
            <a:fillRect/>
          </a:stretch>
        </p:blipFill>
        <p:spPr>
          <a:xfrm>
            <a:off x="838200" y="2205378"/>
            <a:ext cx="9727532" cy="2893317"/>
          </a:xfrm>
          <a:prstGeom prst="rect">
            <a:avLst/>
          </a:prstGeom>
        </p:spPr>
      </p:pic>
    </p:spTree>
    <p:extLst>
      <p:ext uri="{BB962C8B-B14F-4D97-AF65-F5344CB8AC3E}">
        <p14:creationId xmlns:p14="http://schemas.microsoft.com/office/powerpoint/2010/main" val="3220506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Posterior predictive check - easy</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pic>
        <p:nvPicPr>
          <p:cNvPr id="25" name="Picture 24">
            <a:extLst>
              <a:ext uri="{FF2B5EF4-FFF2-40B4-BE49-F238E27FC236}">
                <a16:creationId xmlns:a16="http://schemas.microsoft.com/office/drawing/2014/main" id="{FC1E3548-B7D2-98A7-D301-BD7DB4D60945}"/>
              </a:ext>
            </a:extLst>
          </p:cNvPr>
          <p:cNvPicPr>
            <a:picLocks noChangeAspect="1"/>
          </p:cNvPicPr>
          <p:nvPr/>
        </p:nvPicPr>
        <p:blipFill>
          <a:blip r:embed="rId2"/>
          <a:stretch>
            <a:fillRect/>
          </a:stretch>
        </p:blipFill>
        <p:spPr>
          <a:xfrm>
            <a:off x="2076450" y="2407446"/>
            <a:ext cx="8039100" cy="3458199"/>
          </a:xfrm>
          <a:prstGeom prst="rect">
            <a:avLst/>
          </a:prstGeom>
        </p:spPr>
      </p:pic>
    </p:spTree>
    <p:extLst>
      <p:ext uri="{BB962C8B-B14F-4D97-AF65-F5344CB8AC3E}">
        <p14:creationId xmlns:p14="http://schemas.microsoft.com/office/powerpoint/2010/main" val="3807730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Posterior predictive check - hard</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2023</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pic>
        <p:nvPicPr>
          <p:cNvPr id="25" name="Picture 24">
            <a:extLst>
              <a:ext uri="{FF2B5EF4-FFF2-40B4-BE49-F238E27FC236}">
                <a16:creationId xmlns:a16="http://schemas.microsoft.com/office/drawing/2014/main" id="{6642CC9A-AC33-563C-1685-4FE3DBA1BA5B}"/>
              </a:ext>
            </a:extLst>
          </p:cNvPr>
          <p:cNvPicPr>
            <a:picLocks noChangeAspect="1"/>
          </p:cNvPicPr>
          <p:nvPr/>
        </p:nvPicPr>
        <p:blipFill>
          <a:blip r:embed="rId2"/>
          <a:stretch>
            <a:fillRect/>
          </a:stretch>
        </p:blipFill>
        <p:spPr>
          <a:xfrm>
            <a:off x="2107531" y="2404108"/>
            <a:ext cx="7976937" cy="3431458"/>
          </a:xfrm>
          <a:prstGeom prst="rect">
            <a:avLst/>
          </a:prstGeom>
        </p:spPr>
      </p:pic>
    </p:spTree>
    <p:extLst>
      <p:ext uri="{BB962C8B-B14F-4D97-AF65-F5344CB8AC3E}">
        <p14:creationId xmlns:p14="http://schemas.microsoft.com/office/powerpoint/2010/main" val="1429429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38C5-E64E-EF40-24EC-8004DF44EF06}"/>
              </a:ext>
            </a:extLst>
          </p:cNvPr>
          <p:cNvSpPr>
            <a:spLocks noGrp="1"/>
          </p:cNvSpPr>
          <p:nvPr>
            <p:ph type="title"/>
          </p:nvPr>
        </p:nvSpPr>
        <p:spPr/>
        <p:txBody>
          <a:bodyPr/>
          <a:lstStyle/>
          <a:p>
            <a:r>
              <a:rPr lang="en-US" dirty="0"/>
              <a:t>Examine </a:t>
            </a:r>
            <a:r>
              <a:rPr lang="en-US" dirty="0" err="1"/>
              <a:t>ez</a:t>
            </a:r>
            <a:r>
              <a:rPr lang="en-US" dirty="0"/>
              <a:t> – diffusion parameters</a:t>
            </a:r>
          </a:p>
        </p:txBody>
      </p:sp>
      <p:sp>
        <p:nvSpPr>
          <p:cNvPr id="4" name="Date Placeholder 3">
            <a:extLst>
              <a:ext uri="{FF2B5EF4-FFF2-40B4-BE49-F238E27FC236}">
                <a16:creationId xmlns:a16="http://schemas.microsoft.com/office/drawing/2014/main" id="{D62DC6BA-FA4A-E03D-C868-55F3717C1E65}"/>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0FEBA366-53D2-89FC-A066-743A55C9D7B2}"/>
              </a:ext>
            </a:extLst>
          </p:cNvPr>
          <p:cNvSpPr>
            <a:spLocks noGrp="1"/>
          </p:cNvSpPr>
          <p:nvPr>
            <p:ph type="sldNum" sz="quarter" idx="12"/>
          </p:nvPr>
        </p:nvSpPr>
        <p:spPr/>
        <p:txBody>
          <a:bodyPr/>
          <a:lstStyle/>
          <a:p>
            <a:fld id="{A49DFD55-3C28-40EF-9E31-A92D2E4017FF}" type="slidenum">
              <a:rPr lang="en-US" smtClean="0"/>
              <a:pPr/>
              <a:t>23</a:t>
            </a:fld>
            <a:endParaRPr lang="en-US" dirty="0"/>
          </a:p>
        </p:txBody>
      </p:sp>
    </p:spTree>
    <p:extLst>
      <p:ext uri="{BB962C8B-B14F-4D97-AF65-F5344CB8AC3E}">
        <p14:creationId xmlns:p14="http://schemas.microsoft.com/office/powerpoint/2010/main" val="4293991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52D8-9BBC-BD99-2B51-D464C86D7AB7}"/>
              </a:ext>
            </a:extLst>
          </p:cNvPr>
          <p:cNvSpPr>
            <a:spLocks noGrp="1"/>
          </p:cNvSpPr>
          <p:nvPr>
            <p:ph type="title"/>
          </p:nvPr>
        </p:nvSpPr>
        <p:spPr/>
        <p:txBody>
          <a:bodyPr>
            <a:normAutofit/>
          </a:bodyPr>
          <a:lstStyle/>
          <a:p>
            <a:r>
              <a:rPr lang="en-US" b="0" i="0" u="none" strike="noStrike" baseline="0" dirty="0">
                <a:solidFill>
                  <a:srgbClr val="000000"/>
                </a:solidFill>
                <a:latin typeface="Calibri" panose="020F0502020204030204" pitchFamily="34" charset="0"/>
              </a:rPr>
              <a:t>EZ-Diffusion Parameter Estimates</a:t>
            </a:r>
            <a:endParaRPr lang="en-US" dirty="0"/>
          </a:p>
        </p:txBody>
      </p:sp>
      <p:sp>
        <p:nvSpPr>
          <p:cNvPr id="4" name="Date Placeholder 3">
            <a:extLst>
              <a:ext uri="{FF2B5EF4-FFF2-40B4-BE49-F238E27FC236}">
                <a16:creationId xmlns:a16="http://schemas.microsoft.com/office/drawing/2014/main" id="{BB5F8B01-9EE2-9220-96B5-6622A283405D}"/>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AA8C8D4E-06D1-0F51-6059-9B8AB6C2562B}"/>
              </a:ext>
            </a:extLst>
          </p:cNvPr>
          <p:cNvSpPr>
            <a:spLocks noGrp="1"/>
          </p:cNvSpPr>
          <p:nvPr>
            <p:ph type="sldNum" sz="quarter" idx="12"/>
          </p:nvPr>
        </p:nvSpPr>
        <p:spPr/>
        <p:txBody>
          <a:bodyPr/>
          <a:lstStyle/>
          <a:p>
            <a:fld id="{A49DFD55-3C28-40EF-9E31-A92D2E4017FF}" type="slidenum">
              <a:rPr lang="en-US" smtClean="0"/>
              <a:pPr/>
              <a:t>24</a:t>
            </a:fld>
            <a:endParaRPr lang="en-US" dirty="0"/>
          </a:p>
        </p:txBody>
      </p:sp>
      <p:pic>
        <p:nvPicPr>
          <p:cNvPr id="10" name="Picture 9">
            <a:extLst>
              <a:ext uri="{FF2B5EF4-FFF2-40B4-BE49-F238E27FC236}">
                <a16:creationId xmlns:a16="http://schemas.microsoft.com/office/drawing/2014/main" id="{A0C133CB-416D-0801-DE38-F513880952CB}"/>
              </a:ext>
            </a:extLst>
          </p:cNvPr>
          <p:cNvPicPr>
            <a:picLocks noChangeAspect="1"/>
          </p:cNvPicPr>
          <p:nvPr/>
        </p:nvPicPr>
        <p:blipFill>
          <a:blip r:embed="rId2"/>
          <a:stretch>
            <a:fillRect/>
          </a:stretch>
        </p:blipFill>
        <p:spPr>
          <a:xfrm>
            <a:off x="2845993" y="4209222"/>
            <a:ext cx="6500013" cy="2137588"/>
          </a:xfrm>
          <a:prstGeom prst="rect">
            <a:avLst/>
          </a:prstGeom>
        </p:spPr>
      </p:pic>
      <p:pic>
        <p:nvPicPr>
          <p:cNvPr id="12" name="Picture 11">
            <a:extLst>
              <a:ext uri="{FF2B5EF4-FFF2-40B4-BE49-F238E27FC236}">
                <a16:creationId xmlns:a16="http://schemas.microsoft.com/office/drawing/2014/main" id="{B85A91EC-0FFB-4348-FBDC-DD802877F6CF}"/>
              </a:ext>
            </a:extLst>
          </p:cNvPr>
          <p:cNvPicPr>
            <a:picLocks noChangeAspect="1"/>
          </p:cNvPicPr>
          <p:nvPr/>
        </p:nvPicPr>
        <p:blipFill>
          <a:blip r:embed="rId3"/>
          <a:stretch>
            <a:fillRect/>
          </a:stretch>
        </p:blipFill>
        <p:spPr>
          <a:xfrm>
            <a:off x="2845992" y="1926140"/>
            <a:ext cx="6205953" cy="2042254"/>
          </a:xfrm>
          <a:prstGeom prst="rect">
            <a:avLst/>
          </a:prstGeom>
        </p:spPr>
      </p:pic>
      <p:sp>
        <p:nvSpPr>
          <p:cNvPr id="3" name="TextBox 2">
            <a:extLst>
              <a:ext uri="{FF2B5EF4-FFF2-40B4-BE49-F238E27FC236}">
                <a16:creationId xmlns:a16="http://schemas.microsoft.com/office/drawing/2014/main" id="{4232607C-61C5-7EC4-72BC-3390862547D3}"/>
              </a:ext>
            </a:extLst>
          </p:cNvPr>
          <p:cNvSpPr txBox="1"/>
          <p:nvPr/>
        </p:nvSpPr>
        <p:spPr>
          <a:xfrm>
            <a:off x="675060" y="1985348"/>
            <a:ext cx="1270341" cy="369332"/>
          </a:xfrm>
          <a:prstGeom prst="rect">
            <a:avLst/>
          </a:prstGeom>
          <a:noFill/>
        </p:spPr>
        <p:txBody>
          <a:bodyPr wrap="square" rtlCol="0">
            <a:spAutoFit/>
          </a:bodyPr>
          <a:lstStyle/>
          <a:p>
            <a:r>
              <a:rPr lang="en-US" dirty="0"/>
              <a:t>easy</a:t>
            </a:r>
          </a:p>
        </p:txBody>
      </p:sp>
      <p:sp>
        <p:nvSpPr>
          <p:cNvPr id="5" name="TextBox 4">
            <a:extLst>
              <a:ext uri="{FF2B5EF4-FFF2-40B4-BE49-F238E27FC236}">
                <a16:creationId xmlns:a16="http://schemas.microsoft.com/office/drawing/2014/main" id="{889A9184-ED0B-CAC7-2D53-4FCAB6476D63}"/>
              </a:ext>
            </a:extLst>
          </p:cNvPr>
          <p:cNvSpPr txBox="1"/>
          <p:nvPr/>
        </p:nvSpPr>
        <p:spPr>
          <a:xfrm>
            <a:off x="601417" y="4318655"/>
            <a:ext cx="1890169" cy="369332"/>
          </a:xfrm>
          <a:prstGeom prst="rect">
            <a:avLst/>
          </a:prstGeom>
          <a:noFill/>
        </p:spPr>
        <p:txBody>
          <a:bodyPr wrap="square" rtlCol="0">
            <a:spAutoFit/>
          </a:bodyPr>
          <a:lstStyle/>
          <a:p>
            <a:r>
              <a:rPr lang="en-US" dirty="0"/>
              <a:t>hard</a:t>
            </a:r>
          </a:p>
        </p:txBody>
      </p:sp>
      <p:sp>
        <p:nvSpPr>
          <p:cNvPr id="7" name="Oval 6">
            <a:extLst>
              <a:ext uri="{FF2B5EF4-FFF2-40B4-BE49-F238E27FC236}">
                <a16:creationId xmlns:a16="http://schemas.microsoft.com/office/drawing/2014/main" id="{AE54F2BB-8832-9108-541D-9BDB98DB46E0}"/>
              </a:ext>
            </a:extLst>
          </p:cNvPr>
          <p:cNvSpPr/>
          <p:nvPr/>
        </p:nvSpPr>
        <p:spPr>
          <a:xfrm>
            <a:off x="4160825" y="3504180"/>
            <a:ext cx="638247" cy="300709"/>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3392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52D8-9BBC-BD99-2B51-D464C86D7AB7}"/>
              </a:ext>
            </a:extLst>
          </p:cNvPr>
          <p:cNvSpPr>
            <a:spLocks noGrp="1"/>
          </p:cNvSpPr>
          <p:nvPr>
            <p:ph type="title"/>
          </p:nvPr>
        </p:nvSpPr>
        <p:spPr/>
        <p:txBody>
          <a:bodyPr/>
          <a:lstStyle/>
          <a:p>
            <a:r>
              <a:rPr lang="en-US" sz="2800" b="0" i="0" u="none" strike="noStrike" baseline="0" dirty="0">
                <a:solidFill>
                  <a:srgbClr val="000000"/>
                </a:solidFill>
                <a:latin typeface="Calibri" panose="020F0502020204030204" pitchFamily="34" charset="0"/>
              </a:rPr>
              <a:t>EZ-Diffusion Parameter Estimates</a:t>
            </a:r>
            <a:endParaRPr lang="en-US" dirty="0"/>
          </a:p>
        </p:txBody>
      </p:sp>
      <p:sp>
        <p:nvSpPr>
          <p:cNvPr id="4" name="Date Placeholder 3">
            <a:extLst>
              <a:ext uri="{FF2B5EF4-FFF2-40B4-BE49-F238E27FC236}">
                <a16:creationId xmlns:a16="http://schemas.microsoft.com/office/drawing/2014/main" id="{BB5F8B01-9EE2-9220-96B5-6622A283405D}"/>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225AD4BF-A0CC-4F5D-8CA8-E42ABBCA134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A8C8D4E-06D1-0F51-6059-9B8AB6C2562B}"/>
              </a:ext>
            </a:extLst>
          </p:cNvPr>
          <p:cNvSpPr>
            <a:spLocks noGrp="1"/>
          </p:cNvSpPr>
          <p:nvPr>
            <p:ph type="sldNum" sz="quarter" idx="12"/>
          </p:nvPr>
        </p:nvSpPr>
        <p:spPr/>
        <p:txBody>
          <a:bodyPr/>
          <a:lstStyle/>
          <a:p>
            <a:fld id="{A49DFD55-3C28-40EF-9E31-A92D2E4017FF}" type="slidenum">
              <a:rPr lang="en-US" smtClean="0"/>
              <a:pPr/>
              <a:t>25</a:t>
            </a:fld>
            <a:endParaRPr lang="en-US" dirty="0"/>
          </a:p>
        </p:txBody>
      </p:sp>
      <p:pic>
        <p:nvPicPr>
          <p:cNvPr id="8" name="Picture 7">
            <a:extLst>
              <a:ext uri="{FF2B5EF4-FFF2-40B4-BE49-F238E27FC236}">
                <a16:creationId xmlns:a16="http://schemas.microsoft.com/office/drawing/2014/main" id="{4F0265E0-2400-E97A-4A47-FE5F64AAFD70}"/>
              </a:ext>
            </a:extLst>
          </p:cNvPr>
          <p:cNvPicPr>
            <a:picLocks noChangeAspect="1"/>
          </p:cNvPicPr>
          <p:nvPr/>
        </p:nvPicPr>
        <p:blipFill>
          <a:blip r:embed="rId2"/>
          <a:stretch>
            <a:fillRect/>
          </a:stretch>
        </p:blipFill>
        <p:spPr>
          <a:xfrm>
            <a:off x="2428192" y="1826566"/>
            <a:ext cx="7335615" cy="2414003"/>
          </a:xfrm>
          <a:prstGeom prst="rect">
            <a:avLst/>
          </a:prstGeom>
        </p:spPr>
      </p:pic>
      <p:pic>
        <p:nvPicPr>
          <p:cNvPr id="10" name="Picture 9">
            <a:extLst>
              <a:ext uri="{FF2B5EF4-FFF2-40B4-BE49-F238E27FC236}">
                <a16:creationId xmlns:a16="http://schemas.microsoft.com/office/drawing/2014/main" id="{8A882FB7-344B-F3C2-20A0-3F2BD9A701AF}"/>
              </a:ext>
            </a:extLst>
          </p:cNvPr>
          <p:cNvPicPr>
            <a:picLocks noChangeAspect="1"/>
          </p:cNvPicPr>
          <p:nvPr/>
        </p:nvPicPr>
        <p:blipFill>
          <a:blip r:embed="rId3"/>
          <a:stretch>
            <a:fillRect/>
          </a:stretch>
        </p:blipFill>
        <p:spPr>
          <a:xfrm>
            <a:off x="2428191" y="4376447"/>
            <a:ext cx="7335615" cy="2414004"/>
          </a:xfrm>
          <a:prstGeom prst="rect">
            <a:avLst/>
          </a:prstGeom>
        </p:spPr>
      </p:pic>
      <p:sp>
        <p:nvSpPr>
          <p:cNvPr id="11" name="Oval 10">
            <a:extLst>
              <a:ext uri="{FF2B5EF4-FFF2-40B4-BE49-F238E27FC236}">
                <a16:creationId xmlns:a16="http://schemas.microsoft.com/office/drawing/2014/main" id="{C1CF62FB-A1B0-A430-9AF1-5308C9A7ACC2}"/>
              </a:ext>
            </a:extLst>
          </p:cNvPr>
          <p:cNvSpPr/>
          <p:nvPr/>
        </p:nvSpPr>
        <p:spPr>
          <a:xfrm>
            <a:off x="4277433" y="4553590"/>
            <a:ext cx="748702" cy="497089"/>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D4C44A3-D7C9-3B00-3F6C-A54DAF899225}"/>
              </a:ext>
            </a:extLst>
          </p:cNvPr>
          <p:cNvSpPr/>
          <p:nvPr/>
        </p:nvSpPr>
        <p:spPr>
          <a:xfrm>
            <a:off x="5939515" y="4976018"/>
            <a:ext cx="1226352" cy="497089"/>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62C876E-F479-DFFA-0418-8A8E3BB42D5B}"/>
              </a:ext>
            </a:extLst>
          </p:cNvPr>
          <p:cNvSpPr txBox="1"/>
          <p:nvPr/>
        </p:nvSpPr>
        <p:spPr>
          <a:xfrm>
            <a:off x="675060" y="1985348"/>
            <a:ext cx="1270341" cy="369332"/>
          </a:xfrm>
          <a:prstGeom prst="rect">
            <a:avLst/>
          </a:prstGeom>
          <a:noFill/>
        </p:spPr>
        <p:txBody>
          <a:bodyPr wrap="square" rtlCol="0">
            <a:spAutoFit/>
          </a:bodyPr>
          <a:lstStyle/>
          <a:p>
            <a:r>
              <a:rPr lang="en-US" dirty="0"/>
              <a:t>easy</a:t>
            </a:r>
          </a:p>
        </p:txBody>
      </p:sp>
      <p:sp>
        <p:nvSpPr>
          <p:cNvPr id="7" name="TextBox 6">
            <a:extLst>
              <a:ext uri="{FF2B5EF4-FFF2-40B4-BE49-F238E27FC236}">
                <a16:creationId xmlns:a16="http://schemas.microsoft.com/office/drawing/2014/main" id="{9CF59D46-04EE-A94F-AF66-07771437DB27}"/>
              </a:ext>
            </a:extLst>
          </p:cNvPr>
          <p:cNvSpPr txBox="1"/>
          <p:nvPr/>
        </p:nvSpPr>
        <p:spPr>
          <a:xfrm>
            <a:off x="601417" y="4318655"/>
            <a:ext cx="1890169" cy="369332"/>
          </a:xfrm>
          <a:prstGeom prst="rect">
            <a:avLst/>
          </a:prstGeom>
          <a:noFill/>
        </p:spPr>
        <p:txBody>
          <a:bodyPr wrap="square" rtlCol="0">
            <a:spAutoFit/>
          </a:bodyPr>
          <a:lstStyle/>
          <a:p>
            <a:r>
              <a:rPr lang="en-US" dirty="0"/>
              <a:t>hard</a:t>
            </a:r>
          </a:p>
        </p:txBody>
      </p:sp>
    </p:spTree>
    <p:extLst>
      <p:ext uri="{BB962C8B-B14F-4D97-AF65-F5344CB8AC3E}">
        <p14:creationId xmlns:p14="http://schemas.microsoft.com/office/powerpoint/2010/main" val="1069544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4"/>
            <a:ext cx="4179570" cy="996366"/>
          </a:xfrm>
        </p:spPr>
        <p:txBody>
          <a:bodyPr>
            <a:normAutofit/>
          </a:bodyPr>
          <a:lstStyle/>
          <a:p>
            <a:r>
              <a:rPr lang="en-US" dirty="0"/>
              <a:t>Saucedo </a:t>
            </a:r>
            <a:r>
              <a:rPr lang="en-US" dirty="0" err="1"/>
              <a:t>Saucedo</a:t>
            </a:r>
            <a:endParaRPr lang="en-US" dirty="0"/>
          </a:p>
          <a:p>
            <a:r>
              <a:rPr lang="en-US" dirty="0"/>
              <a:t>S/O to the instructors of this course!</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4FF3-FE91-3A8D-2663-9EB7F4722227}"/>
              </a:ext>
            </a:extLst>
          </p:cNvPr>
          <p:cNvSpPr>
            <a:spLocks noGrp="1"/>
          </p:cNvSpPr>
          <p:nvPr>
            <p:ph type="title"/>
          </p:nvPr>
        </p:nvSpPr>
        <p:spPr/>
        <p:txBody>
          <a:bodyPr/>
          <a:lstStyle/>
          <a:p>
            <a:r>
              <a:rPr lang="en-US" dirty="0"/>
              <a:t>Dataset – </a:t>
            </a:r>
            <a:r>
              <a:rPr lang="en-US" dirty="0" err="1"/>
              <a:t>o’hara</a:t>
            </a:r>
            <a:r>
              <a:rPr lang="en-US" dirty="0"/>
              <a:t> 2017</a:t>
            </a:r>
          </a:p>
        </p:txBody>
      </p:sp>
      <p:sp>
        <p:nvSpPr>
          <p:cNvPr id="4" name="Date Placeholder 3">
            <a:extLst>
              <a:ext uri="{FF2B5EF4-FFF2-40B4-BE49-F238E27FC236}">
                <a16:creationId xmlns:a16="http://schemas.microsoft.com/office/drawing/2014/main" id="{F0FF605B-40D1-EDD3-D30B-FA1482FDF9AF}"/>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D3641F01-158E-C488-F6DF-554D05A401A9}"/>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11" name="TextBox 10">
            <a:extLst>
              <a:ext uri="{FF2B5EF4-FFF2-40B4-BE49-F238E27FC236}">
                <a16:creationId xmlns:a16="http://schemas.microsoft.com/office/drawing/2014/main" id="{627B0621-26BA-E13B-817B-A0C132167C9E}"/>
              </a:ext>
            </a:extLst>
          </p:cNvPr>
          <p:cNvSpPr txBox="1"/>
          <p:nvPr/>
        </p:nvSpPr>
        <p:spPr>
          <a:xfrm>
            <a:off x="1416326" y="1690688"/>
            <a:ext cx="951174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goal of this experiment was to 1) show whether characteristics of hand movements could be used as objective measurement of decision confidence and 2) study the relationship between certainty and confidence.</a:t>
            </a:r>
          </a:p>
          <a:p>
            <a:pPr marL="285750" indent="-285750">
              <a:buFont typeface="Arial" panose="020B0604020202020204" pitchFamily="34" charset="0"/>
              <a:buChar char="•"/>
            </a:pPr>
            <a:r>
              <a:rPr lang="en-US" dirty="0"/>
              <a:t>In total there were 27 participants and 16 unique items they were tested</a:t>
            </a:r>
          </a:p>
          <a:p>
            <a:pPr marL="285750" indent="-285750">
              <a:buFont typeface="Arial" panose="020B0604020202020204" pitchFamily="34" charset="0"/>
              <a:buChar char="•"/>
            </a:pPr>
            <a:r>
              <a:rPr lang="en-US" dirty="0"/>
              <a:t>Random Dot </a:t>
            </a:r>
            <a:r>
              <a:rPr lang="en-US" dirty="0" err="1"/>
              <a:t>Kinematogram</a:t>
            </a:r>
            <a:r>
              <a:rPr lang="en-US" dirty="0"/>
              <a:t> – Display containing a dense pattern of random black and white dots that moves in one direction during subsequent frames. Participants report direction of this movement according to coherence level.</a:t>
            </a:r>
          </a:p>
        </p:txBody>
      </p:sp>
      <p:pic>
        <p:nvPicPr>
          <p:cNvPr id="7" name="Picture 6">
            <a:extLst>
              <a:ext uri="{FF2B5EF4-FFF2-40B4-BE49-F238E27FC236}">
                <a16:creationId xmlns:a16="http://schemas.microsoft.com/office/drawing/2014/main" id="{B6D8F8DE-8DDE-8F4A-0DBF-D8A02175EE78}"/>
              </a:ext>
            </a:extLst>
          </p:cNvPr>
          <p:cNvPicPr>
            <a:picLocks noChangeAspect="1"/>
          </p:cNvPicPr>
          <p:nvPr/>
        </p:nvPicPr>
        <p:blipFill>
          <a:blip r:embed="rId3"/>
          <a:stretch>
            <a:fillRect/>
          </a:stretch>
        </p:blipFill>
        <p:spPr>
          <a:xfrm>
            <a:off x="3392301" y="4511770"/>
            <a:ext cx="5407398" cy="1721250"/>
          </a:xfrm>
          <a:prstGeom prst="rect">
            <a:avLst/>
          </a:prstGeom>
        </p:spPr>
      </p:pic>
    </p:spTree>
    <p:extLst>
      <p:ext uri="{BB962C8B-B14F-4D97-AF65-F5344CB8AC3E}">
        <p14:creationId xmlns:p14="http://schemas.microsoft.com/office/powerpoint/2010/main" val="3938904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6AEA5-6099-7123-CF82-4C9BE82FC6A3}"/>
              </a:ext>
            </a:extLst>
          </p:cNvPr>
          <p:cNvSpPr>
            <a:spLocks noGrp="1"/>
          </p:cNvSpPr>
          <p:nvPr>
            <p:ph type="title"/>
          </p:nvPr>
        </p:nvSpPr>
        <p:spPr/>
        <p:txBody>
          <a:bodyPr/>
          <a:lstStyle/>
          <a:p>
            <a:r>
              <a:rPr lang="en-US" dirty="0"/>
              <a:t>Random Dot </a:t>
            </a:r>
            <a:r>
              <a:rPr lang="en-US" dirty="0" err="1"/>
              <a:t>Kinematogram</a:t>
            </a:r>
            <a:r>
              <a:rPr lang="en-US" dirty="0"/>
              <a:t> Display</a:t>
            </a:r>
          </a:p>
        </p:txBody>
      </p:sp>
      <p:pic>
        <p:nvPicPr>
          <p:cNvPr id="10" name="Dots212">
            <a:hlinkClick r:id="" action="ppaction://media"/>
            <a:extLst>
              <a:ext uri="{FF2B5EF4-FFF2-40B4-BE49-F238E27FC236}">
                <a16:creationId xmlns:a16="http://schemas.microsoft.com/office/drawing/2014/main" id="{3D5023C6-E05C-24BD-C7F7-4089191E2B2E}"/>
              </a:ext>
            </a:extLst>
          </p:cNvPr>
          <p:cNvPicPr>
            <a:picLocks noGrp="1" noChangeAspect="1"/>
          </p:cNvPicPr>
          <p:nvPr>
            <p:ph sz="half" idx="2"/>
            <a:videoFile r:link="rId2"/>
            <p:extLst>
              <p:ext uri="{DAA4B4D4-6D71-4841-9C94-3DE7FCFB9230}">
                <p14:media xmlns:p14="http://schemas.microsoft.com/office/powerpoint/2010/main" r:embed="rId1"/>
              </p:ext>
            </p:extLst>
          </p:nvPr>
        </p:nvPicPr>
        <p:blipFill>
          <a:blip r:embed="rId4"/>
          <a:stretch>
            <a:fillRect/>
          </a:stretch>
        </p:blipFill>
        <p:spPr>
          <a:xfrm>
            <a:off x="3581400" y="2472028"/>
            <a:ext cx="4576172" cy="2860675"/>
          </a:xfrm>
        </p:spPr>
      </p:pic>
      <p:sp>
        <p:nvSpPr>
          <p:cNvPr id="7" name="Date Placeholder 6">
            <a:extLst>
              <a:ext uri="{FF2B5EF4-FFF2-40B4-BE49-F238E27FC236}">
                <a16:creationId xmlns:a16="http://schemas.microsoft.com/office/drawing/2014/main" id="{DD49D58D-2169-A256-B91C-D0BC650692F0}"/>
              </a:ext>
            </a:extLst>
          </p:cNvPr>
          <p:cNvSpPr>
            <a:spLocks noGrp="1"/>
          </p:cNvSpPr>
          <p:nvPr>
            <p:ph type="dt" sz="half" idx="10"/>
          </p:nvPr>
        </p:nvSpPr>
        <p:spPr/>
        <p:txBody>
          <a:bodyPr/>
          <a:lstStyle/>
          <a:p>
            <a:r>
              <a:rPr lang="en-US" dirty="0"/>
              <a:t>2023</a:t>
            </a:r>
          </a:p>
        </p:txBody>
      </p:sp>
      <p:sp>
        <p:nvSpPr>
          <p:cNvPr id="9" name="Slide Number Placeholder 8">
            <a:extLst>
              <a:ext uri="{FF2B5EF4-FFF2-40B4-BE49-F238E27FC236}">
                <a16:creationId xmlns:a16="http://schemas.microsoft.com/office/drawing/2014/main" id="{ED2981CC-0175-18CD-72E3-39A7A620F98F}"/>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88133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66"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954355"/>
            <a:ext cx="5111750" cy="1204912"/>
          </a:xfrm>
        </p:spPr>
        <p:txBody>
          <a:bodyPr/>
          <a:lstStyle/>
          <a:p>
            <a:r>
              <a:rPr lang="en-US" dirty="0"/>
              <a:t>About EZ diffusion model</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8" name="Text Placeholder 7">
            <a:extLst>
              <a:ext uri="{FF2B5EF4-FFF2-40B4-BE49-F238E27FC236}">
                <a16:creationId xmlns:a16="http://schemas.microsoft.com/office/drawing/2014/main" id="{8114AD02-9D3B-F658-F0A4-E3BFA4056073}"/>
              </a:ext>
            </a:extLst>
          </p:cNvPr>
          <p:cNvSpPr>
            <a:spLocks noGrp="1"/>
          </p:cNvSpPr>
          <p:nvPr>
            <p:ph type="body" idx="1"/>
          </p:nvPr>
        </p:nvSpPr>
        <p:spPr>
          <a:xfrm>
            <a:off x="1362074" y="2580678"/>
            <a:ext cx="9715053" cy="3709658"/>
          </a:xfrm>
        </p:spPr>
        <p:txBody>
          <a:bodyPr>
            <a:normAutofit/>
          </a:bodyPr>
          <a:lstStyle/>
          <a:p>
            <a:pPr marL="285750" indent="-285750">
              <a:buFont typeface="Arial" panose="020B0604020202020204" pitchFamily="34" charset="0"/>
              <a:buChar char="•"/>
            </a:pPr>
            <a:r>
              <a:rPr lang="en-US" sz="1800" b="0" i="0" dirty="0">
                <a:solidFill>
                  <a:srgbClr val="333333"/>
                </a:solidFill>
                <a:effectLst/>
                <a:latin typeface="Georgia" panose="02040502050405020303" pitchFamily="18" charset="0"/>
              </a:rPr>
              <a:t>Based on the Ratcliff Diffusion Model (1978)</a:t>
            </a:r>
          </a:p>
          <a:p>
            <a:pPr marL="285750" indent="-285750">
              <a:buFont typeface="Arial" panose="020B0604020202020204" pitchFamily="34" charset="0"/>
              <a:buChar char="•"/>
            </a:pPr>
            <a:r>
              <a:rPr lang="en-US" sz="1800" b="0" i="0" dirty="0">
                <a:solidFill>
                  <a:srgbClr val="333333"/>
                </a:solidFill>
                <a:effectLst/>
                <a:latin typeface="Georgia" panose="02040502050405020303" pitchFamily="18" charset="0"/>
              </a:rPr>
              <a:t>Proposed by </a:t>
            </a:r>
            <a:r>
              <a:rPr lang="en-US" sz="1800" b="0" i="0" dirty="0" err="1">
                <a:solidFill>
                  <a:srgbClr val="333333"/>
                </a:solidFill>
                <a:effectLst/>
                <a:latin typeface="Georgia" panose="02040502050405020303" pitchFamily="18" charset="0"/>
              </a:rPr>
              <a:t>Wagenmakers</a:t>
            </a:r>
            <a:r>
              <a:rPr lang="en-US" sz="1800" b="0" i="0" dirty="0">
                <a:solidFill>
                  <a:srgbClr val="333333"/>
                </a:solidFill>
                <a:effectLst/>
                <a:latin typeface="Georgia" panose="02040502050405020303" pitchFamily="18" charset="0"/>
              </a:rPr>
              <a:t> et al. in 2007</a:t>
            </a:r>
          </a:p>
          <a:p>
            <a:pPr marL="285750" indent="-285750">
              <a:buFont typeface="Arial" panose="020B0604020202020204" pitchFamily="34" charset="0"/>
              <a:buChar char="•"/>
            </a:pPr>
            <a:r>
              <a:rPr lang="en-US" sz="1800" b="0" i="0" dirty="0">
                <a:solidFill>
                  <a:srgbClr val="333333"/>
                </a:solidFill>
                <a:effectLst/>
                <a:latin typeface="Georgia" panose="02040502050405020303" pitchFamily="18" charset="0"/>
              </a:rPr>
              <a:t>EZ diffusion model forgoes between–trial variability in accumulation rate, starting point, and non-decision time</a:t>
            </a:r>
          </a:p>
          <a:p>
            <a:pPr marL="285750" indent="-285750">
              <a:buFont typeface="Arial" panose="020B0604020202020204" pitchFamily="34" charset="0"/>
              <a:buChar char="•"/>
            </a:pPr>
            <a:r>
              <a:rPr lang="en-US" sz="1800" dirty="0">
                <a:latin typeface="TimesNewRomanPS"/>
              </a:rPr>
              <a:t>I</a:t>
            </a:r>
            <a:r>
              <a:rPr lang="en-US" sz="1800" b="0" i="0" u="none" strike="noStrike" baseline="0" dirty="0">
                <a:latin typeface="TimesNewRomanPS"/>
              </a:rPr>
              <a:t>t does not require a parameter fitting routine</a:t>
            </a:r>
            <a:endParaRPr lang="en-US" sz="1800" dirty="0">
              <a:solidFill>
                <a:srgbClr val="333333"/>
              </a:solidFill>
              <a:latin typeface="Georgia" panose="02040502050405020303" pitchFamily="18" charset="0"/>
            </a:endParaRPr>
          </a:p>
          <a:p>
            <a:pPr marL="285750" indent="-285750">
              <a:buFont typeface="Arial" panose="020B0604020202020204" pitchFamily="34" charset="0"/>
              <a:buChar char="•"/>
            </a:pPr>
            <a:endParaRPr lang="en-US" b="0" i="0" dirty="0">
              <a:solidFill>
                <a:srgbClr val="333333"/>
              </a:solidFill>
              <a:effectLst/>
              <a:latin typeface="Georgia" panose="02040502050405020303" pitchFamily="18" charset="0"/>
            </a:endParaRPr>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45EB-4483-E391-D48D-A20895A84CB6}"/>
              </a:ext>
            </a:extLst>
          </p:cNvPr>
          <p:cNvSpPr>
            <a:spLocks noGrp="1"/>
          </p:cNvSpPr>
          <p:nvPr>
            <p:ph type="ctrTitle"/>
          </p:nvPr>
        </p:nvSpPr>
        <p:spPr>
          <a:xfrm>
            <a:off x="6416040" y="4434840"/>
            <a:ext cx="4941771" cy="1122202"/>
          </a:xfrm>
        </p:spPr>
        <p:txBody>
          <a:bodyPr anchor="b">
            <a:normAutofit/>
          </a:bodyPr>
          <a:lstStyle/>
          <a:p>
            <a:r>
              <a:rPr lang="en-US"/>
              <a:t>Exploratory Data Analysis</a:t>
            </a:r>
          </a:p>
        </p:txBody>
      </p:sp>
      <p:sp>
        <p:nvSpPr>
          <p:cNvPr id="4" name="Date Placeholder 3" hidden="1">
            <a:extLst>
              <a:ext uri="{FF2B5EF4-FFF2-40B4-BE49-F238E27FC236}">
                <a16:creationId xmlns:a16="http://schemas.microsoft.com/office/drawing/2014/main" id="{2029028D-65E2-B7C9-03D1-DB668ECC142E}"/>
              </a:ext>
            </a:extLst>
          </p:cNvPr>
          <p:cNvSpPr>
            <a:spLocks noGrp="1"/>
          </p:cNvSpPr>
          <p:nvPr>
            <p:ph type="dt" sz="half" idx="4294967295"/>
          </p:nvPr>
        </p:nvSpPr>
        <p:spPr>
          <a:xfrm>
            <a:off x="838200" y="6356350"/>
            <a:ext cx="1219200" cy="365125"/>
          </a:xfrm>
        </p:spPr>
        <p:txBody>
          <a:bodyPr/>
          <a:lstStyle/>
          <a:p>
            <a:pPr>
              <a:spcAft>
                <a:spcPts val="600"/>
              </a:spcAft>
            </a:pPr>
            <a:r>
              <a:rPr lang="en-US" dirty="0"/>
              <a:t>2023</a:t>
            </a:r>
            <a:endParaRPr lang="en-US"/>
          </a:p>
        </p:txBody>
      </p:sp>
      <p:sp>
        <p:nvSpPr>
          <p:cNvPr id="6" name="Slide Number Placeholder 5" hidden="1">
            <a:extLst>
              <a:ext uri="{FF2B5EF4-FFF2-40B4-BE49-F238E27FC236}">
                <a16:creationId xmlns:a16="http://schemas.microsoft.com/office/drawing/2014/main" id="{ABA8D3A0-FE24-7990-AEE8-B34D70AD13EB}"/>
              </a:ext>
            </a:extLst>
          </p:cNvPr>
          <p:cNvSpPr>
            <a:spLocks noGrp="1"/>
          </p:cNvSpPr>
          <p:nvPr>
            <p:ph type="sldNum" sz="quarter" idx="4294967295"/>
          </p:nvPr>
        </p:nvSpPr>
        <p:spPr>
          <a:xfrm>
            <a:off x="8610600" y="6356350"/>
            <a:ext cx="2743200" cy="365125"/>
          </a:xfrm>
        </p:spPr>
        <p:txBody>
          <a:bodyPr/>
          <a:lstStyle/>
          <a:p>
            <a:pPr>
              <a:spcAft>
                <a:spcPts val="600"/>
              </a:spcAft>
            </a:pPr>
            <a:fld id="{A49DFD55-3C28-40EF-9E31-A92D2E4017FF}" type="slidenum">
              <a:rPr lang="en-US" smtClean="0"/>
              <a:pPr>
                <a:spcAft>
                  <a:spcPts val="600"/>
                </a:spcAft>
              </a:pPr>
              <a:t>6</a:t>
            </a:fld>
            <a:endParaRPr lang="en-US"/>
          </a:p>
        </p:txBody>
      </p:sp>
      <p:sp>
        <p:nvSpPr>
          <p:cNvPr id="13" name="Date Placeholder 3" hidden="1">
            <a:extLst>
              <a:ext uri="{FF2B5EF4-FFF2-40B4-BE49-F238E27FC236}">
                <a16:creationId xmlns:a16="http://schemas.microsoft.com/office/drawing/2014/main" id="{6C7E3351-E7A5-AF60-F0BD-FD7D0B67EC43}"/>
              </a:ext>
            </a:extLst>
          </p:cNvPr>
          <p:cNvSpPr>
            <a:spLocks noGrp="1"/>
          </p:cNvSpPr>
          <p:nvPr>
            <p:ph type="dt" sz="half" idx="4294967295"/>
          </p:nvPr>
        </p:nvSpPr>
        <p:spPr>
          <a:xfrm>
            <a:off x="838200" y="6356350"/>
            <a:ext cx="1219200" cy="365125"/>
          </a:xfrm>
        </p:spPr>
        <p:txBody>
          <a:bodyPr/>
          <a:lstStyle/>
          <a:p>
            <a:pPr>
              <a:spcAft>
                <a:spcPts val="600"/>
              </a:spcAft>
            </a:pPr>
            <a:r>
              <a:rPr lang="en-US"/>
              <a:t>20XX</a:t>
            </a:r>
          </a:p>
        </p:txBody>
      </p:sp>
      <p:sp>
        <p:nvSpPr>
          <p:cNvPr id="17" name="Slide Number Placeholder 5" hidden="1">
            <a:extLst>
              <a:ext uri="{FF2B5EF4-FFF2-40B4-BE49-F238E27FC236}">
                <a16:creationId xmlns:a16="http://schemas.microsoft.com/office/drawing/2014/main" id="{7A6F0698-7932-40DA-76B3-C41ED3B709CA}"/>
              </a:ext>
            </a:extLst>
          </p:cNvPr>
          <p:cNvSpPr>
            <a:spLocks noGrp="1"/>
          </p:cNvSpPr>
          <p:nvPr>
            <p:ph type="sldNum" sz="quarter" idx="4294967295"/>
          </p:nvPr>
        </p:nvSpPr>
        <p:spPr>
          <a:xfrm>
            <a:off x="8610600" y="6356350"/>
            <a:ext cx="2743200" cy="365125"/>
          </a:xfrm>
        </p:spPr>
        <p:txBody>
          <a:bodyPr/>
          <a:lstStyle/>
          <a:p>
            <a:pPr>
              <a:spcAft>
                <a:spcPts val="600"/>
              </a:spcAft>
            </a:pPr>
            <a:fld id="{A49DFD55-3C28-40EF-9E31-A92D2E4017FF}" type="slidenum">
              <a:rPr lang="en-US" smtClean="0"/>
              <a:pPr>
                <a:spcAft>
                  <a:spcPts val="600"/>
                </a:spcAft>
              </a:pPr>
              <a:t>6</a:t>
            </a:fld>
            <a:endParaRPr lang="en-US"/>
          </a:p>
        </p:txBody>
      </p:sp>
    </p:spTree>
    <p:extLst>
      <p:ext uri="{BB962C8B-B14F-4D97-AF65-F5344CB8AC3E}">
        <p14:creationId xmlns:p14="http://schemas.microsoft.com/office/powerpoint/2010/main" val="2710328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7260-3794-C05B-581B-02702B4BC845}"/>
              </a:ext>
            </a:extLst>
          </p:cNvPr>
          <p:cNvSpPr>
            <a:spLocks noGrp="1"/>
          </p:cNvSpPr>
          <p:nvPr>
            <p:ph type="title"/>
          </p:nvPr>
        </p:nvSpPr>
        <p:spPr/>
        <p:txBody>
          <a:bodyPr/>
          <a:lstStyle/>
          <a:p>
            <a:r>
              <a:rPr lang="en-US" dirty="0"/>
              <a:t>Participant Performance – Response Accuracy</a:t>
            </a:r>
          </a:p>
        </p:txBody>
      </p:sp>
      <p:sp>
        <p:nvSpPr>
          <p:cNvPr id="4" name="Date Placeholder 3">
            <a:extLst>
              <a:ext uri="{FF2B5EF4-FFF2-40B4-BE49-F238E27FC236}">
                <a16:creationId xmlns:a16="http://schemas.microsoft.com/office/drawing/2014/main" id="{E4812304-4668-7B92-4CF2-4FB00A1EDC5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6FB966C-E3E0-54AE-87AF-39EE20759AE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4B26B3A-B276-A218-CE92-CC29BDBB3D37}"/>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8" name="Picture 7">
            <a:extLst>
              <a:ext uri="{FF2B5EF4-FFF2-40B4-BE49-F238E27FC236}">
                <a16:creationId xmlns:a16="http://schemas.microsoft.com/office/drawing/2014/main" id="{476A2902-EFDB-7E97-26B9-DC9EB8D4EBA7}"/>
              </a:ext>
            </a:extLst>
          </p:cNvPr>
          <p:cNvPicPr>
            <a:picLocks noChangeAspect="1"/>
          </p:cNvPicPr>
          <p:nvPr/>
        </p:nvPicPr>
        <p:blipFill>
          <a:blip r:embed="rId3"/>
          <a:stretch>
            <a:fillRect/>
          </a:stretch>
        </p:blipFill>
        <p:spPr>
          <a:xfrm>
            <a:off x="838199" y="1690687"/>
            <a:ext cx="6400800" cy="5113866"/>
          </a:xfrm>
          <a:prstGeom prst="rect">
            <a:avLst/>
          </a:prstGeom>
        </p:spPr>
      </p:pic>
      <p:sp>
        <p:nvSpPr>
          <p:cNvPr id="11" name="Oval 10">
            <a:extLst>
              <a:ext uri="{FF2B5EF4-FFF2-40B4-BE49-F238E27FC236}">
                <a16:creationId xmlns:a16="http://schemas.microsoft.com/office/drawing/2014/main" id="{4A447976-6A1A-3BD9-DF89-1B96EA6F686B}"/>
              </a:ext>
            </a:extLst>
          </p:cNvPr>
          <p:cNvSpPr/>
          <p:nvPr/>
        </p:nvSpPr>
        <p:spPr>
          <a:xfrm>
            <a:off x="3809184" y="6280297"/>
            <a:ext cx="201168" cy="201168"/>
          </a:xfrm>
          <a:prstGeom prst="ellipse">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D24C647B-5464-B338-74EA-5BD5F5FC25F6}"/>
              </a:ext>
            </a:extLst>
          </p:cNvPr>
          <p:cNvCxnSpPr>
            <a:cxnSpLocks/>
          </p:cNvCxnSpPr>
          <p:nvPr/>
        </p:nvCxnSpPr>
        <p:spPr>
          <a:xfrm>
            <a:off x="7238999" y="3475579"/>
            <a:ext cx="55291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359DF6D-48F9-10D7-32B1-F8E3E5A877AD}"/>
              </a:ext>
            </a:extLst>
          </p:cNvPr>
          <p:cNvSpPr txBox="1"/>
          <p:nvPr/>
        </p:nvSpPr>
        <p:spPr>
          <a:xfrm>
            <a:off x="7919577" y="3290913"/>
            <a:ext cx="1762076" cy="369332"/>
          </a:xfrm>
          <a:prstGeom prst="rect">
            <a:avLst/>
          </a:prstGeom>
          <a:noFill/>
        </p:spPr>
        <p:txBody>
          <a:bodyPr wrap="square" rtlCol="0">
            <a:spAutoFit/>
          </a:bodyPr>
          <a:lstStyle/>
          <a:p>
            <a:r>
              <a:rPr lang="en-US" dirty="0"/>
              <a:t>Mean: 0.645</a:t>
            </a:r>
          </a:p>
        </p:txBody>
      </p:sp>
      <p:sp>
        <p:nvSpPr>
          <p:cNvPr id="17" name="TextBox 16">
            <a:extLst>
              <a:ext uri="{FF2B5EF4-FFF2-40B4-BE49-F238E27FC236}">
                <a16:creationId xmlns:a16="http://schemas.microsoft.com/office/drawing/2014/main" id="{153841B5-1ABD-DD78-457B-82A9BDEB9A5E}"/>
              </a:ext>
            </a:extLst>
          </p:cNvPr>
          <p:cNvSpPr txBox="1"/>
          <p:nvPr/>
        </p:nvSpPr>
        <p:spPr>
          <a:xfrm>
            <a:off x="7359342" y="3838853"/>
            <a:ext cx="2201968" cy="923330"/>
          </a:xfrm>
          <a:prstGeom prst="rect">
            <a:avLst/>
          </a:prstGeom>
          <a:noFill/>
        </p:spPr>
        <p:txBody>
          <a:bodyPr wrap="square" rtlCol="0">
            <a:spAutoFit/>
          </a:bodyPr>
          <a:lstStyle/>
          <a:p>
            <a:r>
              <a:rPr lang="en-US" dirty="0"/>
              <a:t>Best score: 0.9375</a:t>
            </a:r>
          </a:p>
          <a:p>
            <a:endParaRPr lang="en-US" dirty="0"/>
          </a:p>
          <a:p>
            <a:r>
              <a:rPr lang="en-US" dirty="0"/>
              <a:t>6/27 scored 50%</a:t>
            </a:r>
          </a:p>
        </p:txBody>
      </p:sp>
    </p:spTree>
    <p:extLst>
      <p:ext uri="{BB962C8B-B14F-4D97-AF65-F5344CB8AC3E}">
        <p14:creationId xmlns:p14="http://schemas.microsoft.com/office/powerpoint/2010/main" val="2288000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1643-66F0-420E-D8BF-E586DC8733EA}"/>
              </a:ext>
            </a:extLst>
          </p:cNvPr>
          <p:cNvSpPr>
            <a:spLocks noGrp="1"/>
          </p:cNvSpPr>
          <p:nvPr>
            <p:ph type="title"/>
          </p:nvPr>
        </p:nvSpPr>
        <p:spPr/>
        <p:txBody>
          <a:bodyPr/>
          <a:lstStyle/>
          <a:p>
            <a:r>
              <a:rPr lang="en-US" dirty="0"/>
              <a:t>Participant performance – Response time</a:t>
            </a:r>
          </a:p>
        </p:txBody>
      </p:sp>
      <p:sp>
        <p:nvSpPr>
          <p:cNvPr id="4" name="Date Placeholder 3">
            <a:extLst>
              <a:ext uri="{FF2B5EF4-FFF2-40B4-BE49-F238E27FC236}">
                <a16:creationId xmlns:a16="http://schemas.microsoft.com/office/drawing/2014/main" id="{16FB23A9-DFA5-C2DF-AFC1-F3FA61A1D2E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8F4F9C2-929A-C8F0-CAB7-FF3406A320C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7D73C1B-DC28-7B44-7B02-F84BFCD5E0AF}"/>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8" name="Picture 7">
            <a:extLst>
              <a:ext uri="{FF2B5EF4-FFF2-40B4-BE49-F238E27FC236}">
                <a16:creationId xmlns:a16="http://schemas.microsoft.com/office/drawing/2014/main" id="{0ADD8594-CEC0-F7C1-329F-0E2281101DFA}"/>
              </a:ext>
            </a:extLst>
          </p:cNvPr>
          <p:cNvPicPr>
            <a:picLocks noChangeAspect="1"/>
          </p:cNvPicPr>
          <p:nvPr/>
        </p:nvPicPr>
        <p:blipFill>
          <a:blip r:embed="rId3"/>
          <a:stretch>
            <a:fillRect/>
          </a:stretch>
        </p:blipFill>
        <p:spPr>
          <a:xfrm>
            <a:off x="838200" y="1690688"/>
            <a:ext cx="6400800" cy="4911448"/>
          </a:xfrm>
          <a:prstGeom prst="rect">
            <a:avLst/>
          </a:prstGeom>
        </p:spPr>
      </p:pic>
      <p:cxnSp>
        <p:nvCxnSpPr>
          <p:cNvPr id="9" name="Straight Arrow Connector 8">
            <a:extLst>
              <a:ext uri="{FF2B5EF4-FFF2-40B4-BE49-F238E27FC236}">
                <a16:creationId xmlns:a16="http://schemas.microsoft.com/office/drawing/2014/main" id="{E54A362C-09D5-08AB-9017-690278EA65A5}"/>
              </a:ext>
            </a:extLst>
          </p:cNvPr>
          <p:cNvCxnSpPr>
            <a:cxnSpLocks/>
          </p:cNvCxnSpPr>
          <p:nvPr/>
        </p:nvCxnSpPr>
        <p:spPr>
          <a:xfrm>
            <a:off x="7372293" y="3896443"/>
            <a:ext cx="78110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796E452-4478-9490-C744-F82366A5D299}"/>
              </a:ext>
            </a:extLst>
          </p:cNvPr>
          <p:cNvSpPr txBox="1"/>
          <p:nvPr/>
        </p:nvSpPr>
        <p:spPr>
          <a:xfrm>
            <a:off x="8403188" y="3755397"/>
            <a:ext cx="2047973" cy="1200329"/>
          </a:xfrm>
          <a:prstGeom prst="rect">
            <a:avLst/>
          </a:prstGeom>
          <a:noFill/>
        </p:spPr>
        <p:txBody>
          <a:bodyPr wrap="square" rtlCol="0">
            <a:spAutoFit/>
          </a:bodyPr>
          <a:lstStyle/>
          <a:p>
            <a:r>
              <a:rPr lang="en-US" dirty="0"/>
              <a:t>Mean: 48.25 sec</a:t>
            </a:r>
          </a:p>
          <a:p>
            <a:endParaRPr lang="en-US" dirty="0"/>
          </a:p>
          <a:p>
            <a:r>
              <a:rPr lang="en-US" dirty="0"/>
              <a:t>Fastest: 13.86 sec</a:t>
            </a:r>
          </a:p>
          <a:p>
            <a:r>
              <a:rPr lang="en-US" dirty="0"/>
              <a:t>Slowest: 91.70 sec</a:t>
            </a:r>
          </a:p>
        </p:txBody>
      </p:sp>
      <p:sp>
        <p:nvSpPr>
          <p:cNvPr id="12" name="Oval 11">
            <a:extLst>
              <a:ext uri="{FF2B5EF4-FFF2-40B4-BE49-F238E27FC236}">
                <a16:creationId xmlns:a16="http://schemas.microsoft.com/office/drawing/2014/main" id="{7BA1B7EE-B45B-DD9A-3141-8FD13FCE2755}"/>
              </a:ext>
            </a:extLst>
          </p:cNvPr>
          <p:cNvSpPr/>
          <p:nvPr/>
        </p:nvSpPr>
        <p:spPr>
          <a:xfrm>
            <a:off x="2531754" y="6078855"/>
            <a:ext cx="201168" cy="201168"/>
          </a:xfrm>
          <a:prstGeom prst="ellipse">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41BA5CAE-1E14-E239-1080-EDAA0953C69C}"/>
              </a:ext>
            </a:extLst>
          </p:cNvPr>
          <p:cNvSpPr/>
          <p:nvPr/>
        </p:nvSpPr>
        <p:spPr>
          <a:xfrm>
            <a:off x="2751318" y="6078855"/>
            <a:ext cx="201168" cy="201168"/>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0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EF28-5CA1-BB40-2315-85A73BC385C8}"/>
              </a:ext>
            </a:extLst>
          </p:cNvPr>
          <p:cNvSpPr>
            <a:spLocks noGrp="1"/>
          </p:cNvSpPr>
          <p:nvPr>
            <p:ph type="title"/>
          </p:nvPr>
        </p:nvSpPr>
        <p:spPr>
          <a:xfrm>
            <a:off x="3581400" y="421532"/>
            <a:ext cx="7970940" cy="710526"/>
          </a:xfrm>
        </p:spPr>
        <p:txBody>
          <a:bodyPr/>
          <a:lstStyle/>
          <a:p>
            <a:r>
              <a:rPr lang="en-US" dirty="0"/>
              <a:t>Item performance – Response Accuracy</a:t>
            </a:r>
          </a:p>
        </p:txBody>
      </p:sp>
      <p:sp>
        <p:nvSpPr>
          <p:cNvPr id="4" name="Date Placeholder 3">
            <a:extLst>
              <a:ext uri="{FF2B5EF4-FFF2-40B4-BE49-F238E27FC236}">
                <a16:creationId xmlns:a16="http://schemas.microsoft.com/office/drawing/2014/main" id="{E143FBCB-9018-E6A5-B631-A5D7D29D806C}"/>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D3039C1E-1069-2B1F-BDBC-F96CA2132F10}"/>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9" name="TextBox 8">
            <a:extLst>
              <a:ext uri="{FF2B5EF4-FFF2-40B4-BE49-F238E27FC236}">
                <a16:creationId xmlns:a16="http://schemas.microsoft.com/office/drawing/2014/main" id="{74A94B3A-012F-6A15-6BE0-084BDB9402F9}"/>
              </a:ext>
            </a:extLst>
          </p:cNvPr>
          <p:cNvSpPr txBox="1"/>
          <p:nvPr/>
        </p:nvSpPr>
        <p:spPr>
          <a:xfrm>
            <a:off x="7765599" y="2638872"/>
            <a:ext cx="3333358" cy="923330"/>
          </a:xfrm>
          <a:prstGeom prst="rect">
            <a:avLst/>
          </a:prstGeom>
          <a:noFill/>
        </p:spPr>
        <p:txBody>
          <a:bodyPr wrap="square" rtlCol="0">
            <a:spAutoFit/>
          </a:bodyPr>
          <a:lstStyle/>
          <a:p>
            <a:r>
              <a:rPr lang="en-US" dirty="0"/>
              <a:t>Easiest item: “10.2560”</a:t>
            </a:r>
          </a:p>
          <a:p>
            <a:endParaRPr lang="en-US" dirty="0"/>
          </a:p>
          <a:p>
            <a:r>
              <a:rPr lang="en-US" dirty="0"/>
              <a:t>Hardest Item: “00.0320” </a:t>
            </a:r>
          </a:p>
        </p:txBody>
      </p:sp>
      <p:pic>
        <p:nvPicPr>
          <p:cNvPr id="11" name="Picture 10">
            <a:extLst>
              <a:ext uri="{FF2B5EF4-FFF2-40B4-BE49-F238E27FC236}">
                <a16:creationId xmlns:a16="http://schemas.microsoft.com/office/drawing/2014/main" id="{E1F82F01-22AC-96DD-8D29-90218A366AD3}"/>
              </a:ext>
            </a:extLst>
          </p:cNvPr>
          <p:cNvPicPr>
            <a:picLocks noChangeAspect="1"/>
          </p:cNvPicPr>
          <p:nvPr/>
        </p:nvPicPr>
        <p:blipFill>
          <a:blip r:embed="rId3"/>
          <a:stretch>
            <a:fillRect/>
          </a:stretch>
        </p:blipFill>
        <p:spPr>
          <a:xfrm>
            <a:off x="1007126" y="1458093"/>
            <a:ext cx="6043708" cy="5166736"/>
          </a:xfrm>
          <a:prstGeom prst="rect">
            <a:avLst/>
          </a:prstGeom>
        </p:spPr>
      </p:pic>
    </p:spTree>
    <p:extLst>
      <p:ext uri="{BB962C8B-B14F-4D97-AF65-F5344CB8AC3E}">
        <p14:creationId xmlns:p14="http://schemas.microsoft.com/office/powerpoint/2010/main" val="76588594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7328976 Minimalist presentation_Win32_v3" id="{68F91E1F-47E3-4784-97BA-A7779D45FCD8}" vid="{DD4A590D-E633-4E0F-B7C2-7C0F99B0E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871E02-0625-4B19-9E83-24FAEB4AAE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C4DF17-F044-499E-9F05-A29D5AD84F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D6CD170-8994-4B78-9EA8-2A6D16DEF2E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{93534851-E72C-4C9F-ACD3-977D071154F1}tf67328976_win32</Template>
  <TotalTime>1623</TotalTime>
  <Words>821</Words>
  <Application>Microsoft Office PowerPoint</Application>
  <PresentationFormat>Widescreen</PresentationFormat>
  <Paragraphs>177</Paragraphs>
  <Slides>26</Slides>
  <Notes>12</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CMR12</vt:lpstr>
      <vt:lpstr>CMTI12</vt:lpstr>
      <vt:lpstr>Georgia</vt:lpstr>
      <vt:lpstr>Tenorite</vt:lpstr>
      <vt:lpstr>TimesNewRomanPS</vt:lpstr>
      <vt:lpstr>TimesNewRomanPS-Italic</vt:lpstr>
      <vt:lpstr>Office Theme</vt:lpstr>
      <vt:lpstr>Examine ez diffusion parameters for two experimental conditions</vt:lpstr>
      <vt:lpstr>Capturing decision confidence through response trajectories and willingness to gamble</vt:lpstr>
      <vt:lpstr>Dataset – o’hara 2017</vt:lpstr>
      <vt:lpstr>Random Dot Kinematogram Display</vt:lpstr>
      <vt:lpstr>About EZ diffusion model</vt:lpstr>
      <vt:lpstr>Exploratory Data Analysis</vt:lpstr>
      <vt:lpstr>Participant Performance – Response Accuracy</vt:lpstr>
      <vt:lpstr>Participant performance – Response time</vt:lpstr>
      <vt:lpstr>Item performance – Response Accuracy</vt:lpstr>
      <vt:lpstr>The Ez diffusion model</vt:lpstr>
      <vt:lpstr>Parameter Estimation method: No-u-turn sampler</vt:lpstr>
      <vt:lpstr>Present study</vt:lpstr>
      <vt:lpstr>Results</vt:lpstr>
      <vt:lpstr>Prior Distributions of Model</vt:lpstr>
      <vt:lpstr>Prior predictive check - easy</vt:lpstr>
      <vt:lpstr>Prior predictive check - hard</vt:lpstr>
      <vt:lpstr>Posterior</vt:lpstr>
      <vt:lpstr>Model fit - R</vt:lpstr>
      <vt:lpstr>Posterior Distribution - Easy</vt:lpstr>
      <vt:lpstr>Posterior distribution - hard</vt:lpstr>
      <vt:lpstr>Posterior predictive check - easy</vt:lpstr>
      <vt:lpstr>Posterior predictive check - hard</vt:lpstr>
      <vt:lpstr>Examine ez – diffusion parameters</vt:lpstr>
      <vt:lpstr>EZ-Diffusion Parameter Estimates</vt:lpstr>
      <vt:lpstr>EZ-Diffusion Parameter Estimates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Examine ez diffusion parameters for two experimental conditions</dc:title>
  <dc:creator>Saucedo, Saucedo Raul</dc:creator>
  <cp:lastModifiedBy>Saucedo, Saucedo Raul</cp:lastModifiedBy>
  <cp:revision>23</cp:revision>
  <dcterms:created xsi:type="dcterms:W3CDTF">2023-07-27T19:02:52Z</dcterms:created>
  <dcterms:modified xsi:type="dcterms:W3CDTF">2024-03-02T19:32:50Z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