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79" r:id="rId8"/>
    <p:sldId id="260" r:id="rId9"/>
    <p:sldId id="261" r:id="rId10"/>
    <p:sldId id="262" r:id="rId11"/>
    <p:sldId id="263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image" Target="../media/image4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3.png"/><Relationship Id="rId2" Type="http://schemas.openxmlformats.org/officeDocument/2006/relationships/tags" Target="../tags/tag15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7.xml"/><Relationship Id="rId7" Type="http://schemas.openxmlformats.org/officeDocument/2006/relationships/image" Target="../media/image8.png"/><Relationship Id="rId6" Type="http://schemas.openxmlformats.org/officeDocument/2006/relationships/tags" Target="../tags/tag26.xml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image" Target="../media/image2.png"/><Relationship Id="rId5" Type="http://schemas.openxmlformats.org/officeDocument/2006/relationships/tags" Target="../tags/tag64.xml"/><Relationship Id="rId4" Type="http://schemas.openxmlformats.org/officeDocument/2006/relationships/image" Target="../media/image1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3" y="0"/>
            <a:ext cx="12169827" cy="6858000"/>
          </a:xfrm>
          <a:prstGeom prst="rect">
            <a:avLst/>
          </a:prstGeom>
        </p:spPr>
      </p:pic>
      <p:pic>
        <p:nvPicPr>
          <p:cNvPr id="10" name="图片 9" descr="5858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65055" y="606425"/>
            <a:ext cx="1087755" cy="656590"/>
          </a:xfrm>
          <a:prstGeom prst="rect">
            <a:avLst/>
          </a:prstGeom>
        </p:spPr>
      </p:pic>
      <p:sp>
        <p:nvSpPr>
          <p:cNvPr id="9" name="署名"/>
          <p:cNvSpPr>
            <a:spLocks noGrp="1"/>
          </p:cNvSpPr>
          <p:nvPr>
            <p:ph type="body" idx="3" hasCustomPrompt="1"/>
            <p:custDataLst>
              <p:tags r:id="rId7"/>
            </p:custDataLst>
          </p:nvPr>
        </p:nvSpPr>
        <p:spPr>
          <a:xfrm>
            <a:off x="8994711" y="4309110"/>
            <a:ext cx="2158430" cy="511706"/>
          </a:xfrm>
          <a:prstGeom prst="roundRect">
            <a:avLst>
              <a:gd name="adj" fmla="val 50000"/>
            </a:avLst>
          </a:prstGeom>
          <a:gradFill>
            <a:gsLst>
              <a:gs pos="20000">
                <a:schemeClr val="accent2">
                  <a:alpha val="5000"/>
                </a:schemeClr>
              </a:gs>
              <a:gs pos="100000">
                <a:schemeClr val="accent2">
                  <a:alpha val="1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chemeClr val="accent1">
                    <a:lumMod val="75000"/>
                  </a:schemeClr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8"/>
            </p:custDataLst>
          </p:nvPr>
        </p:nvSpPr>
        <p:spPr>
          <a:xfrm>
            <a:off x="5984875" y="3815715"/>
            <a:ext cx="5229860" cy="429260"/>
          </a:xfrm>
          <a:prstGeom prst="rect">
            <a:avLst/>
          </a:prstGeom>
          <a:noFill/>
        </p:spPr>
        <p:txBody>
          <a:bodyPr wrap="square" lIns="0" tIns="0" rIns="71755" bIns="0" rtlCol="0" anchor="t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1400" b="0" i="0" u="none" strike="noStrike" kern="1200" cap="none" spc="0" normalizeH="0" baseline="0" noProof="1" dirty="0" err="1">
                <a:solidFill>
                  <a:schemeClr val="accent1">
                    <a:lumMod val="75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 descr="7b0a20202020227461726765744d6f64756c65223a202270726f636573734f6e6c696e65466f6e7473220a7d0a"/>
          <p:cNvSpPr txBox="1">
            <a:spLocks noGrp="1"/>
          </p:cNvSpPr>
          <p:nvPr>
            <p:ph type="title" idx="1" hasCustomPrompt="1"/>
            <p:custDataLst>
              <p:tags r:id="rId9"/>
            </p:custDataLst>
          </p:nvPr>
        </p:nvSpPr>
        <p:spPr>
          <a:xfrm>
            <a:off x="4284980" y="984885"/>
            <a:ext cx="6929755" cy="283083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solidFill>
                  <a:schemeClr val="dk1">
                    <a:lumMod val="100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lang="en-US" dirty="0">
                <a:latin typeface="+mj-lt"/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253A3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"/>
          <a:stretch>
            <a:fillRect/>
          </a:stretch>
        </p:blipFill>
        <p:spPr>
          <a:xfrm>
            <a:off x="1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矩形 13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图片 35" descr="36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876915" y="1054100"/>
            <a:ext cx="642620" cy="335915"/>
          </a:xfrm>
          <a:prstGeom prst="rect">
            <a:avLst/>
          </a:prstGeom>
        </p:spPr>
      </p:pic>
      <p:pic>
        <p:nvPicPr>
          <p:cNvPr id="37" name="图片 36" descr="36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190230" y="3277235"/>
            <a:ext cx="448945" cy="234950"/>
          </a:xfrm>
          <a:prstGeom prst="rect">
            <a:avLst/>
          </a:prstGeom>
        </p:spPr>
      </p:pic>
      <p:pic>
        <p:nvPicPr>
          <p:cNvPr id="9" name="图片 8" descr="gg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624185" y="4663440"/>
            <a:ext cx="819150" cy="1224915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88669" y="835660"/>
            <a:ext cx="7602039" cy="1198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6600" b="0" i="0" u="none" strike="noStrike" kern="1200" cap="none" spc="0" normalizeH="0" baseline="0" noProof="1" dirty="0">
                <a:solidFill>
                  <a:schemeClr val="dk1">
                    <a:lumMod val="100000"/>
                  </a:schemeClr>
                </a:solidFill>
                <a:effectLst/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dirty="0">
                <a:latin typeface="+mj-lt"/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75000"/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7000"/>
                    </a14:imgEffect>
                    <a14:imgEffect>
                      <a14:saturation sat="16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" y="0"/>
            <a:ext cx="12182475" cy="6858000"/>
          </a:xfrm>
          <a:prstGeom prst="rect">
            <a:avLst/>
          </a:prstGeom>
        </p:spPr>
      </p:pic>
      <p:pic>
        <p:nvPicPr>
          <p:cNvPr id="9" name="图片 8" descr="矢量智能对象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309485" y="2189480"/>
            <a:ext cx="780415" cy="897255"/>
          </a:xfrm>
          <a:prstGeom prst="rect">
            <a:avLst/>
          </a:prstGeom>
        </p:spPr>
      </p:pic>
      <p:pic>
        <p:nvPicPr>
          <p:cNvPr id="10" name="图片 9" descr="36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164320" y="1170305"/>
            <a:ext cx="642620" cy="335915"/>
          </a:xfrm>
          <a:prstGeom prst="rect">
            <a:avLst/>
          </a:prstGeom>
        </p:spPr>
      </p:pic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02309" y="2189480"/>
            <a:ext cx="6804480" cy="194881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solidFill>
                  <a:schemeClr val="dk1">
                    <a:lumMod val="100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baseline="0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 baseline="0">
                <a:solidFill>
                  <a:srgbClr val="253A3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 baseline="0">
                <a:solidFill>
                  <a:srgbClr val="253A3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95642" y="360000"/>
            <a:ext cx="10800397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253A3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253A3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253A3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9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253A3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253A3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95642" y="360000"/>
            <a:ext cx="10799087" cy="864000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 u="none" strike="noStrike" kern="1200" cap="none" spc="0" normalizeH="0">
                <a:solidFill>
                  <a:srgbClr val="253A3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124" cy="6858000"/>
          </a:xfrm>
          <a:prstGeom prst="rect">
            <a:avLst/>
          </a:prstGeom>
        </p:spPr>
      </p:pic>
      <p:pic>
        <p:nvPicPr>
          <p:cNvPr id="9" name="图片 8" descr="5858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65055" y="606425"/>
            <a:ext cx="1087755" cy="656590"/>
          </a:xfrm>
          <a:prstGeom prst="rect">
            <a:avLst/>
          </a:prstGeom>
        </p:spPr>
      </p:pic>
      <p:sp>
        <p:nvSpPr>
          <p:cNvPr id="8" name="署名"/>
          <p:cNvSpPr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8976049" y="4321810"/>
            <a:ext cx="2177091" cy="486566"/>
          </a:xfrm>
          <a:prstGeom prst="roundRect">
            <a:avLst>
              <a:gd name="adj" fmla="val 50000"/>
            </a:avLst>
          </a:prstGeom>
          <a:gradFill>
            <a:gsLst>
              <a:gs pos="20000">
                <a:schemeClr val="accent2">
                  <a:alpha val="5000"/>
                </a:schemeClr>
              </a:gs>
              <a:gs pos="100000">
                <a:schemeClr val="accent2">
                  <a:alpha val="15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5059680" y="2042795"/>
            <a:ext cx="6155055" cy="209359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solidFill>
                  <a:schemeClr val="dk1">
                    <a:lumMod val="100000"/>
                  </a:schemeClr>
                </a:solidFill>
                <a:latin typeface="+mj-lt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image" Target="../media/image9.png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8000"/>
              <a:lumOff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alphaModFix amt="47000"/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950" cy="6858000"/>
          </a:xfrm>
          <a:prstGeom prst="rect">
            <a:avLst/>
          </a:prstGeom>
        </p:spPr>
      </p:pic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1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3200" b="0" i="0" u="none" strike="noStrike" kern="1200" cap="none" spc="0" normalizeH="0" baseline="0" dirty="0" smtClean="0">
          <a:solidFill>
            <a:srgbClr val="253A3F"/>
          </a:solidFill>
          <a:uFillTx/>
          <a:latin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0" normalizeH="0" baseline="0">
          <a:solidFill>
            <a:srgbClr val="253A3F"/>
          </a:solidFill>
          <a:uFillTx/>
          <a:latin typeface="Arial" panose="020B0604020202020204" pitchFamily="3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rgbClr val="253A3F"/>
          </a:solidFill>
          <a:uFillTx/>
          <a:latin typeface="+mn-lt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rgbClr val="253A3F"/>
          </a:solidFill>
          <a:uFillTx/>
          <a:latin typeface="+mn-lt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rgbClr val="253A3F"/>
          </a:solidFill>
          <a:uFillTx/>
          <a:latin typeface="+mn-lt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rgbClr val="253A3F"/>
          </a:solidFill>
          <a:uFillTx/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4.xml"/><Relationship Id="rId12" Type="http://schemas.openxmlformats.org/officeDocument/2006/relationships/tags" Target="../tags/tag94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98.xml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8003540" y="4600575"/>
            <a:ext cx="3055620" cy="511810"/>
          </a:xfrm>
        </p:spPr>
        <p:txBody>
          <a:bodyPr>
            <a:noAutofit/>
          </a:bodyPr>
          <a:lstStyle/>
          <a:p>
            <a:r>
              <a:rPr lang="en-US"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Syed Saud Waqar</a:t>
            </a:r>
            <a:endParaRPr lang="en-US" sz="2400" b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984875" y="3815715"/>
            <a:ext cx="5229860" cy="429260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3712210" y="1414145"/>
            <a:ext cx="7955915" cy="283083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 Analysis of Bike Sharing Company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788669" y="835660"/>
            <a:ext cx="7602039" cy="1198880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序号"/>
          <p:cNvSpPr txBox="1"/>
          <p:nvPr>
            <p:custDataLst>
              <p:tags r:id="rId2"/>
            </p:custDataLst>
          </p:nvPr>
        </p:nvSpPr>
        <p:spPr>
          <a:xfrm>
            <a:off x="1457960" y="2918460"/>
            <a:ext cx="662400" cy="4603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dk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01</a:t>
            </a:r>
            <a:endParaRPr lang="en-US" sz="2400" dirty="0">
              <a:solidFill>
                <a:schemeClr val="dk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6" name="标题"/>
          <p:cNvSpPr txBox="1"/>
          <p:nvPr>
            <p:custDataLst>
              <p:tags r:id="rId3"/>
            </p:custDataLst>
          </p:nvPr>
        </p:nvSpPr>
        <p:spPr>
          <a:xfrm>
            <a:off x="2120265" y="2772410"/>
            <a:ext cx="3810635" cy="7848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l"/>
            <a:r>
              <a:rPr lang="en-US" sz="2400">
                <a:solidFill>
                  <a:schemeClr val="dk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Introduction to Cyclistic</a:t>
            </a:r>
            <a:endParaRPr lang="en-US" sz="2400">
              <a:solidFill>
                <a:schemeClr val="dk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3" name="序号"/>
          <p:cNvSpPr txBox="1"/>
          <p:nvPr>
            <p:custDataLst>
              <p:tags r:id="rId4"/>
            </p:custDataLst>
          </p:nvPr>
        </p:nvSpPr>
        <p:spPr>
          <a:xfrm>
            <a:off x="1457960" y="3850005"/>
            <a:ext cx="662400" cy="4603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dk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03</a:t>
            </a:r>
            <a:endParaRPr lang="en-US" sz="2400" dirty="0">
              <a:solidFill>
                <a:schemeClr val="dk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25" name="标题"/>
          <p:cNvSpPr txBox="1"/>
          <p:nvPr>
            <p:custDataLst>
              <p:tags r:id="rId5"/>
            </p:custDataLst>
          </p:nvPr>
        </p:nvSpPr>
        <p:spPr>
          <a:xfrm>
            <a:off x="2120265" y="3703955"/>
            <a:ext cx="3810635" cy="7848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l"/>
            <a:r>
              <a:rPr lang="en-US" altLang="en-US" sz="2400">
                <a:solidFill>
                  <a:schemeClr val="dk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Ride Length Comparison</a:t>
            </a:r>
            <a:endParaRPr lang="en-US" altLang="en-US" sz="2400">
              <a:solidFill>
                <a:schemeClr val="dk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序号"/>
          <p:cNvSpPr txBox="1"/>
          <p:nvPr>
            <p:custDataLst>
              <p:tags r:id="rId6"/>
            </p:custDataLst>
          </p:nvPr>
        </p:nvSpPr>
        <p:spPr>
          <a:xfrm>
            <a:off x="1457960" y="4781550"/>
            <a:ext cx="662400" cy="4603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dk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05</a:t>
            </a:r>
            <a:endParaRPr lang="en-US" sz="2400" dirty="0">
              <a:solidFill>
                <a:schemeClr val="dk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标题"/>
          <p:cNvSpPr txBox="1"/>
          <p:nvPr>
            <p:custDataLst>
              <p:tags r:id="rId7"/>
            </p:custDataLst>
          </p:nvPr>
        </p:nvSpPr>
        <p:spPr>
          <a:xfrm>
            <a:off x="2120265" y="4635500"/>
            <a:ext cx="3810635" cy="7848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l"/>
            <a:r>
              <a:rPr lang="en-US" altLang="en-US" sz="2400">
                <a:solidFill>
                  <a:schemeClr val="dk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Top 3 Stations</a:t>
            </a:r>
            <a:endParaRPr lang="en-US" altLang="en-US" sz="2400">
              <a:solidFill>
                <a:schemeClr val="dk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序号"/>
          <p:cNvSpPr txBox="1"/>
          <p:nvPr>
            <p:custDataLst>
              <p:tags r:id="rId8"/>
            </p:custDataLst>
          </p:nvPr>
        </p:nvSpPr>
        <p:spPr>
          <a:xfrm>
            <a:off x="6337209" y="2918460"/>
            <a:ext cx="662400" cy="4603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dk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02</a:t>
            </a:r>
            <a:endParaRPr lang="en-US" sz="2400" dirty="0">
              <a:solidFill>
                <a:schemeClr val="dk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0" name="标题"/>
          <p:cNvSpPr txBox="1"/>
          <p:nvPr>
            <p:custDataLst>
              <p:tags r:id="rId9"/>
            </p:custDataLst>
          </p:nvPr>
        </p:nvSpPr>
        <p:spPr>
          <a:xfrm>
            <a:off x="6986270" y="2772410"/>
            <a:ext cx="3810635" cy="7848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l"/>
            <a:r>
              <a:rPr lang="en-US" sz="2400">
                <a:solidFill>
                  <a:schemeClr val="dk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Business Task</a:t>
            </a:r>
            <a:endParaRPr lang="en-US" sz="2400">
              <a:solidFill>
                <a:schemeClr val="dk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8" name="序号"/>
          <p:cNvSpPr txBox="1"/>
          <p:nvPr>
            <p:custDataLst>
              <p:tags r:id="rId10"/>
            </p:custDataLst>
          </p:nvPr>
        </p:nvSpPr>
        <p:spPr>
          <a:xfrm>
            <a:off x="6337209" y="3850005"/>
            <a:ext cx="662400" cy="4603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sz="2400" dirty="0">
                <a:solidFill>
                  <a:schemeClr val="dk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04</a:t>
            </a:r>
            <a:endParaRPr lang="en-US" sz="2400" dirty="0">
              <a:solidFill>
                <a:schemeClr val="dk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</p:txBody>
      </p:sp>
      <p:sp>
        <p:nvSpPr>
          <p:cNvPr id="19" name="标题"/>
          <p:cNvSpPr txBox="1"/>
          <p:nvPr>
            <p:custDataLst>
              <p:tags r:id="rId11"/>
            </p:custDataLst>
          </p:nvPr>
        </p:nvSpPr>
        <p:spPr>
          <a:xfrm>
            <a:off x="6986270" y="3703955"/>
            <a:ext cx="4866005" cy="7848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algn="l"/>
            <a:r>
              <a:rPr lang="en-US" altLang="en-US" sz="2400">
                <a:solidFill>
                  <a:schemeClr val="dk1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Number of Rides Comparison</a:t>
            </a:r>
            <a:endParaRPr lang="en-US" altLang="en-US" sz="2400">
              <a:solidFill>
                <a:schemeClr val="dk1">
                  <a:lumMod val="10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37300" y="4781550"/>
            <a:ext cx="6654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929120" y="47815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Cyclistic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960" y="1977390"/>
            <a:ext cx="10523855" cy="2684145"/>
          </a:xfrm>
        </p:spPr>
        <p:txBody>
          <a:bodyPr>
            <a:noAutofit/>
          </a:bodyPr>
          <a:p>
            <a:pPr algn="just"/>
            <a:r>
              <a:rPr lang="en-US" altLang="en-US" sz="2000"/>
              <a:t>A bike-share program that features more than 5,800 bicycles and 600 docking stations. Cyclistic sets itself apart by also offering </a:t>
            </a:r>
            <a:r>
              <a:rPr lang="en-US" altLang="en-US" sz="2000">
                <a:solidFill>
                  <a:srgbClr val="FF0000"/>
                </a:solidFill>
              </a:rPr>
              <a:t>reclining bikes, handtricycles, and cargo bikes,</a:t>
            </a:r>
            <a:r>
              <a:rPr lang="en-US" altLang="en-US" sz="2000"/>
              <a:t> making bike-share more inclusive to people with disabilities and riders who can’t use a standard two-wheeled bike.</a:t>
            </a:r>
            <a:endParaRPr lang="en-US" altLang="en-US" sz="2000"/>
          </a:p>
          <a:p>
            <a:pPr algn="just"/>
            <a:r>
              <a:rPr lang="en-US" altLang="en-US" sz="2000"/>
              <a:t>In </a:t>
            </a:r>
            <a:r>
              <a:rPr lang="en-US" altLang="en-US" sz="2000">
                <a:solidFill>
                  <a:srgbClr val="FF0000"/>
                </a:solidFill>
              </a:rPr>
              <a:t>2016,</a:t>
            </a:r>
            <a:r>
              <a:rPr lang="en-US" altLang="en-US" sz="2000"/>
              <a:t> Cyclistic launched a successful bike-share offering. Since then, the program has grown to a fleet of </a:t>
            </a:r>
            <a:r>
              <a:rPr lang="en-US" altLang="en-US" sz="2000">
                <a:solidFill>
                  <a:srgbClr val="FF0000"/>
                </a:solidFill>
              </a:rPr>
              <a:t>5,824 bicycles</a:t>
            </a:r>
            <a:r>
              <a:rPr lang="en-US" altLang="en-US" sz="2000"/>
              <a:t> that are geotracked and locked into a network of </a:t>
            </a:r>
            <a:r>
              <a:rPr lang="en-US" altLang="en-US" sz="2000">
                <a:solidFill>
                  <a:srgbClr val="FF0000"/>
                </a:solidFill>
              </a:rPr>
              <a:t>692 stations</a:t>
            </a:r>
            <a:r>
              <a:rPr lang="en-US" altLang="en-US" sz="2000"/>
              <a:t> across Chicago. The bikes can be unlocked from one station and returned to any other station in the system anytime.</a:t>
            </a:r>
            <a:endParaRPr lang="en-US" altLang="en-US" sz="20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pPr algn="ctr"/>
            <a:r>
              <a:rPr lang="en-US" sz="3600" b="1">
                <a:latin typeface="Arial" panose="020B0604020202020204" pitchFamily="34" charset="0"/>
                <a:cs typeface="Arial" panose="020B0604020202020204" pitchFamily="34" charset="0"/>
              </a:rPr>
              <a:t>Business Task</a:t>
            </a:r>
            <a:endParaRPr 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416175"/>
            <a:ext cx="9982200" cy="10128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US" sz="3200"/>
              <a:t>“To understand how </a:t>
            </a:r>
            <a:r>
              <a:rPr lang="en-US" altLang="en-US" sz="3200">
                <a:solidFill>
                  <a:srgbClr val="FF0000"/>
                </a:solidFill>
              </a:rPr>
              <a:t>casual riders</a:t>
            </a:r>
            <a:r>
              <a:rPr lang="en-US" altLang="en-US" sz="3200"/>
              <a:t> and </a:t>
            </a:r>
            <a:r>
              <a:rPr lang="en-US" altLang="en-US" sz="3200">
                <a:solidFill>
                  <a:srgbClr val="FF0000"/>
                </a:solidFill>
              </a:rPr>
              <a:t>annual members</a:t>
            </a:r>
            <a:r>
              <a:rPr lang="en-US" altLang="en-US" sz="3200"/>
              <a:t> use Cyclistic bikes differently.”</a:t>
            </a:r>
            <a:endParaRPr lang="en-US" alt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1231900" y="4301490"/>
            <a:ext cx="95758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Note:</a:t>
            </a:r>
            <a:endParaRPr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complete R Markdown (.Rmd) file, documenting the entire data analysis process — from data collection and processing to analysis and visualization — is available upon request.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zh-CN" b="1">
                <a:latin typeface="Arial" panose="020B0604020202020204" pitchFamily="34" charset="0"/>
                <a:cs typeface="Arial" panose="020B0604020202020204" pitchFamily="34" charset="0"/>
              </a:rPr>
              <a:t>Ride Length Comparison</a:t>
            </a:r>
            <a:endParaRPr altLang="zh-C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960" y="1929765"/>
            <a:ext cx="5323840" cy="2631440"/>
          </a:xfrm>
        </p:spPr>
        <p:txBody>
          <a:bodyPr>
            <a:noAutofit/>
          </a:bodyPr>
          <a:p>
            <a:r>
              <a:rPr lang="en-US" sz="2400"/>
              <a:t>Casual group has much </a:t>
            </a:r>
            <a:r>
              <a:rPr lang="en-US" sz="2400">
                <a:solidFill>
                  <a:srgbClr val="FF0000"/>
                </a:solidFill>
              </a:rPr>
              <a:t>higher average ride length</a:t>
            </a:r>
            <a:r>
              <a:rPr lang="en-US" sz="2400"/>
              <a:t> than member group</a:t>
            </a:r>
            <a:endParaRPr lang="en-US" sz="2400"/>
          </a:p>
          <a:p>
            <a:r>
              <a:rPr lang="en-US" sz="2400"/>
              <a:t>Maximum average ride length for casual was reported on </a:t>
            </a:r>
            <a:r>
              <a:rPr lang="en-US" sz="2400">
                <a:solidFill>
                  <a:srgbClr val="FF0000"/>
                </a:solidFill>
              </a:rPr>
              <a:t>Thursday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/>
              <a:t>Minimum average ride length for casual was reported on </a:t>
            </a:r>
            <a:r>
              <a:rPr lang="en-US" sz="2400">
                <a:solidFill>
                  <a:srgbClr val="FF0000"/>
                </a:solidFill>
              </a:rPr>
              <a:t>Wednesday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5" name="Content Placeholder 4" descr="Average Ride Length_page-000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302385"/>
            <a:ext cx="5827395" cy="4875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altLang="zh-CN" b="1">
                <a:latin typeface="Arial" panose="020B0604020202020204" pitchFamily="34" charset="0"/>
                <a:cs typeface="Arial" panose="020B0604020202020204" pitchFamily="34" charset="0"/>
              </a:rPr>
              <a:t>Number of Rides Comparison</a:t>
            </a:r>
            <a:endParaRPr altLang="zh-CN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960" y="2129155"/>
            <a:ext cx="5323840" cy="2774315"/>
          </a:xfrm>
        </p:spPr>
        <p:txBody>
          <a:bodyPr>
            <a:noAutofit/>
          </a:bodyPr>
          <a:p>
            <a:r>
              <a:rPr lang="en-US" sz="2400"/>
              <a:t>Member group has </a:t>
            </a:r>
            <a:r>
              <a:rPr lang="en-US" sz="2400">
                <a:solidFill>
                  <a:srgbClr val="FF0000"/>
                </a:solidFill>
              </a:rPr>
              <a:t>more number of rides</a:t>
            </a:r>
            <a:r>
              <a:rPr lang="en-US" sz="2400"/>
              <a:t> than casual group</a:t>
            </a:r>
            <a:endParaRPr lang="en-US" sz="2400"/>
          </a:p>
          <a:p>
            <a:r>
              <a:rPr lang="en-US" sz="2400"/>
              <a:t>The maximum number of rides for member was reported on </a:t>
            </a:r>
            <a:r>
              <a:rPr lang="en-US" sz="2400">
                <a:solidFill>
                  <a:srgbClr val="FF0000"/>
                </a:solidFill>
              </a:rPr>
              <a:t>Tuesday</a:t>
            </a:r>
            <a:endParaRPr lang="en-US" sz="2400"/>
          </a:p>
          <a:p>
            <a:r>
              <a:rPr lang="en-US" sz="2400"/>
              <a:t>The minimum number of rides for member was reported on </a:t>
            </a:r>
            <a:r>
              <a:rPr lang="en-US" sz="2400">
                <a:solidFill>
                  <a:srgbClr val="FF0000"/>
                </a:solidFill>
              </a:rPr>
              <a:t>Saturday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5" name="Content Placeholder 4" descr="Number of Rides_page-000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301750"/>
            <a:ext cx="5846445" cy="4875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Top 3 Stations for Casual Users</a:t>
            </a:r>
            <a:endParaRPr lang="zh-C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985" y="1672590"/>
            <a:ext cx="4877435" cy="1756410"/>
          </a:xfrm>
        </p:spPr>
        <p:txBody>
          <a:bodyPr>
            <a:noAutofit/>
          </a:bodyPr>
          <a:p>
            <a:pPr marL="457200" indent="-457200">
              <a:buAutoNum type="arabicPeriod"/>
            </a:pPr>
            <a:r>
              <a:rPr lang="en-US" sz="2800"/>
              <a:t>Lake Shore Dr &amp; Monroe St</a:t>
            </a:r>
            <a:endParaRPr lang="en-US" sz="2800"/>
          </a:p>
          <a:p>
            <a:pPr marL="457200" indent="-457200">
              <a:buAutoNum type="arabicPeriod"/>
            </a:pPr>
            <a:r>
              <a:rPr lang="en-US" sz="2800"/>
              <a:t>Shedd Aquarium</a:t>
            </a:r>
            <a:endParaRPr lang="en-US" sz="2800"/>
          </a:p>
          <a:p>
            <a:pPr marL="457200" indent="-457200">
              <a:buAutoNum type="arabicPeriod"/>
            </a:pPr>
            <a:r>
              <a:rPr lang="en-US" sz="2800"/>
              <a:t>Streeter Dr &amp; Grand Ave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  <p:pic>
        <p:nvPicPr>
          <p:cNvPr id="5" name="Content Placeholder 4" descr="stations_page-000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72200" y="1301115"/>
            <a:ext cx="5894705" cy="4876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960" y="1301750"/>
            <a:ext cx="10800080" cy="533908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endParaRPr lang="en-US" altLang="en-US" sz="2000" b="1"/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Proposed Marketing Strategies Based on Analysis</a:t>
            </a:r>
            <a:endParaRPr lang="en-US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Target Longer Rides with Member-Exclusive Promotions: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Introduce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promotions and discounts exclusively for members on longer rides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 This strategy encourages casual users to purchase memberships by highlighting the cost benefits for members, given that casual users tend to have a higher average ride length.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Focus on High-Activity Stations with Member-Only Offers: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Implement special member-only </a:t>
            </a: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promotions and discounts at the top three stations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with the highest number of casual user rides. This approach incentivizes casual users to become members to access these exclusive benefits at key locations.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5116830" y="2381885"/>
            <a:ext cx="6155055" cy="2093595"/>
          </a:xfrm>
        </p:spPr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09370" y="4933315"/>
            <a:ext cx="9382125" cy="1712595"/>
          </a:xfrm>
          <a:prstGeom prst="rect">
            <a:avLst/>
          </a:prstGeom>
        </p:spPr>
        <p:txBody>
          <a:bodyPr wrap="square">
            <a:noAutofit/>
          </a:bodyPr>
          <a:p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SPECIAL_SOURCE" val="bdnull"/>
  <p:tag name="KSO_WM_SLIDE_CONTENT_AREA" val="{&quot;left&quot;:&quot;43&quot;,&quot;top&quot;:&quot;156.65&quot;,&quot;width&quot;:&quot;459.25&quot;,&quot;height&quot;:&quot;180.85&quot;}"/>
  <p:tag name="KSO_WM_SLIDE_ID" val="custom20237979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7979"/>
  <p:tag name="KSO_WM_SLIDE_LAYOUT" val="a"/>
  <p:tag name="KSO_WM_SLIDE_LAYOUT_CNT" val="1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79_11*a*1"/>
  <p:tag name="KSO_WM_TEMPLATE_CATEGORY" val="custom"/>
  <p:tag name="KSO_WM_TEMPLATE_INDEX" val="20237979"/>
  <p:tag name="KSO_WM_UNIT_LAYERLEVEL" val="1"/>
  <p:tag name="KSO_WM_TAG_VERSION" val="3.0"/>
  <p:tag name="KSO_WM_BEAUTIFY_FLAG" val="#wm#"/>
  <p:tag name="KSO_WM_UNIT_PRESET_TEXT" val="THANK YOU"/>
</p:tagLst>
</file>

<file path=ppt/tags/tag102.xml><?xml version="1.0" encoding="utf-8"?>
<p:tagLst xmlns:p="http://schemas.openxmlformats.org/presentationml/2006/main">
  <p:tag name="KSO_WM_SPECIAL_SOURCE" val="bdnull"/>
  <p:tag name="KSO_WM_SLIDE_CONTENT_AREA" val="{&quot;left&quot;:&quot;462.85&quot;,&quot;top&quot;:&quot;118.75&quot;,&quot;width&quot;:&quot;459.25&quot;,&quot;height&quot;:&quot;265.1&quot;}"/>
  <p:tag name="KSO_WM_SLIDE_ID" val="custom20237979_11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7979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7979"/>
</p:tagLst>
</file>

<file path=ppt/tags/tag76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7979"/>
</p:tagLst>
</file>

<file path=ppt/tags/tag77.xml><?xml version="1.0" encoding="utf-8"?>
<p:tagLst xmlns:p="http://schemas.openxmlformats.org/presentationml/2006/main">
  <p:tag name="KSO_WM_SPECIAL_SOURCE" val="bdnull"/>
  <p:tag name="KSO_WM_TEMPLATE_THUMBS_INDEX" val="1、11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7979"/>
</p:tagLst>
</file>

<file path=ppt/tags/tag7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9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UNIT_SUBTYPE" val="b"/>
  <p:tag name="KSO_WM_UNIT_PRESET_TEXT" val="Name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7979_1*f*1"/>
  <p:tag name="KSO_WM_TEMPLATE_CATEGORY" val="custom"/>
  <p:tag name="KSO_WM_TEMPLATE_INDEX" val="20237979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UNIT_ISCONTENTSTITLE" val="0"/>
  <p:tag name="KSO_WM_UNIT_ISNUMDGMTITLE" val="0"/>
  <p:tag name="KSO_WM_UNIT_PRESET_TEXT" val="Add description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7979_1*b*1"/>
  <p:tag name="KSO_WM_TEMPLATE_CATEGORY" val="custom"/>
  <p:tag name="KSO_WM_TEMPLATE_INDEX" val="20237979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_INDEX" val="-1"/>
  <p:tag name="KSO_WM_UNIT_PRESET_TEXT_LEN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7979_1*a*1"/>
  <p:tag name="KSO_WM_TEMPLATE_CATEGORY" val="custom"/>
  <p:tag name="KSO_WM_TEMPLATE_INDEX" val="20237979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SPECIAL_SOURCE" val="bdnull"/>
  <p:tag name="KSO_WM_TEMPLATE_THUMBS_INDEX" val="1、11"/>
  <p:tag name="KSO_WM_SLIDE_CONTENT_AREA" val="{&quot;left&quot;:&quot;462.85&quot;,&quot;top&quot;:&quot;118.75&quot;,&quot;width&quot;:&quot;459.25&quot;,&quot;height&quot;:&quot;265.1&quot;}"/>
  <p:tag name="KSO_WM_SLIDE_ID" val="custom20237979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7979"/>
  <p:tag name="KSO_WM_SLIDE_LAYOUT" val="a_b_f"/>
  <p:tag name="KSO_WM_SLIDE_LAYOUT_CNT" val="1_1_1"/>
</p:tagLst>
</file>

<file path=ppt/tags/tag83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 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7979_5*a*1"/>
  <p:tag name="KSO_WM_TEMPLATE_CATEGORY" val="custom"/>
  <p:tag name="KSO_WM_TEMPLATE_INDEX" val="20237979"/>
  <p:tag name="KSO_WM_UNIT_LAYERLEVEL" val="1"/>
  <p:tag name="KSO_WM_TAG_VERSION" val="3.0"/>
  <p:tag name="KSO_WM_BEAUTIFY_FLAG" val="#wm#"/>
  <p:tag name="KSO_WM_UNIT_TEXT_FILL_FORE_SCHEMECOLOR_INDEX" val="1"/>
  <p:tag name="KSO_WM_UNIT_TEXT_FILL_TYPE" val="1"/>
  <p:tag name="KSO_WM_UNIT_USESOURCEFORMAT_APPLY" val="0"/>
</p:tagLst>
</file>

<file path=ppt/tags/tag84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1.95001220703125,&quot;left&quot;:114.8,&quot;top&quot;:181.5749938964844,&quot;width&quot;:735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30263_5*l_h_i*1_1_1"/>
  <p:tag name="KSO_WM_TEMPLATE_CATEGORY" val="custom"/>
  <p:tag name="KSO_WM_TEMPLATE_INDEX" val="20230263"/>
  <p:tag name="KSO_WM_UNIT_LAYERLEVEL" val="1_1_1"/>
  <p:tag name="KSO_WM_TAG_VERSION" val="3.0"/>
  <p:tag name="KSO_WM_BEAUTIFY_FLAG" val="#wm#"/>
  <p:tag name="KSO_WM_UNIT_USESOURCEFORMAT_APPLY" val="0"/>
</p:tagLst>
</file>

<file path=ppt/tags/tag85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1.95001220703125,&quot;left&quot;:114.8,&quot;top&quot;:181.5749938964844,&quot;width&quot;:735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30263_5*l_h_f*1_1_1"/>
  <p:tag name="KSO_WM_TEMPLATE_CATEGORY" val="custom"/>
  <p:tag name="KSO_WM_TEMPLATE_INDEX" val="20230263"/>
  <p:tag name="KSO_WM_UNIT_LAYERLEVEL" val="1_1_1"/>
  <p:tag name="KSO_WM_TAG_VERSION" val="3.0"/>
  <p:tag name="KSO_WM_BEAUTIFY_FLAG" val="#wm#"/>
  <p:tag name="KSO_WM_UNIT_USESOURCEFORMAT_APPLY" val="0"/>
</p:tagLst>
</file>

<file path=ppt/tags/tag86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1.95001220703125,&quot;left&quot;:114.8,&quot;top&quot;:181.5749938964844,&quot;width&quot;:735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30263_5*l_h_i*1_3_1"/>
  <p:tag name="KSO_WM_TEMPLATE_CATEGORY" val="custom"/>
  <p:tag name="KSO_WM_TEMPLATE_INDEX" val="20230263"/>
  <p:tag name="KSO_WM_UNIT_LAYERLEVEL" val="1_1_1"/>
  <p:tag name="KSO_WM_TAG_VERSION" val="3.0"/>
  <p:tag name="KSO_WM_BEAUTIFY_FLAG" val="#wm#"/>
  <p:tag name="KSO_WM_UNIT_USESOURCEFORMAT_APPLY" val="0"/>
</p:tagLst>
</file>

<file path=ppt/tags/tag87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1.95001220703125,&quot;left&quot;:114.8,&quot;top&quot;:181.5749938964844,&quot;width&quot;:735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30263_5*l_h_f*1_3_1"/>
  <p:tag name="KSO_WM_TEMPLATE_CATEGORY" val="custom"/>
  <p:tag name="KSO_WM_TEMPLATE_INDEX" val="20230263"/>
  <p:tag name="KSO_WM_UNIT_LAYERLEVEL" val="1_1_1"/>
  <p:tag name="KSO_WM_TAG_VERSION" val="3.0"/>
  <p:tag name="KSO_WM_UNIT_USESOURCEFORMAT_APPLY" val="0"/>
</p:tagLst>
</file>

<file path=ppt/tags/tag88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1.95001220703125,&quot;left&quot;:114.8,&quot;top&quot;:181.5749938964844,&quot;width&quot;:735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custom20230263_5*l_h_i*1_5_1"/>
  <p:tag name="KSO_WM_TEMPLATE_CATEGORY" val="custom"/>
  <p:tag name="KSO_WM_TEMPLATE_INDEX" val="20230263"/>
  <p:tag name="KSO_WM_UNIT_LAYERLEVEL" val="1_1_1"/>
  <p:tag name="KSO_WM_TAG_VERSION" val="3.0"/>
  <p:tag name="KSO_WM_BEAUTIFY_FLAG" val="#wm#"/>
  <p:tag name="KSO_WM_UNIT_USESOURCEFORMAT_APPLY" val="0"/>
</p:tagLst>
</file>

<file path=ppt/tags/tag89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1.95001220703125,&quot;left&quot;:114.8,&quot;top&quot;:181.5749938964844,&quot;width&quot;:735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custom20230263_5*l_h_f*1_5_1"/>
  <p:tag name="KSO_WM_TEMPLATE_CATEGORY" val="custom"/>
  <p:tag name="KSO_WM_TEMPLATE_INDEX" val="20230263"/>
  <p:tag name="KSO_WM_UNIT_LAYERLEVEL" val="1_1_1"/>
  <p:tag name="KSO_WM_TAG_VERSION" val="3.0"/>
  <p:tag name="KSO_WM_UNIT_USESOURCEFORMAT_APPLY" val="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1.95001220703125,&quot;left&quot;:114.8,&quot;top&quot;:181.5749938964844,&quot;width&quot;:735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30263_5*l_h_i*1_2_1"/>
  <p:tag name="KSO_WM_TEMPLATE_CATEGORY" val="custom"/>
  <p:tag name="KSO_WM_TEMPLATE_INDEX" val="20230263"/>
  <p:tag name="KSO_WM_UNIT_LAYERLEVEL" val="1_1_1"/>
  <p:tag name="KSO_WM_TAG_VERSION" val="3.0"/>
  <p:tag name="KSO_WM_BEAUTIFY_FLAG" val="#wm#"/>
  <p:tag name="KSO_WM_UNIT_USESOURCEFORMAT_APPLY" val="0"/>
</p:tagLst>
</file>

<file path=ppt/tags/tag91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1.95001220703125,&quot;left&quot;:114.8,&quot;top&quot;:181.5749938964844,&quot;width&quot;:735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30263_5*l_h_f*1_2_1"/>
  <p:tag name="KSO_WM_TEMPLATE_CATEGORY" val="custom"/>
  <p:tag name="KSO_WM_TEMPLATE_INDEX" val="20230263"/>
  <p:tag name="KSO_WM_UNIT_LAYERLEVEL" val="1_1_1"/>
  <p:tag name="KSO_WM_TAG_VERSION" val="3.0"/>
  <p:tag name="KSO_WM_BEAUTIFY_FLAG" val="#wm#"/>
  <p:tag name="KSO_WM_UNIT_USESOURCEFORMAT_APPLY" val="0"/>
</p:tagLst>
</file>

<file path=ppt/tags/tag92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1.95001220703125,&quot;left&quot;:114.8,&quot;top&quot;:181.5749938964844,&quot;width&quot;:735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30263_5*l_h_i*1_4_1"/>
  <p:tag name="KSO_WM_TEMPLATE_CATEGORY" val="custom"/>
  <p:tag name="KSO_WM_TEMPLATE_INDEX" val="20230263"/>
  <p:tag name="KSO_WM_UNIT_LAYERLEVEL" val="1_1_1"/>
  <p:tag name="KSO_WM_TAG_VERSION" val="3.0"/>
  <p:tag name="KSO_WM_BEAUTIFY_FLAG" val="#wm#"/>
  <p:tag name="KSO_WM_UNIT_USESOURCEFORMAT_APPLY" val="0"/>
</p:tagLst>
</file>

<file path=ppt/tags/tag93.xml><?xml version="1.0" encoding="utf-8"?>
<p:tagLst xmlns:p="http://schemas.openxmlformats.org/presentationml/2006/main">
  <p:tag name="KSO_WM_UNIT_TEXT_FILL_FORE_SCHEMECOLOR_INDEX_BRIGHTNESS" val="-0.25"/>
  <p:tag name="KSO_WM_UNIT_TEXT_FILL_FORE_SCHEMECOLOR_INDEX" val="14"/>
  <p:tag name="KSO_WM_UNIT_TEXT_FILL_TYPE" val="1"/>
  <p:tag name="KSO_WM_DIAGRAM_MAX_ITEMCNT" val="8"/>
  <p:tag name="KSO_WM_DIAGRAM_MIN_ITEMCNT" val="2"/>
  <p:tag name="KSO_WM_DIAGRAM_VIRTUALLY_FRAME" val="{&quot;height&quot;:281.95001220703125,&quot;left&quot;:114.8,&quot;top&quot;:181.5749938964844,&quot;width&quot;:735.3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DIAGRAM_VERSION" val="3"/>
  <p:tag name="KSO_WM_DIAGRAM_COLOR_TRICK" val="1"/>
  <p:tag name="KSO_WM_DIAGRAM_COLOR_TEXT_CAN_REMOVE" val="n"/>
  <p:tag name="KSO_WM_UNIT_SUBTYPE" val="a"/>
  <p:tag name="KSO_WM_UNIT_PRESET_TEXT" val="Your title here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30263_5*l_h_f*1_4_1"/>
  <p:tag name="KSO_WM_TEMPLATE_CATEGORY" val="custom"/>
  <p:tag name="KSO_WM_TEMPLATE_INDEX" val="20230263"/>
  <p:tag name="KSO_WM_UNIT_LAYERLEVEL" val="1_1_1"/>
  <p:tag name="KSO_WM_TAG_VERSION" val="3.0"/>
  <p:tag name="KSO_WM_UNIT_USESOURCEFORMAT_APPLY" val="0"/>
</p:tagLst>
</file>

<file path=ppt/tags/tag94.xml><?xml version="1.0" encoding="utf-8"?>
<p:tagLst xmlns:p="http://schemas.openxmlformats.org/presentationml/2006/main">
  <p:tag name="KSO_WM_SPECIAL_SOURCE" val="bdnull"/>
  <p:tag name="KSO_WM_SLIDE_ID" val="custom20237979_5"/>
  <p:tag name="KSO_WM_TEMPLATE_SUBCATEGORY" val="29"/>
  <p:tag name="KSO_WM_TEMPLATE_MASTER_TYPE" val="0"/>
  <p:tag name="KSO_WM_TEMPLATE_COLOR_TYPE" val="0"/>
  <p:tag name="KSO_WM_SLIDE_TYPE" val="contents"/>
  <p:tag name="KSO_WM_SLIDE_SUBTYPE" val="diag"/>
  <p:tag name="KSO_WM_SLIDE_ITEM_CNT" val="5"/>
  <p:tag name="KSO_WM_SLIDE_INDEX" val="5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7979"/>
  <p:tag name="KSO_WM_SLIDE_LAYOUT" val="a_l"/>
  <p:tag name="KSO_WM_SLIDE_LAYOUT_CNT" val="1_1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79_9*a*1"/>
  <p:tag name="KSO_WM_TEMPLATE_CATEGORY" val="custom"/>
  <p:tag name="KSO_WM_TEMPLATE_INDEX" val="20237979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SPECIAL_SOURCE" val="bdnull"/>
  <p:tag name="KSO_WM_SLIDE_CONTENT_AREA" val="{&quot;left&quot;:&quot;43&quot;,&quot;top&quot;:&quot;156.65&quot;,&quot;width&quot;:&quot;459.25&quot;,&quot;height&quot;:&quot;180.85&quot;}"/>
  <p:tag name="KSO_WM_SLIDE_ID" val="custom20237979_9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7979"/>
  <p:tag name="KSO_WM_SLIDE_LAYOUT" val="a"/>
  <p:tag name="KSO_WM_SLIDE_LAYOUT_CNT" val="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37979"/>
</p:tagLst>
</file>

<file path=ppt/tags/tag98.xml><?xml version="1.0" encoding="utf-8"?>
<p:tagLst xmlns:p="http://schemas.openxmlformats.org/presentationml/2006/main">
  <p:tag name="KSO_WM_TEMPLATE_CATEGORY" val="custom"/>
  <p:tag name="KSO_WM_TEMPLATE_INDEX" val="20237979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7979_9*a*1"/>
  <p:tag name="KSO_WM_TEMPLATE_CATEGORY" val="custom"/>
  <p:tag name="KSO_WM_TEMPLATE_INDEX" val="20237979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69">
      <a:dk1>
        <a:srgbClr val="000000"/>
      </a:dk1>
      <a:lt1>
        <a:srgbClr val="FFFFFF"/>
      </a:lt1>
      <a:dk2>
        <a:srgbClr val="253A3F"/>
      </a:dk2>
      <a:lt2>
        <a:srgbClr val="ADC8CE"/>
      </a:lt2>
      <a:accent1>
        <a:srgbClr val="578591"/>
      </a:accent1>
      <a:accent2>
        <a:srgbClr val="77A3AE"/>
      </a:accent2>
      <a:accent3>
        <a:srgbClr val="D36250"/>
      </a:accent3>
      <a:accent4>
        <a:srgbClr val="EC9B86"/>
      </a:accent4>
      <a:accent5>
        <a:srgbClr val="A0B9C6"/>
      </a:accent5>
      <a:accent6>
        <a:srgbClr val="B1B3D3"/>
      </a:accent6>
      <a:hlink>
        <a:srgbClr val="EC5F74"/>
      </a:hlink>
      <a:folHlink>
        <a:srgbClr val="6096E6"/>
      </a:folHlink>
    </a:clrScheme>
    <a:fontScheme name="字体-传统">
      <a:majorFont>
        <a:latin typeface="Crimson Text SemiBold"/>
        <a:ea typeface="Crimson Text SemiBold"/>
        <a:cs typeface=""/>
      </a:majorFont>
      <a:minorFont>
        <a:latin typeface="Charis SIL"/>
        <a:ea typeface="Charis SI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2266</Words>
  <Application>WPS Presentation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Wingdings</vt:lpstr>
      <vt:lpstr>Charis SIL</vt:lpstr>
      <vt:lpstr>Calibri</vt:lpstr>
      <vt:lpstr>Crimson Text SemiBold</vt:lpstr>
      <vt:lpstr>Segoe Print</vt:lpstr>
      <vt:lpstr>Microsoft YaHei</vt:lpstr>
      <vt:lpstr>Arial Unicode MS</vt:lpstr>
      <vt:lpstr>Calibri Light</vt:lpstr>
      <vt:lpstr>Office Theme</vt:lpstr>
      <vt:lpstr>1_Office Theme</vt:lpstr>
      <vt:lpstr>Data Analysis of Bike Sharing Company</vt:lpstr>
      <vt:lpstr>Contents </vt:lpstr>
      <vt:lpstr>Introduction to Cyclistic</vt:lpstr>
      <vt:lpstr>Business Task</vt:lpstr>
      <vt:lpstr>Ride Length Comparison</vt:lpstr>
      <vt:lpstr>Number of Rides Comparison</vt:lpstr>
      <vt:lpstr>Top 3 Stations for Casual Users</vt:lpstr>
      <vt:lpstr>Suggestions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Bike Sharing Company</dc:title>
  <dc:creator>PMYLS</dc:creator>
  <cp:lastModifiedBy>Saud Waqar</cp:lastModifiedBy>
  <cp:revision>34</cp:revision>
  <dcterms:created xsi:type="dcterms:W3CDTF">2024-11-30T07:53:00Z</dcterms:created>
  <dcterms:modified xsi:type="dcterms:W3CDTF">2024-12-20T05:30:57Z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EE286BE94E67451BB76167810E2B8D82_11</vt:lpwstr>
  </property>
  <property fmtid="{D5CDD505-2E9C-101B-9397-08002B2CF9AE}" pid="3" name="KSOProductBuildVer">
    <vt:lpwstr>1033-12.2.0.19307</vt:lpwstr>
  </property>
</Properties>
</file>