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04A293-4E97-1660-039F-CD35C3A3005C}" v="634" dt="2023-12-27T19:05:12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8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5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24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5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9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93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4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6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1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8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2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4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4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5995" y="4185005"/>
            <a:ext cx="4620584" cy="1350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b="1" dirty="0">
                <a:ea typeface="Calibri"/>
                <a:cs typeface="Calibri"/>
              </a:rPr>
              <a:t>Group Members: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ea typeface="Calibri"/>
                <a:cs typeface="Calibri"/>
              </a:rPr>
              <a:t>Saud Ahmad                (2021576)       </a:t>
            </a: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>
                <a:ea typeface="Calibri"/>
                <a:cs typeface="Calibri"/>
              </a:rPr>
              <a:t>Shahid Hussain            (2021589)</a:t>
            </a:r>
          </a:p>
        </p:txBody>
      </p:sp>
      <p:pic>
        <p:nvPicPr>
          <p:cNvPr id="4" name="Picture 3" descr="A midsection of a person holding a miniature house">
            <a:extLst>
              <a:ext uri="{FF2B5EF4-FFF2-40B4-BE49-F238E27FC236}">
                <a16:creationId xmlns:a16="http://schemas.microsoft.com/office/drawing/2014/main" id="{358452B9-5098-6728-49B6-821E274958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15" r="21657" b="-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997" y="844750"/>
            <a:ext cx="8344319" cy="2870609"/>
          </a:xfrm>
        </p:spPr>
        <p:txBody>
          <a:bodyPr>
            <a:normAutofit/>
          </a:bodyPr>
          <a:lstStyle/>
          <a:p>
            <a:r>
              <a:rPr lang="en-US" sz="5400" i="0" dirty="0">
                <a:ea typeface="Calibri Light"/>
                <a:cs typeface="Calibri Light"/>
              </a:rPr>
              <a:t>Smart Home Data Analysis Report </a:t>
            </a:r>
            <a:endParaRPr lang="en-US" sz="5400" i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rgbClr val="74A9A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444FA-317D-F82B-0249-6F13C088A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i="0" dirty="0">
                <a:ea typeface="+mj-lt"/>
                <a:cs typeface="+mj-lt"/>
              </a:rPr>
              <a:t>ABSTRACT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2A042-4A99-052C-D4CD-16EFD51E1A39}"/>
              </a:ext>
            </a:extLst>
          </p:cNvPr>
          <p:cNvSpPr>
            <a:spLocks/>
          </p:cNvSpPr>
          <p:nvPr/>
        </p:nvSpPr>
        <p:spPr>
          <a:xfrm>
            <a:off x="1310103" y="2011363"/>
            <a:ext cx="9364378" cy="9779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813816">
              <a:spcAft>
                <a:spcPts val="600"/>
              </a:spcAft>
            </a:pPr>
            <a:r>
              <a:rPr lang="en-US" sz="1958" b="1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Background:</a:t>
            </a:r>
            <a:r>
              <a:rPr lang="en-US" sz="1958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 </a:t>
            </a:r>
          </a:p>
          <a:p>
            <a:pPr defTabSz="813816">
              <a:spcAft>
                <a:spcPts val="600"/>
              </a:spcAft>
            </a:pPr>
            <a:r>
              <a:rPr lang="en-US" sz="1958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Brief explanation of the smart home revolution and its data potential.</a:t>
            </a:r>
            <a:endParaRPr lang="en-US" sz="220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83E3CC-1C3A-2BDC-BC20-EFD4A1964CA6}"/>
              </a:ext>
            </a:extLst>
          </p:cNvPr>
          <p:cNvSpPr txBox="1">
            <a:spLocks/>
          </p:cNvSpPr>
          <p:nvPr/>
        </p:nvSpPr>
        <p:spPr>
          <a:xfrm>
            <a:off x="1087325" y="3094528"/>
            <a:ext cx="4076590" cy="26039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3454" indent="-203454" defTabSz="813816">
              <a:spcBef>
                <a:spcPts val="890"/>
              </a:spcBef>
              <a:buNone/>
            </a:pPr>
            <a:r>
              <a:rPr lang="en-US" sz="1958" b="1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   Purpose: </a:t>
            </a:r>
            <a:endParaRPr lang="en-US" sz="1958" kern="1200">
              <a:solidFill>
                <a:schemeClr val="tx1"/>
              </a:solidFill>
              <a:latin typeface="+mn-lt"/>
              <a:ea typeface="+mn-lt"/>
              <a:cs typeface="+mn-lt"/>
            </a:endParaRPr>
          </a:p>
          <a:p>
            <a:pPr marL="203454" indent="-203454" defTabSz="813816">
              <a:spcBef>
                <a:spcPts val="890"/>
              </a:spcBef>
              <a:buNone/>
            </a:pPr>
            <a:r>
              <a:rPr lang="en-US" sz="1958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   Emphasize the goal to optimize energy consumption using data from smart homes. </a:t>
            </a:r>
            <a:endParaRPr lang="en-US" sz="195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EF43F57-1A87-A755-CB69-827A9E2C02D1}"/>
              </a:ext>
            </a:extLst>
          </p:cNvPr>
          <p:cNvSpPr txBox="1">
            <a:spLocks/>
          </p:cNvSpPr>
          <p:nvPr/>
        </p:nvSpPr>
        <p:spPr>
          <a:xfrm>
            <a:off x="6900051" y="3094527"/>
            <a:ext cx="4204624" cy="26039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3454" indent="-203454" defTabSz="813816">
              <a:spcBef>
                <a:spcPts val="890"/>
              </a:spcBef>
              <a:buNone/>
            </a:pPr>
            <a:r>
              <a:rPr lang="en-US" sz="1958" b="1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   Methodology Overview: </a:t>
            </a:r>
            <a:endParaRPr lang="en-US" sz="1958" kern="1200">
              <a:solidFill>
                <a:schemeClr val="tx1"/>
              </a:solidFill>
              <a:latin typeface="+mn-lt"/>
              <a:ea typeface="+mn-lt"/>
              <a:cs typeface="+mn-lt"/>
            </a:endParaRPr>
          </a:p>
          <a:p>
            <a:pPr marL="203454" indent="-203454" defTabSz="813816">
              <a:spcBef>
                <a:spcPts val="890"/>
              </a:spcBef>
              <a:buNone/>
            </a:pPr>
            <a:r>
              <a:rPr lang="en-US" sz="1958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   Mention using algorithms like </a:t>
            </a:r>
            <a:r>
              <a:rPr lang="en-US" sz="1958" kern="120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Apriori</a:t>
            </a:r>
            <a:r>
              <a:rPr lang="en-US" sz="1958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 and Random Forest for analysis. </a:t>
            </a:r>
            <a:endParaRPr lang="en-US" sz="195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None/>
            </a:pPr>
            <a:endParaRPr lang="en-US" sz="2200" b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CB5733-E65F-AFB2-9324-F41C7DC77025}"/>
              </a:ext>
            </a:extLst>
          </p:cNvPr>
          <p:cNvSpPr txBox="1">
            <a:spLocks/>
          </p:cNvSpPr>
          <p:nvPr/>
        </p:nvSpPr>
        <p:spPr>
          <a:xfrm>
            <a:off x="1304982" y="4886999"/>
            <a:ext cx="9377181" cy="1285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3454" indent="-203454" defTabSz="813816">
              <a:spcBef>
                <a:spcPts val="890"/>
              </a:spcBef>
              <a:buNone/>
            </a:pPr>
            <a:r>
              <a:rPr lang="en-US" sz="1958" b="1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Impact:</a:t>
            </a:r>
            <a:r>
              <a:rPr lang="en-US" sz="1958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 </a:t>
            </a:r>
          </a:p>
          <a:p>
            <a:pPr marL="203454" indent="-203454" defTabSz="813816">
              <a:spcBef>
                <a:spcPts val="890"/>
              </a:spcBef>
              <a:buNone/>
            </a:pPr>
            <a:r>
              <a:rPr lang="en-US" sz="1958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Highlight the expected outcome - a more energy-efficient and intelligent</a:t>
            </a:r>
          </a:p>
          <a:p>
            <a:pPr marL="203454" indent="-203454" defTabSz="813816">
              <a:spcBef>
                <a:spcPts val="890"/>
              </a:spcBef>
              <a:buNone/>
            </a:pPr>
            <a:r>
              <a:rPr lang="en-US" sz="1958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future for smart homes. </a:t>
            </a:r>
            <a:endParaRPr lang="en-US" sz="195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8944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5FA385-63C3-C305-B599-508E80FFF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rgbClr val="74A9A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766A9-8898-7618-F4C9-3BE953DF2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i="0" dirty="0"/>
              <a:t>INTRODUCTION</a:t>
            </a:r>
            <a:endParaRPr lang="en-US" i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2C5B9-C164-AC37-FE2C-E841E2A4C17F}"/>
              </a:ext>
            </a:extLst>
          </p:cNvPr>
          <p:cNvSpPr>
            <a:spLocks/>
          </p:cNvSpPr>
          <p:nvPr/>
        </p:nvSpPr>
        <p:spPr>
          <a:xfrm>
            <a:off x="1339377" y="2011363"/>
            <a:ext cx="9307099" cy="9719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804672">
              <a:spcAft>
                <a:spcPts val="600"/>
              </a:spcAft>
            </a:pPr>
            <a:r>
              <a:rPr lang="en-US" sz="1936" b="1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Context:</a:t>
            </a:r>
            <a:r>
              <a:rPr lang="en-US" sz="1936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 </a:t>
            </a:r>
            <a:endParaRPr lang="en-US" sz="1584" kern="1200">
              <a:solidFill>
                <a:schemeClr val="tx1"/>
              </a:solidFill>
              <a:latin typeface="+mn-lt"/>
              <a:ea typeface="+mn-lt"/>
              <a:cs typeface="+mn-lt"/>
            </a:endParaRPr>
          </a:p>
          <a:p>
            <a:pPr defTabSz="804672">
              <a:spcAft>
                <a:spcPts val="600"/>
              </a:spcAft>
            </a:pPr>
            <a:r>
              <a:rPr lang="en-US" sz="1936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Explain the concept and growth of smart homes</a:t>
            </a:r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5CE561-F6A9-27FD-39F7-C607D354E3DF}"/>
              </a:ext>
            </a:extLst>
          </p:cNvPr>
          <p:cNvSpPr txBox="1">
            <a:spLocks/>
          </p:cNvSpPr>
          <p:nvPr/>
        </p:nvSpPr>
        <p:spPr>
          <a:xfrm>
            <a:off x="1117961" y="3087902"/>
            <a:ext cx="4051655" cy="25880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indent="-201168" defTabSz="804672">
              <a:spcBef>
                <a:spcPts val="880"/>
              </a:spcBef>
              <a:buNone/>
            </a:pPr>
            <a:r>
              <a:rPr lang="en-US" sz="1936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   </a:t>
            </a:r>
            <a:r>
              <a:rPr lang="en-US" sz="1936" b="1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Data Richness:</a:t>
            </a:r>
            <a:r>
              <a:rPr lang="en-US" sz="1936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  </a:t>
            </a:r>
            <a:endParaRPr lang="en-US" sz="2464" kern="1200">
              <a:solidFill>
                <a:schemeClr val="tx1"/>
              </a:solidFill>
              <a:latin typeface="+mn-lt"/>
              <a:ea typeface="+mn-lt"/>
              <a:cs typeface="+mn-lt"/>
            </a:endParaRPr>
          </a:p>
          <a:p>
            <a:pPr marL="201168" indent="-201168" defTabSz="804672">
              <a:spcBef>
                <a:spcPts val="880"/>
              </a:spcBef>
              <a:buNone/>
            </a:pPr>
            <a:r>
              <a:rPr lang="en-US" sz="1936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   Discuss the abundance of data generated by smart homes.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9DAA27-06B5-C188-28D5-BE9AEFE78843}"/>
              </a:ext>
            </a:extLst>
          </p:cNvPr>
          <p:cNvSpPr txBox="1">
            <a:spLocks/>
          </p:cNvSpPr>
          <p:nvPr/>
        </p:nvSpPr>
        <p:spPr>
          <a:xfrm>
            <a:off x="6895132" y="3087901"/>
            <a:ext cx="4178906" cy="25880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indent="-201168" defTabSz="804672">
              <a:spcBef>
                <a:spcPts val="880"/>
              </a:spcBef>
              <a:buNone/>
            </a:pPr>
            <a:r>
              <a:rPr lang="en-US" sz="1936" kern="1200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   </a:t>
            </a:r>
            <a:r>
              <a:rPr lang="en-US" sz="1936" b="1" kern="1200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Project Aim:</a:t>
            </a:r>
            <a:r>
              <a:rPr lang="en-US" sz="1936" kern="1200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 </a:t>
            </a:r>
            <a:endParaRPr lang="en-US" sz="2464" kern="1200" dirty="0">
              <a:solidFill>
                <a:schemeClr val="tx1"/>
              </a:solidFill>
              <a:latin typeface="+mn-lt"/>
              <a:ea typeface="+mn-lt"/>
              <a:cs typeface="+mn-lt"/>
            </a:endParaRPr>
          </a:p>
          <a:p>
            <a:pPr marL="201168" indent="-201168" defTabSz="804672">
              <a:spcBef>
                <a:spcPts val="880"/>
              </a:spcBef>
              <a:buNone/>
            </a:pPr>
            <a:r>
              <a:rPr lang="en-US" sz="1936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   Detail the project's aim to analyze this data for energy optimization. </a:t>
            </a:r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AC03051-A2C2-2765-2619-520D2F05B47A}"/>
              </a:ext>
            </a:extLst>
          </p:cNvPr>
          <p:cNvSpPr txBox="1">
            <a:spLocks/>
          </p:cNvSpPr>
          <p:nvPr/>
        </p:nvSpPr>
        <p:spPr>
          <a:xfrm>
            <a:off x="1117961" y="4894860"/>
            <a:ext cx="9319824" cy="12773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indent="-201168" defTabSz="804672">
              <a:spcBef>
                <a:spcPts val="880"/>
              </a:spcBef>
              <a:buNone/>
            </a:pPr>
            <a:r>
              <a:rPr lang="en-US" sz="1936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   </a:t>
            </a:r>
            <a:r>
              <a:rPr lang="en-US" sz="1936" b="1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Significance: </a:t>
            </a:r>
            <a:endParaRPr lang="en-US" sz="2464" b="1" kern="1200">
              <a:solidFill>
                <a:schemeClr val="tx1"/>
              </a:solidFill>
              <a:latin typeface="+mn-lt"/>
              <a:ea typeface="+mn-lt"/>
              <a:cs typeface="+mn-lt"/>
            </a:endParaRPr>
          </a:p>
          <a:p>
            <a:pPr marL="201168" indent="-201168" defTabSz="804672">
              <a:spcBef>
                <a:spcPts val="880"/>
              </a:spcBef>
              <a:buNone/>
            </a:pPr>
            <a:r>
              <a:rPr lang="en-US" sz="1936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   Emphasize the importance of understanding energy patterns in smart homes.</a:t>
            </a:r>
            <a:endParaRPr lang="en-US" sz="2464" kern="1200">
              <a:solidFill>
                <a:schemeClr val="tx1"/>
              </a:solidFill>
              <a:latin typeface="+mn-lt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6999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7CF916-9AD4-8116-210B-58335C702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60B3AB8-DA31-87E0-B5AE-35195BCE3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3466A09-99FC-1427-065E-75E0383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rgbClr val="74A9A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A6753F-65CB-076F-6C90-E93208F1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365125"/>
            <a:ext cx="12183372" cy="1339940"/>
          </a:xfrm>
        </p:spPr>
        <p:txBody>
          <a:bodyPr>
            <a:normAutofit/>
          </a:bodyPr>
          <a:lstStyle/>
          <a:p>
            <a:pPr algn="ctr"/>
            <a:r>
              <a:rPr lang="en-US" sz="3500" i="0" dirty="0">
                <a:ea typeface="+mj-lt"/>
                <a:cs typeface="+mj-lt"/>
              </a:rPr>
              <a:t>METHODOLOGY - DATA DESCRIPTION</a:t>
            </a:r>
            <a:endParaRPr lang="en-US" sz="35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F9FA9-6A27-6963-8672-10B8A523B868}"/>
              </a:ext>
            </a:extLst>
          </p:cNvPr>
          <p:cNvSpPr>
            <a:spLocks/>
          </p:cNvSpPr>
          <p:nvPr/>
        </p:nvSpPr>
        <p:spPr>
          <a:xfrm>
            <a:off x="1339377" y="2011363"/>
            <a:ext cx="9709665" cy="9719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804672"/>
            <a:r>
              <a:rPr lang="en-US" sz="1900" b="1" dirty="0">
                <a:ea typeface="+mn-lt"/>
                <a:cs typeface="+mn-lt"/>
              </a:rPr>
              <a:t>Dataset Overview</a:t>
            </a:r>
            <a:r>
              <a:rPr lang="en-US" sz="1900" b="1" kern="1200" dirty="0">
                <a:ea typeface="+mn-lt"/>
                <a:cs typeface="+mn-lt"/>
              </a:rPr>
              <a:t>:</a:t>
            </a:r>
            <a:r>
              <a:rPr lang="en-US" sz="1900" dirty="0">
                <a:ea typeface="+mn-lt"/>
                <a:cs typeface="+mn-lt"/>
              </a:rPr>
              <a:t> </a:t>
            </a:r>
            <a:endParaRPr lang="en-US" dirty="0">
              <a:ea typeface="+mn-lt"/>
              <a:cs typeface="+mn-lt"/>
            </a:endParaRPr>
          </a:p>
          <a:p>
            <a:pPr defTabSz="804672"/>
            <a:r>
              <a:rPr lang="en-US" sz="1900" dirty="0">
                <a:ea typeface="+mn-lt"/>
                <a:cs typeface="+mn-lt"/>
              </a:rPr>
              <a:t>Describe </a:t>
            </a:r>
            <a:r>
              <a:rPr lang="en-US" sz="1900" kern="1200" dirty="0">
                <a:ea typeface="+mn-lt"/>
                <a:cs typeface="+mn-lt"/>
              </a:rPr>
              <a:t>the </a:t>
            </a:r>
            <a:r>
              <a:rPr lang="en-US" sz="1900" dirty="0">
                <a:ea typeface="+mn-lt"/>
                <a:cs typeface="+mn-lt"/>
              </a:rPr>
              <a:t>nature </a:t>
            </a:r>
            <a:r>
              <a:rPr lang="en-US" sz="1900" kern="1200" dirty="0">
                <a:ea typeface="+mn-lt"/>
                <a:cs typeface="+mn-lt"/>
              </a:rPr>
              <a:t>of </a:t>
            </a:r>
            <a:r>
              <a:rPr lang="en-US" sz="1900" dirty="0">
                <a:ea typeface="+mn-lt"/>
                <a:cs typeface="+mn-lt"/>
              </a:rPr>
              <a:t>the </a:t>
            </a:r>
            <a:r>
              <a:rPr lang="en-US" sz="1900" kern="1200" dirty="0">
                <a:ea typeface="+mn-lt"/>
                <a:cs typeface="+mn-lt"/>
              </a:rPr>
              <a:t>smart </a:t>
            </a:r>
            <a:r>
              <a:rPr lang="en-US" sz="1900" dirty="0">
                <a:ea typeface="+mn-lt"/>
                <a:cs typeface="+mn-lt"/>
              </a:rPr>
              <a:t>home data (types of devices, data frequency). </a:t>
            </a:r>
            <a:endParaRPr lang="en-US" dirty="0"/>
          </a:p>
          <a:p>
            <a:pPr defTabSz="804672">
              <a:spcAft>
                <a:spcPts val="600"/>
              </a:spcAft>
            </a:pPr>
            <a:endParaRPr lang="en-US" sz="19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B78B72E-E537-C36B-289E-8821D901E06C}"/>
              </a:ext>
            </a:extLst>
          </p:cNvPr>
          <p:cNvSpPr txBox="1">
            <a:spLocks/>
          </p:cNvSpPr>
          <p:nvPr/>
        </p:nvSpPr>
        <p:spPr>
          <a:xfrm>
            <a:off x="1132338" y="4755675"/>
            <a:ext cx="4770522" cy="25880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0660" indent="-200660" defTabSz="804672">
              <a:spcBef>
                <a:spcPts val="880"/>
              </a:spcBef>
              <a:buNone/>
            </a:pPr>
            <a:r>
              <a:rPr lang="en-US" sz="1900" kern="1200" dirty="0">
                <a:latin typeface="+mn-lt"/>
                <a:ea typeface="+mn-lt"/>
                <a:cs typeface="+mn-lt"/>
              </a:rPr>
              <a:t>   </a:t>
            </a:r>
            <a:r>
              <a:rPr lang="en-US" sz="1900" b="1">
                <a:ea typeface="+mn-lt"/>
                <a:cs typeface="+mn-lt"/>
              </a:rPr>
              <a:t>Key Metrics</a:t>
            </a:r>
            <a:r>
              <a:rPr lang="en-US" sz="1900" b="1" kern="1200">
                <a:ea typeface="+mn-lt"/>
                <a:cs typeface="+mn-lt"/>
              </a:rPr>
              <a:t>:</a:t>
            </a:r>
            <a:r>
              <a:rPr lang="en-US" sz="1900" dirty="0">
                <a:ea typeface="+mn-lt"/>
                <a:cs typeface="+mn-lt"/>
              </a:rPr>
              <a:t> </a:t>
            </a:r>
            <a:endParaRPr lang="en-US" sz="2464" dirty="0">
              <a:ea typeface="+mn-lt"/>
              <a:cs typeface="+mn-lt"/>
            </a:endParaRPr>
          </a:p>
          <a:p>
            <a:pPr marL="200660" indent="-200660" defTabSz="804672">
              <a:spcBef>
                <a:spcPts val="880"/>
              </a:spcBef>
              <a:buNone/>
            </a:pPr>
            <a:r>
              <a:rPr lang="en-US" sz="1900" dirty="0">
                <a:ea typeface="+mn-lt"/>
                <a:cs typeface="+mn-lt"/>
              </a:rPr>
              <a:t>   Explain </a:t>
            </a:r>
            <a:r>
              <a:rPr lang="en-US" sz="1900" kern="1200" dirty="0">
                <a:ea typeface="+mn-lt"/>
                <a:cs typeface="+mn-lt"/>
              </a:rPr>
              <a:t>the </a:t>
            </a:r>
            <a:r>
              <a:rPr lang="en-US" sz="1900" dirty="0">
                <a:ea typeface="+mn-lt"/>
                <a:cs typeface="+mn-lt"/>
              </a:rPr>
              <a:t>main </a:t>
            </a:r>
            <a:r>
              <a:rPr lang="en-US" sz="1900" kern="1200" dirty="0">
                <a:ea typeface="+mn-lt"/>
                <a:cs typeface="+mn-lt"/>
              </a:rPr>
              <a:t>data </a:t>
            </a:r>
            <a:r>
              <a:rPr lang="en-US" sz="1900" dirty="0">
                <a:ea typeface="+mn-lt"/>
                <a:cs typeface="+mn-lt"/>
              </a:rPr>
              <a:t>points (e</a:t>
            </a:r>
            <a:r>
              <a:rPr lang="en-US" sz="1900" kern="1200" dirty="0">
                <a:ea typeface="+mn-lt"/>
                <a:cs typeface="+mn-lt"/>
              </a:rPr>
              <a:t>.</a:t>
            </a:r>
            <a:r>
              <a:rPr lang="en-US" sz="1900" dirty="0">
                <a:ea typeface="+mn-lt"/>
                <a:cs typeface="+mn-lt"/>
              </a:rPr>
              <a:t>g., total power consumption, individual device usage). </a:t>
            </a:r>
            <a:endParaRPr lang="en-US" sz="2450" dirty="0">
              <a:ea typeface="+mn-lt"/>
              <a:cs typeface="+mn-lt"/>
            </a:endParaRPr>
          </a:p>
          <a:p>
            <a:pPr marL="200660" indent="-200660" defTabSz="804672">
              <a:spcBef>
                <a:spcPts val="880"/>
              </a:spcBef>
              <a:buNone/>
            </a:pPr>
            <a:endParaRPr lang="en-US" sz="1900" dirty="0">
              <a:ea typeface="+mn-lt"/>
              <a:cs typeface="+mn-l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F8EEF6-6DAB-E45A-3C6E-DFA575073ED2}"/>
              </a:ext>
            </a:extLst>
          </p:cNvPr>
          <p:cNvSpPr txBox="1">
            <a:spLocks/>
          </p:cNvSpPr>
          <p:nvPr/>
        </p:nvSpPr>
        <p:spPr>
          <a:xfrm>
            <a:off x="6104378" y="2944128"/>
            <a:ext cx="4969660" cy="25880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04672">
              <a:buNone/>
            </a:pPr>
            <a:r>
              <a:rPr lang="en-US" sz="1900" dirty="0">
                <a:ea typeface="+mn-lt"/>
                <a:cs typeface="+mn-lt"/>
              </a:rPr>
              <a:t>   </a:t>
            </a:r>
            <a:r>
              <a:rPr lang="en-US" sz="1900" b="1" dirty="0">
                <a:ea typeface="+mn-lt"/>
                <a:cs typeface="+mn-lt"/>
              </a:rPr>
              <a:t>Data Processing</a:t>
            </a:r>
            <a:r>
              <a:rPr lang="en-US" sz="1900" b="1" kern="1200" dirty="0">
                <a:ea typeface="+mn-lt"/>
                <a:cs typeface="+mn-lt"/>
              </a:rPr>
              <a:t>:</a:t>
            </a:r>
            <a:r>
              <a:rPr lang="en-US" sz="1900" dirty="0">
                <a:ea typeface="+mn-lt"/>
                <a:cs typeface="+mn-lt"/>
              </a:rPr>
              <a:t>  </a:t>
            </a:r>
            <a:endParaRPr lang="en-US" dirty="0">
              <a:ea typeface="+mn-lt"/>
              <a:cs typeface="+mn-lt"/>
            </a:endParaRPr>
          </a:p>
          <a:p>
            <a:pPr defTabSz="804672">
              <a:buNone/>
            </a:pPr>
            <a:r>
              <a:rPr lang="en-US" sz="1900" dirty="0">
                <a:ea typeface="+mn-lt"/>
                <a:cs typeface="+mn-lt"/>
              </a:rPr>
              <a:t>   Briefly outline </a:t>
            </a:r>
            <a:r>
              <a:rPr lang="en-US" sz="1900" kern="1200" dirty="0">
                <a:ea typeface="+mn-lt"/>
                <a:cs typeface="+mn-lt"/>
              </a:rPr>
              <a:t>the </a:t>
            </a:r>
            <a:r>
              <a:rPr lang="en-US" sz="1900" dirty="0">
                <a:ea typeface="+mn-lt"/>
                <a:cs typeface="+mn-lt"/>
              </a:rPr>
              <a:t>cleaning and normalization process undertaken for </a:t>
            </a:r>
            <a:r>
              <a:rPr lang="en-US" sz="1900" kern="1200" dirty="0">
                <a:ea typeface="+mn-lt"/>
                <a:cs typeface="+mn-lt"/>
              </a:rPr>
              <a:t>data </a:t>
            </a:r>
            <a:r>
              <a:rPr lang="en-US" sz="1900" dirty="0">
                <a:ea typeface="+mn-lt"/>
                <a:cs typeface="+mn-lt"/>
              </a:rPr>
              <a:t>accuracy</a:t>
            </a:r>
            <a:r>
              <a:rPr lang="en-US" sz="1900" kern="1200" dirty="0">
                <a:ea typeface="+mn-lt"/>
                <a:cs typeface="+mn-lt"/>
              </a:rPr>
              <a:t>.</a:t>
            </a:r>
            <a:r>
              <a:rPr lang="en-US" sz="1900" dirty="0">
                <a:ea typeface="+mn-lt"/>
                <a:cs typeface="+mn-lt"/>
              </a:rPr>
              <a:t> </a:t>
            </a:r>
            <a:endParaRPr lang="en-US" dirty="0"/>
          </a:p>
          <a:p>
            <a:pPr marL="200660" indent="-200660" defTabSz="804672">
              <a:spcBef>
                <a:spcPts val="880"/>
              </a:spcBef>
              <a:buNone/>
            </a:pPr>
            <a:endParaRPr lang="en-US" sz="1900" dirty="0"/>
          </a:p>
        </p:txBody>
      </p:sp>
      <p:pic>
        <p:nvPicPr>
          <p:cNvPr id="4" name="Picture 3" descr="A black outline of a cylinder and a document&#10;&#10;Description automatically generated">
            <a:extLst>
              <a:ext uri="{FF2B5EF4-FFF2-40B4-BE49-F238E27FC236}">
                <a16:creationId xmlns:a16="http://schemas.microsoft.com/office/drawing/2014/main" id="{044270A0-8047-4E8D-073F-E453939DC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606" y="2989861"/>
            <a:ext cx="1342488" cy="1252090"/>
          </a:xfrm>
          <a:prstGeom prst="rect">
            <a:avLst/>
          </a:prstGeom>
        </p:spPr>
      </p:pic>
      <p:pic>
        <p:nvPicPr>
          <p:cNvPr id="5" name="Picture 4" descr="A black line drawing of a graph&#10;&#10;Description automatically generated">
            <a:extLst>
              <a:ext uri="{FF2B5EF4-FFF2-40B4-BE49-F238E27FC236}">
                <a16:creationId xmlns:a16="http://schemas.microsoft.com/office/drawing/2014/main" id="{759D62C3-0873-75D8-5D1D-F71B7A4CE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643" y="4750548"/>
            <a:ext cx="1454451" cy="142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9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67E214-7504-713B-B269-622717F0D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B202CA6-27F7-A708-499B-10A03D1EF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3C2B4B-F411-6855-8C64-49CDCBE1D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rgbClr val="74A9A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0528A-F26D-D79C-ED30-90641BB86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74629" y="264483"/>
            <a:ext cx="14368730" cy="133994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i="0" dirty="0">
                <a:ea typeface="+mj-lt"/>
                <a:cs typeface="+mj-lt"/>
              </a:rPr>
              <a:t>METHODOLOGY </a:t>
            </a:r>
            <a:br>
              <a:rPr lang="en-US" sz="3200" i="0" dirty="0">
                <a:ea typeface="+mj-lt"/>
                <a:cs typeface="+mj-lt"/>
              </a:rPr>
            </a:br>
            <a:r>
              <a:rPr lang="en-US" sz="3200" i="0" dirty="0">
                <a:ea typeface="+mj-lt"/>
                <a:cs typeface="+mj-lt"/>
              </a:rPr>
              <a:t>ALGORITHM IMPLEMENTATION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5E961-B6C2-2440-E2C9-2A3506DD8258}"/>
              </a:ext>
            </a:extLst>
          </p:cNvPr>
          <p:cNvSpPr>
            <a:spLocks/>
          </p:cNvSpPr>
          <p:nvPr/>
        </p:nvSpPr>
        <p:spPr>
          <a:xfrm>
            <a:off x="936811" y="2011363"/>
            <a:ext cx="10299137" cy="1345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804672"/>
            <a:r>
              <a:rPr lang="en-US" sz="1900" b="1" err="1">
                <a:ea typeface="+mn-lt"/>
                <a:cs typeface="+mn-lt"/>
              </a:rPr>
              <a:t>Apriori</a:t>
            </a:r>
            <a:r>
              <a:rPr lang="en-US" sz="1900" b="1" dirty="0">
                <a:ea typeface="+mn-lt"/>
                <a:cs typeface="+mn-lt"/>
              </a:rPr>
              <a:t> Algorithm</a:t>
            </a:r>
            <a:r>
              <a:rPr lang="en-US" sz="1900" b="1" kern="1200" dirty="0">
                <a:ea typeface="+mn-lt"/>
                <a:cs typeface="+mn-lt"/>
              </a:rPr>
              <a:t>:</a:t>
            </a:r>
            <a:r>
              <a:rPr lang="en-US" sz="1900" dirty="0">
                <a:ea typeface="+mn-lt"/>
                <a:cs typeface="+mn-lt"/>
              </a:rPr>
              <a:t> </a:t>
            </a:r>
            <a:endParaRPr lang="en-US" dirty="0">
              <a:ea typeface="+mn-lt"/>
              <a:cs typeface="+mn-lt"/>
            </a:endParaRPr>
          </a:p>
          <a:p>
            <a:pPr defTabSz="804672"/>
            <a:r>
              <a:rPr lang="en-US" sz="1900" dirty="0">
                <a:ea typeface="+mn-lt"/>
                <a:cs typeface="+mn-lt"/>
              </a:rPr>
              <a:t>Explain how the </a:t>
            </a:r>
            <a:r>
              <a:rPr lang="en-US" sz="1900" dirty="0" err="1">
                <a:ea typeface="+mn-lt"/>
                <a:cs typeface="+mn-lt"/>
              </a:rPr>
              <a:t>Apriori</a:t>
            </a:r>
            <a:r>
              <a:rPr lang="en-US" sz="1900" dirty="0">
                <a:ea typeface="+mn-lt"/>
                <a:cs typeface="+mn-lt"/>
              </a:rPr>
              <a:t> algorithm was used to identify frequent device usage patterns. </a:t>
            </a:r>
            <a:endParaRPr lang="en-US">
              <a:ea typeface="+mn-lt"/>
              <a:cs typeface="+mn-lt"/>
            </a:endParaRPr>
          </a:p>
          <a:p>
            <a:pPr defTabSz="804672"/>
            <a:endParaRPr lang="en-US">
              <a:ea typeface="+mn-lt"/>
              <a:cs typeface="+mn-lt"/>
            </a:endParaRPr>
          </a:p>
          <a:p>
            <a:pPr defTabSz="804672"/>
            <a:endParaRPr lang="en-US" sz="19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F0B2B8-C923-9381-2377-998EBF38047F}"/>
              </a:ext>
            </a:extLst>
          </p:cNvPr>
          <p:cNvSpPr>
            <a:spLocks/>
          </p:cNvSpPr>
          <p:nvPr/>
        </p:nvSpPr>
        <p:spPr>
          <a:xfrm>
            <a:off x="936811" y="3348457"/>
            <a:ext cx="6345363" cy="1345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804672"/>
            <a:r>
              <a:rPr lang="en-US" sz="1900" b="1" dirty="0">
                <a:ea typeface="+mn-lt"/>
                <a:cs typeface="+mn-lt"/>
              </a:rPr>
              <a:t>Random Forest Algorithm</a:t>
            </a:r>
            <a:r>
              <a:rPr lang="en-US" sz="1900" b="1" kern="1200" dirty="0">
                <a:ea typeface="+mn-lt"/>
                <a:cs typeface="+mn-lt"/>
              </a:rPr>
              <a:t>:</a:t>
            </a:r>
            <a:r>
              <a:rPr lang="en-US" sz="1900" dirty="0">
                <a:ea typeface="+mn-lt"/>
                <a:cs typeface="+mn-lt"/>
              </a:rPr>
              <a:t> </a:t>
            </a:r>
            <a:endParaRPr lang="en-US" dirty="0">
              <a:ea typeface="+mn-lt"/>
              <a:cs typeface="+mn-lt"/>
            </a:endParaRPr>
          </a:p>
          <a:p>
            <a:pPr defTabSz="804672"/>
            <a:r>
              <a:rPr lang="en-US" sz="1900" dirty="0">
                <a:ea typeface="+mn-lt"/>
                <a:cs typeface="+mn-lt"/>
              </a:rPr>
              <a:t>Describe how this algorithm helps in forecasting future energy needs. </a:t>
            </a:r>
            <a:endParaRPr lang="en-US"/>
          </a:p>
          <a:p>
            <a:pPr defTabSz="804672"/>
            <a:endParaRPr lang="en-US" sz="19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87F7D-73D1-69DE-0DA3-32486EBE6093}"/>
              </a:ext>
            </a:extLst>
          </p:cNvPr>
          <p:cNvSpPr>
            <a:spLocks/>
          </p:cNvSpPr>
          <p:nvPr/>
        </p:nvSpPr>
        <p:spPr>
          <a:xfrm>
            <a:off x="936810" y="4886833"/>
            <a:ext cx="6388495" cy="1345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804672"/>
            <a:r>
              <a:rPr lang="en-US" sz="1900" b="1" dirty="0">
                <a:ea typeface="+mn-lt"/>
                <a:cs typeface="+mn-lt"/>
              </a:rPr>
              <a:t>Analytical Approach</a:t>
            </a:r>
            <a:r>
              <a:rPr lang="en-US" sz="1900" b="1" kern="1200" dirty="0">
                <a:ea typeface="+mn-lt"/>
                <a:cs typeface="+mn-lt"/>
              </a:rPr>
              <a:t>:</a:t>
            </a:r>
            <a:r>
              <a:rPr lang="en-US" sz="1900" b="1" dirty="0">
                <a:ea typeface="+mn-lt"/>
                <a:cs typeface="+mn-lt"/>
              </a:rPr>
              <a:t> </a:t>
            </a:r>
            <a:endParaRPr lang="en-US" dirty="0">
              <a:ea typeface="+mn-lt"/>
              <a:cs typeface="+mn-lt"/>
            </a:endParaRPr>
          </a:p>
          <a:p>
            <a:pPr defTabSz="804672"/>
            <a:r>
              <a:rPr lang="en-US" sz="1900" dirty="0">
                <a:ea typeface="+mn-lt"/>
                <a:cs typeface="+mn-lt"/>
              </a:rPr>
              <a:t>Discuss the rationale behind choosing these algorithms for the study.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8" name="Picture 7" descr="A black and white image of a cube&#10;&#10;Description automatically generated">
            <a:extLst>
              <a:ext uri="{FF2B5EF4-FFF2-40B4-BE49-F238E27FC236}">
                <a16:creationId xmlns:a16="http://schemas.microsoft.com/office/drawing/2014/main" id="{B9F1D93E-E11B-5B41-CAD3-1482F7887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213" y="3272556"/>
            <a:ext cx="2713007" cy="251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0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B7BE03-6339-48D3-826A-F4C5FE417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98A03-915B-514A-AF8D-20CAF311D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61" y="5691"/>
            <a:ext cx="5961442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i="0" dirty="0">
                <a:ea typeface="+mj-lt"/>
                <a:cs typeface="+mj-lt"/>
              </a:rPr>
              <a:t>RESULTS - APRIORI ALGORITHM</a:t>
            </a:r>
            <a:endParaRPr lang="en-US"/>
          </a:p>
        </p:txBody>
      </p:sp>
      <p:pic>
        <p:nvPicPr>
          <p:cNvPr id="21" name="Picture 20" descr="Complex maths formulae on a blackboard">
            <a:extLst>
              <a:ext uri="{FF2B5EF4-FFF2-40B4-BE49-F238E27FC236}">
                <a16:creationId xmlns:a16="http://schemas.microsoft.com/office/drawing/2014/main" id="{8D97E18C-AA2D-F610-0C40-143B54317B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55" r="23620" b="-9"/>
          <a:stretch/>
        </p:blipFill>
        <p:spPr>
          <a:xfrm>
            <a:off x="-920149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1932E-E773-61F1-903E-F6A02D302ADD}"/>
              </a:ext>
            </a:extLst>
          </p:cNvPr>
          <p:cNvSpPr>
            <a:spLocks/>
          </p:cNvSpPr>
          <p:nvPr/>
        </p:nvSpPr>
        <p:spPr>
          <a:xfrm>
            <a:off x="5593637" y="2189523"/>
            <a:ext cx="5156311" cy="14714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ea typeface="+mn-lt"/>
                <a:cs typeface="+mn-lt"/>
              </a:rPr>
              <a:t>Key Findings: </a:t>
            </a:r>
            <a:endParaRPr lang="en-US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List the significant patterns and combinations discovered through the </a:t>
            </a:r>
            <a:r>
              <a:rPr lang="en-US" sz="2000" dirty="0" err="1">
                <a:ea typeface="+mn-lt"/>
                <a:cs typeface="+mn-lt"/>
              </a:rPr>
              <a:t>Apriori</a:t>
            </a:r>
            <a:r>
              <a:rPr lang="en-US" sz="2000" dirty="0">
                <a:ea typeface="+mn-lt"/>
                <a:cs typeface="+mn-lt"/>
              </a:rPr>
              <a:t> algorithm. </a:t>
            </a:r>
            <a:endParaRPr lang="en-US"/>
          </a:p>
          <a:p>
            <a:endParaRPr lang="en-US"/>
          </a:p>
          <a:p>
            <a:pPr>
              <a:spcAft>
                <a:spcPts val="600"/>
              </a:spcAft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E74658-19A3-72C9-6A77-2FDD62A2BD7A}"/>
              </a:ext>
            </a:extLst>
          </p:cNvPr>
          <p:cNvSpPr>
            <a:spLocks/>
          </p:cNvSpPr>
          <p:nvPr/>
        </p:nvSpPr>
        <p:spPr>
          <a:xfrm>
            <a:off x="5579259" y="3785409"/>
            <a:ext cx="5170688" cy="9825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b="1" dirty="0">
                <a:ea typeface="+mn-lt"/>
                <a:cs typeface="+mn-lt"/>
              </a:rPr>
              <a:t>Energy Usage Insights: </a:t>
            </a:r>
            <a:endParaRPr lang="en-US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Detail how these findings shed light on energy consumption habits</a:t>
            </a: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B8AB62F-87BB-D909-48ED-85FE00CF1FFF}"/>
              </a:ext>
            </a:extLst>
          </p:cNvPr>
          <p:cNvSpPr>
            <a:spLocks/>
          </p:cNvSpPr>
          <p:nvPr/>
        </p:nvSpPr>
        <p:spPr>
          <a:xfrm>
            <a:off x="5593635" y="5136880"/>
            <a:ext cx="5156311" cy="14714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ea typeface="+mn-lt"/>
                <a:cs typeface="+mn-lt"/>
              </a:rPr>
              <a:t>Implications: </a:t>
            </a:r>
            <a:endParaRPr lang="en-US" b="1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Discuss how these insights can lead to more efficient energy usage. </a:t>
            </a:r>
            <a:endParaRPr lang="en-US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0121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CA7E6C-488F-9721-81B1-BB731C0A4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D1CBC30-6FFD-B898-8162-481821CE8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7B8C6-24F3-6D7B-2FE1-B9F97587F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638" y="250106"/>
            <a:ext cx="5961442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i="0" dirty="0">
                <a:ea typeface="+mj-lt"/>
                <a:cs typeface="+mj-lt"/>
              </a:rPr>
              <a:t>RESULTS - RANDOM FOREST ALGORITHM </a:t>
            </a:r>
            <a:endParaRPr lang="en-US"/>
          </a:p>
          <a:p>
            <a:pPr>
              <a:lnSpc>
                <a:spcPct val="100000"/>
              </a:lnSpc>
            </a:pPr>
            <a:endParaRPr lang="en-US" sz="2800" i="0" dirty="0"/>
          </a:p>
        </p:txBody>
      </p:sp>
      <p:pic>
        <p:nvPicPr>
          <p:cNvPr id="21" name="Picture 20" descr="Complex maths formulae on a blackboard">
            <a:extLst>
              <a:ext uri="{FF2B5EF4-FFF2-40B4-BE49-F238E27FC236}">
                <a16:creationId xmlns:a16="http://schemas.microsoft.com/office/drawing/2014/main" id="{5935F07B-02D8-8529-4CE6-C7B56AEDDC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55" r="23620" b="-9"/>
          <a:stretch/>
        </p:blipFill>
        <p:spPr>
          <a:xfrm>
            <a:off x="-920149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B1BA-1F95-B47B-6C7B-78576F815E71}"/>
              </a:ext>
            </a:extLst>
          </p:cNvPr>
          <p:cNvSpPr>
            <a:spLocks/>
          </p:cNvSpPr>
          <p:nvPr/>
        </p:nvSpPr>
        <p:spPr>
          <a:xfrm>
            <a:off x="5593637" y="2261410"/>
            <a:ext cx="5156311" cy="14714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>
                <a:ea typeface="+mn-lt"/>
                <a:cs typeface="+mn-lt"/>
              </a:rPr>
              <a:t>Forecasting Accuracy: </a:t>
            </a:r>
            <a:endParaRPr lang="en-US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Highlight the precision of future energy needs' predictions. </a:t>
            </a:r>
            <a:endParaRPr lang="en-US" dirty="0"/>
          </a:p>
          <a:p>
            <a:endParaRPr lang="en-US"/>
          </a:p>
          <a:p>
            <a:endParaRPr lang="en-US" sz="20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4CBA3D-2F94-5842-AEE9-EA0CF5BBAF41}"/>
              </a:ext>
            </a:extLst>
          </p:cNvPr>
          <p:cNvSpPr>
            <a:spLocks/>
          </p:cNvSpPr>
          <p:nvPr/>
        </p:nvSpPr>
        <p:spPr>
          <a:xfrm>
            <a:off x="5593636" y="3656013"/>
            <a:ext cx="5156311" cy="96819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b="1" dirty="0">
                <a:ea typeface="+mn-lt"/>
                <a:cs typeface="+mn-lt"/>
              </a:rPr>
              <a:t>Homeowner Benefits: </a:t>
            </a:r>
            <a:endParaRPr lang="en-US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Explain how these forecasts can aid homeowners in energy planning. 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239763-929A-F6E1-3D45-E5A17CECC02F}"/>
              </a:ext>
            </a:extLst>
          </p:cNvPr>
          <p:cNvSpPr>
            <a:spLocks/>
          </p:cNvSpPr>
          <p:nvPr/>
        </p:nvSpPr>
        <p:spPr>
          <a:xfrm>
            <a:off x="5593635" y="5136880"/>
            <a:ext cx="5156311" cy="14714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ea typeface="+mn-lt"/>
                <a:cs typeface="+mn-lt"/>
              </a:rPr>
              <a:t>Peak Usage Predictions: </a:t>
            </a:r>
            <a:endParaRPr lang="en-US" b="1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Elaborate on how predicting peak times can help in energy management. </a:t>
            </a:r>
            <a:endParaRPr lang="en-US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49333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88F20F8-60BF-42FE-A252-DFD5A7445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74A9AA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FCF70-22DE-AB28-4FCC-2985FE653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i="0" dirty="0">
                <a:ea typeface="+mj-lt"/>
                <a:cs typeface="+mj-lt"/>
              </a:rPr>
              <a:t>RECOMMENDATIONS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19B24-2598-7061-519F-2FFB2DC62DD8}"/>
              </a:ext>
            </a:extLst>
          </p:cNvPr>
          <p:cNvSpPr>
            <a:spLocks/>
          </p:cNvSpPr>
          <p:nvPr/>
        </p:nvSpPr>
        <p:spPr>
          <a:xfrm>
            <a:off x="1250410" y="2011363"/>
            <a:ext cx="9913467" cy="12656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859536">
              <a:lnSpc>
                <a:spcPct val="90000"/>
              </a:lnSpc>
              <a:spcAft>
                <a:spcPts val="600"/>
              </a:spcAft>
            </a:pPr>
            <a:r>
              <a:rPr lang="en-US" sz="2256" b="1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Optimization Strategies:</a:t>
            </a:r>
            <a:endParaRPr lang="en-US" sz="2256" kern="1200">
              <a:solidFill>
                <a:schemeClr val="tx1"/>
              </a:solidFill>
              <a:latin typeface="+mn-lt"/>
              <a:ea typeface="+mn-lt"/>
              <a:cs typeface="+mn-lt"/>
            </a:endParaRPr>
          </a:p>
          <a:p>
            <a:pPr defTabSz="859536">
              <a:lnSpc>
                <a:spcPct val="90000"/>
              </a:lnSpc>
              <a:spcAft>
                <a:spcPts val="600"/>
              </a:spcAft>
            </a:pPr>
            <a:r>
              <a:rPr lang="en-US" sz="2256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Suggest ways to utilize the findings for energy savings (e.g., scheduling, using energy-efficient modes). </a:t>
            </a:r>
            <a:endParaRPr lang="en-US" sz="225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4D4295-4C24-E2C7-1D3E-303EDAB4411F}"/>
              </a:ext>
            </a:extLst>
          </p:cNvPr>
          <p:cNvSpPr txBox="1">
            <a:spLocks/>
          </p:cNvSpPr>
          <p:nvPr/>
        </p:nvSpPr>
        <p:spPr>
          <a:xfrm>
            <a:off x="1028123" y="3415567"/>
            <a:ext cx="9913467" cy="12656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884" indent="-214884" defTabSz="859536">
              <a:spcBef>
                <a:spcPts val="940"/>
              </a:spcBef>
              <a:buNone/>
            </a:pPr>
            <a:r>
              <a:rPr lang="en-US" sz="2256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   </a:t>
            </a:r>
            <a:r>
              <a:rPr lang="en-US" sz="2256" b="1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Policy Implications:</a:t>
            </a:r>
            <a:r>
              <a:rPr lang="en-US" sz="2256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 </a:t>
            </a:r>
            <a:endParaRPr lang="en-US" sz="2632" kern="1200">
              <a:solidFill>
                <a:schemeClr val="tx1"/>
              </a:solidFill>
              <a:latin typeface="+mn-lt"/>
              <a:ea typeface="+mn-lt"/>
              <a:cs typeface="+mn-lt"/>
            </a:endParaRPr>
          </a:p>
          <a:p>
            <a:pPr marL="214884" indent="-214884" defTabSz="859536">
              <a:spcBef>
                <a:spcPts val="940"/>
              </a:spcBef>
              <a:buNone/>
            </a:pPr>
            <a:r>
              <a:rPr lang="en-US" sz="2256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   Discuss how these findings can inform smarter energy policies or incentives. </a:t>
            </a:r>
            <a:endParaRPr lang="en-US" sz="2632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A4EBD-AC73-C824-BE3D-92696B7FDBBA}"/>
              </a:ext>
            </a:extLst>
          </p:cNvPr>
          <p:cNvSpPr txBox="1">
            <a:spLocks/>
          </p:cNvSpPr>
          <p:nvPr/>
        </p:nvSpPr>
        <p:spPr>
          <a:xfrm>
            <a:off x="1028123" y="4906518"/>
            <a:ext cx="9913467" cy="12656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9536">
              <a:buNone/>
            </a:pPr>
            <a:r>
              <a:rPr lang="en-US" sz="2250" dirty="0">
                <a:ea typeface="+mn-lt"/>
                <a:cs typeface="+mn-lt"/>
              </a:rPr>
              <a:t>   </a:t>
            </a:r>
            <a:r>
              <a:rPr lang="en-US" sz="2250" b="1" dirty="0">
                <a:ea typeface="+mn-lt"/>
                <a:cs typeface="+mn-lt"/>
              </a:rPr>
              <a:t>Further Research Areas</a:t>
            </a:r>
            <a:r>
              <a:rPr lang="en-US" sz="2250" b="1" kern="1200" dirty="0">
                <a:ea typeface="+mn-lt"/>
                <a:cs typeface="+mn-lt"/>
              </a:rPr>
              <a:t>:</a:t>
            </a:r>
            <a:r>
              <a:rPr lang="en-US" sz="2250" dirty="0">
                <a:ea typeface="+mn-lt"/>
                <a:cs typeface="+mn-lt"/>
              </a:rPr>
              <a:t> </a:t>
            </a:r>
            <a:endParaRPr lang="en-US" dirty="0">
              <a:ea typeface="+mn-lt"/>
              <a:cs typeface="+mn-lt"/>
            </a:endParaRPr>
          </a:p>
          <a:p>
            <a:pPr defTabSz="859536">
              <a:buNone/>
            </a:pPr>
            <a:r>
              <a:rPr lang="en-US" sz="2250" dirty="0">
                <a:ea typeface="+mn-lt"/>
                <a:cs typeface="+mn-lt"/>
              </a:rPr>
              <a:t>   Point out potential future research directions to enhance smart home </a:t>
            </a:r>
            <a:r>
              <a:rPr lang="en-US" sz="2250" kern="1200" dirty="0">
                <a:ea typeface="+mn-lt"/>
                <a:cs typeface="+mn-lt"/>
              </a:rPr>
              <a:t>energy </a:t>
            </a:r>
            <a:r>
              <a:rPr lang="en-US" sz="2250" dirty="0">
                <a:ea typeface="+mn-lt"/>
                <a:cs typeface="+mn-lt"/>
              </a:rPr>
              <a:t>efficiency</a:t>
            </a:r>
            <a:r>
              <a:rPr lang="en-US" sz="2250" kern="1200" dirty="0">
                <a:ea typeface="+mn-lt"/>
                <a:cs typeface="+mn-lt"/>
              </a:rPr>
              <a:t>.</a:t>
            </a:r>
            <a:r>
              <a:rPr lang="en-US" sz="2250" dirty="0">
                <a:ea typeface="+mn-lt"/>
                <a:cs typeface="+mn-lt"/>
              </a:rPr>
              <a:t> </a:t>
            </a:r>
            <a:endParaRPr lang="en-US" dirty="0"/>
          </a:p>
          <a:p>
            <a:pPr marL="214630" indent="-214630">
              <a:spcBef>
                <a:spcPts val="940"/>
              </a:spcBef>
              <a:buNone/>
            </a:pPr>
            <a:endParaRPr lang="en-US" sz="2250" dirty="0"/>
          </a:p>
        </p:txBody>
      </p:sp>
    </p:spTree>
    <p:extLst>
      <p:ext uri="{BB962C8B-B14F-4D97-AF65-F5344CB8AC3E}">
        <p14:creationId xmlns:p14="http://schemas.microsoft.com/office/powerpoint/2010/main" val="3996795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EC7834-DE66-454D-4905-D8B4A3B21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ABF42E7-8EF0-35CF-C084-7D520B79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F9EEC6A-37B5-9B70-6ADC-CC222F646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74A9AA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D634C1-65BD-1AEA-1A35-74CF429E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0144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i="0" dirty="0">
                <a:ea typeface="+mj-lt"/>
                <a:cs typeface="+mj-lt"/>
              </a:rPr>
            </a:br>
            <a:r>
              <a:rPr lang="en-US" i="0" dirty="0">
                <a:ea typeface="+mj-lt"/>
                <a:cs typeface="+mj-lt"/>
              </a:rPr>
              <a:t>CONCLUSION </a:t>
            </a:r>
            <a:endParaRPr lang="en-US" dirty="0"/>
          </a:p>
          <a:p>
            <a:endParaRPr lang="en-US" i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DCB0B-3264-E89E-E097-F44C0CB454D5}"/>
              </a:ext>
            </a:extLst>
          </p:cNvPr>
          <p:cNvSpPr>
            <a:spLocks/>
          </p:cNvSpPr>
          <p:nvPr/>
        </p:nvSpPr>
        <p:spPr>
          <a:xfrm>
            <a:off x="1250410" y="2011363"/>
            <a:ext cx="9913467" cy="12656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859536">
              <a:lnSpc>
                <a:spcPct val="90000"/>
              </a:lnSpc>
              <a:spcAft>
                <a:spcPts val="600"/>
              </a:spcAft>
            </a:pPr>
            <a:r>
              <a:rPr lang="en-US" sz="2250" b="1" dirty="0">
                <a:ea typeface="+mn-lt"/>
                <a:cs typeface="+mn-lt"/>
              </a:rPr>
              <a:t>Project Summary</a:t>
            </a:r>
            <a:r>
              <a:rPr lang="en-US" sz="2250" b="1" kern="1200" dirty="0">
                <a:ea typeface="+mn-lt"/>
                <a:cs typeface="+mn-lt"/>
              </a:rPr>
              <a:t>:</a:t>
            </a:r>
            <a:r>
              <a:rPr lang="en-US" sz="2250" dirty="0">
                <a:ea typeface="+mn-lt"/>
                <a:cs typeface="+mn-lt"/>
              </a:rPr>
              <a:t> Recap </a:t>
            </a:r>
            <a:r>
              <a:rPr lang="en-US" sz="2250" kern="1200" dirty="0">
                <a:ea typeface="+mn-lt"/>
                <a:cs typeface="+mn-lt"/>
              </a:rPr>
              <a:t>the </a:t>
            </a:r>
            <a:r>
              <a:rPr lang="en-US" sz="2250" dirty="0">
                <a:ea typeface="+mn-lt"/>
                <a:cs typeface="+mn-lt"/>
              </a:rPr>
              <a:t>objectives and </a:t>
            </a:r>
            <a:r>
              <a:rPr lang="en-US" sz="2250" kern="1200" dirty="0">
                <a:ea typeface="+mn-lt"/>
                <a:cs typeface="+mn-lt"/>
              </a:rPr>
              <a:t>findings </a:t>
            </a:r>
            <a:r>
              <a:rPr lang="en-US" sz="2250" dirty="0">
                <a:ea typeface="+mn-lt"/>
                <a:cs typeface="+mn-lt"/>
              </a:rPr>
              <a:t>of the project</a:t>
            </a:r>
            <a:r>
              <a:rPr lang="en-US" sz="2250" kern="1200" dirty="0">
                <a:ea typeface="+mn-lt"/>
                <a:cs typeface="+mn-lt"/>
              </a:rPr>
              <a:t>.</a:t>
            </a:r>
            <a:r>
              <a:rPr lang="en-US" sz="2250" dirty="0">
                <a:ea typeface="+mn-lt"/>
                <a:cs typeface="+mn-lt"/>
              </a:rPr>
              <a:t> </a:t>
            </a: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23717B-EED0-EA04-B4C9-3F53FD26EE4B}"/>
              </a:ext>
            </a:extLst>
          </p:cNvPr>
          <p:cNvSpPr txBox="1">
            <a:spLocks/>
          </p:cNvSpPr>
          <p:nvPr/>
        </p:nvSpPr>
        <p:spPr>
          <a:xfrm>
            <a:off x="970614" y="2811718"/>
            <a:ext cx="6865467" cy="33360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9536">
              <a:buNone/>
            </a:pPr>
            <a:r>
              <a:rPr lang="en-US" sz="2250" b="1" dirty="0">
                <a:ea typeface="+mn-lt"/>
                <a:cs typeface="+mn-lt"/>
              </a:rPr>
              <a:t>   Future Outlook</a:t>
            </a:r>
            <a:r>
              <a:rPr lang="en-US" sz="2250" b="1" kern="1200" dirty="0">
                <a:ea typeface="+mn-lt"/>
                <a:cs typeface="+mn-lt"/>
              </a:rPr>
              <a:t>:</a:t>
            </a:r>
            <a:r>
              <a:rPr lang="en-US" sz="2250" b="1" dirty="0">
                <a:ea typeface="+mn-lt"/>
                <a:cs typeface="+mn-lt"/>
              </a:rPr>
              <a:t> </a:t>
            </a:r>
            <a:endParaRPr lang="en-US" dirty="0">
              <a:ea typeface="+mn-lt"/>
              <a:cs typeface="+mn-lt"/>
            </a:endParaRPr>
          </a:p>
          <a:p>
            <a:pPr defTabSz="859536">
              <a:buNone/>
            </a:pPr>
            <a:r>
              <a:rPr lang="en-US" sz="2250" dirty="0">
                <a:ea typeface="+mn-lt"/>
                <a:cs typeface="+mn-lt"/>
              </a:rPr>
              <a:t>   Emphasize the potential impact of this research on smart home </a:t>
            </a:r>
            <a:r>
              <a:rPr lang="en-US" sz="2250" kern="1200" dirty="0">
                <a:ea typeface="+mn-lt"/>
                <a:cs typeface="+mn-lt"/>
              </a:rPr>
              <a:t>energy </a:t>
            </a:r>
            <a:r>
              <a:rPr lang="en-US" sz="2250" dirty="0">
                <a:ea typeface="+mn-lt"/>
                <a:cs typeface="+mn-lt"/>
              </a:rPr>
              <a:t>management</a:t>
            </a:r>
            <a:r>
              <a:rPr lang="en-US" sz="2250" kern="1200" dirty="0">
                <a:ea typeface="+mn-lt"/>
                <a:cs typeface="+mn-lt"/>
              </a:rPr>
              <a:t>.</a:t>
            </a:r>
            <a:r>
              <a:rPr lang="en-US" sz="2250" dirty="0">
                <a:ea typeface="+mn-lt"/>
                <a:cs typeface="+mn-lt"/>
              </a:rPr>
              <a:t> </a:t>
            </a:r>
            <a:endParaRPr lang="en-US" dirty="0"/>
          </a:p>
          <a:p>
            <a:pPr marL="214630" indent="-214630">
              <a:spcBef>
                <a:spcPts val="940"/>
              </a:spcBef>
              <a:buNone/>
            </a:pPr>
            <a:endParaRPr lang="en-US" sz="225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BBF4F1-2F90-98EB-880D-D1817D0495B6}"/>
              </a:ext>
            </a:extLst>
          </p:cNvPr>
          <p:cNvSpPr txBox="1">
            <a:spLocks/>
          </p:cNvSpPr>
          <p:nvPr/>
        </p:nvSpPr>
        <p:spPr>
          <a:xfrm>
            <a:off x="970614" y="4791499"/>
            <a:ext cx="6074712" cy="27177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9536">
              <a:buNone/>
            </a:pPr>
            <a:r>
              <a:rPr lang="en-US" sz="2250" dirty="0">
                <a:ea typeface="+mn-lt"/>
                <a:cs typeface="+mn-lt"/>
              </a:rPr>
              <a:t>   </a:t>
            </a:r>
            <a:r>
              <a:rPr lang="en-US" sz="2250" b="1" dirty="0">
                <a:ea typeface="+mn-lt"/>
                <a:cs typeface="+mn-lt"/>
              </a:rPr>
              <a:t>Call to Action</a:t>
            </a:r>
            <a:r>
              <a:rPr lang="en-US" sz="2250" b="1" kern="1200" dirty="0">
                <a:ea typeface="+mn-lt"/>
                <a:cs typeface="+mn-lt"/>
              </a:rPr>
              <a:t>:</a:t>
            </a:r>
            <a:r>
              <a:rPr lang="en-US" sz="2250" b="1" dirty="0">
                <a:ea typeface="+mn-lt"/>
                <a:cs typeface="+mn-lt"/>
              </a:rPr>
              <a:t> </a:t>
            </a:r>
            <a:endParaRPr lang="en-US" b="1" dirty="0">
              <a:ea typeface="+mn-lt"/>
              <a:cs typeface="+mn-lt"/>
            </a:endParaRPr>
          </a:p>
          <a:p>
            <a:pPr defTabSz="859536">
              <a:buNone/>
            </a:pPr>
            <a:r>
              <a:rPr lang="en-US" sz="2250" dirty="0">
                <a:ea typeface="+mn-lt"/>
                <a:cs typeface="+mn-lt"/>
              </a:rPr>
              <a:t>   Encourage continued research and application of findings in real-world scenarios</a:t>
            </a:r>
            <a:r>
              <a:rPr lang="en-US" sz="2250" kern="1200" dirty="0">
                <a:ea typeface="+mn-lt"/>
                <a:cs typeface="+mn-lt"/>
              </a:rPr>
              <a:t>.</a:t>
            </a:r>
            <a:r>
              <a:rPr lang="en-US" sz="2250" dirty="0">
                <a:ea typeface="+mn-lt"/>
                <a:cs typeface="+mn-lt"/>
              </a:rPr>
              <a:t> </a:t>
            </a:r>
            <a:endParaRPr lang="en-US"/>
          </a:p>
          <a:p>
            <a:pPr>
              <a:buNone/>
            </a:pPr>
            <a:endParaRPr lang="en-US" sz="2250" dirty="0"/>
          </a:p>
        </p:txBody>
      </p:sp>
      <p:pic>
        <p:nvPicPr>
          <p:cNvPr id="4" name="Picture 3" descr="A hand holding a light bulb&#10;&#10;Description automatically generated">
            <a:extLst>
              <a:ext uri="{FF2B5EF4-FFF2-40B4-BE49-F238E27FC236}">
                <a16:creationId xmlns:a16="http://schemas.microsoft.com/office/drawing/2014/main" id="{A14D4900-1422-D7D6-7A3E-1F80B0926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971" y="2871877"/>
            <a:ext cx="3270849" cy="328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7325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_2SEEDS">
      <a:dk1>
        <a:srgbClr val="000000"/>
      </a:dk1>
      <a:lt1>
        <a:srgbClr val="FFFFFF"/>
      </a:lt1>
      <a:dk2>
        <a:srgbClr val="243541"/>
      </a:dk2>
      <a:lt2>
        <a:srgbClr val="E8E2E2"/>
      </a:lt2>
      <a:accent1>
        <a:srgbClr val="74A9AA"/>
      </a:accent1>
      <a:accent2>
        <a:srgbClr val="81AA9A"/>
      </a:accent2>
      <a:accent3>
        <a:srgbClr val="85A5BD"/>
      </a:accent3>
      <a:accent4>
        <a:srgbClr val="BA807F"/>
      </a:accent4>
      <a:accent5>
        <a:srgbClr val="BC9B82"/>
      </a:accent5>
      <a:accent6>
        <a:srgbClr val="AAA274"/>
      </a:accent6>
      <a:hlink>
        <a:srgbClr val="AE6A69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BrushVTI</vt:lpstr>
      <vt:lpstr>Smart Home Data Analysis Report </vt:lpstr>
      <vt:lpstr>ABSTRACT </vt:lpstr>
      <vt:lpstr>INTRODUCTION</vt:lpstr>
      <vt:lpstr>METHODOLOGY - DATA DESCRIPTION</vt:lpstr>
      <vt:lpstr>METHODOLOGY  ALGORITHM IMPLEMENTATION</vt:lpstr>
      <vt:lpstr>RESULTS - APRIORI ALGORITHM</vt:lpstr>
      <vt:lpstr>RESULTS - RANDOM FOREST ALGORITHM  </vt:lpstr>
      <vt:lpstr>RECOMMENDATIONS </vt:lpstr>
      <vt:lpstr> CONCLUSION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304</cp:revision>
  <dcterms:created xsi:type="dcterms:W3CDTF">2023-12-27T17:34:44Z</dcterms:created>
  <dcterms:modified xsi:type="dcterms:W3CDTF">2023-12-27T19:05:30Z</dcterms:modified>
</cp:coreProperties>
</file>