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63" r:id="rId4"/>
    <p:sldId id="267" r:id="rId5"/>
    <p:sldId id="259" r:id="rId6"/>
    <p:sldId id="268" r:id="rId7"/>
    <p:sldId id="270" r:id="rId8"/>
    <p:sldId id="271" r:id="rId9"/>
    <p:sldId id="273" r:id="rId10"/>
    <p:sldId id="274" r:id="rId11"/>
    <p:sldId id="275" r:id="rId12"/>
    <p:sldId id="276" r:id="rId13"/>
    <p:sldId id="277" r:id="rId14"/>
    <p:sldId id="278" r:id="rId15"/>
    <p:sldId id="279" r:id="rId16"/>
    <p:sldId id="280" r:id="rId17"/>
    <p:sldId id="281" r:id="rId18"/>
    <p:sldId id="261" r:id="rId19"/>
    <p:sldId id="282" r:id="rId20"/>
    <p:sldId id="283" r:id="rId21"/>
    <p:sldId id="265" r:id="rId22"/>
    <p:sldId id="285" r:id="rId23"/>
    <p:sldId id="284"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FEDA4-FE92-4C6F-9D82-533081184C24}" v="43" dt="2022-09-28T20:12:48.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C03BA-8F1E-4CBA-922B-9F2E8D6C1ECB}"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77077-E0A6-43DB-BC59-18225A2B0BA5}" type="slidenum">
              <a:rPr lang="en-IN" smtClean="0"/>
              <a:t>‹#›</a:t>
            </a:fld>
            <a:endParaRPr lang="en-IN"/>
          </a:p>
        </p:txBody>
      </p:sp>
    </p:spTree>
    <p:extLst>
      <p:ext uri="{BB962C8B-B14F-4D97-AF65-F5344CB8AC3E}">
        <p14:creationId xmlns:p14="http://schemas.microsoft.com/office/powerpoint/2010/main" val="5057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0390CF-D9E5-4E6C-B6A1-1910FC714DF4}" type="datetime1">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317689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A3B82-F2CF-4372-9045-BCB638F1AB72}"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84237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6CB0C-B7B6-4A72-AA21-8CF50458896B}"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37946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5EAF2-7A5F-41C6-8C1F-86EFECA51326}"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478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84CF7-D19D-4B47-A929-4977A57589C5}"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721043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83A652-539F-40D9-A28C-AEFF5A960336}" type="datetime1">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695897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7C585F-DDBF-4670-9BA9-01DAFCFCA347}" type="datetime1">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40509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E3875-3A32-44F9-BDDC-8A53859DB29A}"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56492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56D1A-7BDE-4F12-902E-E78550E976C5}"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30714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9FAB7-2C60-4A40-A8CB-FD6598E3E914}"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42206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AC77-0050-4B2D-9877-918FDB08D0A1}"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361754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C4B34-EC04-47D6-9028-7C27DB69E00D}"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17809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BEC4B-13AA-4D45-9A03-DBD0FFDC5F63}" type="datetime1">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68387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3C94D-0B67-44A5-B300-9F612550C48F}" type="datetime1">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16375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4A485-866A-47A2-AE1C-3E65B37DD4C8}" type="datetime1">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36516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517E2F-0F3F-4957-B281-D44C1E69C71C}"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63705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28AFEB-E308-4AE4-AA6B-4B6EF1BF68EF}"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745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4484CE5-D709-46B2-BC14-A6FDF77B3843}" type="datetime1">
              <a:rPr lang="en-IN" smtClean="0"/>
              <a:t>28-09-2022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93865A-A6BE-4C58-8BFE-DE4CB8CF259C}" type="slidenum">
              <a:rPr lang="en-IN" smtClean="0"/>
              <a:t>‹#›</a:t>
            </a:fld>
            <a:endParaRPr lang="en-IN"/>
          </a:p>
        </p:txBody>
      </p:sp>
    </p:spTree>
    <p:extLst>
      <p:ext uri="{BB962C8B-B14F-4D97-AF65-F5344CB8AC3E}">
        <p14:creationId xmlns:p14="http://schemas.microsoft.com/office/powerpoint/2010/main" val="336773196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F26D00-B030-D5A8-08C8-7BEDB73FBAAC}"/>
              </a:ext>
            </a:extLst>
          </p:cNvPr>
          <p:cNvSpPr>
            <a:spLocks noGrp="1"/>
          </p:cNvSpPr>
          <p:nvPr>
            <p:ph type="subTitle" idx="1"/>
          </p:nvPr>
        </p:nvSpPr>
        <p:spPr>
          <a:xfrm>
            <a:off x="756919" y="1940560"/>
            <a:ext cx="9144000" cy="1971040"/>
          </a:xfrm>
        </p:spPr>
        <p:txBody>
          <a:bodyPr>
            <a:normAutofit/>
          </a:bodyPr>
          <a:lstStyle/>
          <a:p>
            <a:pPr algn="ctr"/>
            <a:r>
              <a:rPr lang="en-IN" sz="4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MANAGEMENT - 1 PROJECT</a:t>
            </a:r>
            <a:endPar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25CDBA2-869C-63A2-CE82-7A45996EA782}"/>
              </a:ext>
            </a:extLst>
          </p:cNvPr>
          <p:cNvSpPr txBox="1"/>
          <p:nvPr/>
        </p:nvSpPr>
        <p:spPr>
          <a:xfrm>
            <a:off x="756919" y="4064932"/>
            <a:ext cx="9616441" cy="954107"/>
          </a:xfrm>
          <a:prstGeom prst="rect">
            <a:avLst/>
          </a:prstGeom>
          <a:noFill/>
        </p:spPr>
        <p:txBody>
          <a:bodyPr wrap="square" rtlCol="0">
            <a:spAutoFit/>
          </a:bodyPr>
          <a:lstStyle/>
          <a:p>
            <a:r>
              <a:rPr lang="en-IN" sz="2800" dirty="0">
                <a:latin typeface="Calibri" panose="020F0502020204030204" pitchFamily="34" charset="0"/>
                <a:cs typeface="Calibri" panose="020F0502020204030204" pitchFamily="34" charset="0"/>
              </a:rPr>
              <a:t>DATA PROFILING </a:t>
            </a:r>
            <a:r>
              <a:rPr lang="en-IN" sz="2800" i="0" u="none" strike="noStrike" baseline="0" dirty="0">
                <a:solidFill>
                  <a:srgbClr val="FEFFFE"/>
                </a:solidFill>
                <a:latin typeface="Calibri" panose="020F0502020204030204" pitchFamily="34" charset="0"/>
                <a:cs typeface="Calibri" panose="020F0502020204030204" pitchFamily="34" charset="0"/>
              </a:rPr>
              <a:t>Using Talend Open Studio for Data Quality &amp; Data Cleaning Using Open Refine </a:t>
            </a:r>
            <a:endParaRPr lang="en-IN"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5B0F0B5-11A2-C136-C0EC-D822D68A1B7C}"/>
              </a:ext>
            </a:extLst>
          </p:cNvPr>
          <p:cNvSpPr txBox="1"/>
          <p:nvPr/>
        </p:nvSpPr>
        <p:spPr>
          <a:xfrm>
            <a:off x="396240" y="5618480"/>
            <a:ext cx="3972560" cy="954107"/>
          </a:xfrm>
          <a:prstGeom prst="rect">
            <a:avLst/>
          </a:prstGeom>
          <a:noFill/>
        </p:spPr>
        <p:txBody>
          <a:bodyPr wrap="square" rtlCol="0">
            <a:spAutoFit/>
          </a:bodyPr>
          <a:lstStyle/>
          <a:p>
            <a:pPr algn="ctr"/>
            <a:r>
              <a:rPr lang="en-IN" sz="2800" b="1" dirty="0">
                <a:latin typeface="Calibri" panose="020F0502020204030204" pitchFamily="34" charset="0"/>
                <a:cs typeface="Calibri" panose="020F0502020204030204" pitchFamily="34" charset="0"/>
              </a:rPr>
              <a:t>Ahmad Saud Azmi - 1108047</a:t>
            </a:r>
          </a:p>
        </p:txBody>
      </p:sp>
      <p:sp>
        <p:nvSpPr>
          <p:cNvPr id="5" name="Slide Number Placeholder 4">
            <a:extLst>
              <a:ext uri="{FF2B5EF4-FFF2-40B4-BE49-F238E27FC236}">
                <a16:creationId xmlns:a16="http://schemas.microsoft.com/office/drawing/2014/main" id="{B4A492D6-D12C-954A-EC61-648274572B1F}"/>
              </a:ext>
            </a:extLst>
          </p:cNvPr>
          <p:cNvSpPr>
            <a:spLocks noGrp="1"/>
          </p:cNvSpPr>
          <p:nvPr>
            <p:ph type="sldNum" sz="quarter" idx="12"/>
          </p:nvPr>
        </p:nvSpPr>
        <p:spPr/>
        <p:txBody>
          <a:bodyPr/>
          <a:lstStyle/>
          <a:p>
            <a:fld id="{5193865A-A6BE-4C58-8BFE-DE4CB8CF259C}" type="slidenum">
              <a:rPr lang="en-IN" smtClean="0"/>
              <a:t>1</a:t>
            </a:fld>
            <a:endParaRPr lang="en-IN"/>
          </a:p>
        </p:txBody>
      </p:sp>
    </p:spTree>
    <p:extLst>
      <p:ext uri="{BB962C8B-B14F-4D97-AF65-F5344CB8AC3E}">
        <p14:creationId xmlns:p14="http://schemas.microsoft.com/office/powerpoint/2010/main" val="392316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DISCRETE DATA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66974" y="1825625"/>
            <a:ext cx="3606853" cy="4351338"/>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Discrete data analysis provides analysis of NUMERICAL data</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It gives the Bin frequency, helping us to find out the group of data present in the column</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It is useful in identifying the user stories easily.</a:t>
            </a:r>
            <a:endParaRPr lang="en-IN"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1026" name="Picture 6" descr="Chart&#10;&#10;Description automatically generated">
            <a:extLst>
              <a:ext uri="{FF2B5EF4-FFF2-40B4-BE49-F238E27FC236}">
                <a16:creationId xmlns:a16="http://schemas.microsoft.com/office/drawing/2014/main" id="{5FFEF33C-8D3B-708E-4B3E-31622F1F2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105" y="457200"/>
            <a:ext cx="7244227" cy="265230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7" descr="Chart&#10;&#10;Description automatically generated">
            <a:extLst>
              <a:ext uri="{FF2B5EF4-FFF2-40B4-BE49-F238E27FC236}">
                <a16:creationId xmlns:a16="http://schemas.microsoft.com/office/drawing/2014/main" id="{EE714240-C9D7-7753-BCB7-D7E5FFA4C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105" y="3129143"/>
            <a:ext cx="7357267" cy="27452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Slide Number Placeholder 7">
            <a:extLst>
              <a:ext uri="{FF2B5EF4-FFF2-40B4-BE49-F238E27FC236}">
                <a16:creationId xmlns:a16="http://schemas.microsoft.com/office/drawing/2014/main" id="{054ACF8D-6FD9-083A-BF7B-73517AE43A80}"/>
              </a:ext>
            </a:extLst>
          </p:cNvPr>
          <p:cNvSpPr>
            <a:spLocks noGrp="1"/>
          </p:cNvSpPr>
          <p:nvPr>
            <p:ph type="sldNum" sz="quarter" idx="12"/>
          </p:nvPr>
        </p:nvSpPr>
        <p:spPr>
          <a:xfrm>
            <a:off x="8610600" y="6356350"/>
            <a:ext cx="2743200" cy="365125"/>
          </a:xfrm>
        </p:spPr>
        <p:txBody>
          <a:bodyPr/>
          <a:lstStyle/>
          <a:p>
            <a:fld id="{5193865A-A6BE-4C58-8BFE-DE4CB8CF259C}" type="slidenum">
              <a:rPr lang="en-IN" smtClean="0">
                <a:solidFill>
                  <a:schemeClr val="tx1"/>
                </a:solidFill>
              </a:rPr>
              <a:t>10</a:t>
            </a:fld>
            <a:endParaRPr lang="en-IN">
              <a:solidFill>
                <a:schemeClr val="tx1"/>
              </a:solidFill>
            </a:endParaRPr>
          </a:p>
        </p:txBody>
      </p:sp>
    </p:spTree>
    <p:extLst>
      <p:ext uri="{BB962C8B-B14F-4D97-AF65-F5344CB8AC3E}">
        <p14:creationId xmlns:p14="http://schemas.microsoft.com/office/powerpoint/2010/main" val="23012026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a:bodyPr>
          <a:lstStyle/>
          <a:p>
            <a:r>
              <a:rPr lang="en-IN" sz="4000" dirty="0">
                <a:gradFill flip="none" rotWithShape="1">
                  <a:gsLst>
                    <a:gs pos="28000">
                      <a:srgbClr val="EDEDED"/>
                    </a:gs>
                    <a:gs pos="0">
                      <a:srgbClr val="BFBFBF"/>
                    </a:gs>
                    <a:gs pos="100000">
                      <a:srgbClr val="FFFFFF"/>
                    </a:gs>
                  </a:gsLst>
                  <a:lin ang="4800000" scaled="0"/>
                  <a:tileRect/>
                </a:gradFill>
              </a:rPr>
              <a:t>SUMMARY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66974" y="1825625"/>
            <a:ext cx="3606853" cy="4351338"/>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Discrete data analysis provides analysis of numerical  data</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It gives the range, the inter quartile range and the mean and median values</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It is useful in identifying the outliers.</a:t>
            </a:r>
            <a:endParaRPr lang="en-IN"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descr="Graphical user interface&#10;&#10;Description automatically generated with medium confidence">
            <a:extLst>
              <a:ext uri="{FF2B5EF4-FFF2-40B4-BE49-F238E27FC236}">
                <a16:creationId xmlns:a16="http://schemas.microsoft.com/office/drawing/2014/main" id="{6F392AB3-6C73-84A9-F894-9A1A6E9825E6}"/>
              </a:ext>
            </a:extLst>
          </p:cNvPr>
          <p:cNvPicPr>
            <a:picLocks noChangeAspect="1"/>
          </p:cNvPicPr>
          <p:nvPr/>
        </p:nvPicPr>
        <p:blipFill>
          <a:blip r:embed="rId3"/>
          <a:stretch>
            <a:fillRect/>
          </a:stretch>
        </p:blipFill>
        <p:spPr>
          <a:xfrm>
            <a:off x="4618105" y="1027906"/>
            <a:ext cx="7411088" cy="4051005"/>
          </a:xfrm>
          <a:prstGeom prst="rect">
            <a:avLst/>
          </a:prstGeom>
        </p:spPr>
      </p:pic>
      <p:sp>
        <p:nvSpPr>
          <p:cNvPr id="8" name="Slide Number Placeholder 7">
            <a:extLst>
              <a:ext uri="{FF2B5EF4-FFF2-40B4-BE49-F238E27FC236}">
                <a16:creationId xmlns:a16="http://schemas.microsoft.com/office/drawing/2014/main" id="{7A95A43F-581D-DD15-A85E-8A13F9D55D9C}"/>
              </a:ext>
            </a:extLst>
          </p:cNvPr>
          <p:cNvSpPr>
            <a:spLocks noGrp="1"/>
          </p:cNvSpPr>
          <p:nvPr>
            <p:ph type="sldNum" sz="quarter" idx="12"/>
          </p:nvPr>
        </p:nvSpPr>
        <p:spPr/>
        <p:txBody>
          <a:bodyPr/>
          <a:lstStyle/>
          <a:p>
            <a:fld id="{5193865A-A6BE-4C58-8BFE-DE4CB8CF259C}" type="slidenum">
              <a:rPr lang="en-IN" smtClean="0">
                <a:solidFill>
                  <a:schemeClr val="tx1"/>
                </a:solidFill>
              </a:rPr>
              <a:t>11</a:t>
            </a:fld>
            <a:endParaRPr lang="en-IN" dirty="0">
              <a:solidFill>
                <a:schemeClr val="tx1"/>
              </a:solidFill>
            </a:endParaRPr>
          </a:p>
        </p:txBody>
      </p:sp>
    </p:spTree>
    <p:extLst>
      <p:ext uri="{BB962C8B-B14F-4D97-AF65-F5344CB8AC3E}">
        <p14:creationId xmlns:p14="http://schemas.microsoft.com/office/powerpoint/2010/main" val="46873489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CROSS-TABLE ANALYSIS: REDUNDANCY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505625" y="2506662"/>
            <a:ext cx="3606853" cy="4351338"/>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In this analysis the two tables are to be compared to find out the primary key and foreign key based on functional dependency.</a:t>
            </a: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descr="Graphical user interface, application, table&#10;&#10;Description automatically generated">
            <a:extLst>
              <a:ext uri="{FF2B5EF4-FFF2-40B4-BE49-F238E27FC236}">
                <a16:creationId xmlns:a16="http://schemas.microsoft.com/office/drawing/2014/main" id="{A5560679-0320-1613-CCED-7640B5F007B9}"/>
              </a:ext>
            </a:extLst>
          </p:cNvPr>
          <p:cNvPicPr>
            <a:picLocks noChangeAspect="1"/>
          </p:cNvPicPr>
          <p:nvPr/>
        </p:nvPicPr>
        <p:blipFill>
          <a:blip r:embed="rId3"/>
          <a:stretch>
            <a:fillRect/>
          </a:stretch>
        </p:blipFill>
        <p:spPr>
          <a:xfrm>
            <a:off x="4618104" y="648586"/>
            <a:ext cx="7471116" cy="4635795"/>
          </a:xfrm>
          <a:prstGeom prst="rect">
            <a:avLst/>
          </a:prstGeom>
        </p:spPr>
      </p:pic>
      <p:sp>
        <p:nvSpPr>
          <p:cNvPr id="9" name="Slide Number Placeholder 8">
            <a:extLst>
              <a:ext uri="{FF2B5EF4-FFF2-40B4-BE49-F238E27FC236}">
                <a16:creationId xmlns:a16="http://schemas.microsoft.com/office/drawing/2014/main" id="{4949D9FB-3A52-41FD-3E7D-71DFEC759282}"/>
              </a:ext>
            </a:extLst>
          </p:cNvPr>
          <p:cNvSpPr>
            <a:spLocks noGrp="1"/>
          </p:cNvSpPr>
          <p:nvPr>
            <p:ph type="sldNum" sz="quarter" idx="12"/>
          </p:nvPr>
        </p:nvSpPr>
        <p:spPr/>
        <p:txBody>
          <a:bodyPr/>
          <a:lstStyle/>
          <a:p>
            <a:fld id="{5193865A-A6BE-4C58-8BFE-DE4CB8CF259C}" type="slidenum">
              <a:rPr lang="en-IN" smtClean="0">
                <a:solidFill>
                  <a:schemeClr val="tx1"/>
                </a:solidFill>
              </a:rPr>
              <a:t>12</a:t>
            </a:fld>
            <a:endParaRPr lang="en-IN">
              <a:solidFill>
                <a:schemeClr val="tx1"/>
              </a:solidFill>
            </a:endParaRPr>
          </a:p>
        </p:txBody>
      </p:sp>
    </p:spTree>
    <p:extLst>
      <p:ext uri="{BB962C8B-B14F-4D97-AF65-F5344CB8AC3E}">
        <p14:creationId xmlns:p14="http://schemas.microsoft.com/office/powerpoint/2010/main" val="3438873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STRUCTURAL ANALYSIS: CONNECTION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505625" y="2506662"/>
            <a:ext cx="3606853" cy="2309886"/>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Analyses the MySQL Database structure with number of rows, tables, keys, indexes etc.</a:t>
            </a: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descr="Graphical user interface, application, table&#10;&#10;Description automatically generated">
            <a:extLst>
              <a:ext uri="{FF2B5EF4-FFF2-40B4-BE49-F238E27FC236}">
                <a16:creationId xmlns:a16="http://schemas.microsoft.com/office/drawing/2014/main" id="{B602F229-C385-D64F-97B9-E91505C935B7}"/>
              </a:ext>
            </a:extLst>
          </p:cNvPr>
          <p:cNvPicPr>
            <a:picLocks noChangeAspect="1"/>
          </p:cNvPicPr>
          <p:nvPr/>
        </p:nvPicPr>
        <p:blipFill>
          <a:blip r:embed="rId3"/>
          <a:stretch>
            <a:fillRect/>
          </a:stretch>
        </p:blipFill>
        <p:spPr>
          <a:xfrm>
            <a:off x="4618103" y="1169584"/>
            <a:ext cx="7371325" cy="3646965"/>
          </a:xfrm>
          <a:prstGeom prst="rect">
            <a:avLst/>
          </a:prstGeom>
        </p:spPr>
      </p:pic>
      <p:sp>
        <p:nvSpPr>
          <p:cNvPr id="9" name="Slide Number Placeholder 8">
            <a:extLst>
              <a:ext uri="{FF2B5EF4-FFF2-40B4-BE49-F238E27FC236}">
                <a16:creationId xmlns:a16="http://schemas.microsoft.com/office/drawing/2014/main" id="{094A6781-B605-BFBD-7331-0453E783FE8C}"/>
              </a:ext>
            </a:extLst>
          </p:cNvPr>
          <p:cNvSpPr>
            <a:spLocks noGrp="1"/>
          </p:cNvSpPr>
          <p:nvPr>
            <p:ph type="sldNum" sz="quarter" idx="12"/>
          </p:nvPr>
        </p:nvSpPr>
        <p:spPr/>
        <p:txBody>
          <a:bodyPr/>
          <a:lstStyle/>
          <a:p>
            <a:fld id="{5193865A-A6BE-4C58-8BFE-DE4CB8CF259C}" type="slidenum">
              <a:rPr lang="en-IN" smtClean="0">
                <a:solidFill>
                  <a:schemeClr val="tx1"/>
                </a:solidFill>
              </a:rPr>
              <a:t>13</a:t>
            </a:fld>
            <a:endParaRPr lang="en-IN" dirty="0">
              <a:solidFill>
                <a:schemeClr val="tx1"/>
              </a:solidFill>
            </a:endParaRPr>
          </a:p>
        </p:txBody>
      </p:sp>
    </p:spTree>
    <p:extLst>
      <p:ext uri="{BB962C8B-B14F-4D97-AF65-F5344CB8AC3E}">
        <p14:creationId xmlns:p14="http://schemas.microsoft.com/office/powerpoint/2010/main" val="376830869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FUNCTIONAL DEPENDENCY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505625" y="2506662"/>
            <a:ext cx="3606853" cy="2309886"/>
          </a:xfrm>
        </p:spPr>
        <p:txBody>
          <a:bodyPr>
            <a:normAutofit lnSpcReduction="10000"/>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In this Analysis we find that column is the Primary key by having functional dependency with maximum columns having greater number of match %. In this, column “Id” has 100% match with other columns(here we have checked for name column)</a:t>
            </a: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descr="Diagram&#10;&#10;Description automatically generated with low confidence">
            <a:extLst>
              <a:ext uri="{FF2B5EF4-FFF2-40B4-BE49-F238E27FC236}">
                <a16:creationId xmlns:a16="http://schemas.microsoft.com/office/drawing/2014/main" id="{DDAE489C-30AA-0591-89AF-86D56424279F}"/>
              </a:ext>
            </a:extLst>
          </p:cNvPr>
          <p:cNvPicPr>
            <a:picLocks noChangeAspect="1"/>
          </p:cNvPicPr>
          <p:nvPr/>
        </p:nvPicPr>
        <p:blipFill>
          <a:blip r:embed="rId3"/>
          <a:stretch>
            <a:fillRect/>
          </a:stretch>
        </p:blipFill>
        <p:spPr>
          <a:xfrm>
            <a:off x="4618103" y="1581079"/>
            <a:ext cx="7573897" cy="2916491"/>
          </a:xfrm>
          <a:prstGeom prst="rect">
            <a:avLst/>
          </a:prstGeom>
        </p:spPr>
      </p:pic>
      <p:sp>
        <p:nvSpPr>
          <p:cNvPr id="9" name="Slide Number Placeholder 8">
            <a:extLst>
              <a:ext uri="{FF2B5EF4-FFF2-40B4-BE49-F238E27FC236}">
                <a16:creationId xmlns:a16="http://schemas.microsoft.com/office/drawing/2014/main" id="{D7D6CF38-7A26-AE2D-1AFF-F8247267C722}"/>
              </a:ext>
            </a:extLst>
          </p:cNvPr>
          <p:cNvSpPr>
            <a:spLocks noGrp="1"/>
          </p:cNvSpPr>
          <p:nvPr>
            <p:ph type="sldNum" sz="quarter" idx="12"/>
          </p:nvPr>
        </p:nvSpPr>
        <p:spPr/>
        <p:txBody>
          <a:bodyPr/>
          <a:lstStyle/>
          <a:p>
            <a:fld id="{5193865A-A6BE-4C58-8BFE-DE4CB8CF259C}" type="slidenum">
              <a:rPr lang="en-IN" smtClean="0">
                <a:solidFill>
                  <a:schemeClr val="tx1"/>
                </a:solidFill>
              </a:rPr>
              <a:t>14</a:t>
            </a:fld>
            <a:endParaRPr lang="en-IN" dirty="0">
              <a:solidFill>
                <a:schemeClr val="tx1"/>
              </a:solidFill>
            </a:endParaRPr>
          </a:p>
        </p:txBody>
      </p:sp>
    </p:spTree>
    <p:extLst>
      <p:ext uri="{BB962C8B-B14F-4D97-AF65-F5344CB8AC3E}">
        <p14:creationId xmlns:p14="http://schemas.microsoft.com/office/powerpoint/2010/main" val="37001258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627321" y="365125"/>
            <a:ext cx="3646505" cy="1564956"/>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CORRELATIONAL ANALYSIS: NOMINAL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505625" y="2506662"/>
            <a:ext cx="3606853" cy="2309886"/>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This analysis works with only nominal values and shows the relations between pairs of data.</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No conclusion as count is 1</a:t>
            </a: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descr="Table&#10;&#10;Description automatically generated">
            <a:extLst>
              <a:ext uri="{FF2B5EF4-FFF2-40B4-BE49-F238E27FC236}">
                <a16:creationId xmlns:a16="http://schemas.microsoft.com/office/drawing/2014/main" id="{6092DE58-0D33-06E9-4180-295B4D413662}"/>
              </a:ext>
            </a:extLst>
          </p:cNvPr>
          <p:cNvPicPr>
            <a:picLocks noChangeAspect="1"/>
          </p:cNvPicPr>
          <p:nvPr/>
        </p:nvPicPr>
        <p:blipFill>
          <a:blip r:embed="rId3"/>
          <a:stretch>
            <a:fillRect/>
          </a:stretch>
        </p:blipFill>
        <p:spPr>
          <a:xfrm>
            <a:off x="4708141" y="686117"/>
            <a:ext cx="7355375" cy="4672692"/>
          </a:xfrm>
          <a:prstGeom prst="rect">
            <a:avLst/>
          </a:prstGeom>
        </p:spPr>
      </p:pic>
      <p:sp>
        <p:nvSpPr>
          <p:cNvPr id="9" name="Slide Number Placeholder 8">
            <a:extLst>
              <a:ext uri="{FF2B5EF4-FFF2-40B4-BE49-F238E27FC236}">
                <a16:creationId xmlns:a16="http://schemas.microsoft.com/office/drawing/2014/main" id="{C88E079A-9122-CC8B-FA7C-248FF21FC3F1}"/>
              </a:ext>
            </a:extLst>
          </p:cNvPr>
          <p:cNvSpPr>
            <a:spLocks noGrp="1"/>
          </p:cNvSpPr>
          <p:nvPr>
            <p:ph type="sldNum" sz="quarter" idx="12"/>
          </p:nvPr>
        </p:nvSpPr>
        <p:spPr/>
        <p:txBody>
          <a:bodyPr/>
          <a:lstStyle/>
          <a:p>
            <a:fld id="{5193865A-A6BE-4C58-8BFE-DE4CB8CF259C}" type="slidenum">
              <a:rPr lang="en-IN" smtClean="0">
                <a:solidFill>
                  <a:schemeClr val="tx1"/>
                </a:solidFill>
              </a:rPr>
              <a:t>15</a:t>
            </a:fld>
            <a:endParaRPr lang="en-IN" dirty="0">
              <a:solidFill>
                <a:schemeClr val="tx1"/>
              </a:solidFill>
            </a:endParaRPr>
          </a:p>
        </p:txBody>
      </p:sp>
    </p:spTree>
    <p:extLst>
      <p:ext uri="{BB962C8B-B14F-4D97-AF65-F5344CB8AC3E}">
        <p14:creationId xmlns:p14="http://schemas.microsoft.com/office/powerpoint/2010/main" val="393930197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754912" y="365125"/>
            <a:ext cx="3700129" cy="14779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NUMERICAL CORRELATIONAL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505625" y="2506662"/>
            <a:ext cx="3606853" cy="2309886"/>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This analysis works with both Provide NOMINAL and NUMERICAL.</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It is useful for user stories identification.</a:t>
            </a: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descr="Graphical user interface, application&#10;&#10;Description automatically generated">
            <a:extLst>
              <a:ext uri="{FF2B5EF4-FFF2-40B4-BE49-F238E27FC236}">
                <a16:creationId xmlns:a16="http://schemas.microsoft.com/office/drawing/2014/main" id="{2695019D-7D74-D179-1F55-FE593B118FCC}"/>
              </a:ext>
            </a:extLst>
          </p:cNvPr>
          <p:cNvPicPr>
            <a:picLocks noChangeAspect="1"/>
          </p:cNvPicPr>
          <p:nvPr/>
        </p:nvPicPr>
        <p:blipFill>
          <a:blip r:embed="rId3"/>
          <a:stretch>
            <a:fillRect/>
          </a:stretch>
        </p:blipFill>
        <p:spPr>
          <a:xfrm>
            <a:off x="4710351" y="1104106"/>
            <a:ext cx="7107019" cy="4010154"/>
          </a:xfrm>
          <a:prstGeom prst="rect">
            <a:avLst/>
          </a:prstGeom>
        </p:spPr>
      </p:pic>
      <p:sp>
        <p:nvSpPr>
          <p:cNvPr id="9" name="Slide Number Placeholder 8">
            <a:extLst>
              <a:ext uri="{FF2B5EF4-FFF2-40B4-BE49-F238E27FC236}">
                <a16:creationId xmlns:a16="http://schemas.microsoft.com/office/drawing/2014/main" id="{9FFEDB9D-0350-171A-10AB-3F9F6C5F650D}"/>
              </a:ext>
            </a:extLst>
          </p:cNvPr>
          <p:cNvSpPr>
            <a:spLocks noGrp="1"/>
          </p:cNvSpPr>
          <p:nvPr>
            <p:ph type="sldNum" sz="quarter" idx="12"/>
          </p:nvPr>
        </p:nvSpPr>
        <p:spPr/>
        <p:txBody>
          <a:bodyPr/>
          <a:lstStyle/>
          <a:p>
            <a:fld id="{5193865A-A6BE-4C58-8BFE-DE4CB8CF259C}" type="slidenum">
              <a:rPr lang="en-IN" smtClean="0">
                <a:solidFill>
                  <a:schemeClr val="tx1"/>
                </a:solidFill>
              </a:rPr>
              <a:t>16</a:t>
            </a:fld>
            <a:endParaRPr lang="en-IN" dirty="0">
              <a:solidFill>
                <a:schemeClr val="tx1"/>
              </a:solidFill>
            </a:endParaRPr>
          </a:p>
        </p:txBody>
      </p:sp>
    </p:spTree>
    <p:extLst>
      <p:ext uri="{BB962C8B-B14F-4D97-AF65-F5344CB8AC3E}">
        <p14:creationId xmlns:p14="http://schemas.microsoft.com/office/powerpoint/2010/main" val="333564659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754912" y="365125"/>
            <a:ext cx="3700129" cy="14779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TIME CORRELATIONAL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505625" y="2506662"/>
            <a:ext cx="3606853" cy="2309886"/>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It also includes Nominal column, hence can analyze user story. “As a Guest, I want to browse the area so that I can discover type of room which are most reviewed in a  particular area “ user story can be analyzed from this.</a:t>
            </a:r>
          </a:p>
        </p:txBody>
      </p:sp>
      <p:sp>
        <p:nvSpPr>
          <p:cNvPr id="5" name="Rectangle 3">
            <a:extLst>
              <a:ext uri="{FF2B5EF4-FFF2-40B4-BE49-F238E27FC236}">
                <a16:creationId xmlns:a16="http://schemas.microsoft.com/office/drawing/2014/main" id="{FDCE73B6-E447-2768-A941-0DB7BE2AC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2F14134-BFC3-B698-7370-D99DE5CC6272}"/>
              </a:ext>
            </a:extLst>
          </p:cNvPr>
          <p:cNvSpPr>
            <a:spLocks noChangeArrowheads="1"/>
          </p:cNvSpPr>
          <p:nvPr/>
        </p:nvSpPr>
        <p:spPr bwMode="auto">
          <a:xfrm>
            <a:off x="0" y="215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22A4B065-9F8D-BBB6-FB66-670787D9EDC4}"/>
              </a:ext>
            </a:extLst>
          </p:cNvPr>
          <p:cNvSpPr>
            <a:spLocks noChangeArrowheads="1"/>
          </p:cNvSpPr>
          <p:nvPr/>
        </p:nvSpPr>
        <p:spPr bwMode="auto">
          <a:xfrm>
            <a:off x="0" y="389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descr="Chart, waterfall chart&#10;&#10;Description automatically generated with medium confidence">
            <a:extLst>
              <a:ext uri="{FF2B5EF4-FFF2-40B4-BE49-F238E27FC236}">
                <a16:creationId xmlns:a16="http://schemas.microsoft.com/office/drawing/2014/main" id="{9EA7D170-74BE-83DC-285E-FF34DB618B80}"/>
              </a:ext>
            </a:extLst>
          </p:cNvPr>
          <p:cNvPicPr>
            <a:picLocks noChangeAspect="1"/>
          </p:cNvPicPr>
          <p:nvPr/>
        </p:nvPicPr>
        <p:blipFill>
          <a:blip r:embed="rId3"/>
          <a:stretch>
            <a:fillRect/>
          </a:stretch>
        </p:blipFill>
        <p:spPr>
          <a:xfrm>
            <a:off x="4708142" y="821690"/>
            <a:ext cx="7349180" cy="4292570"/>
          </a:xfrm>
          <a:prstGeom prst="rect">
            <a:avLst/>
          </a:prstGeom>
        </p:spPr>
      </p:pic>
      <p:sp>
        <p:nvSpPr>
          <p:cNvPr id="10" name="Slide Number Placeholder 9">
            <a:extLst>
              <a:ext uri="{FF2B5EF4-FFF2-40B4-BE49-F238E27FC236}">
                <a16:creationId xmlns:a16="http://schemas.microsoft.com/office/drawing/2014/main" id="{95E3691B-B408-E637-8249-3E8433F7E415}"/>
              </a:ext>
            </a:extLst>
          </p:cNvPr>
          <p:cNvSpPr>
            <a:spLocks noGrp="1"/>
          </p:cNvSpPr>
          <p:nvPr>
            <p:ph type="sldNum" sz="quarter" idx="12"/>
          </p:nvPr>
        </p:nvSpPr>
        <p:spPr/>
        <p:txBody>
          <a:bodyPr/>
          <a:lstStyle/>
          <a:p>
            <a:fld id="{5193865A-A6BE-4C58-8BFE-DE4CB8CF259C}" type="slidenum">
              <a:rPr lang="en-IN" smtClean="0">
                <a:solidFill>
                  <a:schemeClr val="tx1"/>
                </a:solidFill>
              </a:rPr>
              <a:t>17</a:t>
            </a:fld>
            <a:endParaRPr lang="en-IN" dirty="0">
              <a:solidFill>
                <a:schemeClr val="tx1"/>
              </a:solidFill>
            </a:endParaRPr>
          </a:p>
        </p:txBody>
      </p:sp>
    </p:spTree>
    <p:extLst>
      <p:ext uri="{BB962C8B-B14F-4D97-AF65-F5344CB8AC3E}">
        <p14:creationId xmlns:p14="http://schemas.microsoft.com/office/powerpoint/2010/main" val="166159893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10515600" cy="1325563"/>
          </a:xfrm>
        </p:spPr>
        <p:txBody>
          <a:bodyPr>
            <a:normAutofit/>
          </a:bodyPr>
          <a:lstStyle/>
          <a:p>
            <a:r>
              <a:rPr lang="en-IN" dirty="0">
                <a:solidFill>
                  <a:schemeClr val="tx1"/>
                </a:solidFill>
              </a:rPr>
              <a:t>Quality Dimensions</a:t>
            </a:r>
          </a:p>
        </p:txBody>
      </p:sp>
      <p:graphicFrame>
        <p:nvGraphicFramePr>
          <p:cNvPr id="6" name="Content Placeholder 5">
            <a:extLst>
              <a:ext uri="{FF2B5EF4-FFF2-40B4-BE49-F238E27FC236}">
                <a16:creationId xmlns:a16="http://schemas.microsoft.com/office/drawing/2014/main" id="{2AC9880E-199A-9938-CC1D-05D59ADA9CCA}"/>
              </a:ext>
            </a:extLst>
          </p:cNvPr>
          <p:cNvGraphicFramePr>
            <a:graphicFrameLocks noGrp="1"/>
          </p:cNvGraphicFramePr>
          <p:nvPr>
            <p:ph idx="1"/>
            <p:extLst>
              <p:ext uri="{D42A27DB-BD31-4B8C-83A1-F6EECF244321}">
                <p14:modId xmlns:p14="http://schemas.microsoft.com/office/powerpoint/2010/main" val="1795453612"/>
              </p:ext>
            </p:extLst>
          </p:nvPr>
        </p:nvGraphicFramePr>
        <p:xfrm>
          <a:off x="552893" y="1825625"/>
          <a:ext cx="10995826" cy="4745302"/>
        </p:xfrm>
        <a:graphic>
          <a:graphicData uri="http://schemas.openxmlformats.org/drawingml/2006/table">
            <a:tbl>
              <a:tblPr firstRow="1" bandRow="1">
                <a:tableStyleId>{5C22544A-7EE6-4342-B048-85BDC9FD1C3A}</a:tableStyleId>
              </a:tblPr>
              <a:tblGrid>
                <a:gridCol w="2881454">
                  <a:extLst>
                    <a:ext uri="{9D8B030D-6E8A-4147-A177-3AD203B41FA5}">
                      <a16:colId xmlns:a16="http://schemas.microsoft.com/office/drawing/2014/main" val="3770500554"/>
                    </a:ext>
                  </a:extLst>
                </a:gridCol>
                <a:gridCol w="1245310">
                  <a:extLst>
                    <a:ext uri="{9D8B030D-6E8A-4147-A177-3AD203B41FA5}">
                      <a16:colId xmlns:a16="http://schemas.microsoft.com/office/drawing/2014/main" val="960286395"/>
                    </a:ext>
                  </a:extLst>
                </a:gridCol>
                <a:gridCol w="1429495">
                  <a:extLst>
                    <a:ext uri="{9D8B030D-6E8A-4147-A177-3AD203B41FA5}">
                      <a16:colId xmlns:a16="http://schemas.microsoft.com/office/drawing/2014/main" val="3953925027"/>
                    </a:ext>
                  </a:extLst>
                </a:gridCol>
                <a:gridCol w="1235740">
                  <a:extLst>
                    <a:ext uri="{9D8B030D-6E8A-4147-A177-3AD203B41FA5}">
                      <a16:colId xmlns:a16="http://schemas.microsoft.com/office/drawing/2014/main" val="4256899693"/>
                    </a:ext>
                  </a:extLst>
                </a:gridCol>
                <a:gridCol w="845841">
                  <a:extLst>
                    <a:ext uri="{9D8B030D-6E8A-4147-A177-3AD203B41FA5}">
                      <a16:colId xmlns:a16="http://schemas.microsoft.com/office/drawing/2014/main" val="1683146862"/>
                    </a:ext>
                  </a:extLst>
                </a:gridCol>
                <a:gridCol w="1178333">
                  <a:extLst>
                    <a:ext uri="{9D8B030D-6E8A-4147-A177-3AD203B41FA5}">
                      <a16:colId xmlns:a16="http://schemas.microsoft.com/office/drawing/2014/main" val="3537852279"/>
                    </a:ext>
                  </a:extLst>
                </a:gridCol>
                <a:gridCol w="982184">
                  <a:extLst>
                    <a:ext uri="{9D8B030D-6E8A-4147-A177-3AD203B41FA5}">
                      <a16:colId xmlns:a16="http://schemas.microsoft.com/office/drawing/2014/main" val="1823421988"/>
                    </a:ext>
                  </a:extLst>
                </a:gridCol>
                <a:gridCol w="1197469">
                  <a:extLst>
                    <a:ext uri="{9D8B030D-6E8A-4147-A177-3AD203B41FA5}">
                      <a16:colId xmlns:a16="http://schemas.microsoft.com/office/drawing/2014/main" val="3098290487"/>
                    </a:ext>
                  </a:extLst>
                </a:gridCol>
              </a:tblGrid>
              <a:tr h="248450">
                <a:tc>
                  <a:txBody>
                    <a:bodyPr/>
                    <a:lstStyle/>
                    <a:p>
                      <a:pPr algn="ctr" fontAlgn="ctr"/>
                      <a:r>
                        <a:rPr lang="en-IN" sz="1200" u="none" strike="noStrike">
                          <a:effectLst/>
                        </a:rPr>
                        <a:t>Column_name</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Primary Key</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Completeness</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Consistency</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Validity</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Conformity</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Accuracy</a:t>
                      </a:r>
                      <a:endParaRPr lang="en-IN" sz="1200" b="1"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Uniqueness</a:t>
                      </a:r>
                      <a:endParaRPr lang="en-IN" sz="1200" b="1"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935586130"/>
                  </a:ext>
                </a:extLst>
              </a:tr>
              <a:tr h="644049">
                <a:tc>
                  <a:txBody>
                    <a:bodyPr/>
                    <a:lstStyle/>
                    <a:p>
                      <a:pPr algn="l" fontAlgn="b"/>
                      <a:r>
                        <a:rPr lang="en-IN" sz="1200" u="none" strike="noStrike">
                          <a:effectLst/>
                        </a:rPr>
                        <a:t>id</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Primary Key</a:t>
                      </a:r>
                      <a:br>
                        <a:rPr lang="en-IN" sz="1200" u="none" strike="noStrike">
                          <a:effectLst/>
                        </a:rPr>
                      </a:br>
                      <a:r>
                        <a:rPr lang="en-IN" sz="1200" u="none" strike="noStrike">
                          <a:effectLst/>
                        </a:rPr>
                        <a:t>(Functional</a:t>
                      </a:r>
                      <a:br>
                        <a:rPr lang="en-IN" sz="1200" u="none" strike="noStrike">
                          <a:effectLst/>
                        </a:rPr>
                      </a:br>
                      <a:r>
                        <a:rPr lang="en-IN" sz="1200" u="none" strike="noStrike">
                          <a:effectLst/>
                        </a:rPr>
                        <a:t>Depedency)</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3545217154"/>
                  </a:ext>
                </a:extLst>
              </a:tr>
              <a:tr h="248450">
                <a:tc>
                  <a:txBody>
                    <a:bodyPr/>
                    <a:lstStyle/>
                    <a:p>
                      <a:pPr algn="l" fontAlgn="b"/>
                      <a:r>
                        <a:rPr lang="en-IN" sz="1200" u="none" strike="noStrike">
                          <a:effectLst/>
                        </a:rPr>
                        <a:t>name</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3934918612"/>
                  </a:ext>
                </a:extLst>
              </a:tr>
              <a:tr h="248450">
                <a:tc>
                  <a:txBody>
                    <a:bodyPr/>
                    <a:lstStyle/>
                    <a:p>
                      <a:pPr algn="l" fontAlgn="b"/>
                      <a:r>
                        <a:rPr lang="en-IN" sz="1200" u="none" strike="noStrike">
                          <a:effectLst/>
                        </a:rPr>
                        <a:t>host_id</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347895174"/>
                  </a:ext>
                </a:extLst>
              </a:tr>
              <a:tr h="248450">
                <a:tc>
                  <a:txBody>
                    <a:bodyPr/>
                    <a:lstStyle/>
                    <a:p>
                      <a:pPr algn="l" fontAlgn="b"/>
                      <a:r>
                        <a:rPr lang="en-IN" sz="1200" u="none" strike="noStrike">
                          <a:effectLst/>
                        </a:rPr>
                        <a:t>host_name</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530315396"/>
                  </a:ext>
                </a:extLst>
              </a:tr>
              <a:tr h="248450">
                <a:tc>
                  <a:txBody>
                    <a:bodyPr/>
                    <a:lstStyle/>
                    <a:p>
                      <a:pPr algn="l" fontAlgn="b"/>
                      <a:r>
                        <a:rPr lang="en-IN" sz="1200" u="none" strike="noStrike">
                          <a:effectLst/>
                        </a:rPr>
                        <a:t>neighbourhood_group</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417345145"/>
                  </a:ext>
                </a:extLst>
              </a:tr>
              <a:tr h="374503">
                <a:tc>
                  <a:txBody>
                    <a:bodyPr/>
                    <a:lstStyle/>
                    <a:p>
                      <a:pPr algn="l" fontAlgn="b"/>
                      <a:r>
                        <a:rPr lang="en-IN" sz="1200" u="none" strike="noStrike">
                          <a:effectLst/>
                        </a:rPr>
                        <a:t>neighbourhood</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753594112"/>
                  </a:ext>
                </a:extLst>
              </a:tr>
              <a:tr h="248450">
                <a:tc>
                  <a:txBody>
                    <a:bodyPr/>
                    <a:lstStyle/>
                    <a:p>
                      <a:pPr algn="l" fontAlgn="b"/>
                      <a:r>
                        <a:rPr lang="en-IN" sz="1200" u="none" strike="noStrike">
                          <a:effectLst/>
                        </a:rPr>
                        <a:t>latitude</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dirty="0">
                          <a:effectLst/>
                        </a:rPr>
                        <a:t>X</a:t>
                      </a:r>
                      <a:endParaRPr lang="en-IN" sz="1200" b="0" i="0" u="none" strike="noStrike" dirty="0">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437563327"/>
                  </a:ext>
                </a:extLst>
              </a:tr>
              <a:tr h="248450">
                <a:tc>
                  <a:txBody>
                    <a:bodyPr/>
                    <a:lstStyle/>
                    <a:p>
                      <a:pPr algn="l" fontAlgn="b"/>
                      <a:r>
                        <a:rPr lang="en-IN" sz="1200" u="none" strike="noStrike">
                          <a:effectLst/>
                        </a:rPr>
                        <a:t>longitude</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3458304771"/>
                  </a:ext>
                </a:extLst>
              </a:tr>
              <a:tr h="248450">
                <a:tc>
                  <a:txBody>
                    <a:bodyPr/>
                    <a:lstStyle/>
                    <a:p>
                      <a:pPr algn="l" fontAlgn="b"/>
                      <a:r>
                        <a:rPr lang="en-IN" sz="1200" u="none" strike="noStrike">
                          <a:effectLst/>
                        </a:rPr>
                        <a:t>room_type</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1106639853"/>
                  </a:ext>
                </a:extLst>
              </a:tr>
              <a:tr h="248450">
                <a:tc>
                  <a:txBody>
                    <a:bodyPr/>
                    <a:lstStyle/>
                    <a:p>
                      <a:pPr algn="l" fontAlgn="b"/>
                      <a:r>
                        <a:rPr lang="en-IN" sz="1200" u="none" strike="noStrike">
                          <a:effectLst/>
                        </a:rPr>
                        <a:t>price</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806628937"/>
                  </a:ext>
                </a:extLst>
              </a:tr>
              <a:tr h="248450">
                <a:tc>
                  <a:txBody>
                    <a:bodyPr/>
                    <a:lstStyle/>
                    <a:p>
                      <a:pPr algn="l" fontAlgn="b"/>
                      <a:r>
                        <a:rPr lang="en-IN" sz="1200" u="none" strike="noStrike">
                          <a:effectLst/>
                        </a:rPr>
                        <a:t>minimum_nights</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3674142645"/>
                  </a:ext>
                </a:extLst>
              </a:tr>
              <a:tr h="248450">
                <a:tc>
                  <a:txBody>
                    <a:bodyPr/>
                    <a:lstStyle/>
                    <a:p>
                      <a:pPr algn="l" fontAlgn="b"/>
                      <a:r>
                        <a:rPr lang="en-IN" sz="1200" u="none" strike="noStrike">
                          <a:effectLst/>
                        </a:rPr>
                        <a:t>number_of_reviews</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3415339719"/>
                  </a:ext>
                </a:extLst>
              </a:tr>
              <a:tr h="248450">
                <a:tc>
                  <a:txBody>
                    <a:bodyPr/>
                    <a:lstStyle/>
                    <a:p>
                      <a:pPr algn="l" fontAlgn="b"/>
                      <a:r>
                        <a:rPr lang="en-IN" sz="1200" u="none" strike="noStrike">
                          <a:effectLst/>
                        </a:rPr>
                        <a:t>last_review</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3388253415"/>
                  </a:ext>
                </a:extLst>
              </a:tr>
              <a:tr h="248450">
                <a:tc>
                  <a:txBody>
                    <a:bodyPr/>
                    <a:lstStyle/>
                    <a:p>
                      <a:pPr algn="l" fontAlgn="b"/>
                      <a:r>
                        <a:rPr lang="en-IN" sz="1200" u="none" strike="noStrike">
                          <a:effectLst/>
                        </a:rPr>
                        <a:t>reviews_per_month</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4286370667"/>
                  </a:ext>
                </a:extLst>
              </a:tr>
              <a:tr h="248450">
                <a:tc>
                  <a:txBody>
                    <a:bodyPr/>
                    <a:lstStyle/>
                    <a:p>
                      <a:pPr algn="l" fontAlgn="b"/>
                      <a:r>
                        <a:rPr lang="en-IN" sz="1200" u="none" strike="noStrike">
                          <a:effectLst/>
                        </a:rPr>
                        <a:t>calculated_host_listings_count</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80149979"/>
                  </a:ext>
                </a:extLst>
              </a:tr>
              <a:tr h="248450">
                <a:tc>
                  <a:txBody>
                    <a:bodyPr/>
                    <a:lstStyle/>
                    <a:p>
                      <a:pPr algn="l" fontAlgn="b"/>
                      <a:r>
                        <a:rPr lang="en-IN" sz="1200" u="none" strike="noStrike">
                          <a:effectLst/>
                        </a:rPr>
                        <a:t>availability_365</a:t>
                      </a:r>
                      <a:endParaRPr lang="en-IN" sz="1200" b="0" i="0" u="none" strike="noStrike">
                        <a:solidFill>
                          <a:srgbClr val="000000"/>
                        </a:solidFill>
                        <a:effectLst/>
                        <a:latin typeface="Calibri" panose="020F0502020204030204" pitchFamily="34" charset="0"/>
                      </a:endParaRPr>
                    </a:p>
                  </a:txBody>
                  <a:tcPr marL="7058" marR="7058" marT="7058" marB="0" anchor="b"/>
                </a:tc>
                <a:tc>
                  <a:txBody>
                    <a:bodyPr/>
                    <a:lstStyle/>
                    <a:p>
                      <a:pPr algn="ctr" fontAlgn="ctr"/>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X</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a:effectLst/>
                        </a:rPr>
                        <a:t>Yes</a:t>
                      </a:r>
                      <a:endParaRPr lang="en-IN" sz="1200" b="0" i="0" u="none" strike="noStrike">
                        <a:solidFill>
                          <a:srgbClr val="000000"/>
                        </a:solidFill>
                        <a:effectLst/>
                        <a:latin typeface="Calibri" panose="020F0502020204030204" pitchFamily="34" charset="0"/>
                      </a:endParaRPr>
                    </a:p>
                  </a:txBody>
                  <a:tcPr marL="7058" marR="7058" marT="7058" marB="0" anchor="ctr"/>
                </a:tc>
                <a:tc>
                  <a:txBody>
                    <a:bodyPr/>
                    <a:lstStyle/>
                    <a:p>
                      <a:pPr algn="ctr" fontAlgn="ctr"/>
                      <a:r>
                        <a:rPr lang="en-IN" sz="1200" u="none" strike="noStrike" dirty="0">
                          <a:effectLst/>
                        </a:rPr>
                        <a:t>NA</a:t>
                      </a:r>
                      <a:endParaRPr lang="en-IN" sz="1200" b="0" i="0" u="none" strike="noStrike" dirty="0">
                        <a:solidFill>
                          <a:srgbClr val="000000"/>
                        </a:solidFill>
                        <a:effectLst/>
                        <a:latin typeface="Calibri" panose="020F0502020204030204" pitchFamily="34" charset="0"/>
                      </a:endParaRPr>
                    </a:p>
                  </a:txBody>
                  <a:tcPr marL="7058" marR="7058" marT="7058" marB="0" anchor="ctr"/>
                </a:tc>
                <a:extLst>
                  <a:ext uri="{0D108BD9-81ED-4DB2-BD59-A6C34878D82A}">
                    <a16:rowId xmlns:a16="http://schemas.microsoft.com/office/drawing/2014/main" val="2674992017"/>
                  </a:ext>
                </a:extLst>
              </a:tr>
            </a:tbl>
          </a:graphicData>
        </a:graphic>
      </p:graphicFrame>
      <p:sp>
        <p:nvSpPr>
          <p:cNvPr id="7" name="Slide Number Placeholder 6">
            <a:extLst>
              <a:ext uri="{FF2B5EF4-FFF2-40B4-BE49-F238E27FC236}">
                <a16:creationId xmlns:a16="http://schemas.microsoft.com/office/drawing/2014/main" id="{C0883905-182D-E9CB-F202-DA0EDE1865EA}"/>
              </a:ext>
            </a:extLst>
          </p:cNvPr>
          <p:cNvSpPr>
            <a:spLocks noGrp="1"/>
          </p:cNvSpPr>
          <p:nvPr>
            <p:ph type="sldNum" sz="quarter" idx="12"/>
          </p:nvPr>
        </p:nvSpPr>
        <p:spPr/>
        <p:txBody>
          <a:bodyPr/>
          <a:lstStyle/>
          <a:p>
            <a:fld id="{5193865A-A6BE-4C58-8BFE-DE4CB8CF259C}" type="slidenum">
              <a:rPr lang="en-IN" smtClean="0"/>
              <a:t>18</a:t>
            </a:fld>
            <a:endParaRPr lang="en-IN"/>
          </a:p>
        </p:txBody>
      </p:sp>
    </p:spTree>
    <p:extLst>
      <p:ext uri="{BB962C8B-B14F-4D97-AF65-F5344CB8AC3E}">
        <p14:creationId xmlns:p14="http://schemas.microsoft.com/office/powerpoint/2010/main" val="4289013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F26D00-B030-D5A8-08C8-7BEDB73FBAAC}"/>
              </a:ext>
            </a:extLst>
          </p:cNvPr>
          <p:cNvSpPr>
            <a:spLocks noGrp="1"/>
          </p:cNvSpPr>
          <p:nvPr>
            <p:ph type="subTitle" idx="1"/>
          </p:nvPr>
        </p:nvSpPr>
        <p:spPr>
          <a:xfrm>
            <a:off x="756919" y="1940560"/>
            <a:ext cx="9144000" cy="1971040"/>
          </a:xfrm>
        </p:spPr>
        <p:txBody>
          <a:bodyPr>
            <a:normAutofit/>
          </a:bodyPr>
          <a:lstStyle/>
          <a:p>
            <a:pPr algn="ctr"/>
            <a:r>
              <a:rPr lang="en-IN" sz="4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Cleaning</a:t>
            </a:r>
          </a:p>
          <a:p>
            <a:pPr algn="ctr"/>
            <a:r>
              <a:rPr lang="en-IN" sz="4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a:t>
            </a:r>
            <a:r>
              <a:rPr lang="en-IN" sz="48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OpenRefine</a:t>
            </a:r>
            <a:endPar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288A99F-E16A-3963-AD6D-0CA78EBD0F68}"/>
              </a:ext>
            </a:extLst>
          </p:cNvPr>
          <p:cNvSpPr>
            <a:spLocks noGrp="1"/>
          </p:cNvSpPr>
          <p:nvPr>
            <p:ph type="sldNum" sz="quarter" idx="12"/>
          </p:nvPr>
        </p:nvSpPr>
        <p:spPr/>
        <p:txBody>
          <a:bodyPr/>
          <a:lstStyle/>
          <a:p>
            <a:fld id="{5193865A-A6BE-4C58-8BFE-DE4CB8CF259C}" type="slidenum">
              <a:rPr lang="en-IN" smtClean="0"/>
              <a:t>19</a:t>
            </a:fld>
            <a:endParaRPr lang="en-IN"/>
          </a:p>
        </p:txBody>
      </p:sp>
    </p:spTree>
    <p:extLst>
      <p:ext uri="{BB962C8B-B14F-4D97-AF65-F5344CB8AC3E}">
        <p14:creationId xmlns:p14="http://schemas.microsoft.com/office/powerpoint/2010/main" val="23961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Data Source </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7958667" cy="4351338"/>
          </a:xfrm>
        </p:spPr>
        <p:txBody>
          <a:bodyPr>
            <a:normAutofit/>
          </a:bodyPr>
          <a:lstStyle/>
          <a:p>
            <a:pPr>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set is downloaded from: </a:t>
            </a:r>
            <a:r>
              <a:rPr lang="en-IN" sz="1600"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https://www.kaggle.com/datasets/dgomonov/new-york-city-airbnb-open-data</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set describes the listing activity and metrics in NYC for 2019. It includes information about hosts, geographical availability, reviews, and rating. It has 16 columns that provide data about host id, host name, latitude and longitude, reviews, room type, availability of 365 days, etc.</a:t>
            </a:r>
          </a:p>
          <a:p>
            <a:endParaRPr lang="en-IN" sz="1600" dirty="0">
              <a:solidFill>
                <a:schemeClr val="bg1"/>
              </a:solidFill>
            </a:endParaRPr>
          </a:p>
        </p:txBody>
      </p:sp>
      <p:pic>
        <p:nvPicPr>
          <p:cNvPr id="4" name="Picture 3">
            <a:extLst>
              <a:ext uri="{FF2B5EF4-FFF2-40B4-BE49-F238E27FC236}">
                <a16:creationId xmlns:a16="http://schemas.microsoft.com/office/drawing/2014/main" id="{EB604E7B-5154-9DEB-9877-B1C5EEB8A9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085" y="3528060"/>
            <a:ext cx="9384508" cy="2374900"/>
          </a:xfrm>
          <a:prstGeom prst="rect">
            <a:avLst/>
          </a:prstGeom>
          <a:noFill/>
          <a:ln>
            <a:noFill/>
          </a:ln>
        </p:spPr>
      </p:pic>
      <p:sp>
        <p:nvSpPr>
          <p:cNvPr id="5" name="Slide Number Placeholder 4">
            <a:extLst>
              <a:ext uri="{FF2B5EF4-FFF2-40B4-BE49-F238E27FC236}">
                <a16:creationId xmlns:a16="http://schemas.microsoft.com/office/drawing/2014/main" id="{0F8547BC-7768-CC42-A941-FDF52D570F88}"/>
              </a:ext>
            </a:extLst>
          </p:cNvPr>
          <p:cNvSpPr>
            <a:spLocks noGrp="1"/>
          </p:cNvSpPr>
          <p:nvPr>
            <p:ph type="sldNum" sz="quarter" idx="12"/>
          </p:nvPr>
        </p:nvSpPr>
        <p:spPr/>
        <p:txBody>
          <a:bodyPr/>
          <a:lstStyle/>
          <a:p>
            <a:fld id="{5193865A-A6BE-4C58-8BFE-DE4CB8CF259C}" type="slidenum">
              <a:rPr lang="en-IN" smtClean="0">
                <a:solidFill>
                  <a:schemeClr val="bg1"/>
                </a:solidFill>
              </a:rPr>
              <a:t>2</a:t>
            </a:fld>
            <a:endParaRPr lang="en-IN">
              <a:solidFill>
                <a:schemeClr val="bg1"/>
              </a:solidFill>
            </a:endParaRPr>
          </a:p>
        </p:txBody>
      </p:sp>
    </p:spTree>
    <p:extLst>
      <p:ext uri="{BB962C8B-B14F-4D97-AF65-F5344CB8AC3E}">
        <p14:creationId xmlns:p14="http://schemas.microsoft.com/office/powerpoint/2010/main" val="84118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14325"/>
            <a:ext cx="7958667" cy="1137104"/>
          </a:xfrm>
        </p:spPr>
        <p:txBody>
          <a:bodyPr anchor="b">
            <a:normAutofit/>
          </a:bodyPr>
          <a:lstStyle/>
          <a:p>
            <a:r>
              <a:rPr lang="en-IN" sz="4400" dirty="0">
                <a:solidFill>
                  <a:schemeClr val="accent1">
                    <a:lumMod val="75000"/>
                  </a:schemeClr>
                </a:solidFill>
              </a:rPr>
              <a:t>Recipe/ Steps</a:t>
            </a:r>
          </a:p>
        </p:txBody>
      </p:sp>
      <p:sp>
        <p:nvSpPr>
          <p:cNvPr id="3" name="Slide Number Placeholder 2">
            <a:extLst>
              <a:ext uri="{FF2B5EF4-FFF2-40B4-BE49-F238E27FC236}">
                <a16:creationId xmlns:a16="http://schemas.microsoft.com/office/drawing/2014/main" id="{2F8839B0-5B78-22EC-54A9-89B4B22EF548}"/>
              </a:ext>
            </a:extLst>
          </p:cNvPr>
          <p:cNvSpPr>
            <a:spLocks noGrp="1"/>
          </p:cNvSpPr>
          <p:nvPr>
            <p:ph type="sldNum" sz="quarter" idx="12"/>
          </p:nvPr>
        </p:nvSpPr>
        <p:spPr/>
        <p:txBody>
          <a:bodyPr/>
          <a:lstStyle/>
          <a:p>
            <a:fld id="{5193865A-A6BE-4C58-8BFE-DE4CB8CF259C}" type="slidenum">
              <a:rPr lang="en-IN" smtClean="0">
                <a:solidFill>
                  <a:schemeClr val="bg1"/>
                </a:solidFill>
              </a:rPr>
              <a:t>20</a:t>
            </a:fld>
            <a:endParaRPr lang="en-IN">
              <a:solidFill>
                <a:schemeClr val="bg1"/>
              </a:solidFill>
            </a:endParaRPr>
          </a:p>
        </p:txBody>
      </p:sp>
      <p:sp>
        <p:nvSpPr>
          <p:cNvPr id="9" name="TextBox 8">
            <a:extLst>
              <a:ext uri="{FF2B5EF4-FFF2-40B4-BE49-F238E27FC236}">
                <a16:creationId xmlns:a16="http://schemas.microsoft.com/office/drawing/2014/main" id="{887F65D6-CD9E-7FF2-178C-182F00CC3342}"/>
              </a:ext>
            </a:extLst>
          </p:cNvPr>
          <p:cNvSpPr txBox="1"/>
          <p:nvPr/>
        </p:nvSpPr>
        <p:spPr>
          <a:xfrm>
            <a:off x="616688" y="1573619"/>
            <a:ext cx="11196084"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Text Transformation - to </a:t>
            </a:r>
            <a:r>
              <a:rPr lang="en-US" dirty="0" err="1">
                <a:solidFill>
                  <a:schemeClr val="bg1"/>
                </a:solidFill>
                <a:latin typeface="Calibri" panose="020F0502020204030204" pitchFamily="34" charset="0"/>
                <a:cs typeface="Calibri" panose="020F0502020204030204" pitchFamily="34" charset="0"/>
              </a:rPr>
              <a:t>Titlecase</a:t>
            </a:r>
            <a:r>
              <a:rPr lang="en-US" dirty="0">
                <a:solidFill>
                  <a:schemeClr val="bg1"/>
                </a:solidFill>
                <a:latin typeface="Calibri" panose="020F0502020204030204" pitchFamily="34" charset="0"/>
                <a:cs typeface="Calibri" panose="020F0502020204030204" pitchFamily="34" charset="0"/>
              </a:rPr>
              <a:t>, replace characters on “name” column (By Nominal Value  Analysis - Consistency)</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Text Transformation – fix names with by removing special characters on  “name” column (By Nominal Value  Analysis –, Conformity)</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 Text Transformation - remove decimal on “price” column (by Discrete data Analysis - Consistency, Accuracy)</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Text Transformation - fix spelling of Queens in “</a:t>
            </a:r>
            <a:r>
              <a:rPr lang="en-US" dirty="0" err="1">
                <a:solidFill>
                  <a:schemeClr val="bg1"/>
                </a:solidFill>
                <a:latin typeface="Calibri" panose="020F0502020204030204" pitchFamily="34" charset="0"/>
                <a:cs typeface="Calibri" panose="020F0502020204030204" pitchFamily="34" charset="0"/>
              </a:rPr>
              <a:t>neighbourhood_group</a:t>
            </a:r>
            <a:r>
              <a:rPr lang="en-US" dirty="0">
                <a:solidFill>
                  <a:schemeClr val="bg1"/>
                </a:solidFill>
                <a:latin typeface="Calibri" panose="020F0502020204030204" pitchFamily="34" charset="0"/>
                <a:cs typeface="Calibri" panose="020F0502020204030204" pitchFamily="34" charset="0"/>
              </a:rPr>
              <a:t>” column(by Nominal Value Analysis - Accuracy)</a:t>
            </a:r>
          </a:p>
          <a:p>
            <a:pPr marL="285750" indent="-285750">
              <a:buFont typeface="Arial" panose="020B0604020202020204" pitchFamily="34" charset="0"/>
              <a:buChar char="•"/>
            </a:pPr>
            <a:r>
              <a:rPr lang="en-US" sz="1800" b="0" i="0" u="none" strike="noStrike" baseline="0" dirty="0">
                <a:solidFill>
                  <a:srgbClr val="000000"/>
                </a:solidFill>
                <a:latin typeface="AAAAAC+HelveticaNeue"/>
              </a:rPr>
              <a:t>Text Transformation - updated the rows from ‘New York’ to ‘Manhattan’ in “</a:t>
            </a:r>
            <a:r>
              <a:rPr lang="en-US" sz="1800" b="0" i="0" u="none" strike="noStrike" baseline="0" dirty="0" err="1">
                <a:solidFill>
                  <a:srgbClr val="000000"/>
                </a:solidFill>
                <a:latin typeface="AAAAAC+HelveticaNeue"/>
              </a:rPr>
              <a:t>neighbourhood_group</a:t>
            </a:r>
            <a:r>
              <a:rPr lang="en-US" sz="1800" b="0" i="0" u="none" strike="noStrike" baseline="0" dirty="0">
                <a:solidFill>
                  <a:srgbClr val="000000"/>
                </a:solidFill>
                <a:latin typeface="AAAAAC+HelveticaNeue"/>
              </a:rPr>
              <a:t>” column(by Nominal Value Analysis - Accuracy, conformity, Validity) </a:t>
            </a:r>
          </a:p>
          <a:p>
            <a:pPr marL="285750" indent="-285750">
              <a:buFont typeface="Arial" panose="020B0604020202020204" pitchFamily="34" charset="0"/>
              <a:buChar char="•"/>
            </a:pPr>
            <a:r>
              <a:rPr lang="en-US" sz="1800" b="0" i="0" u="none" strike="noStrike" baseline="0" dirty="0">
                <a:solidFill>
                  <a:srgbClr val="000000"/>
                </a:solidFill>
                <a:latin typeface="AAAAAC+HelveticaNeue"/>
              </a:rPr>
              <a:t>Text Transformation - updated blank cells with “NA” in column “</a:t>
            </a:r>
            <a:r>
              <a:rPr lang="en-US" sz="1800" b="0" i="0" u="none" strike="noStrike" baseline="0" dirty="0" err="1">
                <a:solidFill>
                  <a:srgbClr val="000000"/>
                </a:solidFill>
                <a:latin typeface="AAAAAC+HelveticaNeue"/>
              </a:rPr>
              <a:t>last_review</a:t>
            </a:r>
            <a:r>
              <a:rPr lang="en-US" sz="1800" b="0" i="0" u="none" strike="noStrike" baseline="0" dirty="0">
                <a:solidFill>
                  <a:srgbClr val="000000"/>
                </a:solidFill>
                <a:latin typeface="AAAAAC+HelveticaNeue"/>
              </a:rPr>
              <a:t>”(by Basic Column Analysis - Completeness) </a:t>
            </a:r>
            <a:endParaRPr lang="en-US" dirty="0">
              <a:solidFill>
                <a:srgbClr val="000000"/>
              </a:solidFill>
              <a:latin typeface="AAAAAD+HelveticaNeue"/>
            </a:endParaRPr>
          </a:p>
          <a:p>
            <a:pPr marL="285750" indent="-285750">
              <a:buFont typeface="Arial" panose="020B0604020202020204" pitchFamily="34" charset="0"/>
              <a:buChar char="•"/>
            </a:pPr>
            <a:r>
              <a:rPr lang="en-US" sz="1800" b="0" i="0" u="none" strike="noStrike" baseline="0" dirty="0">
                <a:solidFill>
                  <a:srgbClr val="000000"/>
                </a:solidFill>
                <a:latin typeface="AAAAAC+HelveticaNeue"/>
              </a:rPr>
              <a:t>Text Transformation - to </a:t>
            </a:r>
            <a:r>
              <a:rPr lang="en-US" sz="1800" b="0" i="0" u="none" strike="noStrike" baseline="0" dirty="0" err="1">
                <a:solidFill>
                  <a:srgbClr val="000000"/>
                </a:solidFill>
                <a:latin typeface="AAAAAC+HelveticaNeue"/>
              </a:rPr>
              <a:t>Titlecase</a:t>
            </a:r>
            <a:r>
              <a:rPr lang="en-US" sz="1800" b="0" i="0" u="none" strike="noStrike" baseline="0" dirty="0">
                <a:solidFill>
                  <a:srgbClr val="000000"/>
                </a:solidFill>
                <a:latin typeface="AAAAAC+HelveticaNeue"/>
              </a:rPr>
              <a:t>, replace characters on “</a:t>
            </a:r>
            <a:r>
              <a:rPr lang="en-US" sz="1800" b="0" i="0" u="none" strike="noStrike" baseline="0" dirty="0" err="1">
                <a:solidFill>
                  <a:srgbClr val="000000"/>
                </a:solidFill>
                <a:latin typeface="AAAAAC+HelveticaNeue"/>
              </a:rPr>
              <a:t>host_name</a:t>
            </a:r>
            <a:r>
              <a:rPr lang="en-US" sz="1800" b="0" i="0" u="none" strike="noStrike" baseline="0" dirty="0">
                <a:solidFill>
                  <a:srgbClr val="000000"/>
                </a:solidFill>
                <a:latin typeface="AAAAAC+HelveticaNeue"/>
              </a:rPr>
              <a:t>” column (By Nominal Value Analysis - Consistency)</a:t>
            </a: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Text Transformation - replaced null value with 0 and rounded the value unto 2 decimal point in “</a:t>
            </a:r>
            <a:r>
              <a:rPr lang="en-US" dirty="0" err="1">
                <a:solidFill>
                  <a:schemeClr val="bg1"/>
                </a:solidFill>
                <a:latin typeface="Calibri" panose="020F0502020204030204" pitchFamily="34" charset="0"/>
                <a:cs typeface="Calibri" panose="020F0502020204030204" pitchFamily="34" charset="0"/>
              </a:rPr>
              <a:t>reviews_per_month</a:t>
            </a:r>
            <a:r>
              <a:rPr lang="en-US" dirty="0">
                <a:solidFill>
                  <a:schemeClr val="bg1"/>
                </a:solidFill>
                <a:latin typeface="Calibri" panose="020F0502020204030204" pitchFamily="34" charset="0"/>
                <a:cs typeface="Calibri" panose="020F0502020204030204" pitchFamily="34" charset="0"/>
              </a:rPr>
              <a:t>” column (by pattern frequency analysis - completeness, consistency, accuracy)</a:t>
            </a:r>
          </a:p>
          <a:p>
            <a:pPr marL="285750" indent="-285750">
              <a:buFont typeface="Arial" panose="020B0604020202020204" pitchFamily="34" charset="0"/>
              <a:buChar char="•"/>
            </a:pPr>
            <a:r>
              <a:rPr lang="en-US" sz="1800" b="0" i="0" u="none" strike="noStrike" baseline="0" dirty="0">
                <a:solidFill>
                  <a:srgbClr val="000000"/>
                </a:solidFill>
                <a:latin typeface="AAAAAC+HelveticaNeue"/>
              </a:rPr>
              <a:t>Edit column - added new column based on this column, added column by fetching URL on column “longitude” and “latitude”(Basic column Analysis - completeness, conformity )</a:t>
            </a:r>
            <a:endParaRPr lang="en-US" sz="1800" b="0" i="0" u="none" strike="noStrike" baseline="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74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14325"/>
            <a:ext cx="7958667" cy="1137104"/>
          </a:xfrm>
        </p:spPr>
        <p:txBody>
          <a:bodyPr anchor="b">
            <a:normAutofit/>
          </a:bodyPr>
          <a:lstStyle/>
          <a:p>
            <a:r>
              <a:rPr lang="en-IN" sz="4400" dirty="0">
                <a:solidFill>
                  <a:schemeClr val="tx1"/>
                </a:solidFill>
              </a:rPr>
              <a:t>Recipe/ Steps</a:t>
            </a:r>
          </a:p>
        </p:txBody>
      </p:sp>
      <p:sp>
        <p:nvSpPr>
          <p:cNvPr id="3" name="Slide Number Placeholder 2">
            <a:extLst>
              <a:ext uri="{FF2B5EF4-FFF2-40B4-BE49-F238E27FC236}">
                <a16:creationId xmlns:a16="http://schemas.microsoft.com/office/drawing/2014/main" id="{2F8839B0-5B78-22EC-54A9-89B4B22EF548}"/>
              </a:ext>
            </a:extLst>
          </p:cNvPr>
          <p:cNvSpPr>
            <a:spLocks noGrp="1"/>
          </p:cNvSpPr>
          <p:nvPr>
            <p:ph type="sldNum" sz="quarter" idx="12"/>
          </p:nvPr>
        </p:nvSpPr>
        <p:spPr/>
        <p:txBody>
          <a:bodyPr/>
          <a:lstStyle/>
          <a:p>
            <a:fld id="{5193865A-A6BE-4C58-8BFE-DE4CB8CF259C}" type="slidenum">
              <a:rPr lang="en-IN" smtClean="0">
                <a:solidFill>
                  <a:schemeClr val="bg1"/>
                </a:solidFill>
              </a:rPr>
              <a:t>21</a:t>
            </a:fld>
            <a:endParaRPr lang="en-IN">
              <a:solidFill>
                <a:schemeClr val="bg1"/>
              </a:solidFill>
            </a:endParaRPr>
          </a:p>
        </p:txBody>
      </p:sp>
      <p:pic>
        <p:nvPicPr>
          <p:cNvPr id="4" name="Picture 3" descr="Graphical user interface, text, application&#10;&#10;Description automatically generated">
            <a:extLst>
              <a:ext uri="{FF2B5EF4-FFF2-40B4-BE49-F238E27FC236}">
                <a16:creationId xmlns:a16="http://schemas.microsoft.com/office/drawing/2014/main" id="{23AAF818-F120-D022-C844-A907F9DFA7FD}"/>
              </a:ext>
            </a:extLst>
          </p:cNvPr>
          <p:cNvPicPr>
            <a:picLocks noChangeAspect="1"/>
          </p:cNvPicPr>
          <p:nvPr/>
        </p:nvPicPr>
        <p:blipFill>
          <a:blip r:embed="rId2"/>
          <a:stretch>
            <a:fillRect/>
          </a:stretch>
        </p:blipFill>
        <p:spPr>
          <a:xfrm>
            <a:off x="616836" y="1570264"/>
            <a:ext cx="2497668" cy="4873066"/>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C2E7BE29-B3C6-FD8D-BE3F-BD98C99759B1}"/>
              </a:ext>
            </a:extLst>
          </p:cNvPr>
          <p:cNvPicPr>
            <a:picLocks noChangeAspect="1"/>
          </p:cNvPicPr>
          <p:nvPr/>
        </p:nvPicPr>
        <p:blipFill>
          <a:blip r:embed="rId3"/>
          <a:stretch>
            <a:fillRect/>
          </a:stretch>
        </p:blipFill>
        <p:spPr>
          <a:xfrm>
            <a:off x="3142710" y="1570264"/>
            <a:ext cx="2386220" cy="482787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512CAC04-1E83-0A35-4AAF-16A7B9E89D7F}"/>
              </a:ext>
            </a:extLst>
          </p:cNvPr>
          <p:cNvPicPr>
            <a:picLocks noChangeAspect="1"/>
          </p:cNvPicPr>
          <p:nvPr/>
        </p:nvPicPr>
        <p:blipFill>
          <a:blip r:embed="rId4"/>
          <a:stretch>
            <a:fillRect/>
          </a:stretch>
        </p:blipFill>
        <p:spPr>
          <a:xfrm>
            <a:off x="5557135" y="1570264"/>
            <a:ext cx="2566139" cy="4736392"/>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49530410-19A6-8848-6BF5-FEFF73C9656F}"/>
              </a:ext>
            </a:extLst>
          </p:cNvPr>
          <p:cNvPicPr>
            <a:picLocks noChangeAspect="1"/>
          </p:cNvPicPr>
          <p:nvPr/>
        </p:nvPicPr>
        <p:blipFill rotWithShape="1">
          <a:blip r:embed="rId5"/>
          <a:srcRect l="11127"/>
          <a:stretch/>
        </p:blipFill>
        <p:spPr>
          <a:xfrm>
            <a:off x="8151479" y="1570264"/>
            <a:ext cx="2058160" cy="1470648"/>
          </a:xfrm>
          <a:prstGeom prst="rect">
            <a:avLst/>
          </a:prstGeom>
        </p:spPr>
      </p:pic>
    </p:spTree>
    <p:extLst>
      <p:ext uri="{BB962C8B-B14F-4D97-AF65-F5344CB8AC3E}">
        <p14:creationId xmlns:p14="http://schemas.microsoft.com/office/powerpoint/2010/main" val="427620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9D1AF-7B10-512F-C31E-E3DE4E30CE3E}"/>
              </a:ext>
            </a:extLst>
          </p:cNvPr>
          <p:cNvSpPr>
            <a:spLocks noGrp="1"/>
          </p:cNvSpPr>
          <p:nvPr>
            <p:ph type="title"/>
          </p:nvPr>
        </p:nvSpPr>
        <p:spPr>
          <a:xfrm>
            <a:off x="838201" y="365125"/>
            <a:ext cx="3435625" cy="1325563"/>
          </a:xfrm>
        </p:spPr>
        <p:txBody>
          <a:bodyPr>
            <a:normAutofit/>
          </a:bodyPr>
          <a:lstStyle/>
          <a:p>
            <a:r>
              <a:rPr lang="en-IN" sz="4000" dirty="0">
                <a:gradFill flip="none" rotWithShape="1">
                  <a:gsLst>
                    <a:gs pos="28000">
                      <a:srgbClr val="EDEDED"/>
                    </a:gs>
                    <a:gs pos="0">
                      <a:srgbClr val="BFBFBF"/>
                    </a:gs>
                    <a:gs pos="100000">
                      <a:srgbClr val="FFFFFF"/>
                    </a:gs>
                  </a:gsLst>
                  <a:lin ang="4800000" scaled="0"/>
                  <a:tileRect/>
                </a:gradFill>
              </a:rPr>
              <a:t>Dashboard</a:t>
            </a:r>
          </a:p>
        </p:txBody>
      </p:sp>
      <p:pic>
        <p:nvPicPr>
          <p:cNvPr id="4" name="Content Placeholder 3" descr="Map&#10;&#10;Description automatically generated">
            <a:extLst>
              <a:ext uri="{FF2B5EF4-FFF2-40B4-BE49-F238E27FC236}">
                <a16:creationId xmlns:a16="http://schemas.microsoft.com/office/drawing/2014/main" id="{4D7D4724-F878-1881-6D3F-384A050C0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74539" y="1653051"/>
            <a:ext cx="6314487" cy="3551897"/>
          </a:xfrm>
          <a:prstGeom prst="rect">
            <a:avLst/>
          </a:prstGeom>
          <a:noFill/>
        </p:spPr>
      </p:pic>
      <p:sp>
        <p:nvSpPr>
          <p:cNvPr id="5" name="Slide Number Placeholder 4">
            <a:extLst>
              <a:ext uri="{FF2B5EF4-FFF2-40B4-BE49-F238E27FC236}">
                <a16:creationId xmlns:a16="http://schemas.microsoft.com/office/drawing/2014/main" id="{14736E17-51A5-A482-EA8F-DCFD0BFF80AE}"/>
              </a:ext>
            </a:extLst>
          </p:cNvPr>
          <p:cNvSpPr>
            <a:spLocks noGrp="1"/>
          </p:cNvSpPr>
          <p:nvPr>
            <p:ph type="sldNum" sz="quarter" idx="12"/>
          </p:nvPr>
        </p:nvSpPr>
        <p:spPr/>
        <p:txBody>
          <a:bodyPr/>
          <a:lstStyle/>
          <a:p>
            <a:fld id="{5193865A-A6BE-4C58-8BFE-DE4CB8CF259C}" type="slidenum">
              <a:rPr lang="en-IN" smtClean="0">
                <a:solidFill>
                  <a:schemeClr val="tx1"/>
                </a:solidFill>
              </a:rPr>
              <a:t>22</a:t>
            </a:fld>
            <a:endParaRPr lang="en-IN" dirty="0">
              <a:solidFill>
                <a:schemeClr val="tx1"/>
              </a:solidFill>
            </a:endParaRPr>
          </a:p>
        </p:txBody>
      </p:sp>
    </p:spTree>
    <p:extLst>
      <p:ext uri="{BB962C8B-B14F-4D97-AF65-F5344CB8AC3E}">
        <p14:creationId xmlns:p14="http://schemas.microsoft.com/office/powerpoint/2010/main" val="22616755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6CF42-B6F5-99AC-57B1-6FACA64BFCB4}"/>
              </a:ext>
            </a:extLst>
          </p:cNvPr>
          <p:cNvSpPr>
            <a:spLocks noGrp="1"/>
          </p:cNvSpPr>
          <p:nvPr>
            <p:ph type="title"/>
          </p:nvPr>
        </p:nvSpPr>
        <p:spPr>
          <a:xfrm>
            <a:off x="838201" y="365125"/>
            <a:ext cx="3435625" cy="1325563"/>
          </a:xfrm>
        </p:spPr>
        <p:txBody>
          <a:bodyPr>
            <a:normAutofit/>
          </a:bodyPr>
          <a:lstStyle/>
          <a:p>
            <a:r>
              <a:rPr lang="en-IN" sz="4000">
                <a:gradFill flip="none" rotWithShape="1">
                  <a:gsLst>
                    <a:gs pos="28000">
                      <a:srgbClr val="EDEDED"/>
                    </a:gs>
                    <a:gs pos="0">
                      <a:srgbClr val="BFBFBF"/>
                    </a:gs>
                    <a:gs pos="100000">
                      <a:srgbClr val="FFFFFF"/>
                    </a:gs>
                  </a:gsLst>
                  <a:lin ang="4800000" scaled="0"/>
                  <a:tileRect/>
                </a:gradFill>
              </a:rPr>
              <a:t>Dashboard</a:t>
            </a:r>
          </a:p>
        </p:txBody>
      </p:sp>
      <p:pic>
        <p:nvPicPr>
          <p:cNvPr id="4" name="Content Placeholder 3" descr="Chart, bar chart&#10;&#10;Description automatically generated">
            <a:extLst>
              <a:ext uri="{FF2B5EF4-FFF2-40B4-BE49-F238E27FC236}">
                <a16:creationId xmlns:a16="http://schemas.microsoft.com/office/drawing/2014/main" id="{D8450DE7-B5C5-30DE-F0AE-623BF5D66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74539" y="903206"/>
            <a:ext cx="6314487" cy="5051587"/>
          </a:xfrm>
          <a:prstGeom prst="rect">
            <a:avLst/>
          </a:prstGeom>
          <a:noFill/>
        </p:spPr>
      </p:pic>
      <p:sp>
        <p:nvSpPr>
          <p:cNvPr id="7" name="Slide Number Placeholder 6">
            <a:extLst>
              <a:ext uri="{FF2B5EF4-FFF2-40B4-BE49-F238E27FC236}">
                <a16:creationId xmlns:a16="http://schemas.microsoft.com/office/drawing/2014/main" id="{FC94D0BD-31F3-B3FB-26F6-4D8EA2D8DABE}"/>
              </a:ext>
            </a:extLst>
          </p:cNvPr>
          <p:cNvSpPr>
            <a:spLocks noGrp="1"/>
          </p:cNvSpPr>
          <p:nvPr>
            <p:ph type="sldNum" sz="quarter" idx="12"/>
          </p:nvPr>
        </p:nvSpPr>
        <p:spPr/>
        <p:txBody>
          <a:bodyPr/>
          <a:lstStyle/>
          <a:p>
            <a:fld id="{5193865A-A6BE-4C58-8BFE-DE4CB8CF259C}" type="slidenum">
              <a:rPr lang="en-IN" smtClean="0">
                <a:solidFill>
                  <a:schemeClr val="tx1"/>
                </a:solidFill>
              </a:rPr>
              <a:t>23</a:t>
            </a:fld>
            <a:endParaRPr lang="en-IN" dirty="0">
              <a:solidFill>
                <a:schemeClr val="tx1"/>
              </a:solidFill>
            </a:endParaRPr>
          </a:p>
        </p:txBody>
      </p:sp>
    </p:spTree>
    <p:extLst>
      <p:ext uri="{BB962C8B-B14F-4D97-AF65-F5344CB8AC3E}">
        <p14:creationId xmlns:p14="http://schemas.microsoft.com/office/powerpoint/2010/main" val="71881193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FA9A-6B9B-0FFB-2BEC-30DB79B19616}"/>
              </a:ext>
            </a:extLst>
          </p:cNvPr>
          <p:cNvSpPr>
            <a:spLocks noGrp="1"/>
          </p:cNvSpPr>
          <p:nvPr>
            <p:ph type="ctrTitle"/>
          </p:nvPr>
        </p:nvSpPr>
        <p:spPr>
          <a:xfrm>
            <a:off x="1524000" y="2433210"/>
            <a:ext cx="9144000" cy="1641490"/>
          </a:xfrm>
        </p:spPr>
        <p:txBody>
          <a:bodyPr/>
          <a:lstStyle/>
          <a:p>
            <a:r>
              <a:rPr lang="en-IN" dirty="0"/>
              <a:t>Questions?</a:t>
            </a:r>
          </a:p>
        </p:txBody>
      </p:sp>
      <p:sp>
        <p:nvSpPr>
          <p:cNvPr id="4" name="Slide Number Placeholder 3">
            <a:extLst>
              <a:ext uri="{FF2B5EF4-FFF2-40B4-BE49-F238E27FC236}">
                <a16:creationId xmlns:a16="http://schemas.microsoft.com/office/drawing/2014/main" id="{A93263C8-3E33-83E3-AB9E-64F12E6CA5F6}"/>
              </a:ext>
            </a:extLst>
          </p:cNvPr>
          <p:cNvSpPr>
            <a:spLocks noGrp="1"/>
          </p:cNvSpPr>
          <p:nvPr>
            <p:ph type="sldNum" sz="quarter" idx="12"/>
          </p:nvPr>
        </p:nvSpPr>
        <p:spPr/>
        <p:txBody>
          <a:bodyPr/>
          <a:lstStyle/>
          <a:p>
            <a:fld id="{5193865A-A6BE-4C58-8BFE-DE4CB8CF259C}" type="slidenum">
              <a:rPr lang="en-IN" smtClean="0"/>
              <a:t>24</a:t>
            </a:fld>
            <a:endParaRPr lang="en-IN"/>
          </a:p>
        </p:txBody>
      </p:sp>
    </p:spTree>
    <p:extLst>
      <p:ext uri="{BB962C8B-B14F-4D97-AF65-F5344CB8AC3E}">
        <p14:creationId xmlns:p14="http://schemas.microsoft.com/office/powerpoint/2010/main" val="63456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FA9A-6B9B-0FFB-2BEC-30DB79B19616}"/>
              </a:ext>
            </a:extLst>
          </p:cNvPr>
          <p:cNvSpPr>
            <a:spLocks noGrp="1"/>
          </p:cNvSpPr>
          <p:nvPr>
            <p:ph type="ctrTitle"/>
          </p:nvPr>
        </p:nvSpPr>
        <p:spPr>
          <a:xfrm>
            <a:off x="1524000" y="2433210"/>
            <a:ext cx="9144000" cy="1641490"/>
          </a:xfrm>
        </p:spPr>
        <p:txBody>
          <a:bodyPr/>
          <a:lstStyle/>
          <a:p>
            <a:r>
              <a:rPr lang="en-IN" dirty="0"/>
              <a:t>Thank You</a:t>
            </a:r>
          </a:p>
        </p:txBody>
      </p:sp>
      <p:sp>
        <p:nvSpPr>
          <p:cNvPr id="3" name="Slide Number Placeholder 2">
            <a:extLst>
              <a:ext uri="{FF2B5EF4-FFF2-40B4-BE49-F238E27FC236}">
                <a16:creationId xmlns:a16="http://schemas.microsoft.com/office/drawing/2014/main" id="{CEA6BD4E-12F0-DB05-9BF5-257A2DE9F9BE}"/>
              </a:ext>
            </a:extLst>
          </p:cNvPr>
          <p:cNvSpPr>
            <a:spLocks noGrp="1"/>
          </p:cNvSpPr>
          <p:nvPr>
            <p:ph type="sldNum" sz="quarter" idx="12"/>
          </p:nvPr>
        </p:nvSpPr>
        <p:spPr/>
        <p:txBody>
          <a:bodyPr/>
          <a:lstStyle/>
          <a:p>
            <a:fld id="{5193865A-A6BE-4C58-8BFE-DE4CB8CF259C}" type="slidenum">
              <a:rPr lang="en-IN" smtClean="0"/>
              <a:t>25</a:t>
            </a:fld>
            <a:endParaRPr lang="en-IN"/>
          </a:p>
        </p:txBody>
      </p:sp>
    </p:spTree>
    <p:extLst>
      <p:ext uri="{BB962C8B-B14F-4D97-AF65-F5344CB8AC3E}">
        <p14:creationId xmlns:p14="http://schemas.microsoft.com/office/powerpoint/2010/main" val="340611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a:bodyPr>
          <a:lstStyle/>
          <a:p>
            <a:r>
              <a:rPr lang="en-IN" sz="4000">
                <a:gradFill flip="none" rotWithShape="1">
                  <a:gsLst>
                    <a:gs pos="28000">
                      <a:srgbClr val="EDEDED"/>
                    </a:gs>
                    <a:gs pos="0">
                      <a:srgbClr val="BFBFBF"/>
                    </a:gs>
                    <a:gs pos="100000">
                      <a:srgbClr val="FFFFFF"/>
                    </a:gs>
                  </a:gsLst>
                  <a:lin ang="4800000" scaled="0"/>
                  <a:tileRect/>
                </a:gradFill>
              </a:rPr>
              <a:t>Data Loading</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66974" y="1825625"/>
            <a:ext cx="3606853" cy="2604135"/>
          </a:xfrm>
        </p:spPr>
        <p:txBody>
          <a:bodyPr>
            <a:normAutofit/>
          </a:bodyPr>
          <a:lstStyle/>
          <a:p>
            <a:pPr marL="0" indent="0">
              <a:spcAft>
                <a:spcPts val="800"/>
              </a:spcAft>
              <a:buNone/>
            </a:pPr>
            <a:endPar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Loaded the data into SQL workbench using code :</a:t>
            </a:r>
          </a:p>
          <a:p>
            <a:pPr marL="0" indent="0">
              <a:spcAft>
                <a:spcPts val="800"/>
              </a:spcAft>
              <a:buNone/>
            </a:pPr>
            <a:endParaRPr lang="en-IN"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A5AF22C3-EFCA-7184-2CA5-B58BBCC9DECF}"/>
              </a:ext>
            </a:extLst>
          </p:cNvPr>
          <p:cNvPicPr>
            <a:picLocks noChangeAspect="1"/>
          </p:cNvPicPr>
          <p:nvPr/>
        </p:nvPicPr>
        <p:blipFill rotWithShape="1">
          <a:blip r:embed="rId3"/>
          <a:srcRect r="1014"/>
          <a:stretch/>
        </p:blipFill>
        <p:spPr>
          <a:xfrm>
            <a:off x="5103312" y="1375207"/>
            <a:ext cx="6250487" cy="3315106"/>
          </a:xfrm>
          <a:prstGeom prst="rect">
            <a:avLst/>
          </a:prstGeom>
        </p:spPr>
      </p:pic>
      <p:sp>
        <p:nvSpPr>
          <p:cNvPr id="5" name="Slide Number Placeholder 4">
            <a:extLst>
              <a:ext uri="{FF2B5EF4-FFF2-40B4-BE49-F238E27FC236}">
                <a16:creationId xmlns:a16="http://schemas.microsoft.com/office/drawing/2014/main" id="{19EBCC14-772F-3DA8-25EF-CF1C31AAA4C4}"/>
              </a:ext>
            </a:extLst>
          </p:cNvPr>
          <p:cNvSpPr>
            <a:spLocks noGrp="1"/>
          </p:cNvSpPr>
          <p:nvPr>
            <p:ph type="sldNum" sz="quarter" idx="12"/>
          </p:nvPr>
        </p:nvSpPr>
        <p:spPr/>
        <p:txBody>
          <a:bodyPr/>
          <a:lstStyle/>
          <a:p>
            <a:fld id="{5193865A-A6BE-4C58-8BFE-DE4CB8CF259C}" type="slidenum">
              <a:rPr lang="en-IN" smtClean="0"/>
              <a:t>3</a:t>
            </a:fld>
            <a:endParaRPr lang="en-IN" dirty="0"/>
          </a:p>
        </p:txBody>
      </p:sp>
    </p:spTree>
    <p:extLst>
      <p:ext uri="{BB962C8B-B14F-4D97-AF65-F5344CB8AC3E}">
        <p14:creationId xmlns:p14="http://schemas.microsoft.com/office/powerpoint/2010/main" val="41446039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10515600" cy="1325563"/>
          </a:xfrm>
        </p:spPr>
        <p:txBody>
          <a:bodyPr>
            <a:normAutofit/>
          </a:bodyPr>
          <a:lstStyle/>
          <a:p>
            <a:r>
              <a:rPr lang="en-IN" sz="5000">
                <a:gradFill flip="none" rotWithShape="1">
                  <a:gsLst>
                    <a:gs pos="28000">
                      <a:srgbClr val="EDEDED"/>
                    </a:gs>
                    <a:gs pos="0">
                      <a:srgbClr val="BFBFBF"/>
                    </a:gs>
                    <a:gs pos="100000">
                      <a:srgbClr val="FFFFFF"/>
                    </a:gs>
                  </a:gsLst>
                  <a:lin ang="4800000" scaled="0"/>
                  <a:tileRect/>
                </a:gradFill>
              </a:rPr>
              <a:t>Data Profiling using Talend Data prep</a:t>
            </a:r>
          </a:p>
        </p:txBody>
      </p:sp>
      <p:sp>
        <p:nvSpPr>
          <p:cNvPr id="23"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096000" y="1948069"/>
            <a:ext cx="5257799" cy="4228893"/>
          </a:xfrm>
        </p:spPr>
        <p:txBody>
          <a:bodyPr>
            <a:normAutofit/>
          </a:bodyPr>
          <a:lstStyle/>
          <a:p>
            <a:pPr marL="0" indent="0">
              <a:spcAft>
                <a:spcPts val="800"/>
              </a:spcAft>
              <a:buNone/>
            </a:pPr>
            <a:endPar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a:p>
            <a:pPr>
              <a:spcAft>
                <a:spcPts val="800"/>
              </a:spcAft>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The Dataset was loaded into Talend using DB connection (MySQL) using localhost server.</a:t>
            </a:r>
            <a:endParaRPr lang="en-IN"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BBC5700-41F1-C136-3F8C-5ADD86D9DF8A}"/>
              </a:ext>
            </a:extLst>
          </p:cNvPr>
          <p:cNvPicPr>
            <a:picLocks noChangeAspect="1"/>
          </p:cNvPicPr>
          <p:nvPr/>
        </p:nvPicPr>
        <p:blipFill>
          <a:blip r:embed="rId3"/>
          <a:stretch>
            <a:fillRect/>
          </a:stretch>
        </p:blipFill>
        <p:spPr>
          <a:xfrm>
            <a:off x="1105786" y="2539954"/>
            <a:ext cx="4303351" cy="2689594"/>
          </a:xfrm>
          <a:prstGeom prst="rect">
            <a:avLst/>
          </a:prstGeom>
        </p:spPr>
      </p:pic>
      <p:sp>
        <p:nvSpPr>
          <p:cNvPr id="7" name="Slide Number Placeholder 6">
            <a:extLst>
              <a:ext uri="{FF2B5EF4-FFF2-40B4-BE49-F238E27FC236}">
                <a16:creationId xmlns:a16="http://schemas.microsoft.com/office/drawing/2014/main" id="{91FDA6D4-5D2A-1F0D-857A-DCC10726D4DB}"/>
              </a:ext>
            </a:extLst>
          </p:cNvPr>
          <p:cNvSpPr>
            <a:spLocks noGrp="1"/>
          </p:cNvSpPr>
          <p:nvPr>
            <p:ph type="sldNum" sz="quarter" idx="12"/>
          </p:nvPr>
        </p:nvSpPr>
        <p:spPr/>
        <p:txBody>
          <a:bodyPr/>
          <a:lstStyle/>
          <a:p>
            <a:fld id="{5193865A-A6BE-4C58-8BFE-DE4CB8CF259C}" type="slidenum">
              <a:rPr lang="en-IN" smtClean="0"/>
              <a:t>4</a:t>
            </a:fld>
            <a:endParaRPr lang="en-IN"/>
          </a:p>
        </p:txBody>
      </p:sp>
    </p:spTree>
    <p:extLst>
      <p:ext uri="{BB962C8B-B14F-4D97-AF65-F5344CB8AC3E}">
        <p14:creationId xmlns:p14="http://schemas.microsoft.com/office/powerpoint/2010/main" val="20567391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USER STORY</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9921949" cy="4351338"/>
          </a:xfrm>
        </p:spPr>
        <p:txBody>
          <a:bodyPr>
            <a:normAutofit fontScale="92500" lnSpcReduction="20000"/>
          </a:bodyPr>
          <a:lstStyle/>
          <a:p>
            <a:pPr>
              <a:spcAft>
                <a:spcPts val="800"/>
              </a:spcAft>
              <a:buFont typeface="Wingdings" panose="05000000000000000000" pitchFamily="2" charset="2"/>
              <a:buChar char="q"/>
            </a:pPr>
            <a:r>
              <a:rPr lang="en-US" sz="2000" b="0" i="0" u="none" strike="noStrike" baseline="0" dirty="0">
                <a:solidFill>
                  <a:schemeClr val="bg1"/>
                </a:solidFill>
                <a:latin typeface="Calibri" panose="020F0502020204030204" pitchFamily="34" charset="0"/>
                <a:cs typeface="Calibri" panose="020F0502020204030204" pitchFamily="34" charset="0"/>
              </a:rPr>
              <a:t>As a Blogger, I want to know which host has more listing on the Airbnb platform, so that I can compare the reviews based on number of listings. </a:t>
            </a:r>
          </a:p>
          <a:p>
            <a:pPr>
              <a:spcAft>
                <a:spcPts val="800"/>
              </a:spcAft>
              <a:buFont typeface="Wingdings" panose="05000000000000000000" pitchFamily="2" charset="2"/>
              <a:buChar char="q"/>
            </a:pPr>
            <a:r>
              <a:rPr lang="en-US" sz="2000" b="0" i="0" u="none" strike="noStrike" baseline="0" dirty="0">
                <a:solidFill>
                  <a:schemeClr val="bg1"/>
                </a:solidFill>
                <a:latin typeface="Calibri" panose="020F0502020204030204" pitchFamily="34" charset="0"/>
                <a:cs typeface="Calibri" panose="020F0502020204030204" pitchFamily="34" charset="0"/>
              </a:rPr>
              <a:t>As a Guest, I want to browse the area so that I can discover type of room which are most reviewed in a particular area. </a:t>
            </a:r>
          </a:p>
          <a:p>
            <a:pPr>
              <a:spcAft>
                <a:spcPts val="800"/>
              </a:spcAft>
              <a:buFont typeface="Wingdings" panose="05000000000000000000" pitchFamily="2" charset="2"/>
              <a:buChar char="q"/>
            </a:pPr>
            <a:r>
              <a:rPr lang="en-US" sz="2000" b="0" i="0" u="none" strike="noStrike" baseline="0" dirty="0">
                <a:solidFill>
                  <a:schemeClr val="bg1"/>
                </a:solidFill>
                <a:latin typeface="Calibri" panose="020F0502020204030204" pitchFamily="34" charset="0"/>
                <a:cs typeface="Calibri" panose="020F0502020204030204" pitchFamily="34" charset="0"/>
              </a:rPr>
              <a:t>As a Guest, I want to see past reviews of the listing, and other listings by the same hosts, so that I can assess the quality of the host and the quality of the space. </a:t>
            </a:r>
            <a:endParaRPr lang="en-US" sz="2000" dirty="0">
              <a:solidFill>
                <a:schemeClr val="bg1"/>
              </a:solidFill>
              <a:latin typeface="Calibri" panose="020F0502020204030204" pitchFamily="34" charset="0"/>
              <a:cs typeface="Calibri" panose="020F0502020204030204" pitchFamily="34" charset="0"/>
            </a:endParaRPr>
          </a:p>
          <a:p>
            <a:pPr>
              <a:spcAft>
                <a:spcPts val="800"/>
              </a:spcAft>
              <a:buFont typeface="Wingdings" panose="05000000000000000000" pitchFamily="2" charset="2"/>
              <a:buChar char="q"/>
            </a:pPr>
            <a:r>
              <a:rPr lang="en-US" sz="2000" b="0" i="0" u="none" strike="noStrike" baseline="0" dirty="0">
                <a:solidFill>
                  <a:schemeClr val="bg1"/>
                </a:solidFill>
                <a:latin typeface="Calibri" panose="020F0502020204030204" pitchFamily="34" charset="0"/>
                <a:cs typeface="Calibri" panose="020F0502020204030204" pitchFamily="34" charset="0"/>
              </a:rPr>
              <a:t>As a Guest, I want to browse listings so that I can discover unique places to stay that aren't hotel rooms. </a:t>
            </a:r>
          </a:p>
          <a:p>
            <a:pPr>
              <a:spcAft>
                <a:spcPts val="800"/>
              </a:spcAft>
              <a:buFont typeface="Wingdings" panose="05000000000000000000" pitchFamily="2" charset="2"/>
              <a:buChar char="q"/>
            </a:pPr>
            <a:r>
              <a:rPr lang="en-US" sz="2000" dirty="0">
                <a:solidFill>
                  <a:schemeClr val="bg1"/>
                </a:solidFill>
                <a:latin typeface="Calibri" panose="020F0502020204030204" pitchFamily="34" charset="0"/>
                <a:cs typeface="Calibri" panose="020F0502020204030204" pitchFamily="34" charset="0"/>
              </a:rPr>
              <a:t>As an Analyst, I want to see the changes in the number of reviews for all listings over the months for a particular year.</a:t>
            </a:r>
          </a:p>
          <a:p>
            <a:pPr>
              <a:spcAft>
                <a:spcPts val="800"/>
              </a:spcAft>
              <a:buFont typeface="Wingdings" panose="05000000000000000000" pitchFamily="2" charset="2"/>
              <a:buChar char="q"/>
            </a:pPr>
            <a:r>
              <a:rPr lang="en-US" sz="2000" dirty="0">
                <a:solidFill>
                  <a:schemeClr val="bg1"/>
                </a:solidFill>
                <a:latin typeface="Calibri" panose="020F0502020204030204" pitchFamily="34" charset="0"/>
                <a:cs typeface="Calibri" panose="020F0502020204030204" pitchFamily="34" charset="0"/>
              </a:rPr>
              <a:t>As an Analyst, I want to see the area where  maximum listings exists.</a:t>
            </a:r>
          </a:p>
          <a:p>
            <a:pPr>
              <a:spcAft>
                <a:spcPts val="800"/>
              </a:spcAft>
              <a:buFont typeface="Wingdings" panose="05000000000000000000" pitchFamily="2" charset="2"/>
              <a:buChar char="q"/>
            </a:pPr>
            <a:r>
              <a:rPr lang="en-IN" sz="2000" dirty="0">
                <a:solidFill>
                  <a:schemeClr val="bg1"/>
                </a:solidFill>
                <a:latin typeface="Calibri" panose="020F0502020204030204" pitchFamily="34" charset="0"/>
                <a:cs typeface="Calibri" panose="020F0502020204030204" pitchFamily="34" charset="0"/>
              </a:rPr>
              <a:t>As a Guest I want to </a:t>
            </a:r>
            <a:r>
              <a:rPr lang="en-US" sz="2000" dirty="0">
                <a:solidFill>
                  <a:schemeClr val="bg1"/>
                </a:solidFill>
                <a:latin typeface="Calibri" panose="020F0502020204030204" pitchFamily="34" charset="0"/>
                <a:cs typeface="Calibri" panose="020F0502020204030204" pitchFamily="34" charset="0"/>
              </a:rPr>
              <a:t>average prices of each Airbnb location broken down by the individual neighborhoods.</a:t>
            </a:r>
            <a:endParaRPr lang="en-IN" sz="2000" dirty="0">
              <a:solidFill>
                <a:schemeClr val="bg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A998D94-DFC0-1F09-4F03-F74D1372FAC5}"/>
              </a:ext>
            </a:extLst>
          </p:cNvPr>
          <p:cNvSpPr>
            <a:spLocks noGrp="1"/>
          </p:cNvSpPr>
          <p:nvPr>
            <p:ph type="sldNum" sz="quarter" idx="12"/>
          </p:nvPr>
        </p:nvSpPr>
        <p:spPr>
          <a:xfrm>
            <a:off x="8610600" y="6366983"/>
            <a:ext cx="2743200" cy="365125"/>
          </a:xfrm>
        </p:spPr>
        <p:txBody>
          <a:bodyPr/>
          <a:lstStyle/>
          <a:p>
            <a:fld id="{5193865A-A6BE-4C58-8BFE-DE4CB8CF259C}" type="slidenum">
              <a:rPr lang="en-IN" smtClean="0">
                <a:solidFill>
                  <a:schemeClr val="bg1"/>
                </a:solidFill>
              </a:rPr>
              <a:t>5</a:t>
            </a:fld>
            <a:endParaRPr lang="en-IN">
              <a:solidFill>
                <a:schemeClr val="bg1"/>
              </a:solidFill>
            </a:endParaRPr>
          </a:p>
        </p:txBody>
      </p:sp>
    </p:spTree>
    <p:extLst>
      <p:ext uri="{BB962C8B-B14F-4D97-AF65-F5344CB8AC3E}">
        <p14:creationId xmlns:p14="http://schemas.microsoft.com/office/powerpoint/2010/main" val="360318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10515600" cy="1325563"/>
          </a:xfrm>
        </p:spPr>
        <p:txBody>
          <a:bodyPr>
            <a:normAutofit/>
          </a:bodyPr>
          <a:lstStyle/>
          <a:p>
            <a:r>
              <a:rPr lang="en-IN" sz="5000" dirty="0">
                <a:gradFill flip="none" rotWithShape="1">
                  <a:gsLst>
                    <a:gs pos="28000">
                      <a:srgbClr val="EDEDED"/>
                    </a:gs>
                    <a:gs pos="0">
                      <a:srgbClr val="BFBFBF"/>
                    </a:gs>
                    <a:gs pos="100000">
                      <a:srgbClr val="FFFFFF"/>
                    </a:gs>
                  </a:gsLst>
                  <a:lin ang="4800000" scaled="0"/>
                  <a:tileRect/>
                </a:gradFill>
              </a:rPr>
              <a:t>DATA PROFILING: ANALYSIS</a:t>
            </a:r>
          </a:p>
        </p:txBody>
      </p:sp>
      <p:sp>
        <p:nvSpPr>
          <p:cNvPr id="23"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096000" y="1948069"/>
            <a:ext cx="5257799" cy="4228893"/>
          </a:xfrm>
        </p:spPr>
        <p:txBody>
          <a:bodyPr>
            <a:normAutofit/>
          </a:bodyPr>
          <a:lstStyle/>
          <a:p>
            <a:pPr marL="0" indent="0">
              <a:spcAft>
                <a:spcPts val="800"/>
              </a:spcAft>
              <a:buNone/>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The following Column Analysis</a:t>
            </a:r>
          </a:p>
          <a:p>
            <a:pPr marL="0" indent="0">
              <a:spcAft>
                <a:spcPts val="800"/>
              </a:spcAft>
              <a:buNone/>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 were done on the dataset:</a:t>
            </a:r>
          </a:p>
          <a:p>
            <a:pPr>
              <a:spcAft>
                <a:spcPts val="800"/>
              </a:spcAft>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Basic Column Analysis</a:t>
            </a:r>
          </a:p>
          <a:p>
            <a:pPr>
              <a:spcAft>
                <a:spcPts val="800"/>
              </a:spcAft>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 Discrete Data Analysis</a:t>
            </a:r>
          </a:p>
          <a:p>
            <a:pPr>
              <a:spcAft>
                <a:spcPts val="800"/>
              </a:spcAft>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 Nominal Value Analysis</a:t>
            </a:r>
          </a:p>
          <a:p>
            <a:pPr>
              <a:spcAft>
                <a:spcPts val="800"/>
              </a:spcAft>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 Pattern Analysis</a:t>
            </a:r>
          </a:p>
          <a:p>
            <a:pPr>
              <a:spcAft>
                <a:spcPts val="800"/>
              </a:spcAft>
            </a:pPr>
            <a:r>
              <a:rPr lang="en-US"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 Summary Analysis</a:t>
            </a:r>
          </a:p>
          <a:p>
            <a:pPr marL="0" indent="0">
              <a:spcAft>
                <a:spcPts val="800"/>
              </a:spcAft>
              <a:buNone/>
            </a:pPr>
            <a:endParaRPr lang="en-IN" sz="24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7AABC8A-9496-BCC3-ACE2-06D0C1C1812C}"/>
              </a:ext>
            </a:extLst>
          </p:cNvPr>
          <p:cNvPicPr>
            <a:picLocks noChangeAspect="1"/>
          </p:cNvPicPr>
          <p:nvPr/>
        </p:nvPicPr>
        <p:blipFill>
          <a:blip r:embed="rId3"/>
          <a:stretch>
            <a:fillRect/>
          </a:stretch>
        </p:blipFill>
        <p:spPr>
          <a:xfrm>
            <a:off x="1174519" y="2498652"/>
            <a:ext cx="3977690" cy="2392324"/>
          </a:xfrm>
          <a:prstGeom prst="rect">
            <a:avLst/>
          </a:prstGeom>
        </p:spPr>
      </p:pic>
      <p:sp>
        <p:nvSpPr>
          <p:cNvPr id="9" name="Slide Number Placeholder 8">
            <a:extLst>
              <a:ext uri="{FF2B5EF4-FFF2-40B4-BE49-F238E27FC236}">
                <a16:creationId xmlns:a16="http://schemas.microsoft.com/office/drawing/2014/main" id="{19A42DED-2308-ECCB-6248-3EAD79DF7582}"/>
              </a:ext>
            </a:extLst>
          </p:cNvPr>
          <p:cNvSpPr>
            <a:spLocks noGrp="1"/>
          </p:cNvSpPr>
          <p:nvPr>
            <p:ph type="sldNum" sz="quarter" idx="12"/>
          </p:nvPr>
        </p:nvSpPr>
        <p:spPr/>
        <p:txBody>
          <a:bodyPr/>
          <a:lstStyle/>
          <a:p>
            <a:fld id="{5193865A-A6BE-4C58-8BFE-DE4CB8CF259C}" type="slidenum">
              <a:rPr lang="en-IN" smtClean="0"/>
              <a:t>6</a:t>
            </a:fld>
            <a:endParaRPr lang="en-IN" dirty="0"/>
          </a:p>
        </p:txBody>
      </p:sp>
    </p:spTree>
    <p:extLst>
      <p:ext uri="{BB962C8B-B14F-4D97-AF65-F5344CB8AC3E}">
        <p14:creationId xmlns:p14="http://schemas.microsoft.com/office/powerpoint/2010/main" val="24715645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a:bodyPr>
          <a:lstStyle/>
          <a:p>
            <a:r>
              <a:rPr lang="en-IN" sz="4000">
                <a:gradFill flip="none" rotWithShape="1">
                  <a:gsLst>
                    <a:gs pos="28000">
                      <a:srgbClr val="EDEDED"/>
                    </a:gs>
                    <a:gs pos="0">
                      <a:srgbClr val="BFBFBF"/>
                    </a:gs>
                    <a:gs pos="100000">
                      <a:srgbClr val="FFFFFF"/>
                    </a:gs>
                  </a:gsLst>
                  <a:lin ang="4800000" scaled="0"/>
                  <a:tileRect/>
                </a:gradFill>
              </a:rPr>
              <a:t>Basic Column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66974" y="1825625"/>
            <a:ext cx="3606853" cy="4351338"/>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Performed Basic Column Analysis on all the columns using simple statistics to identify the row count, null count, duplicate count etc.</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Data quality that can be identified using this analysis Completeness and Uniqueness.</a:t>
            </a:r>
            <a:endParaRPr lang="en-IN"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4" name="Picture 3" descr="Chart, bar chart&#10;&#10;Description automatically generated">
            <a:extLst>
              <a:ext uri="{FF2B5EF4-FFF2-40B4-BE49-F238E27FC236}">
                <a16:creationId xmlns:a16="http://schemas.microsoft.com/office/drawing/2014/main" id="{A859914A-0663-6AA6-0ABC-543E102BDDE0}"/>
              </a:ext>
            </a:extLst>
          </p:cNvPr>
          <p:cNvPicPr>
            <a:picLocks noChangeAspect="1"/>
          </p:cNvPicPr>
          <p:nvPr/>
        </p:nvPicPr>
        <p:blipFill>
          <a:blip r:embed="rId3"/>
          <a:stretch>
            <a:fillRect/>
          </a:stretch>
        </p:blipFill>
        <p:spPr>
          <a:xfrm>
            <a:off x="4764403" y="1655283"/>
            <a:ext cx="7101069" cy="3455581"/>
          </a:xfrm>
          <a:prstGeom prst="rect">
            <a:avLst/>
          </a:prstGeom>
        </p:spPr>
      </p:pic>
      <p:sp>
        <p:nvSpPr>
          <p:cNvPr id="5" name="Slide Number Placeholder 4">
            <a:extLst>
              <a:ext uri="{FF2B5EF4-FFF2-40B4-BE49-F238E27FC236}">
                <a16:creationId xmlns:a16="http://schemas.microsoft.com/office/drawing/2014/main" id="{7DFD24B8-8EEF-DBA8-EAD2-61886295A6E1}"/>
              </a:ext>
            </a:extLst>
          </p:cNvPr>
          <p:cNvSpPr>
            <a:spLocks noGrp="1"/>
          </p:cNvSpPr>
          <p:nvPr>
            <p:ph type="sldNum" sz="quarter" idx="12"/>
          </p:nvPr>
        </p:nvSpPr>
        <p:spPr/>
        <p:txBody>
          <a:bodyPr/>
          <a:lstStyle/>
          <a:p>
            <a:fld id="{5193865A-A6BE-4C58-8BFE-DE4CB8CF259C}" type="slidenum">
              <a:rPr lang="en-IN" smtClean="0">
                <a:solidFill>
                  <a:schemeClr val="tx1"/>
                </a:solidFill>
              </a:rPr>
              <a:t>7</a:t>
            </a:fld>
            <a:endParaRPr lang="en-IN">
              <a:solidFill>
                <a:schemeClr val="tx1"/>
              </a:solidFill>
            </a:endParaRPr>
          </a:p>
        </p:txBody>
      </p:sp>
    </p:spTree>
    <p:extLst>
      <p:ext uri="{BB962C8B-B14F-4D97-AF65-F5344CB8AC3E}">
        <p14:creationId xmlns:p14="http://schemas.microsoft.com/office/powerpoint/2010/main" val="3221529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a:bodyPr>
          <a:lstStyle/>
          <a:p>
            <a:r>
              <a:rPr lang="en-IN" sz="4000" dirty="0">
                <a:gradFill flip="none" rotWithShape="1">
                  <a:gsLst>
                    <a:gs pos="28000">
                      <a:srgbClr val="EDEDED"/>
                    </a:gs>
                    <a:gs pos="0">
                      <a:srgbClr val="BFBFBF"/>
                    </a:gs>
                    <a:gs pos="100000">
                      <a:srgbClr val="FFFFFF"/>
                    </a:gs>
                  </a:gsLst>
                  <a:lin ang="4800000" scaled="0"/>
                  <a:tileRect/>
                </a:gradFill>
              </a:rPr>
              <a:t>Nominal Value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66974" y="1825625"/>
            <a:ext cx="3606853" cy="4351338"/>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This is done only on the columns with Nominal data type. It gives the text statistics and Value frequency of the data in a particular column.</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Data quality that can be identified using this analysis Validity and Uniqueness.</a:t>
            </a:r>
            <a:endParaRPr lang="en-IN"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F9006F6A-7472-9B27-8EB0-B8E1E20698DD}"/>
              </a:ext>
            </a:extLst>
          </p:cNvPr>
          <p:cNvPicPr>
            <a:picLocks noChangeAspect="1"/>
          </p:cNvPicPr>
          <p:nvPr/>
        </p:nvPicPr>
        <p:blipFill>
          <a:blip r:embed="rId3"/>
          <a:stretch>
            <a:fillRect/>
          </a:stretch>
        </p:blipFill>
        <p:spPr>
          <a:xfrm>
            <a:off x="4833808" y="1027906"/>
            <a:ext cx="7142488" cy="4348716"/>
          </a:xfrm>
          <a:prstGeom prst="rect">
            <a:avLst/>
          </a:prstGeom>
        </p:spPr>
      </p:pic>
      <p:sp>
        <p:nvSpPr>
          <p:cNvPr id="6" name="Slide Number Placeholder 5">
            <a:extLst>
              <a:ext uri="{FF2B5EF4-FFF2-40B4-BE49-F238E27FC236}">
                <a16:creationId xmlns:a16="http://schemas.microsoft.com/office/drawing/2014/main" id="{8BE8F2F3-7BD2-498D-1170-799B3333A9B0}"/>
              </a:ext>
            </a:extLst>
          </p:cNvPr>
          <p:cNvSpPr>
            <a:spLocks noGrp="1"/>
          </p:cNvSpPr>
          <p:nvPr>
            <p:ph type="sldNum" sz="quarter" idx="12"/>
          </p:nvPr>
        </p:nvSpPr>
        <p:spPr/>
        <p:txBody>
          <a:bodyPr/>
          <a:lstStyle/>
          <a:p>
            <a:fld id="{5193865A-A6BE-4C58-8BFE-DE4CB8CF259C}" type="slidenum">
              <a:rPr lang="en-IN" smtClean="0">
                <a:solidFill>
                  <a:schemeClr val="tx1"/>
                </a:solidFill>
              </a:rPr>
              <a:t>8</a:t>
            </a:fld>
            <a:endParaRPr lang="en-IN" dirty="0">
              <a:solidFill>
                <a:schemeClr val="tx1"/>
              </a:solidFill>
            </a:endParaRPr>
          </a:p>
        </p:txBody>
      </p:sp>
    </p:spTree>
    <p:extLst>
      <p:ext uri="{BB962C8B-B14F-4D97-AF65-F5344CB8AC3E}">
        <p14:creationId xmlns:p14="http://schemas.microsoft.com/office/powerpoint/2010/main" val="34834880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1" y="365125"/>
            <a:ext cx="3435625" cy="1325563"/>
          </a:xfrm>
        </p:spPr>
        <p:txBody>
          <a:bodyPr>
            <a:normAutofit fontScale="90000"/>
          </a:bodyPr>
          <a:lstStyle/>
          <a:p>
            <a:r>
              <a:rPr lang="en-IN" sz="4000" dirty="0">
                <a:gradFill flip="none" rotWithShape="1">
                  <a:gsLst>
                    <a:gs pos="28000">
                      <a:srgbClr val="EDEDED"/>
                    </a:gs>
                    <a:gs pos="0">
                      <a:srgbClr val="BFBFBF"/>
                    </a:gs>
                    <a:gs pos="100000">
                      <a:srgbClr val="FFFFFF"/>
                    </a:gs>
                  </a:gsLst>
                  <a:lin ang="4800000" scaled="0"/>
                  <a:tileRect/>
                </a:gradFill>
              </a:rPr>
              <a:t>Pattern Frequency Analysis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666974" y="1825625"/>
            <a:ext cx="3606853" cy="4351338"/>
          </a:xfrm>
        </p:spPr>
        <p:txBody>
          <a:bodyPr>
            <a:normAutofit/>
          </a:bodyPr>
          <a:lstStyle/>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In pattern analysis, the pattern frequency of the data in columns are identified, and then we can  also set regex/business rules according to the pattern.</a:t>
            </a:r>
          </a:p>
          <a:p>
            <a:pPr>
              <a:spcAft>
                <a:spcPts val="800"/>
              </a:spcAft>
            </a:pPr>
            <a:r>
              <a:rPr lang="en-US"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rPr>
              <a:t>Data quality that can be identified using this analysis Validity and Consistency.</a:t>
            </a:r>
            <a:endParaRPr lang="en-IN" sz="2000"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p:txBody>
      </p:sp>
      <p:pic>
        <p:nvPicPr>
          <p:cNvPr id="4" name="Picture 3" descr="Chart, bar chart&#10;&#10;Description automatically generated">
            <a:extLst>
              <a:ext uri="{FF2B5EF4-FFF2-40B4-BE49-F238E27FC236}">
                <a16:creationId xmlns:a16="http://schemas.microsoft.com/office/drawing/2014/main" id="{11389C89-DD9E-0161-0144-6E746FB6FB0D}"/>
              </a:ext>
            </a:extLst>
          </p:cNvPr>
          <p:cNvPicPr>
            <a:picLocks noChangeAspect="1"/>
          </p:cNvPicPr>
          <p:nvPr/>
        </p:nvPicPr>
        <p:blipFill>
          <a:blip r:embed="rId3"/>
          <a:stretch>
            <a:fillRect/>
          </a:stretch>
        </p:blipFill>
        <p:spPr>
          <a:xfrm>
            <a:off x="5285079" y="131292"/>
            <a:ext cx="5940025" cy="3511552"/>
          </a:xfrm>
          <a:prstGeom prst="rect">
            <a:avLst/>
          </a:prstGeom>
        </p:spPr>
      </p:pic>
      <p:pic>
        <p:nvPicPr>
          <p:cNvPr id="5" name="Picture 4" descr="Chart, treemap chart&#10;&#10;Description automatically generated">
            <a:extLst>
              <a:ext uri="{FF2B5EF4-FFF2-40B4-BE49-F238E27FC236}">
                <a16:creationId xmlns:a16="http://schemas.microsoft.com/office/drawing/2014/main" id="{2062133A-3C19-0406-FCF6-991DEC8B8A7D}"/>
              </a:ext>
            </a:extLst>
          </p:cNvPr>
          <p:cNvPicPr>
            <a:picLocks noChangeAspect="1"/>
          </p:cNvPicPr>
          <p:nvPr/>
        </p:nvPicPr>
        <p:blipFill>
          <a:blip r:embed="rId4"/>
          <a:stretch>
            <a:fillRect/>
          </a:stretch>
        </p:blipFill>
        <p:spPr>
          <a:xfrm>
            <a:off x="5201123" y="3596612"/>
            <a:ext cx="6407859" cy="3130096"/>
          </a:xfrm>
          <a:prstGeom prst="rect">
            <a:avLst/>
          </a:prstGeom>
        </p:spPr>
      </p:pic>
      <p:sp>
        <p:nvSpPr>
          <p:cNvPr id="6" name="Slide Number Placeholder 5">
            <a:extLst>
              <a:ext uri="{FF2B5EF4-FFF2-40B4-BE49-F238E27FC236}">
                <a16:creationId xmlns:a16="http://schemas.microsoft.com/office/drawing/2014/main" id="{BBDC0C31-374C-A5FB-E4D4-075E65306FA5}"/>
              </a:ext>
            </a:extLst>
          </p:cNvPr>
          <p:cNvSpPr>
            <a:spLocks noGrp="1"/>
          </p:cNvSpPr>
          <p:nvPr>
            <p:ph type="sldNum" sz="quarter" idx="12"/>
          </p:nvPr>
        </p:nvSpPr>
        <p:spPr/>
        <p:txBody>
          <a:bodyPr/>
          <a:lstStyle/>
          <a:p>
            <a:fld id="{5193865A-A6BE-4C58-8BFE-DE4CB8CF259C}" type="slidenum">
              <a:rPr lang="en-IN" smtClean="0">
                <a:solidFill>
                  <a:schemeClr val="tx1"/>
                </a:solidFill>
              </a:rPr>
              <a:t>9</a:t>
            </a:fld>
            <a:endParaRPr lang="en-IN" dirty="0">
              <a:solidFill>
                <a:schemeClr val="tx1"/>
              </a:solidFill>
            </a:endParaRPr>
          </a:p>
        </p:txBody>
      </p:sp>
    </p:spTree>
    <p:extLst>
      <p:ext uri="{BB962C8B-B14F-4D97-AF65-F5344CB8AC3E}">
        <p14:creationId xmlns:p14="http://schemas.microsoft.com/office/powerpoint/2010/main" val="28282240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385</TotalTime>
  <Words>1211</Words>
  <Application>Microsoft Office PowerPoint</Application>
  <PresentationFormat>Widescreen</PresentationFormat>
  <Paragraphs>238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AAAAAC+HelveticaNeue</vt:lpstr>
      <vt:lpstr>AAAAAD+HelveticaNeue</vt:lpstr>
      <vt:lpstr>Arial</vt:lpstr>
      <vt:lpstr>Calibri</vt:lpstr>
      <vt:lpstr>Corbel</vt:lpstr>
      <vt:lpstr>Wingdings</vt:lpstr>
      <vt:lpstr>Depth</vt:lpstr>
      <vt:lpstr>PowerPoint Presentation</vt:lpstr>
      <vt:lpstr>Data Source </vt:lpstr>
      <vt:lpstr>Data Loading</vt:lpstr>
      <vt:lpstr>Data Profiling using Talend Data prep</vt:lpstr>
      <vt:lpstr>USER STORY</vt:lpstr>
      <vt:lpstr>DATA PROFILING: ANALYSIS</vt:lpstr>
      <vt:lpstr>Basic Column Analysis</vt:lpstr>
      <vt:lpstr>Nominal Value Analysis</vt:lpstr>
      <vt:lpstr>Pattern Frequency Analysis</vt:lpstr>
      <vt:lpstr>DISCRETE DATA ANALYSIS</vt:lpstr>
      <vt:lpstr>SUMMARY ANALYSIS</vt:lpstr>
      <vt:lpstr>CROSS-TABLE ANALYSIS: REDUNDANCY ANALYSIS</vt:lpstr>
      <vt:lpstr>STRUCTURAL ANALYSIS: CONNECTION ANALYSIS:</vt:lpstr>
      <vt:lpstr>FUNCTIONAL DEPENDENCY ANALYSIS</vt:lpstr>
      <vt:lpstr>CORRELATIONAL ANALYSIS: NOMINAL ANALYSIS</vt:lpstr>
      <vt:lpstr>NUMERICAL CORRELATIONAL ANALYSIS</vt:lpstr>
      <vt:lpstr>TIME CORRELATIONAL ANALYSIS</vt:lpstr>
      <vt:lpstr>Quality Dimensions</vt:lpstr>
      <vt:lpstr>PowerPoint Presentation</vt:lpstr>
      <vt:lpstr>Recipe/ Steps</vt:lpstr>
      <vt:lpstr>Recipe/ Steps</vt:lpstr>
      <vt:lpstr>Dashboard</vt:lpstr>
      <vt:lpstr>Dashboard</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Saud Azmi</dc:creator>
  <cp:lastModifiedBy>Saud Azmi</cp:lastModifiedBy>
  <cp:revision>3</cp:revision>
  <dcterms:created xsi:type="dcterms:W3CDTF">2022-09-28T13:45:11Z</dcterms:created>
  <dcterms:modified xsi:type="dcterms:W3CDTF">2022-09-28T21:12:01Z</dcterms:modified>
</cp:coreProperties>
</file>