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A64C9B-895B-4155-9B7D-7819D864770A}">
  <a:tblStyle styleId="{70A64C9B-895B-4155-9B7D-7819D864770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DA4E800-BC96-431A-A2B2-38B22F461B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.fntdata"/><Relationship Id="rId10" Type="http://schemas.openxmlformats.org/officeDocument/2006/relationships/font" Target="fonts/MontserratSemiBold-regular.fntdata"/><Relationship Id="rId13" Type="http://schemas.openxmlformats.org/officeDocument/2006/relationships/font" Target="fonts/MontserratSemiBold-boldItalic.fntdata"/><Relationship Id="rId12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d70ad7b5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d70ad7b5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5d70ad7b57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70ad7b57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d70ad7b57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5d70ad7b57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текст, электроника&#10;&#10;Автоматически созданное описание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ctrTitle"/>
          </p:nvPr>
        </p:nvSpPr>
        <p:spPr>
          <a:xfrm>
            <a:off x="572668" y="1994509"/>
            <a:ext cx="9365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SemiBold"/>
              <a:buNone/>
            </a:pPr>
            <a:r>
              <a:rPr lang="ru-RU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Домашнее задание 1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9735" y="492877"/>
            <a:ext cx="26924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type="ctrTitle"/>
          </p:nvPr>
        </p:nvSpPr>
        <p:spPr>
          <a:xfrm>
            <a:off x="572668" y="2842909"/>
            <a:ext cx="9365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Font typeface="Montserrat SemiBold"/>
              <a:buNone/>
            </a:pPr>
            <a:r>
              <a:rPr lang="ru-RU" sz="215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Проект: Сервис хранения репозиториев с версионным контролем исходного кода </a:t>
            </a:r>
            <a:endParaRPr sz="4400"/>
          </a:p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572668" y="3588109"/>
            <a:ext cx="9365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Font typeface="Montserrat SemiBold"/>
              <a:buNone/>
            </a:pPr>
            <a:r>
              <a:rPr lang="ru-RU" sz="215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Слушатель</a:t>
            </a:r>
            <a:r>
              <a:rPr lang="ru-RU" sz="215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 РУЖНИКОВА МАРИНА ВЛАДИМИРОВНА 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14288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мный, ночь&#10;&#10;Автоматически созданное описание"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1186" y="2387535"/>
            <a:ext cx="7400339" cy="4470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504863" y="354688"/>
            <a:ext cx="8868055" cy="46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911" u="none" cap="none" strike="noStrike">
                <a:solidFill>
                  <a:srgbClr val="4547B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Актуальность проекта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04863" y="2241999"/>
            <a:ext cx="7996586" cy="83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47BB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Почему берёмся за этот проект? Зачем он вам, отделу, организации в целом? Какой эффект и какие результаты принесёт внедрение вашего проекта, его значение для работы организации?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547BB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33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47BB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3" name="Google Shape;103;p14"/>
          <p:cNvGraphicFramePr/>
          <p:nvPr/>
        </p:nvGraphicFramePr>
        <p:xfrm>
          <a:off x="504863" y="36425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{70A64C9B-895B-4155-9B7D-7819D864770A}</a:tableStyleId>
              </a:tblPr>
              <a:tblGrid>
                <a:gridCol w="1432800"/>
                <a:gridCol w="1432800"/>
                <a:gridCol w="1432800"/>
                <a:gridCol w="143280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Критерий оценки</a:t>
                      </a:r>
                      <a:endParaRPr sz="1800" u="none" cap="none" strike="noStrike"/>
                    </a:p>
                  </a:txBody>
                  <a:tcPr marT="12700" marB="63500" marR="12700" marL="12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баллов</a:t>
                      </a:r>
                      <a:endParaRPr sz="1800" u="none" cap="none" strike="noStrike"/>
                    </a:p>
                  </a:txBody>
                  <a:tcPr marT="12700" marB="63500" marR="12700" marL="12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балл</a:t>
                      </a:r>
                      <a:endParaRPr sz="1800" u="none" cap="none" strike="noStrike"/>
                    </a:p>
                  </a:txBody>
                  <a:tcPr marT="12700" marB="63500" marR="12700" marL="12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балла</a:t>
                      </a:r>
                      <a:endParaRPr sz="1800" u="none" cap="none" strike="noStrike"/>
                    </a:p>
                  </a:txBody>
                  <a:tcPr marT="12700" marB="63500" marR="12700" marL="12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Актуальность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выделена актуальность проекта, слабо обозначена, отсутствует формулировка и в выступлении и в презентации.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Актуальность обозначена, но нет аргументации.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Актуальность выделена и обозначена. Есть аргументация. 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14"/>
          <p:cNvSpPr/>
          <p:nvPr/>
        </p:nvSpPr>
        <p:spPr>
          <a:xfrm>
            <a:off x="3230563" y="321468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2918" y="354688"/>
            <a:ext cx="2540000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962025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{2DA4E800-BC96-431A-A2B2-38B22F461BC6}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4800">
                          <a:solidFill>
                            <a:srgbClr val="990000"/>
                          </a:solidFill>
                        </a:rPr>
                        <a:t>S</a:t>
                      </a:r>
                      <a:endParaRPr b="1" sz="48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4800">
                          <a:solidFill>
                            <a:srgbClr val="990000"/>
                          </a:solidFill>
                        </a:rPr>
                        <a:t>M</a:t>
                      </a:r>
                      <a:endParaRPr b="1" sz="48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4800">
                          <a:solidFill>
                            <a:srgbClr val="990000"/>
                          </a:solidFill>
                        </a:rPr>
                        <a:t>A</a:t>
                      </a:r>
                      <a:endParaRPr b="1" sz="48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4800">
                          <a:solidFill>
                            <a:srgbClr val="990000"/>
                          </a:solidFill>
                        </a:rPr>
                        <a:t>R</a:t>
                      </a:r>
                      <a:endParaRPr b="1" sz="48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4800">
                          <a:solidFill>
                            <a:srgbClr val="990000"/>
                          </a:solidFill>
                        </a:rPr>
                        <a:t>T</a:t>
                      </a:r>
                      <a:endParaRPr b="1" sz="48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Specific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Measurable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Achievable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Relevant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Time-bounded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Конкретная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Измеримая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Достижимая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Актуальная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Ограниченная по времени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447900" y="186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{2DA4E800-BC96-431A-A2B2-38B22F461BC6}</a:tableStyleId>
              </a:tblPr>
              <a:tblGrid>
                <a:gridCol w="1140325"/>
                <a:gridCol w="3330700"/>
                <a:gridCol w="3330700"/>
                <a:gridCol w="3330700"/>
              </a:tblGrid>
              <a:tr h="68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Бизнес- цель</a:t>
                      </a:r>
                      <a:endParaRPr b="1"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Предоставить российским госкорпорациям, коммерческим компаниям, образовательным организациям российскую систему для хранения исходного кода </a:t>
                      </a:r>
                      <a:endParaRPr sz="1000"/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В рамках реализации технологических решений российского программного обеспечения, разработать ПО замещающее импортные аналоги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  <a:tc hMerge="1"/>
              </a:tr>
              <a:tr h="73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Цель</a:t>
                      </a:r>
                      <a:endParaRPr b="1" sz="1000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В срок до 30.06.2024 разработать и внедрить ПО для обеспечения возможности совместной распределенной работы команд разработки над общим кодом “Сервис хранения репозиториев с версионным контролем исходного кода” с расширенным Enterprise функционалом 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5539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Задачи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Реализовать интеграционные API (базовый функционал)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Реализовать полнофункциональный доступ при помощи веб-приложения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Реализовать полную совместимость с набором утилит git по протоколу HTTPS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Реализовать полную совместимость с набором утилит git по протоколу SSH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Реализовать интеграционные API (Enterprise функционал)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Разработать инструкции по использованию ПО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Разработать </a:t>
                      </a: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стратегию коммерциализации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Поэтапно внедрить ПО в бизнес-процессы УИ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Передать ПО на сервисную поддержку, Разработать руководство специалиста поддержки по решению типовых обращений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394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/>
                        <a:t>Выходные результаты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ПО разработано и внедрено в инфраструктуру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УИ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Разработана эксплуатационная документация (руководство пользователей, администраторов, специалистов тех.поддержки)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</a:rPr>
                        <a:t>Разработан комплект технической документации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6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Организовано обучение пользователей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Организована сервисная и методическая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поддержка пользователей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/>
                        <a:t>Разработана стратегия коммерциализации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