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12192000"/>
  <p:notesSz cx="6858000" cy="9144000"/>
  <p:embeddedFontLst>
    <p:embeddedFont>
      <p:font typeface="Montserrat SemiBold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50F2597-6451-44F4-B5F3-B5EE77862E6C}">
  <a:tblStyle styleId="{950F2597-6451-44F4-B5F3-B5EE77862E6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32FAF6AD-13B3-42D8-9ABD-887A492E2931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SemiBold-regular.fntdata"/><Relationship Id="rId14" Type="http://schemas.openxmlformats.org/officeDocument/2006/relationships/slide" Target="slides/slide9.xml"/><Relationship Id="rId17" Type="http://schemas.openxmlformats.org/officeDocument/2006/relationships/font" Target="fonts/MontserratSemiBold-italic.fntdata"/><Relationship Id="rId16" Type="http://schemas.openxmlformats.org/officeDocument/2006/relationships/font" Target="fonts/MontserratSemiBo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MontserratSemiBold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5d70ad7b57_0_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5d70ad7b57_0_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g25d70ad7b57_0_2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5d70ad7b57_0_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5d70ad7b57_0_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g25d70ad7b57_0_1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5d75aa148d_0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5d75aa148d_0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g25d75aa148d_0_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5d75aa148d_0_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5d75aa148d_0_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g25d75aa148d_0_2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7e4b281b95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7e4b281b95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дз 4</a:t>
            </a:r>
            <a:endParaRPr/>
          </a:p>
        </p:txBody>
      </p:sp>
      <p:sp>
        <p:nvSpPr>
          <p:cNvPr id="143" name="Google Shape;143;g27e4b281b95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7e4b281b95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7e4b281b95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ДЗ 5</a:t>
            </a:r>
            <a:endParaRPr/>
          </a:p>
        </p:txBody>
      </p:sp>
      <p:sp>
        <p:nvSpPr>
          <p:cNvPr id="150" name="Google Shape;150;g27e4b281b95_0_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7e4b281b95_0_20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7e4b281b95_0_20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/>
              <a:t>ДЗ 5</a:t>
            </a:r>
            <a:endParaRPr/>
          </a:p>
        </p:txBody>
      </p:sp>
      <p:sp>
        <p:nvSpPr>
          <p:cNvPr id="171" name="Google Shape;171;g27e4b281b95_0_20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4.png"/><Relationship Id="rId6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ru.wikipedia.org/wiki/Ruby_on_Rails" TargetMode="External"/><Relationship Id="rId4" Type="http://schemas.openxmlformats.org/officeDocument/2006/relationships/hyperlink" Target="https://ru.wikipedia.org/wiki/Vue.js" TargetMode="External"/><Relationship Id="rId9" Type="http://schemas.openxmlformats.org/officeDocument/2006/relationships/image" Target="../media/image5.png"/><Relationship Id="rId5" Type="http://schemas.openxmlformats.org/officeDocument/2006/relationships/hyperlink" Target="https://ru.wikipedia.org/wiki/Go" TargetMode="External"/><Relationship Id="rId6" Type="http://schemas.openxmlformats.org/officeDocument/2006/relationships/hyperlink" Target="https://ru.wikipedia.org/wiki/JavaScript" TargetMode="External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Изображение выглядит как текст, электроника&#10;&#10;Автоматически созданное описание" id="88" name="Google Shape;8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39735" y="492877"/>
            <a:ext cx="2692400" cy="9906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3"/>
          <p:cNvSpPr txBox="1"/>
          <p:nvPr>
            <p:ph type="ctrTitle"/>
          </p:nvPr>
        </p:nvSpPr>
        <p:spPr>
          <a:xfrm>
            <a:off x="572668" y="2842909"/>
            <a:ext cx="9365700" cy="581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50"/>
              <a:buFont typeface="Montserrat SemiBold"/>
              <a:buNone/>
            </a:pPr>
            <a:r>
              <a:rPr lang="ru-RU" sz="215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Проект: Сервис хранения репозиториев с версионным контролем исходного кода </a:t>
            </a:r>
            <a:endParaRPr sz="4400"/>
          </a:p>
        </p:txBody>
      </p:sp>
      <p:sp>
        <p:nvSpPr>
          <p:cNvPr id="91" name="Google Shape;91;p13"/>
          <p:cNvSpPr txBox="1"/>
          <p:nvPr>
            <p:ph type="ctrTitle"/>
          </p:nvPr>
        </p:nvSpPr>
        <p:spPr>
          <a:xfrm>
            <a:off x="572668" y="3588109"/>
            <a:ext cx="9365700" cy="581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50"/>
              <a:buFont typeface="Montserrat SemiBold"/>
              <a:buNone/>
            </a:pPr>
            <a:r>
              <a:rPr lang="ru-RU" sz="215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Слушатель</a:t>
            </a:r>
            <a:r>
              <a:rPr lang="ru-RU" sz="215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: РУЖНИКОВА МАРИНА ВЛАДИМИРОВНА </a:t>
            </a:r>
            <a:endParaRPr sz="4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Google Shape;97;p14"/>
          <p:cNvGraphicFramePr/>
          <p:nvPr/>
        </p:nvGraphicFramePr>
        <p:xfrm>
          <a:off x="447900" y="1488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{950F2597-6451-44F4-B5F3-B5EE77862E6C}</a:tableStyleId>
              </a:tblPr>
              <a:tblGrid>
                <a:gridCol w="1140325"/>
                <a:gridCol w="3330700"/>
                <a:gridCol w="3330700"/>
                <a:gridCol w="3330700"/>
              </a:tblGrid>
              <a:tr h="6883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000"/>
                        <a:t>Бизнес- цель</a:t>
                      </a:r>
                      <a:endParaRPr b="1"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1155CC"/>
                      </a:solidFill>
                      <a:prstDash val="lg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155CC"/>
                      </a:solidFill>
                      <a:prstDash val="lg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155CC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155CC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/>
                        <a:t>В рамках реализации технологических решений российского программного обеспечения для использования </a:t>
                      </a:r>
                      <a:r>
                        <a:rPr lang="ru-RU" sz="1000">
                          <a:solidFill>
                            <a:schemeClr val="dk1"/>
                          </a:solidFill>
                        </a:rPr>
                        <a:t>российским госкорпорациями, коммерческими компаниями, образовательными организациям</a:t>
                      </a:r>
                      <a:r>
                        <a:rPr lang="ru-RU" sz="1000"/>
                        <a:t>и </a:t>
                      </a:r>
                      <a:r>
                        <a:rPr lang="ru-RU" sz="1000"/>
                        <a:t>разработать ПО </a:t>
                      </a:r>
                      <a:r>
                        <a:rPr lang="ru-RU" sz="1000">
                          <a:solidFill>
                            <a:schemeClr val="dk1"/>
                          </a:solidFill>
                        </a:rPr>
                        <a:t>для хранения исходного кода в полной мере </a:t>
                      </a:r>
                      <a:r>
                        <a:rPr lang="ru-RU" sz="1000"/>
                        <a:t>замещающее импортные аналоги. </a:t>
                      </a:r>
                      <a:endParaRPr sz="1000"/>
                    </a:p>
                    <a:p>
                      <a:pPr indent="0" lvl="0" marL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/>
                        <a:t>Что позволит: </a:t>
                      </a:r>
                      <a:endParaRPr sz="1000"/>
                    </a:p>
                    <a:p>
                      <a:pPr indent="0" lvl="0" marL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/>
                        <a:t>развить технологический </a:t>
                      </a:r>
                      <a:r>
                        <a:rPr lang="ru-RU" sz="1000"/>
                        <a:t>суверенитет</a:t>
                      </a:r>
                      <a:r>
                        <a:rPr lang="ru-RU" sz="1000"/>
                        <a:t> российских компаний</a:t>
                      </a:r>
                      <a:endParaRPr sz="1000"/>
                    </a:p>
                    <a:p>
                      <a:pPr indent="0" lvl="0" marL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/>
                        <a:t>сократить затраты на приобретение по (за счет отсутствия/ сниженной ставки налогов, оплаты в национальной валюте и т.д)</a:t>
                      </a:r>
                      <a:endParaRPr sz="1000"/>
                    </a:p>
                    <a:p>
                      <a:pPr indent="0" lvl="0" marL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/>
                        <a:t>повысить 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1155CC"/>
                      </a:solidFill>
                      <a:prstDash val="lg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155CC"/>
                      </a:solidFill>
                      <a:prstDash val="lg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155CC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155CC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730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000"/>
                        <a:t>Цель</a:t>
                      </a:r>
                      <a:endParaRPr b="1"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1155CC"/>
                      </a:solidFill>
                      <a:prstDash val="lg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155CC"/>
                      </a:solidFill>
                      <a:prstDash val="lg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155CC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155CC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/>
                        <a:t>В срок до 30.06.2024 разработать и внедрить ПО для обеспечения возможности совместной распределенной работы команд разработки над общим кодом “Сервис хранения репозиториев с версионным контролем исходного кода” с расширенным Enterprise функционалом 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1155CC"/>
                      </a:solidFill>
                      <a:prstDash val="lg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155CC"/>
                      </a:solidFill>
                      <a:prstDash val="lg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155CC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155CC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553900">
                <a:tc row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000"/>
                        <a:t>Задачи</a:t>
                      </a:r>
                      <a:endParaRPr b="1"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1155CC"/>
                      </a:solidFill>
                      <a:prstDash val="lg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155CC"/>
                      </a:solidFill>
                      <a:prstDash val="lg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155CC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155CC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/>
                        <a:t>Реализовать интеграционные API (базовый функционал)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1155CC"/>
                      </a:solidFill>
                      <a:prstDash val="lg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155CC"/>
                      </a:solidFill>
                      <a:prstDash val="lg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155CC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155CC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>
                          <a:solidFill>
                            <a:schemeClr val="dk1"/>
                          </a:solidFill>
                        </a:rPr>
                        <a:t>Реализовать полнофункциональный доступ при помощи веб-приложения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1155CC"/>
                      </a:solidFill>
                      <a:prstDash val="lg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155CC"/>
                      </a:solidFill>
                      <a:prstDash val="lg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155CC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155CC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/>
                        <a:t>Реализовать полную совместимость с набором утилит git по протоколу HTTPS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1155CC"/>
                      </a:solidFill>
                      <a:prstDash val="lg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155CC"/>
                      </a:solidFill>
                      <a:prstDash val="lg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155CC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155CC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262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>
                          <a:solidFill>
                            <a:schemeClr val="dk1"/>
                          </a:solidFill>
                        </a:rPr>
                        <a:t>Реализовать полную совместимость с набором утилит git по протоколу SSH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1155CC"/>
                      </a:solidFill>
                      <a:prstDash val="lg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155CC"/>
                      </a:solidFill>
                      <a:prstDash val="lg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155CC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155CC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>
                          <a:solidFill>
                            <a:schemeClr val="dk1"/>
                          </a:solidFill>
                        </a:rPr>
                        <a:t>Реализовать интеграционные API (Enterprise функционал)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1155CC"/>
                      </a:solidFill>
                      <a:prstDash val="lg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155CC"/>
                      </a:solidFill>
                      <a:prstDash val="lg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155CC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155CC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/>
                        <a:t>Разработать инструкции по использованию ПО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1155CC"/>
                      </a:solidFill>
                      <a:prstDash val="lg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155CC"/>
                      </a:solidFill>
                      <a:prstDash val="lg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155CC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155CC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262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/>
                        <a:t>Разработать </a:t>
                      </a:r>
                      <a:r>
                        <a:rPr lang="ru-RU" sz="1000">
                          <a:solidFill>
                            <a:schemeClr val="dk1"/>
                          </a:solidFill>
                        </a:rPr>
                        <a:t>стратегию коммерциализации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1155CC"/>
                      </a:solidFill>
                      <a:prstDash val="lg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155CC"/>
                      </a:solidFill>
                      <a:prstDash val="lg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155CC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155CC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/>
                        <a:t>Поэтапно внедрить ПО в бизнес-процессы УИ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1155CC"/>
                      </a:solidFill>
                      <a:prstDash val="lg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155CC"/>
                      </a:solidFill>
                      <a:prstDash val="lg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155CC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155CC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>
                          <a:solidFill>
                            <a:schemeClr val="dk1"/>
                          </a:solidFill>
                        </a:rPr>
                        <a:t>Передать ПО на сервисную поддержку, Разработать руководство специалиста поддержки по решению типовых обращений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1155CC"/>
                      </a:solidFill>
                      <a:prstDash val="lg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155CC"/>
                      </a:solidFill>
                      <a:prstDash val="lg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155CC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155CC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9425"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000"/>
                        <a:t>Выходные результаты</a:t>
                      </a:r>
                      <a:endParaRPr b="1"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1155CC"/>
                      </a:solidFill>
                      <a:prstDash val="lg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155CC"/>
                      </a:solidFill>
                      <a:prstDash val="lg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155CC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155CC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/>
                        <a:t>ПО разработано и внедрено в инфраструктуру 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/>
                        <a:t>УИ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1155CC"/>
                      </a:solidFill>
                      <a:prstDash val="lg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155CC"/>
                      </a:solidFill>
                      <a:prstDash val="lg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155CC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155CC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/>
                        <a:t>Разработана эксплуатационная документация (руководство пользователей, администраторов, специалистов тех.поддержки)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1155CC"/>
                      </a:solidFill>
                      <a:prstDash val="lg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155CC"/>
                      </a:solidFill>
                      <a:prstDash val="lg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155CC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155CC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>
                          <a:solidFill>
                            <a:schemeClr val="dk1"/>
                          </a:solidFill>
                        </a:rPr>
                        <a:t>Разработан комплект технической документации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1155CC"/>
                      </a:solidFill>
                      <a:prstDash val="lg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155CC"/>
                      </a:solidFill>
                      <a:prstDash val="lg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155CC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155CC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3627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/>
                        <a:t>Организовано обучение пользователей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1155CC"/>
                      </a:solidFill>
                      <a:prstDash val="lg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155CC"/>
                      </a:solidFill>
                      <a:prstDash val="lg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155CC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155CC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/>
                        <a:t>Организована сервисная и методическая 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/>
                        <a:t>поддержка пользователей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1155CC"/>
                      </a:solidFill>
                      <a:prstDash val="lg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155CC"/>
                      </a:solidFill>
                      <a:prstDash val="lg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155CC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155CC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/>
                        <a:t>Разработана стратегия коммерциализации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1155CC"/>
                      </a:solidFill>
                      <a:prstDash val="lg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155CC"/>
                      </a:solidFill>
                      <a:prstDash val="lg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155CC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155CC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8" name="Google Shape;98;p14"/>
          <p:cNvSpPr txBox="1"/>
          <p:nvPr/>
        </p:nvSpPr>
        <p:spPr>
          <a:xfrm>
            <a:off x="504878" y="354700"/>
            <a:ext cx="110754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0" marR="508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911">
                <a:solidFill>
                  <a:srgbClr val="4547BB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Цели, задачи и выходные результаты</a:t>
            </a:r>
            <a:r>
              <a:rPr b="1" i="0" lang="ru-RU" sz="2911" u="none" cap="none" strike="noStrike">
                <a:solidFill>
                  <a:srgbClr val="4547BB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проекта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25" y="14288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Изображение выглядит как темный, ночь&#10;&#10;Автоматически созданное описание" id="105" name="Google Shape;105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01186" y="2387535"/>
            <a:ext cx="7400339" cy="447046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5"/>
          <p:cNvSpPr txBox="1"/>
          <p:nvPr/>
        </p:nvSpPr>
        <p:spPr>
          <a:xfrm>
            <a:off x="504863" y="354688"/>
            <a:ext cx="8868055" cy="460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0" marR="508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2911" u="none" cap="none" strike="noStrike">
                <a:solidFill>
                  <a:srgbClr val="4547BB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Актуальность проекта</a:t>
            </a:r>
            <a:endParaRPr/>
          </a:p>
        </p:txBody>
      </p:sp>
      <p:sp>
        <p:nvSpPr>
          <p:cNvPr id="107" name="Google Shape;107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108" name="Google Shape;108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372918" y="354688"/>
            <a:ext cx="2540000" cy="7874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9" name="Google Shape;109;p15"/>
          <p:cNvGraphicFramePr/>
          <p:nvPr/>
        </p:nvGraphicFramePr>
        <p:xfrm>
          <a:off x="504875" y="1426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{950F2597-6451-44F4-B5F3-B5EE77862E6C}</a:tableStyleId>
              </a:tblPr>
              <a:tblGrid>
                <a:gridCol w="2793100"/>
                <a:gridCol w="2793100"/>
                <a:gridCol w="2793100"/>
                <a:gridCol w="2793100"/>
              </a:tblGrid>
              <a:tr h="1141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155CC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155CC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155CC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155CC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Экономические </a:t>
                      </a:r>
                      <a:r>
                        <a:rPr lang="ru-RU"/>
                        <a:t>санкции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155CC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Отсутствие достойных российских аналогов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155CC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Потребность рынка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155CC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Технологическая независимость РФ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155CC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10" name="Google Shape;110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56900" y="1645700"/>
            <a:ext cx="698300" cy="69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11550" y="1645700"/>
            <a:ext cx="698300" cy="69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84325" y="1645700"/>
            <a:ext cx="698300" cy="69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959450" y="1645700"/>
            <a:ext cx="698300" cy="69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9" name="Google Shape;119;p16"/>
          <p:cNvGraphicFramePr/>
          <p:nvPr/>
        </p:nvGraphicFramePr>
        <p:xfrm>
          <a:off x="952500" y="2347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{950F2597-6451-44F4-B5F3-B5EE77862E6C}</a:tableStyleId>
              </a:tblPr>
              <a:tblGrid>
                <a:gridCol w="2057400"/>
                <a:gridCol w="2057400"/>
                <a:gridCol w="2057400"/>
                <a:gridCol w="2057400"/>
                <a:gridCol w="20574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4800">
                          <a:solidFill>
                            <a:srgbClr val="990000"/>
                          </a:solidFill>
                        </a:rPr>
                        <a:t>S</a:t>
                      </a:r>
                      <a:endParaRPr b="1" sz="48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4800">
                          <a:solidFill>
                            <a:srgbClr val="990000"/>
                          </a:solidFill>
                        </a:rPr>
                        <a:t>M</a:t>
                      </a:r>
                      <a:endParaRPr b="1" sz="48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4800">
                          <a:solidFill>
                            <a:srgbClr val="990000"/>
                          </a:solidFill>
                        </a:rPr>
                        <a:t>A</a:t>
                      </a:r>
                      <a:endParaRPr b="1" sz="48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4800">
                          <a:solidFill>
                            <a:srgbClr val="990000"/>
                          </a:solidFill>
                        </a:rPr>
                        <a:t>R</a:t>
                      </a:r>
                      <a:endParaRPr b="1" sz="48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4800">
                          <a:solidFill>
                            <a:srgbClr val="990000"/>
                          </a:solidFill>
                        </a:rPr>
                        <a:t>T</a:t>
                      </a:r>
                      <a:endParaRPr b="1" sz="48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/>
                        <a:t>Specific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/>
                        <a:t>Measurable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/>
                        <a:t>Achievable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/>
                        <a:t>Relevant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/>
                        <a:t>Time-bounded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Конкретная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Измеримая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Достижимая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Актуальная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Ограниченная по времени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800"/>
                        <a:t>“...</a:t>
                      </a:r>
                      <a:r>
                        <a:rPr lang="ru-RU" sz="800">
                          <a:solidFill>
                            <a:schemeClr val="dk1"/>
                          </a:solidFill>
                        </a:rPr>
                        <a:t>разработать и внедрить ПО для обеспечения возможности совместной распределенной работы команд разработки над общим кодом…с расширенным Enterprise функционалом ”</a:t>
                      </a:r>
                      <a:endParaRPr sz="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800"/>
                        <a:t>Определены границы разрабатываемого функционала в задачах проекта</a:t>
                      </a:r>
                      <a:endParaRPr sz="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800">
                          <a:solidFill>
                            <a:schemeClr val="dk1"/>
                          </a:solidFill>
                        </a:rPr>
                        <a:t>Для реализации проекта в целевой ИТ-архитектуре применяется итерационный подход разработки ПО. С целью проверки и мониторинга соответствия требованиям ТЗ Исполнитель перед началом разработки должен предоставить и согласовать с Заказчиком план реализации проекта, где работы по проекту должны быть декомпозированы и разделены на бэклог спринтов.</a:t>
                      </a:r>
                      <a:endParaRPr sz="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800">
                          <a:solidFill>
                            <a:schemeClr val="dk1"/>
                          </a:solidFill>
                        </a:rPr>
                        <a:t>“</a:t>
                      </a:r>
                      <a:r>
                        <a:rPr lang="ru-RU" sz="800">
                          <a:solidFill>
                            <a:schemeClr val="dk1"/>
                          </a:solidFill>
                        </a:rPr>
                        <a:t>В целях импортозамещения”</a:t>
                      </a:r>
                      <a:endParaRPr sz="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800"/>
                        <a:t>“</a:t>
                      </a:r>
                      <a:r>
                        <a:rPr lang="ru-RU" sz="800">
                          <a:solidFill>
                            <a:schemeClr val="dk1"/>
                          </a:solidFill>
                        </a:rPr>
                        <a:t>... в</a:t>
                      </a:r>
                      <a:r>
                        <a:rPr lang="ru-RU" sz="800">
                          <a:solidFill>
                            <a:schemeClr val="dk1"/>
                          </a:solidFill>
                        </a:rPr>
                        <a:t> срок до 30.06.2024 …”</a:t>
                      </a:r>
                      <a:endParaRPr sz="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20" name="Google Shape;120;p16"/>
          <p:cNvGraphicFramePr/>
          <p:nvPr/>
        </p:nvGraphicFramePr>
        <p:xfrm>
          <a:off x="952500" y="1481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{950F2597-6451-44F4-B5F3-B5EE77862E6C}</a:tableStyleId>
              </a:tblPr>
              <a:tblGrid>
                <a:gridCol w="1038950"/>
                <a:gridCol w="92480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Цель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000">
                          <a:solidFill>
                            <a:schemeClr val="dk1"/>
                          </a:solidFill>
                        </a:rPr>
                        <a:t>В целях импортозамещения в срок до 30.06.2024 разработать и внедрить ПО для обеспечения возможности совместной распределенной работы команд разработки над общим кодом “Сервис хранения репозиториев с версионным контролем исходного кода” с расширенным Enterprise функционалом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21" name="Google Shape;121;p16"/>
          <p:cNvSpPr txBox="1"/>
          <p:nvPr/>
        </p:nvSpPr>
        <p:spPr>
          <a:xfrm>
            <a:off x="952488" y="491163"/>
            <a:ext cx="88680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0" marR="508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911">
                <a:solidFill>
                  <a:srgbClr val="4547BB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Цель</a:t>
            </a:r>
            <a:r>
              <a:rPr b="1" i="0" lang="ru-RU" sz="2911" u="none" cap="none" strike="noStrike">
                <a:solidFill>
                  <a:srgbClr val="4547BB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проекта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7"/>
          <p:cNvSpPr txBox="1"/>
          <p:nvPr/>
        </p:nvSpPr>
        <p:spPr>
          <a:xfrm>
            <a:off x="504878" y="354700"/>
            <a:ext cx="111843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0" marR="508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2911" u="none" cap="none" strike="noStrike">
                <a:solidFill>
                  <a:srgbClr val="4547BB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Обоснование выбранной цели. </a:t>
            </a:r>
            <a:r>
              <a:rPr b="1" lang="ru-RU" sz="2911">
                <a:solidFill>
                  <a:srgbClr val="4547BB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Аналоги</a:t>
            </a:r>
            <a:endParaRPr/>
          </a:p>
        </p:txBody>
      </p:sp>
      <p:graphicFrame>
        <p:nvGraphicFramePr>
          <p:cNvPr id="128" name="Google Shape;128;p17"/>
          <p:cNvGraphicFramePr/>
          <p:nvPr/>
        </p:nvGraphicFramePr>
        <p:xfrm>
          <a:off x="504875" y="954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{950F2597-6451-44F4-B5F3-B5EE77862E6C}</a:tableStyleId>
              </a:tblPr>
              <a:tblGrid>
                <a:gridCol w="1711800"/>
                <a:gridCol w="3021950"/>
                <a:gridCol w="3021950"/>
                <a:gridCol w="3021950"/>
              </a:tblGrid>
              <a:tr h="964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>
                          <a:solidFill>
                            <a:schemeClr val="dk1"/>
                          </a:solidFill>
                        </a:rPr>
                        <a:t>АНАЛОГ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1155CC"/>
                      </a:solidFill>
                      <a:prstDash val="lg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155CC"/>
                      </a:solidFill>
                      <a:prstDash val="lg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155CC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155CC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1155CC"/>
                      </a:solidFill>
                      <a:prstDash val="lg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155CC"/>
                      </a:solidFill>
                      <a:prstDash val="lg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155CC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155CC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1155CC"/>
                      </a:solidFill>
                      <a:prstDash val="lg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155CC"/>
                      </a:solidFill>
                      <a:prstDash val="lg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155CC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155CC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1155CC"/>
                      </a:solidFill>
                      <a:prstDash val="lg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155CC"/>
                      </a:solidFill>
                      <a:prstDash val="lg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155CC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155CC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8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>
                          <a:solidFill>
                            <a:schemeClr val="dk1"/>
                          </a:solidFill>
                        </a:rPr>
                        <a:t>Стек технологий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1155CC"/>
                      </a:solidFill>
                      <a:prstDash val="lg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155CC"/>
                      </a:solidFill>
                      <a:prstDash val="lg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155CC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155CC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>
                          <a:solidFill>
                            <a:schemeClr val="dk1"/>
                          </a:solidFill>
                        </a:rPr>
                        <a:t>Ruby on Rails и Erlang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1155CC"/>
                      </a:solidFill>
                      <a:prstDash val="lg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155CC"/>
                      </a:solidFill>
                      <a:prstDash val="lg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155CC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155CC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>
                          <a:solidFill>
                            <a:schemeClr val="dk1"/>
                          </a:solidFill>
                        </a:rPr>
                        <a:t>Go,</a:t>
                      </a:r>
                      <a:r>
                        <a:rPr lang="ru-RU" sz="110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hlinkClick r:id="rId3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 Ruby on Rails</a:t>
                      </a:r>
                      <a:r>
                        <a:rPr lang="ru-RU" sz="1100">
                          <a:solidFill>
                            <a:schemeClr val="dk1"/>
                          </a:solidFill>
                        </a:rPr>
                        <a:t> и</a:t>
                      </a:r>
                      <a:r>
                        <a:rPr lang="ru-RU" sz="110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hlinkClick r:id="rId4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 Vue.js</a:t>
                      </a:r>
                      <a:r>
                        <a:rPr lang="ru-RU" sz="1100">
                          <a:solidFill>
                            <a:schemeClr val="dk1"/>
                          </a:solidFill>
                        </a:rPr>
                        <a:t>. 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1155CC"/>
                      </a:solidFill>
                      <a:prstDash val="lg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155CC"/>
                      </a:solidFill>
                      <a:prstDash val="lg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155CC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155CC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hlinkClick r:id="rId5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Go</a:t>
                      </a:r>
                      <a:r>
                        <a:rPr lang="ru-RU" sz="1100">
                          <a:solidFill>
                            <a:schemeClr val="dk1"/>
                          </a:solidFill>
                        </a:rPr>
                        <a:t> и</a:t>
                      </a:r>
                      <a:r>
                        <a:rPr lang="ru-RU" sz="110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hlinkClick r:id="rId6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 JavaScript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1155CC"/>
                      </a:solidFill>
                      <a:prstDash val="lg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155CC"/>
                      </a:solidFill>
                      <a:prstDash val="lg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155CC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155CC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>
                          <a:solidFill>
                            <a:schemeClr val="dk1"/>
                          </a:solidFill>
                        </a:rPr>
                        <a:t>Страна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1155CC"/>
                      </a:solidFill>
                      <a:prstDash val="lg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155CC"/>
                      </a:solidFill>
                      <a:prstDash val="lg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155CC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155CC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>
                          <a:solidFill>
                            <a:schemeClr val="dk1"/>
                          </a:solidFill>
                        </a:rPr>
                        <a:t>США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1155CC"/>
                      </a:solidFill>
                      <a:prstDash val="lg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155CC"/>
                      </a:solidFill>
                      <a:prstDash val="lg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155CC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155CC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>
                          <a:solidFill>
                            <a:schemeClr val="dk1"/>
                          </a:solidFill>
                        </a:rPr>
                        <a:t>Украина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1155CC"/>
                      </a:solidFill>
                      <a:prstDash val="lg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155CC"/>
                      </a:solidFill>
                      <a:prstDash val="lg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155CC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155CC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>
                          <a:solidFill>
                            <a:schemeClr val="dk1"/>
                          </a:solidFill>
                        </a:rPr>
                        <a:t>Китай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1155CC"/>
                      </a:solidFill>
                      <a:prstDash val="lg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155CC"/>
                      </a:solidFill>
                      <a:prstDash val="lg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155CC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155CC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>
                          <a:solidFill>
                            <a:schemeClr val="dk1"/>
                          </a:solidFill>
                        </a:rPr>
                        <a:t>Пользователи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1155CC"/>
                      </a:solidFill>
                      <a:prstDash val="lg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155CC"/>
                      </a:solidFill>
                      <a:prstDash val="lg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155CC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155CC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>
                          <a:solidFill>
                            <a:schemeClr val="dk1"/>
                          </a:solidFill>
                        </a:rPr>
                        <a:t>94 млн.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1155CC"/>
                      </a:solidFill>
                      <a:prstDash val="lg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155CC"/>
                      </a:solidFill>
                      <a:prstDash val="lg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155CC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155CC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>
                          <a:solidFill>
                            <a:schemeClr val="dk1"/>
                          </a:solidFill>
                        </a:rPr>
                        <a:t>30 млн.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1155CC"/>
                      </a:solidFill>
                      <a:prstDash val="lg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155CC"/>
                      </a:solidFill>
                      <a:prstDash val="lg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155CC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155CC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>
                          <a:solidFill>
                            <a:schemeClr val="dk1"/>
                          </a:solidFill>
                        </a:rPr>
                        <a:t>неизвестно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1155CC"/>
                      </a:solidFill>
                      <a:prstDash val="lg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155CC"/>
                      </a:solidFill>
                      <a:prstDash val="lg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155CC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155CC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>
                          <a:solidFill>
                            <a:schemeClr val="dk1"/>
                          </a:solidFill>
                        </a:rPr>
                        <a:t>Лицензирование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1155CC"/>
                      </a:solidFill>
                      <a:prstDash val="lg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155CC"/>
                      </a:solidFill>
                      <a:prstDash val="lg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155CC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155CC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>
                          <a:solidFill>
                            <a:schemeClr val="dk1"/>
                          </a:solidFill>
                        </a:rPr>
                        <a:t>community edition 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>
                          <a:solidFill>
                            <a:schemeClr val="dk1"/>
                          </a:solidFill>
                        </a:rPr>
                        <a:t>e</a:t>
                      </a:r>
                      <a:r>
                        <a:rPr lang="ru-RU" sz="1100">
                          <a:solidFill>
                            <a:schemeClr val="dk1"/>
                          </a:solidFill>
                        </a:rPr>
                        <a:t>nterprise edition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1155CC"/>
                      </a:solidFill>
                      <a:prstDash val="lg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155CC"/>
                      </a:solidFill>
                      <a:prstDash val="lg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155CC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155CC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>
                          <a:solidFill>
                            <a:schemeClr val="dk1"/>
                          </a:solidFill>
                        </a:rPr>
                        <a:t>community edition 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>
                          <a:solidFill>
                            <a:schemeClr val="dk1"/>
                          </a:solidFill>
                        </a:rPr>
                        <a:t>enterprise edition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1155CC"/>
                      </a:solidFill>
                      <a:prstDash val="lg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155CC"/>
                      </a:solidFill>
                      <a:prstDash val="lg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155CC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155CC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>
                          <a:solidFill>
                            <a:schemeClr val="dk1"/>
                          </a:solidFill>
                        </a:rPr>
                        <a:t>community edition 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1155CC"/>
                      </a:solidFill>
                      <a:prstDash val="lg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155CC"/>
                      </a:solidFill>
                      <a:prstDash val="lg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155CC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155CC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>
                          <a:solidFill>
                            <a:schemeClr val="dk1"/>
                          </a:solidFill>
                        </a:rPr>
                        <a:t>Статус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1155CC"/>
                      </a:solidFill>
                      <a:prstDash val="lg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155CC"/>
                      </a:solidFill>
                      <a:prstDash val="lg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155CC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155CC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>
                          <a:solidFill>
                            <a:schemeClr val="dk1"/>
                          </a:solidFill>
                        </a:rPr>
                        <a:t>Активно развивается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1155CC"/>
                      </a:solidFill>
                      <a:prstDash val="lg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155CC"/>
                      </a:solidFill>
                      <a:prstDash val="lg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155CC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155CC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>
                          <a:solidFill>
                            <a:schemeClr val="dk1"/>
                          </a:solidFill>
                        </a:rPr>
                        <a:t>Р</a:t>
                      </a:r>
                      <a:r>
                        <a:rPr lang="ru-RU" sz="1100">
                          <a:solidFill>
                            <a:schemeClr val="dk1"/>
                          </a:solidFill>
                        </a:rPr>
                        <a:t>азвивается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1155CC"/>
                      </a:solidFill>
                      <a:prstDash val="lg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155CC"/>
                      </a:solidFill>
                      <a:prstDash val="lg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155CC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155CC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>
                          <a:solidFill>
                            <a:schemeClr val="dk1"/>
                          </a:solidFill>
                        </a:rPr>
                        <a:t>Есть проблемы. Свободное ПО выпущено и не развивается. Коммерческая версия не выпущена из-за проблем в организационной структуре 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1155CC"/>
                      </a:solidFill>
                      <a:prstDash val="lg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155CC"/>
                      </a:solidFill>
                      <a:prstDash val="lg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155CC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155CC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>
                          <a:solidFill>
                            <a:schemeClr val="dk1"/>
                          </a:solidFill>
                        </a:rPr>
                        <a:t>Преимущества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1155CC"/>
                      </a:solidFill>
                      <a:prstDash val="lg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155CC"/>
                      </a:solidFill>
                      <a:prstDash val="lg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155CC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155CC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>
                          <a:solidFill>
                            <a:schemeClr val="dk1"/>
                          </a:solidFill>
                        </a:rPr>
                        <a:t>Используемое и известное во всем мире;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>
                          <a:solidFill>
                            <a:schemeClr val="dk1"/>
                          </a:solidFill>
                        </a:rPr>
                        <a:t>Большое сообщество;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>
                          <a:solidFill>
                            <a:schemeClr val="dk1"/>
                          </a:solidFill>
                        </a:rPr>
                        <a:t>Имеет интеграцию со сторонним ПО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1155CC"/>
                      </a:solidFill>
                      <a:prstDash val="lg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155CC"/>
                      </a:solidFill>
                      <a:prstDash val="lg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155CC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155CC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>
                          <a:solidFill>
                            <a:schemeClr val="dk1"/>
                          </a:solidFill>
                        </a:rPr>
                        <a:t>Лицензия с открытым исходным кодом (</a:t>
                      </a:r>
                      <a:r>
                        <a:rPr lang="ru-RU" sz="1100">
                          <a:solidFill>
                            <a:schemeClr val="dk1"/>
                          </a:solidFill>
                        </a:rPr>
                        <a:t>community);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>
                          <a:solidFill>
                            <a:schemeClr val="dk1"/>
                          </a:solidFill>
                        </a:rPr>
                        <a:t>Самостятельный хостинг на любом тарифном плане.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1155CC"/>
                      </a:solidFill>
                      <a:prstDash val="lg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155CC"/>
                      </a:solidFill>
                      <a:prstDash val="lg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155CC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155CC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>
                          <a:solidFill>
                            <a:schemeClr val="dk1"/>
                          </a:solidFill>
                        </a:rPr>
                        <a:t>Лицензия с открытым исходным кодом 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1155CC"/>
                      </a:solidFill>
                      <a:prstDash val="lg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155CC"/>
                      </a:solidFill>
                      <a:prstDash val="lg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155CC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155CC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>
                          <a:solidFill>
                            <a:schemeClr val="dk1"/>
                          </a:solidFill>
                        </a:rPr>
                        <a:t>Недостатки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1155CC"/>
                      </a:solidFill>
                      <a:prstDash val="lg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155CC"/>
                      </a:solidFill>
                      <a:prstDash val="lg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155CC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155CC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>
                          <a:solidFill>
                            <a:schemeClr val="dk1"/>
                          </a:solidFill>
                        </a:rPr>
                        <a:t>Не входит в реестр отечественного ПО;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>
                          <a:solidFill>
                            <a:schemeClr val="dk1"/>
                          </a:solidFill>
                        </a:rPr>
                        <a:t>Невозможна оплата лицензий для компаний РФ;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>
                          <a:solidFill>
                            <a:schemeClr val="dk1"/>
                          </a:solidFill>
                        </a:rPr>
                        <a:t>Функционал который нужен большим компаниям вынесен платную </a:t>
                      </a:r>
                      <a:r>
                        <a:rPr lang="ru-RU" sz="1100">
                          <a:solidFill>
                            <a:schemeClr val="dk1"/>
                          </a:solidFill>
                        </a:rPr>
                        <a:t>enterprise версию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1155CC"/>
                      </a:solidFill>
                      <a:prstDash val="lg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155CC"/>
                      </a:solidFill>
                      <a:prstDash val="lg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155CC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155CC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>
                          <a:solidFill>
                            <a:schemeClr val="dk1"/>
                          </a:solidFill>
                        </a:rPr>
                        <a:t>Не входит в реестр отечественного ПО;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>
                          <a:solidFill>
                            <a:schemeClr val="dk1"/>
                          </a:solidFill>
                        </a:rPr>
                        <a:t>Невозможна оплата лицензий для компаний РФ;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>
                          <a:solidFill>
                            <a:schemeClr val="dk1"/>
                          </a:solidFill>
                        </a:rPr>
                        <a:t>Функционал который нужен большим компаниям вынесен платную enterprise версию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1155CC"/>
                      </a:solidFill>
                      <a:prstDash val="lg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155CC"/>
                      </a:solidFill>
                      <a:prstDash val="lg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155CC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155CC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>
                          <a:solidFill>
                            <a:schemeClr val="dk1"/>
                          </a:solidFill>
                        </a:rPr>
                        <a:t>Не входит в реестр отечественного ПО;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>
                          <a:solidFill>
                            <a:schemeClr val="dk1"/>
                          </a:solidFill>
                        </a:rPr>
                        <a:t>Плохо проработанный и неудобный интерфейс;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>
                          <a:solidFill>
                            <a:schemeClr val="dk1"/>
                          </a:solidFill>
                        </a:rPr>
                        <a:t>Функционал который нужен большим компаниям вынесен платную enterprise версию 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1155CC"/>
                      </a:solidFill>
                      <a:prstDash val="lg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155CC"/>
                      </a:solidFill>
                      <a:prstDash val="lg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155CC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155CC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29" name="Google Shape;129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778350" y="1105475"/>
            <a:ext cx="1864049" cy="69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827475" y="1249250"/>
            <a:ext cx="1864051" cy="4033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890375" y="1027875"/>
            <a:ext cx="1692300" cy="84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 txBox="1"/>
          <p:nvPr/>
        </p:nvSpPr>
        <p:spPr>
          <a:xfrm>
            <a:off x="504878" y="354700"/>
            <a:ext cx="11184300" cy="9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0" marR="508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2911" u="none" cap="none" strike="noStrike">
                <a:solidFill>
                  <a:srgbClr val="4547BB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Обоснование выбранной цели. </a:t>
            </a:r>
            <a:r>
              <a:rPr b="1" lang="ru-RU" sz="2911">
                <a:solidFill>
                  <a:srgbClr val="4547BB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Потенциальные пользователи</a:t>
            </a:r>
            <a:endParaRPr/>
          </a:p>
        </p:txBody>
      </p:sp>
      <p:graphicFrame>
        <p:nvGraphicFramePr>
          <p:cNvPr id="138" name="Google Shape;138;p18"/>
          <p:cNvGraphicFramePr/>
          <p:nvPr/>
        </p:nvGraphicFramePr>
        <p:xfrm>
          <a:off x="504875" y="1565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{950F2597-6451-44F4-B5F3-B5EE77862E6C}</a:tableStyleId>
              </a:tblPr>
              <a:tblGrid>
                <a:gridCol w="3429000"/>
                <a:gridCol w="3429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/>
                        <a:t>Категории пользователей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1155CC"/>
                      </a:solidFill>
                      <a:prstDash val="lg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155CC"/>
                      </a:solidFill>
                      <a:prstDash val="lg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155CC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155CC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/>
                        <a:t>Примерная оценка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1155CC"/>
                      </a:solidFill>
                      <a:prstDash val="lg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155CC"/>
                      </a:solidFill>
                      <a:prstDash val="lg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155CC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155CC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Студенты ВУЗов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1155CC"/>
                      </a:solidFill>
                      <a:prstDash val="lg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155CC"/>
                      </a:solidFill>
                      <a:prstDash val="lg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155CC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155CC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60 тыс. студентов, обучающихся на IT-специальностях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1155CC"/>
                      </a:solidFill>
                      <a:prstDash val="lg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155CC"/>
                      </a:solidFill>
                      <a:prstDash val="lg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155CC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155CC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Компании, обязанные перейти на использование ПО, включенного в реестр отечественного ПО (Госсектор)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1155CC"/>
                      </a:solidFill>
                      <a:prstDash val="lg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155CC"/>
                      </a:solidFill>
                      <a:prstDash val="lg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155CC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155CC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>
                          <a:solidFill>
                            <a:schemeClr val="dk1"/>
                          </a:solidFill>
                        </a:rPr>
                        <a:t>н/д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1155CC"/>
                      </a:solidFill>
                      <a:prstDash val="lg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155CC"/>
                      </a:solidFill>
                      <a:prstDash val="lg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155CC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155CC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>
                          <a:solidFill>
                            <a:schemeClr val="dk1"/>
                          </a:solidFill>
                        </a:rPr>
                        <a:t>Компании, обязанные перейти на использование ПО, включенного в реестр отечественного ПО (Коммерческие компании)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1155CC"/>
                      </a:solidFill>
                      <a:prstDash val="lg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155CC"/>
                      </a:solidFill>
                      <a:prstDash val="lg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155CC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155CC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н/д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1155CC"/>
                      </a:solidFill>
                      <a:prstDash val="lg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155CC"/>
                      </a:solidFill>
                      <a:prstDash val="lg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155CC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155CC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Российские IT компании (с выручкой более 4500 млн руб в год)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1155CC"/>
                      </a:solidFill>
                      <a:prstDash val="lg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155CC"/>
                      </a:solidFill>
                      <a:prstDash val="lg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155CC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155CC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100+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1155CC"/>
                      </a:solidFill>
                      <a:prstDash val="lg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155CC"/>
                      </a:solidFill>
                      <a:prstDash val="lg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155CC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155CC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39" name="Google Shape;13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7975" y="1373975"/>
            <a:ext cx="4076701" cy="40039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/>
          <p:nvPr/>
        </p:nvSpPr>
        <p:spPr>
          <a:xfrm>
            <a:off x="504878" y="354700"/>
            <a:ext cx="111843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0" marR="508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911">
                <a:solidFill>
                  <a:srgbClr val="4547BB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Средства достижения</a:t>
            </a:r>
            <a:r>
              <a:rPr b="1" i="0" lang="ru-RU" sz="2911" u="none" cap="none" strike="noStrike">
                <a:solidFill>
                  <a:srgbClr val="4547BB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цели.</a:t>
            </a:r>
            <a:endParaRPr/>
          </a:p>
        </p:txBody>
      </p:sp>
      <p:graphicFrame>
        <p:nvGraphicFramePr>
          <p:cNvPr id="146" name="Google Shape;146;p19"/>
          <p:cNvGraphicFramePr/>
          <p:nvPr/>
        </p:nvGraphicFramePr>
        <p:xfrm>
          <a:off x="194500" y="1181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{950F2597-6451-44F4-B5F3-B5EE77862E6C}</a:tableStyleId>
              </a:tblPr>
              <a:tblGrid>
                <a:gridCol w="1020375"/>
                <a:gridCol w="1334325"/>
                <a:gridCol w="1010550"/>
                <a:gridCol w="1344150"/>
                <a:gridCol w="912450"/>
                <a:gridCol w="1255825"/>
                <a:gridCol w="1030200"/>
                <a:gridCol w="1236225"/>
                <a:gridCol w="1108650"/>
                <a:gridCol w="1520750"/>
              </a:tblGrid>
              <a:tr h="3810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800">
                          <a:solidFill>
                            <a:srgbClr val="4547BB"/>
                          </a:solidFill>
                        </a:rPr>
                        <a:t>Этап Оценка</a:t>
                      </a:r>
                      <a:endParaRPr b="1" sz="800">
                        <a:solidFill>
                          <a:srgbClr val="4547BB"/>
                        </a:solidFill>
                      </a:endParaRPr>
                    </a:p>
                  </a:txBody>
                  <a:tcPr marT="91425" marB="91425" marR="91425" marL="91425"/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800">
                          <a:solidFill>
                            <a:srgbClr val="4547BB"/>
                          </a:solidFill>
                        </a:rPr>
                        <a:t>Этап Определение</a:t>
                      </a:r>
                      <a:endParaRPr b="1" sz="800">
                        <a:solidFill>
                          <a:srgbClr val="4547BB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800">
                          <a:solidFill>
                            <a:srgbClr val="4547BB"/>
                          </a:solidFill>
                        </a:rPr>
                        <a:t>Этап Выбор</a:t>
                      </a:r>
                      <a:endParaRPr b="1" sz="800">
                        <a:solidFill>
                          <a:srgbClr val="4547BB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800">
                          <a:solidFill>
                            <a:srgbClr val="4547BB"/>
                          </a:solidFill>
                        </a:rPr>
                        <a:t>Этап Разработка и внедрение</a:t>
                      </a:r>
                      <a:endParaRPr b="1" sz="800">
                        <a:solidFill>
                          <a:srgbClr val="4547BB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800">
                          <a:solidFill>
                            <a:srgbClr val="4547BB"/>
                          </a:solidFill>
                        </a:rPr>
                        <a:t>Этапы ОПЭ и завершение</a:t>
                      </a:r>
                      <a:endParaRPr b="1" sz="800">
                        <a:solidFill>
                          <a:srgbClr val="4547BB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800">
                          <a:solidFill>
                            <a:srgbClr val="4547BB"/>
                          </a:solidFill>
                        </a:rPr>
                        <a:t>Действие</a:t>
                      </a:r>
                      <a:endParaRPr b="1" sz="800">
                        <a:solidFill>
                          <a:srgbClr val="4547BB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800">
                          <a:solidFill>
                            <a:srgbClr val="4547BB"/>
                          </a:solidFill>
                        </a:rPr>
                        <a:t>Цель</a:t>
                      </a:r>
                      <a:endParaRPr b="1" sz="800">
                        <a:solidFill>
                          <a:srgbClr val="4547BB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800">
                          <a:solidFill>
                            <a:srgbClr val="4547BB"/>
                          </a:solidFill>
                        </a:rPr>
                        <a:t>Действие</a:t>
                      </a:r>
                      <a:endParaRPr b="1" sz="800">
                        <a:solidFill>
                          <a:srgbClr val="4547BB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800">
                          <a:solidFill>
                            <a:srgbClr val="4547BB"/>
                          </a:solidFill>
                        </a:rPr>
                        <a:t>Цель</a:t>
                      </a:r>
                      <a:endParaRPr b="1" sz="800">
                        <a:solidFill>
                          <a:srgbClr val="4547BB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800">
                          <a:solidFill>
                            <a:srgbClr val="4547BB"/>
                          </a:solidFill>
                        </a:rPr>
                        <a:t>Действие</a:t>
                      </a:r>
                      <a:endParaRPr b="1" sz="800">
                        <a:solidFill>
                          <a:srgbClr val="4547BB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800">
                          <a:solidFill>
                            <a:srgbClr val="4547BB"/>
                          </a:solidFill>
                        </a:rPr>
                        <a:t>Цель</a:t>
                      </a:r>
                      <a:endParaRPr b="1" sz="800">
                        <a:solidFill>
                          <a:srgbClr val="4547BB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800">
                          <a:solidFill>
                            <a:srgbClr val="4547BB"/>
                          </a:solidFill>
                        </a:rPr>
                        <a:t>Действие</a:t>
                      </a:r>
                      <a:endParaRPr b="1" sz="800">
                        <a:solidFill>
                          <a:srgbClr val="4547BB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800">
                          <a:solidFill>
                            <a:srgbClr val="4547BB"/>
                          </a:solidFill>
                        </a:rPr>
                        <a:t>Цель</a:t>
                      </a:r>
                      <a:endParaRPr b="1" sz="800">
                        <a:solidFill>
                          <a:srgbClr val="4547BB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800">
                          <a:solidFill>
                            <a:srgbClr val="4547BB"/>
                          </a:solidFill>
                        </a:rPr>
                        <a:t>Действие</a:t>
                      </a:r>
                      <a:endParaRPr b="1" sz="800">
                        <a:solidFill>
                          <a:srgbClr val="4547BB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800">
                          <a:solidFill>
                            <a:srgbClr val="4547BB"/>
                          </a:solidFill>
                        </a:rPr>
                        <a:t>Цель</a:t>
                      </a:r>
                      <a:endParaRPr b="1" sz="800">
                        <a:solidFill>
                          <a:srgbClr val="4547BB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4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800">
                          <a:solidFill>
                            <a:srgbClr val="4547BB"/>
                          </a:solidFill>
                        </a:rPr>
                        <a:t>Разработка Устава проекта</a:t>
                      </a:r>
                      <a:endParaRPr sz="800">
                        <a:solidFill>
                          <a:srgbClr val="4547BB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800">
                          <a:solidFill>
                            <a:srgbClr val="4547BB"/>
                          </a:solidFill>
                        </a:rPr>
                        <a:t>Формализовать требования бизнеса</a:t>
                      </a:r>
                      <a:endParaRPr sz="800">
                        <a:solidFill>
                          <a:srgbClr val="4547BB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800">
                          <a:solidFill>
                            <a:srgbClr val="4547BB"/>
                          </a:solidFill>
                        </a:rPr>
                        <a:t>Разработка концепции ИТ-решения</a:t>
                      </a:r>
                      <a:endParaRPr sz="800">
                        <a:solidFill>
                          <a:srgbClr val="4547BB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800">
                          <a:solidFill>
                            <a:srgbClr val="4547BB"/>
                          </a:solidFill>
                        </a:rPr>
                        <a:t>Определение концептуальных границ и ИТ-архитектуры решения</a:t>
                      </a:r>
                      <a:endParaRPr sz="800">
                        <a:solidFill>
                          <a:srgbClr val="4547BB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 row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800">
                          <a:solidFill>
                            <a:srgbClr val="4547BB"/>
                          </a:solidFill>
                        </a:rPr>
                        <a:t>Проведение процедуры отбора Исполнителя</a:t>
                      </a:r>
                      <a:endParaRPr sz="800">
                        <a:solidFill>
                          <a:srgbClr val="4547BB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 row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800">
                          <a:solidFill>
                            <a:srgbClr val="4547BB"/>
                          </a:solidFill>
                        </a:rPr>
                        <a:t>Выбрать и Утвердить наиболее достойного Исполнителя</a:t>
                      </a:r>
                      <a:endParaRPr sz="800">
                        <a:solidFill>
                          <a:srgbClr val="4547BB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800">
                          <a:solidFill>
                            <a:srgbClr val="4547BB"/>
                          </a:solidFill>
                        </a:rPr>
                        <a:t>Разработка Технического проекта ИТ-решения</a:t>
                      </a:r>
                      <a:endParaRPr sz="800">
                        <a:solidFill>
                          <a:srgbClr val="4547BB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800">
                          <a:solidFill>
                            <a:srgbClr val="4547BB"/>
                          </a:solidFill>
                        </a:rPr>
                        <a:t>Зафиксировать основные технические решения, определить порядок миграции данных (при необходимости), определяет концепцию ролей, влияние на текущие бп организации.</a:t>
                      </a:r>
                      <a:endParaRPr sz="800">
                        <a:solidFill>
                          <a:srgbClr val="4547BB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800">
                          <a:solidFill>
                            <a:srgbClr val="4547BB"/>
                          </a:solidFill>
                        </a:rPr>
                        <a:t>Внедрение ИТ-решения</a:t>
                      </a:r>
                      <a:endParaRPr sz="800">
                        <a:solidFill>
                          <a:srgbClr val="4547BB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4547BB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800">
                          <a:solidFill>
                            <a:srgbClr val="4547BB"/>
                          </a:solidFill>
                        </a:rPr>
                        <a:t>Передать исходный код, инструкции по установке и развертыванию. Оказать консультационные услуги по установке и настройке ИТ-решения</a:t>
                      </a:r>
                      <a:endParaRPr sz="800">
                        <a:solidFill>
                          <a:srgbClr val="4547BB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800">
                          <a:solidFill>
                            <a:srgbClr val="4547BB"/>
                          </a:solidFill>
                        </a:rPr>
                        <a:t>Утверждение приказа о создании рабочей группы</a:t>
                      </a:r>
                      <a:endParaRPr sz="800">
                        <a:solidFill>
                          <a:srgbClr val="4547BB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800">
                          <a:solidFill>
                            <a:srgbClr val="4547BB"/>
                          </a:solidFill>
                        </a:rPr>
                        <a:t>Фиксирует состав рабочей группы (заинтересованных лиц) </a:t>
                      </a:r>
                      <a:endParaRPr sz="800">
                        <a:solidFill>
                          <a:srgbClr val="4547BB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800">
                          <a:solidFill>
                            <a:srgbClr val="4547BB"/>
                          </a:solidFill>
                        </a:rPr>
                        <a:t>Разработка ТЗ ИТ-решения</a:t>
                      </a:r>
                      <a:endParaRPr sz="800">
                        <a:solidFill>
                          <a:srgbClr val="4547BB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800">
                          <a:solidFill>
                            <a:srgbClr val="4547BB"/>
                          </a:solidFill>
                        </a:rPr>
                        <a:t>Определение функциональных и нефункциональных требований</a:t>
                      </a:r>
                      <a:endParaRPr sz="800">
                        <a:solidFill>
                          <a:srgbClr val="4547BB"/>
                        </a:solidFill>
                      </a:endParaRPr>
                    </a:p>
                  </a:txBody>
                  <a:tcPr marT="91425" marB="91425" marR="91425" marL="91425"/>
                </a:tc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800">
                          <a:solidFill>
                            <a:srgbClr val="4547BB"/>
                          </a:solidFill>
                        </a:rPr>
                        <a:t>Разработка ИТ-решения</a:t>
                      </a:r>
                      <a:endParaRPr sz="800">
                        <a:solidFill>
                          <a:srgbClr val="4547BB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800">
                          <a:solidFill>
                            <a:srgbClr val="4547BB"/>
                          </a:solidFill>
                        </a:rPr>
                        <a:t>Реализовать ИТ-решение согласно требования ТЗ </a:t>
                      </a:r>
                      <a:endParaRPr sz="800">
                        <a:solidFill>
                          <a:srgbClr val="4547BB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800">
                          <a:solidFill>
                            <a:srgbClr val="4547BB"/>
                          </a:solidFill>
                        </a:rPr>
                        <a:t>Проведения ОПЭ и сбор обратной связи</a:t>
                      </a:r>
                      <a:endParaRPr sz="800">
                        <a:solidFill>
                          <a:srgbClr val="4547BB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800">
                          <a:solidFill>
                            <a:srgbClr val="4547BB"/>
                          </a:solidFill>
                        </a:rPr>
                        <a:t>Передать в использование ИТ-решение в настоящих производственных условиях</a:t>
                      </a:r>
                      <a:endParaRPr sz="800">
                        <a:solidFill>
                          <a:srgbClr val="4547BB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800">
                          <a:solidFill>
                            <a:srgbClr val="4547BB"/>
                          </a:solidFill>
                        </a:rPr>
                        <a:t>Анализ текущий параметров (показателей) процесса и целевых </a:t>
                      </a:r>
                      <a:endParaRPr sz="800">
                        <a:solidFill>
                          <a:srgbClr val="4547BB"/>
                        </a:solidFill>
                      </a:endParaRPr>
                    </a:p>
                  </a:txBody>
                  <a:tcPr marT="91425" marB="91425" marR="91425" marL="91425"/>
                </a:tc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800">
                          <a:solidFill>
                            <a:srgbClr val="4547BB"/>
                          </a:solidFill>
                        </a:rPr>
                        <a:t>Выявление точек роста и фиксирование критериев успешности проекта </a:t>
                      </a:r>
                      <a:endParaRPr sz="800">
                        <a:solidFill>
                          <a:srgbClr val="4547BB"/>
                        </a:solidFill>
                      </a:endParaRPr>
                    </a:p>
                  </a:txBody>
                  <a:tcPr marT="91425" marB="91425" marR="91425" marL="91425"/>
                </a:tc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800">
                          <a:solidFill>
                            <a:srgbClr val="4547BB"/>
                          </a:solidFill>
                        </a:rPr>
                        <a:t>Подготовка к проведению процедуры отбора Исполнителя </a:t>
                      </a:r>
                      <a:endParaRPr sz="800">
                        <a:solidFill>
                          <a:srgbClr val="4547BB"/>
                        </a:solidFill>
                      </a:endParaRPr>
                    </a:p>
                  </a:txBody>
                  <a:tcPr marT="91425" marB="91425" marR="91425" marL="91425"/>
                </a:tc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800">
                          <a:solidFill>
                            <a:srgbClr val="4547BB"/>
                          </a:solidFill>
                        </a:rPr>
                        <a:t>Выбрать и Утвердить наиболее достойного Исполнителя</a:t>
                      </a:r>
                      <a:endParaRPr sz="800">
                        <a:solidFill>
                          <a:srgbClr val="4547BB"/>
                        </a:solidFill>
                      </a:endParaRPr>
                    </a:p>
                  </a:txBody>
                  <a:tcPr marT="91425" marB="91425" marR="91425" marL="91425"/>
                </a:tc>
                <a:tc vMerge="1"/>
                <a:tc vMerge="1"/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800">
                          <a:solidFill>
                            <a:srgbClr val="4547BB"/>
                          </a:solidFill>
                        </a:rPr>
                        <a:t>Тестирование</a:t>
                      </a:r>
                      <a:endParaRPr sz="800">
                        <a:solidFill>
                          <a:srgbClr val="4547BB"/>
                        </a:solidFill>
                      </a:endParaRPr>
                    </a:p>
                  </a:txBody>
                  <a:tcPr marT="91425" marB="91425" marR="91425" marL="91425"/>
                </a:tc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800">
                          <a:solidFill>
                            <a:srgbClr val="4547BB"/>
                          </a:solidFill>
                        </a:rPr>
                        <a:t>Выявление ошибок, недочетов, несоответствий требования ТЗ</a:t>
                      </a:r>
                      <a:endParaRPr sz="800">
                        <a:solidFill>
                          <a:srgbClr val="4547BB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800">
                          <a:solidFill>
                            <a:srgbClr val="4547BB"/>
                          </a:solidFill>
                        </a:rPr>
                        <a:t>Устранение недочетов по итогам ОПЭ</a:t>
                      </a:r>
                      <a:endParaRPr sz="800">
                        <a:solidFill>
                          <a:srgbClr val="4547BB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800">
                          <a:solidFill>
                            <a:srgbClr val="4547BB"/>
                          </a:solidFill>
                        </a:rPr>
                        <a:t>Выполнение обязательств по </a:t>
                      </a:r>
                      <a:endParaRPr sz="800">
                        <a:solidFill>
                          <a:srgbClr val="4547BB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 vMerge="1"/>
                <a:tc vMerge="1"/>
                <a:tc vMerge="1"/>
                <a:tc vMerge="1"/>
                <a:tc vMerge="1"/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800">
                          <a:solidFill>
                            <a:srgbClr val="4547BB"/>
                          </a:solidFill>
                        </a:rPr>
                        <a:t>Подготовка и передача технической документации</a:t>
                      </a:r>
                      <a:endParaRPr sz="800">
                        <a:solidFill>
                          <a:srgbClr val="4547BB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800">
                          <a:solidFill>
                            <a:srgbClr val="4547BB"/>
                          </a:solidFill>
                        </a:rPr>
                        <a:t>Определяет необходимые действия по обслуживанию системы, действия в критичных ситуациях,действия по восстановление работоспобности системы, определяет допустимые действия пользователей и администраторов </a:t>
                      </a:r>
                      <a:endParaRPr sz="800">
                        <a:solidFill>
                          <a:srgbClr val="4547BB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0"/>
          <p:cNvSpPr txBox="1"/>
          <p:nvPr/>
        </p:nvSpPr>
        <p:spPr>
          <a:xfrm>
            <a:off x="504878" y="354700"/>
            <a:ext cx="111843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0" marR="508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911">
                <a:solidFill>
                  <a:srgbClr val="4547BB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План реализации</a:t>
            </a:r>
            <a:endParaRPr/>
          </a:p>
        </p:txBody>
      </p:sp>
      <p:graphicFrame>
        <p:nvGraphicFramePr>
          <p:cNvPr id="153" name="Google Shape;153;p20"/>
          <p:cNvGraphicFramePr/>
          <p:nvPr/>
        </p:nvGraphicFramePr>
        <p:xfrm>
          <a:off x="581063" y="125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{950F2597-6451-44F4-B5F3-B5EE77862E6C}</a:tableStyleId>
              </a:tblPr>
              <a:tblGrid>
                <a:gridCol w="443125"/>
                <a:gridCol w="1173500"/>
                <a:gridCol w="1173500"/>
                <a:gridCol w="1173500"/>
                <a:gridCol w="1173500"/>
                <a:gridCol w="1173500"/>
                <a:gridCol w="1173500"/>
                <a:gridCol w="1173500"/>
                <a:gridCol w="1173500"/>
                <a:gridCol w="1173500"/>
              </a:tblGrid>
              <a:tr h="348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4547BB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900">
                          <a:solidFill>
                            <a:srgbClr val="4547BB"/>
                          </a:solidFill>
                        </a:rPr>
                        <a:t>2023 год</a:t>
                      </a:r>
                      <a:endParaRPr b="1" sz="900">
                        <a:solidFill>
                          <a:srgbClr val="4547BB"/>
                        </a:solidFill>
                      </a:endParaRPr>
                    </a:p>
                  </a:txBody>
                  <a:tcPr marT="91425" marB="91425" marR="91425" marL="91425"/>
                </a:tc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900">
                          <a:solidFill>
                            <a:srgbClr val="4547BB"/>
                          </a:solidFill>
                        </a:rPr>
                        <a:t>2024 год</a:t>
                      </a:r>
                      <a:endParaRPr b="1" sz="900">
                        <a:solidFill>
                          <a:srgbClr val="4547BB"/>
                        </a:solidFill>
                      </a:endParaRPr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ru-RU" sz="900">
                          <a:solidFill>
                            <a:srgbClr val="4547BB"/>
                          </a:solidFill>
                        </a:rPr>
                        <a:t>2025 год</a:t>
                      </a:r>
                      <a:endParaRPr b="1" sz="900">
                        <a:solidFill>
                          <a:srgbClr val="4547BB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  <a:tr h="348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4547BB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900">
                          <a:solidFill>
                            <a:srgbClr val="4547BB"/>
                          </a:solidFill>
                        </a:rPr>
                        <a:t>4 кв</a:t>
                      </a:r>
                      <a:endParaRPr b="1" sz="900">
                        <a:solidFill>
                          <a:srgbClr val="4547BB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ru-RU" sz="900">
                          <a:solidFill>
                            <a:srgbClr val="4547BB"/>
                          </a:solidFill>
                        </a:rPr>
                        <a:t>1</a:t>
                      </a:r>
                      <a:r>
                        <a:rPr b="1" lang="ru-RU" sz="900">
                          <a:solidFill>
                            <a:srgbClr val="4547BB"/>
                          </a:solidFill>
                        </a:rPr>
                        <a:t> кв</a:t>
                      </a:r>
                      <a:endParaRPr b="1" sz="900">
                        <a:solidFill>
                          <a:srgbClr val="4547BB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ru-RU" sz="900">
                          <a:solidFill>
                            <a:srgbClr val="4547BB"/>
                          </a:solidFill>
                        </a:rPr>
                        <a:t>2</a:t>
                      </a:r>
                      <a:r>
                        <a:rPr b="1" lang="ru-RU" sz="900">
                          <a:solidFill>
                            <a:srgbClr val="4547BB"/>
                          </a:solidFill>
                        </a:rPr>
                        <a:t> кв</a:t>
                      </a:r>
                      <a:endParaRPr b="1" sz="900">
                        <a:solidFill>
                          <a:srgbClr val="4547BB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ru-RU" sz="900">
                          <a:solidFill>
                            <a:srgbClr val="4547BB"/>
                          </a:solidFill>
                        </a:rPr>
                        <a:t>3</a:t>
                      </a:r>
                      <a:r>
                        <a:rPr b="1" lang="ru-RU" sz="900">
                          <a:solidFill>
                            <a:srgbClr val="4547BB"/>
                          </a:solidFill>
                        </a:rPr>
                        <a:t> кв</a:t>
                      </a:r>
                      <a:endParaRPr b="1" sz="900">
                        <a:solidFill>
                          <a:srgbClr val="4547BB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ru-RU" sz="900">
                          <a:solidFill>
                            <a:srgbClr val="4547BB"/>
                          </a:solidFill>
                        </a:rPr>
                        <a:t>4 кв</a:t>
                      </a:r>
                      <a:endParaRPr b="1" sz="900">
                        <a:solidFill>
                          <a:srgbClr val="4547BB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900">
                          <a:solidFill>
                            <a:srgbClr val="4547BB"/>
                          </a:solidFill>
                        </a:rPr>
                        <a:t>1 кв</a:t>
                      </a:r>
                      <a:endParaRPr b="1" sz="900">
                        <a:solidFill>
                          <a:srgbClr val="4547BB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900">
                          <a:solidFill>
                            <a:srgbClr val="4547BB"/>
                          </a:solidFill>
                        </a:rPr>
                        <a:t>2 кв</a:t>
                      </a:r>
                      <a:endParaRPr b="1" sz="900">
                        <a:solidFill>
                          <a:srgbClr val="4547BB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900">
                          <a:solidFill>
                            <a:srgbClr val="4547BB"/>
                          </a:solidFill>
                        </a:rPr>
                        <a:t>3 кв</a:t>
                      </a:r>
                      <a:endParaRPr b="1" sz="900">
                        <a:solidFill>
                          <a:srgbClr val="4547BB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900">
                          <a:solidFill>
                            <a:srgbClr val="4547BB"/>
                          </a:solidFill>
                        </a:rPr>
                        <a:t>4 кв</a:t>
                      </a:r>
                      <a:endParaRPr b="1" sz="900">
                        <a:solidFill>
                          <a:srgbClr val="4547BB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8925">
                <a:tc rowSpan="6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4547BB"/>
                        </a:solidFill>
                        <a:highlight>
                          <a:srgbClr val="D9D2E9"/>
                        </a:highlight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4547BB"/>
                        </a:solidFill>
                        <a:highlight>
                          <a:srgbClr val="D9D2E9"/>
                        </a:highlight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4547BB"/>
                        </a:solidFill>
                        <a:highlight>
                          <a:srgbClr val="D9D2E9"/>
                        </a:highlight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4547BB"/>
                        </a:solidFill>
                        <a:highlight>
                          <a:srgbClr val="D9D2E9"/>
                        </a:highlight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4547BB"/>
                        </a:solidFill>
                        <a:highlight>
                          <a:srgbClr val="D9D2E9"/>
                        </a:highlight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4547BB"/>
                        </a:solidFill>
                        <a:highlight>
                          <a:srgbClr val="D9D2E9"/>
                        </a:highlight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4547BB"/>
                        </a:solidFill>
                        <a:highlight>
                          <a:srgbClr val="D9D2E9"/>
                        </a:highlight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4547BB"/>
                        </a:solidFill>
                        <a:highlight>
                          <a:srgbClr val="D9D2E9"/>
                        </a:highlight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4547BB"/>
                        </a:solidFill>
                        <a:highlight>
                          <a:srgbClr val="D9D2E9"/>
                        </a:highlight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4547BB"/>
                        </a:solidFill>
                        <a:highlight>
                          <a:srgbClr val="D9D2E9"/>
                        </a:highlight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D9D2E9"/>
                    </a:solidFill>
                  </a:tcPr>
                </a:tc>
              </a:tr>
              <a:tr h="34892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4547BB"/>
                        </a:solidFill>
                        <a:highlight>
                          <a:srgbClr val="D9D2E9"/>
                        </a:highlight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4547BB"/>
                        </a:solidFill>
                        <a:highlight>
                          <a:srgbClr val="D9D2E9"/>
                        </a:highlight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4547BB"/>
                        </a:solidFill>
                        <a:highlight>
                          <a:srgbClr val="D9D2E9"/>
                        </a:highlight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4547BB"/>
                        </a:solidFill>
                        <a:highlight>
                          <a:srgbClr val="D9D2E9"/>
                        </a:highlight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4547BB"/>
                        </a:solidFill>
                        <a:highlight>
                          <a:srgbClr val="D9D2E9"/>
                        </a:highlight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4547BB"/>
                        </a:solidFill>
                        <a:highlight>
                          <a:srgbClr val="D9D2E9"/>
                        </a:highlight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4547BB"/>
                        </a:solidFill>
                        <a:highlight>
                          <a:srgbClr val="D9D2E9"/>
                        </a:highlight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4547BB"/>
                        </a:solidFill>
                        <a:highlight>
                          <a:srgbClr val="D9D2E9"/>
                        </a:highlight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4547BB"/>
                        </a:solidFill>
                        <a:highlight>
                          <a:srgbClr val="D9D2E9"/>
                        </a:highlight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4892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4547BB"/>
                        </a:solidFill>
                        <a:highlight>
                          <a:srgbClr val="D9D2E9"/>
                        </a:highlight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4547BB"/>
                        </a:solidFill>
                        <a:highlight>
                          <a:srgbClr val="D9D2E9"/>
                        </a:highlight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4547BB"/>
                        </a:solidFill>
                        <a:highlight>
                          <a:srgbClr val="D9D2E9"/>
                        </a:highlight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4547BB"/>
                        </a:solidFill>
                        <a:highlight>
                          <a:srgbClr val="D9D2E9"/>
                        </a:highlight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4547BB"/>
                        </a:solidFill>
                        <a:highlight>
                          <a:srgbClr val="D9D2E9"/>
                        </a:highlight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4547BB"/>
                        </a:solidFill>
                        <a:highlight>
                          <a:srgbClr val="D9D2E9"/>
                        </a:highlight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4547BB"/>
                        </a:solidFill>
                        <a:highlight>
                          <a:srgbClr val="D9D2E9"/>
                        </a:highlight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4547BB"/>
                        </a:solidFill>
                        <a:highlight>
                          <a:srgbClr val="D9D2E9"/>
                        </a:highlight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4547BB"/>
                        </a:solidFill>
                        <a:highlight>
                          <a:srgbClr val="D9D2E9"/>
                        </a:highlight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4892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4547BB"/>
                        </a:solidFill>
                        <a:highlight>
                          <a:srgbClr val="D9D2E9"/>
                        </a:highlight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4547BB"/>
                        </a:solidFill>
                        <a:highlight>
                          <a:srgbClr val="D9D2E9"/>
                        </a:highlight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4547BB"/>
                        </a:solidFill>
                        <a:highlight>
                          <a:srgbClr val="D9D2E9"/>
                        </a:highlight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4547BB"/>
                        </a:solidFill>
                        <a:highlight>
                          <a:srgbClr val="D9D2E9"/>
                        </a:highlight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4547BB"/>
                        </a:solidFill>
                        <a:highlight>
                          <a:srgbClr val="D9D2E9"/>
                        </a:highlight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4547BB"/>
                        </a:solidFill>
                        <a:highlight>
                          <a:srgbClr val="D9D2E9"/>
                        </a:highlight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4547BB"/>
                        </a:solidFill>
                        <a:highlight>
                          <a:srgbClr val="D9D2E9"/>
                        </a:highlight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4547BB"/>
                        </a:solidFill>
                        <a:highlight>
                          <a:srgbClr val="D9D2E9"/>
                        </a:highlight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4547BB"/>
                        </a:solidFill>
                        <a:highlight>
                          <a:srgbClr val="D9D2E9"/>
                        </a:highlight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4892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4547BB"/>
                        </a:solidFill>
                        <a:highlight>
                          <a:srgbClr val="D9D2E9"/>
                        </a:highlight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4547BB"/>
                        </a:solidFill>
                        <a:highlight>
                          <a:srgbClr val="D9D2E9"/>
                        </a:highlight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4547BB"/>
                        </a:solidFill>
                        <a:highlight>
                          <a:srgbClr val="D9D2E9"/>
                        </a:highlight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4547BB"/>
                        </a:solidFill>
                        <a:highlight>
                          <a:srgbClr val="D9D2E9"/>
                        </a:highlight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4547BB"/>
                        </a:solidFill>
                        <a:highlight>
                          <a:srgbClr val="D9D2E9"/>
                        </a:highlight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4547BB"/>
                        </a:solidFill>
                        <a:highlight>
                          <a:srgbClr val="D9D2E9"/>
                        </a:highlight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4547BB"/>
                        </a:solidFill>
                        <a:highlight>
                          <a:srgbClr val="D9D2E9"/>
                        </a:highlight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4547BB"/>
                        </a:solidFill>
                        <a:highlight>
                          <a:srgbClr val="D9D2E9"/>
                        </a:highlight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4547BB"/>
                        </a:solidFill>
                        <a:highlight>
                          <a:srgbClr val="D9D2E9"/>
                        </a:highlight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4892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4547BB"/>
                        </a:solidFill>
                        <a:highlight>
                          <a:srgbClr val="D9D2E9"/>
                        </a:highlight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4547BB"/>
                        </a:solidFill>
                        <a:highlight>
                          <a:srgbClr val="D9D2E9"/>
                        </a:highlight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4547BB"/>
                        </a:solidFill>
                        <a:highlight>
                          <a:srgbClr val="D9D2E9"/>
                        </a:highlight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4547BB"/>
                        </a:solidFill>
                        <a:highlight>
                          <a:srgbClr val="D9D2E9"/>
                        </a:highlight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4547BB"/>
                        </a:solidFill>
                        <a:highlight>
                          <a:srgbClr val="D9D2E9"/>
                        </a:highlight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4547BB"/>
                        </a:solidFill>
                        <a:highlight>
                          <a:srgbClr val="D9D2E9"/>
                        </a:highlight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4547BB"/>
                        </a:solidFill>
                        <a:highlight>
                          <a:srgbClr val="D9D2E9"/>
                        </a:highlight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4547BB"/>
                        </a:solidFill>
                        <a:highlight>
                          <a:srgbClr val="D9D2E9"/>
                        </a:highlight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4547BB"/>
                        </a:solidFill>
                        <a:highlight>
                          <a:srgbClr val="D9D2E9"/>
                        </a:highlight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48925">
                <a:tc rowSpan="5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4547BB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4547BB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4547BB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4547BB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4547BB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4547BB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4547BB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4547BB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4547BB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4547BB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</a:tr>
              <a:tr h="34892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4547BB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4547BB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4547BB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4547BB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4547BB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4547BB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4547BB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4547BB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4547BB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</a:tr>
              <a:tr h="34892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4547BB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4547BB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4547BB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4547BB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4547BB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4547BB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4547BB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4547BB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4547BB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</a:tr>
              <a:tr h="34892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4547BB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4547BB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4547BB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4547BB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4547BB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4547BB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4547BB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4547BB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4547BB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</a:tr>
              <a:tr h="34892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4547BB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4547BB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4547BB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4547BB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4547BB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4547BB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4547BB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4547BB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4547BB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</a:tr>
            </a:tbl>
          </a:graphicData>
        </a:graphic>
      </p:graphicFrame>
      <p:sp>
        <p:nvSpPr>
          <p:cNvPr id="154" name="Google Shape;154;p20"/>
          <p:cNvSpPr/>
          <p:nvPr/>
        </p:nvSpPr>
        <p:spPr>
          <a:xfrm>
            <a:off x="1024200" y="1933001"/>
            <a:ext cx="667800" cy="363000"/>
          </a:xfrm>
          <a:prstGeom prst="homePlate">
            <a:avLst>
              <a:gd fmla="val 31137" name="adj"/>
            </a:avLst>
          </a:prstGeom>
          <a:solidFill>
            <a:srgbClr val="C7E6A4"/>
          </a:solidFill>
          <a:ln cap="flat" cmpd="sng" w="9525">
            <a:solidFill>
              <a:srgbClr val="339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1" marL="3323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800" u="none" cap="none" strike="noStrike">
                <a:solidFill>
                  <a:srgbClr val="4547BB"/>
                </a:solidFill>
                <a:latin typeface="Arial"/>
                <a:ea typeface="Arial"/>
                <a:cs typeface="Arial"/>
                <a:sym typeface="Arial"/>
              </a:rPr>
              <a:t>Этап 1. Оценка</a:t>
            </a:r>
            <a:endParaRPr>
              <a:solidFill>
                <a:srgbClr val="4547BB"/>
              </a:solidFill>
            </a:endParaRPr>
          </a:p>
        </p:txBody>
      </p:sp>
      <p:sp>
        <p:nvSpPr>
          <p:cNvPr id="155" name="Google Shape;155;p20"/>
          <p:cNvSpPr/>
          <p:nvPr/>
        </p:nvSpPr>
        <p:spPr>
          <a:xfrm>
            <a:off x="1692000" y="2296000"/>
            <a:ext cx="505800" cy="363000"/>
          </a:xfrm>
          <a:prstGeom prst="homePlate">
            <a:avLst>
              <a:gd fmla="val 31137" name="adj"/>
            </a:avLst>
          </a:prstGeom>
          <a:solidFill>
            <a:srgbClr val="C7E6A4"/>
          </a:solidFill>
          <a:ln cap="flat" cmpd="sng" w="9525">
            <a:solidFill>
              <a:srgbClr val="339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1" marL="3323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800" u="none" cap="none" strike="noStrike">
                <a:solidFill>
                  <a:srgbClr val="4547BB"/>
                </a:solidFill>
                <a:latin typeface="Arial"/>
                <a:ea typeface="Arial"/>
                <a:cs typeface="Arial"/>
                <a:sym typeface="Arial"/>
              </a:rPr>
              <a:t>Этап </a:t>
            </a:r>
            <a:r>
              <a:rPr b="1" lang="ru-RU" sz="800">
                <a:solidFill>
                  <a:srgbClr val="4547BB"/>
                </a:solidFill>
              </a:rPr>
              <a:t>2</a:t>
            </a:r>
            <a:r>
              <a:rPr b="1" i="0" lang="ru-RU" sz="800" u="none" cap="none" strike="noStrike">
                <a:solidFill>
                  <a:srgbClr val="4547BB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b="1" lang="ru-RU" sz="800">
                <a:solidFill>
                  <a:srgbClr val="4547BB"/>
                </a:solidFill>
              </a:rPr>
              <a:t>Определение</a:t>
            </a:r>
            <a:endParaRPr>
              <a:solidFill>
                <a:srgbClr val="4547BB"/>
              </a:solidFill>
            </a:endParaRPr>
          </a:p>
        </p:txBody>
      </p:sp>
      <p:sp>
        <p:nvSpPr>
          <p:cNvPr id="156" name="Google Shape;156;p20"/>
          <p:cNvSpPr/>
          <p:nvPr/>
        </p:nvSpPr>
        <p:spPr>
          <a:xfrm>
            <a:off x="2197800" y="2659000"/>
            <a:ext cx="555000" cy="363000"/>
          </a:xfrm>
          <a:prstGeom prst="homePlate">
            <a:avLst>
              <a:gd fmla="val 31137" name="adj"/>
            </a:avLst>
          </a:prstGeom>
          <a:solidFill>
            <a:srgbClr val="C7E6A4"/>
          </a:solidFill>
          <a:ln cap="flat" cmpd="sng" w="9525">
            <a:solidFill>
              <a:srgbClr val="339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1" marL="3323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800" u="none" cap="none" strike="noStrike">
                <a:solidFill>
                  <a:srgbClr val="4547BB"/>
                </a:solidFill>
                <a:latin typeface="Arial"/>
                <a:ea typeface="Arial"/>
                <a:cs typeface="Arial"/>
                <a:sym typeface="Arial"/>
              </a:rPr>
              <a:t>Этап </a:t>
            </a:r>
            <a:r>
              <a:rPr b="1" lang="ru-RU" sz="800">
                <a:solidFill>
                  <a:srgbClr val="4547BB"/>
                </a:solidFill>
              </a:rPr>
              <a:t>3</a:t>
            </a:r>
            <a:r>
              <a:rPr b="1" i="0" lang="ru-RU" sz="800" u="none" cap="none" strike="noStrike">
                <a:solidFill>
                  <a:srgbClr val="4547BB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b="1" lang="ru-RU" sz="800">
                <a:solidFill>
                  <a:srgbClr val="4547BB"/>
                </a:solidFill>
              </a:rPr>
              <a:t>Выбор</a:t>
            </a:r>
            <a:endParaRPr>
              <a:solidFill>
                <a:srgbClr val="4547BB"/>
              </a:solidFill>
            </a:endParaRPr>
          </a:p>
        </p:txBody>
      </p:sp>
      <p:sp>
        <p:nvSpPr>
          <p:cNvPr id="157" name="Google Shape;157;p20"/>
          <p:cNvSpPr/>
          <p:nvPr/>
        </p:nvSpPr>
        <p:spPr>
          <a:xfrm>
            <a:off x="2752800" y="2996375"/>
            <a:ext cx="4138800" cy="363000"/>
          </a:xfrm>
          <a:prstGeom prst="homePlate">
            <a:avLst>
              <a:gd fmla="val 31137" name="adj"/>
            </a:avLst>
          </a:prstGeom>
          <a:solidFill>
            <a:srgbClr val="C7E6A4"/>
          </a:solidFill>
          <a:ln cap="flat" cmpd="sng" w="9525">
            <a:solidFill>
              <a:srgbClr val="339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1" marL="3323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800" u="none" cap="none" strike="noStrike">
                <a:solidFill>
                  <a:srgbClr val="4547BB"/>
                </a:solidFill>
                <a:latin typeface="Arial"/>
                <a:ea typeface="Arial"/>
                <a:cs typeface="Arial"/>
                <a:sym typeface="Arial"/>
              </a:rPr>
              <a:t>Этап </a:t>
            </a:r>
            <a:r>
              <a:rPr b="1" lang="ru-RU" sz="800">
                <a:solidFill>
                  <a:srgbClr val="4547BB"/>
                </a:solidFill>
              </a:rPr>
              <a:t>4</a:t>
            </a:r>
            <a:r>
              <a:rPr b="1" i="0" lang="ru-RU" sz="800" u="none" cap="none" strike="noStrike">
                <a:solidFill>
                  <a:srgbClr val="4547BB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b="1" lang="ru-RU" sz="800">
                <a:solidFill>
                  <a:srgbClr val="4547BB"/>
                </a:solidFill>
              </a:rPr>
              <a:t>Разработка и внедрение MVP</a:t>
            </a:r>
            <a:endParaRPr>
              <a:solidFill>
                <a:srgbClr val="4547BB"/>
              </a:solidFill>
            </a:endParaRPr>
          </a:p>
        </p:txBody>
      </p:sp>
      <p:sp>
        <p:nvSpPr>
          <p:cNvPr id="158" name="Google Shape;158;p20"/>
          <p:cNvSpPr/>
          <p:nvPr/>
        </p:nvSpPr>
        <p:spPr>
          <a:xfrm>
            <a:off x="6891700" y="3338263"/>
            <a:ext cx="667800" cy="363000"/>
          </a:xfrm>
          <a:prstGeom prst="homePlate">
            <a:avLst>
              <a:gd fmla="val 31137" name="adj"/>
            </a:avLst>
          </a:prstGeom>
          <a:solidFill>
            <a:srgbClr val="C7E6A4"/>
          </a:solidFill>
          <a:ln cap="flat" cmpd="sng" w="9525">
            <a:solidFill>
              <a:srgbClr val="339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1" marL="3323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600" u="none" cap="none" strike="noStrike">
                <a:solidFill>
                  <a:srgbClr val="4547BB"/>
                </a:solidFill>
                <a:latin typeface="Arial"/>
                <a:ea typeface="Arial"/>
                <a:cs typeface="Arial"/>
                <a:sym typeface="Arial"/>
              </a:rPr>
              <a:t>Этап </a:t>
            </a:r>
            <a:r>
              <a:rPr b="1" lang="ru-RU" sz="600">
                <a:solidFill>
                  <a:srgbClr val="4547BB"/>
                </a:solidFill>
              </a:rPr>
              <a:t>5</a:t>
            </a:r>
            <a:r>
              <a:rPr b="1" i="0" lang="ru-RU" sz="600" u="none" cap="none" strike="noStrike">
                <a:solidFill>
                  <a:srgbClr val="4547BB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b="1" lang="ru-RU" sz="600">
                <a:solidFill>
                  <a:srgbClr val="4547BB"/>
                </a:solidFill>
              </a:rPr>
              <a:t>ОПЭ</a:t>
            </a:r>
            <a:endParaRPr sz="600">
              <a:solidFill>
                <a:srgbClr val="4547BB"/>
              </a:solidFill>
            </a:endParaRPr>
          </a:p>
        </p:txBody>
      </p:sp>
      <p:sp>
        <p:nvSpPr>
          <p:cNvPr id="159" name="Google Shape;159;p20"/>
          <p:cNvSpPr/>
          <p:nvPr/>
        </p:nvSpPr>
        <p:spPr>
          <a:xfrm>
            <a:off x="7559500" y="3701275"/>
            <a:ext cx="505800" cy="363600"/>
          </a:xfrm>
          <a:prstGeom prst="homePlate">
            <a:avLst>
              <a:gd fmla="val 31137" name="adj"/>
            </a:avLst>
          </a:prstGeom>
          <a:solidFill>
            <a:srgbClr val="C7E6A4"/>
          </a:solidFill>
          <a:ln cap="flat" cmpd="sng" w="9525">
            <a:solidFill>
              <a:srgbClr val="339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1" marL="3323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600" u="none" cap="none" strike="noStrike">
                <a:solidFill>
                  <a:srgbClr val="4547BB"/>
                </a:solidFill>
                <a:latin typeface="Arial"/>
                <a:ea typeface="Arial"/>
                <a:cs typeface="Arial"/>
                <a:sym typeface="Arial"/>
              </a:rPr>
              <a:t>Этап </a:t>
            </a:r>
            <a:r>
              <a:rPr b="1" lang="ru-RU" sz="600">
                <a:solidFill>
                  <a:srgbClr val="4547BB"/>
                </a:solidFill>
              </a:rPr>
              <a:t>6</a:t>
            </a:r>
            <a:r>
              <a:rPr b="1" i="0" lang="ru-RU" sz="600" u="none" cap="none" strike="noStrike">
                <a:solidFill>
                  <a:srgbClr val="4547BB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b="1" lang="ru-RU" sz="600">
                <a:solidFill>
                  <a:srgbClr val="4547BB"/>
                </a:solidFill>
              </a:rPr>
              <a:t>Завершение</a:t>
            </a:r>
            <a:endParaRPr sz="600">
              <a:solidFill>
                <a:srgbClr val="4547BB"/>
              </a:solidFill>
            </a:endParaRPr>
          </a:p>
        </p:txBody>
      </p:sp>
      <p:sp>
        <p:nvSpPr>
          <p:cNvPr id="160" name="Google Shape;160;p20"/>
          <p:cNvSpPr txBox="1"/>
          <p:nvPr/>
        </p:nvSpPr>
        <p:spPr>
          <a:xfrm rot="-5400000">
            <a:off x="461150" y="3100325"/>
            <a:ext cx="667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900">
                <a:solidFill>
                  <a:srgbClr val="4547BB"/>
                </a:solidFill>
              </a:rPr>
              <a:t>Фаза 1</a:t>
            </a:r>
            <a:endParaRPr b="1" sz="900">
              <a:solidFill>
                <a:srgbClr val="4547BB"/>
              </a:solidFill>
            </a:endParaRPr>
          </a:p>
        </p:txBody>
      </p:sp>
      <p:sp>
        <p:nvSpPr>
          <p:cNvPr id="161" name="Google Shape;161;p20"/>
          <p:cNvSpPr/>
          <p:nvPr/>
        </p:nvSpPr>
        <p:spPr>
          <a:xfrm>
            <a:off x="8065200" y="4043150"/>
            <a:ext cx="367800" cy="363000"/>
          </a:xfrm>
          <a:prstGeom prst="homePlate">
            <a:avLst>
              <a:gd fmla="val 31137" name="adj"/>
            </a:avLst>
          </a:prstGeom>
          <a:solidFill>
            <a:srgbClr val="C7E6A4"/>
          </a:solidFill>
          <a:ln cap="flat" cmpd="sng" w="9525">
            <a:solidFill>
              <a:srgbClr val="339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1" marL="3323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600" u="none" cap="none" strike="noStrike">
                <a:solidFill>
                  <a:srgbClr val="4547BB"/>
                </a:solidFill>
                <a:latin typeface="Arial"/>
                <a:ea typeface="Arial"/>
                <a:cs typeface="Arial"/>
                <a:sym typeface="Arial"/>
              </a:rPr>
              <a:t>Этап 1. Оценка</a:t>
            </a:r>
            <a:endParaRPr sz="1200">
              <a:solidFill>
                <a:srgbClr val="4547BB"/>
              </a:solidFill>
            </a:endParaRPr>
          </a:p>
        </p:txBody>
      </p:sp>
      <p:sp>
        <p:nvSpPr>
          <p:cNvPr id="162" name="Google Shape;162;p20"/>
          <p:cNvSpPr/>
          <p:nvPr/>
        </p:nvSpPr>
        <p:spPr>
          <a:xfrm>
            <a:off x="8433000" y="4392075"/>
            <a:ext cx="367800" cy="363000"/>
          </a:xfrm>
          <a:prstGeom prst="homePlate">
            <a:avLst>
              <a:gd fmla="val 31137" name="adj"/>
            </a:avLst>
          </a:prstGeom>
          <a:solidFill>
            <a:srgbClr val="C7E6A4"/>
          </a:solidFill>
          <a:ln cap="flat" cmpd="sng" w="9525">
            <a:solidFill>
              <a:srgbClr val="339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1" marL="3323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600" u="none" cap="none" strike="noStrike">
                <a:solidFill>
                  <a:srgbClr val="4547BB"/>
                </a:solidFill>
                <a:latin typeface="Arial"/>
                <a:ea typeface="Arial"/>
                <a:cs typeface="Arial"/>
                <a:sym typeface="Arial"/>
              </a:rPr>
              <a:t>Этап </a:t>
            </a:r>
            <a:r>
              <a:rPr b="1" lang="ru-RU" sz="600">
                <a:solidFill>
                  <a:srgbClr val="4547BB"/>
                </a:solidFill>
              </a:rPr>
              <a:t>2</a:t>
            </a:r>
            <a:r>
              <a:rPr b="1" i="0" lang="ru-RU" sz="600" u="none" cap="none" strike="noStrike">
                <a:solidFill>
                  <a:srgbClr val="4547BB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b="1" lang="ru-RU" sz="600">
                <a:solidFill>
                  <a:srgbClr val="4547BB"/>
                </a:solidFill>
              </a:rPr>
              <a:t>Определение</a:t>
            </a:r>
            <a:endParaRPr sz="600">
              <a:solidFill>
                <a:srgbClr val="4547BB"/>
              </a:solidFill>
            </a:endParaRPr>
          </a:p>
        </p:txBody>
      </p:sp>
      <p:sp>
        <p:nvSpPr>
          <p:cNvPr id="163" name="Google Shape;163;p20"/>
          <p:cNvSpPr/>
          <p:nvPr/>
        </p:nvSpPr>
        <p:spPr>
          <a:xfrm>
            <a:off x="8800800" y="4755075"/>
            <a:ext cx="1908600" cy="363000"/>
          </a:xfrm>
          <a:prstGeom prst="homePlate">
            <a:avLst>
              <a:gd fmla="val 31137" name="adj"/>
            </a:avLst>
          </a:prstGeom>
          <a:solidFill>
            <a:srgbClr val="C7E6A4"/>
          </a:solidFill>
          <a:ln cap="flat" cmpd="sng" w="9525">
            <a:solidFill>
              <a:srgbClr val="339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1" marL="3323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800" u="none" cap="none" strike="noStrike">
                <a:solidFill>
                  <a:srgbClr val="4547BB"/>
                </a:solidFill>
                <a:latin typeface="Arial"/>
                <a:ea typeface="Arial"/>
                <a:cs typeface="Arial"/>
                <a:sym typeface="Arial"/>
              </a:rPr>
              <a:t>Этап </a:t>
            </a:r>
            <a:r>
              <a:rPr b="1" lang="ru-RU" sz="800">
                <a:solidFill>
                  <a:srgbClr val="4547BB"/>
                </a:solidFill>
              </a:rPr>
              <a:t>3</a:t>
            </a:r>
            <a:r>
              <a:rPr b="1" i="0" lang="ru-RU" sz="800" u="none" cap="none" strike="noStrike">
                <a:solidFill>
                  <a:srgbClr val="4547BB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b="1" lang="ru-RU" sz="800">
                <a:solidFill>
                  <a:srgbClr val="4547BB"/>
                </a:solidFill>
              </a:rPr>
              <a:t>Разработка и внедрение</a:t>
            </a:r>
            <a:endParaRPr>
              <a:solidFill>
                <a:srgbClr val="4547BB"/>
              </a:solidFill>
            </a:endParaRPr>
          </a:p>
        </p:txBody>
      </p:sp>
      <p:sp>
        <p:nvSpPr>
          <p:cNvPr id="164" name="Google Shape;164;p20"/>
          <p:cNvSpPr/>
          <p:nvPr/>
        </p:nvSpPr>
        <p:spPr>
          <a:xfrm>
            <a:off x="10709400" y="5089925"/>
            <a:ext cx="416400" cy="363000"/>
          </a:xfrm>
          <a:prstGeom prst="homePlate">
            <a:avLst>
              <a:gd fmla="val 31137" name="adj"/>
            </a:avLst>
          </a:prstGeom>
          <a:solidFill>
            <a:srgbClr val="C7E6A4"/>
          </a:solidFill>
          <a:ln cap="flat" cmpd="sng" w="9525">
            <a:solidFill>
              <a:srgbClr val="339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1" marL="3323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600" u="none" cap="none" strike="noStrike">
                <a:solidFill>
                  <a:srgbClr val="4547BB"/>
                </a:solidFill>
                <a:latin typeface="Arial"/>
                <a:ea typeface="Arial"/>
                <a:cs typeface="Arial"/>
                <a:sym typeface="Arial"/>
              </a:rPr>
              <a:t>Этап </a:t>
            </a:r>
            <a:r>
              <a:rPr b="1" lang="ru-RU" sz="600">
                <a:solidFill>
                  <a:srgbClr val="4547BB"/>
                </a:solidFill>
              </a:rPr>
              <a:t>4</a:t>
            </a:r>
            <a:r>
              <a:rPr b="1" i="0" lang="ru-RU" sz="600" u="none" cap="none" strike="noStrike">
                <a:solidFill>
                  <a:srgbClr val="4547BB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b="1" lang="ru-RU" sz="600">
                <a:solidFill>
                  <a:srgbClr val="4547BB"/>
                </a:solidFill>
              </a:rPr>
              <a:t>ОПЭ</a:t>
            </a:r>
            <a:endParaRPr sz="600">
              <a:solidFill>
                <a:srgbClr val="4547BB"/>
              </a:solidFill>
            </a:endParaRPr>
          </a:p>
        </p:txBody>
      </p:sp>
      <p:sp>
        <p:nvSpPr>
          <p:cNvPr id="165" name="Google Shape;165;p20"/>
          <p:cNvSpPr/>
          <p:nvPr/>
        </p:nvSpPr>
        <p:spPr>
          <a:xfrm>
            <a:off x="11125800" y="5438850"/>
            <a:ext cx="505800" cy="363600"/>
          </a:xfrm>
          <a:prstGeom prst="homePlate">
            <a:avLst>
              <a:gd fmla="val 31137" name="adj"/>
            </a:avLst>
          </a:prstGeom>
          <a:solidFill>
            <a:srgbClr val="C7E6A4"/>
          </a:solidFill>
          <a:ln cap="flat" cmpd="sng" w="9525">
            <a:solidFill>
              <a:srgbClr val="339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1" marL="3323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600" u="none" cap="none" strike="noStrike">
                <a:solidFill>
                  <a:srgbClr val="4547BB"/>
                </a:solidFill>
                <a:latin typeface="Arial"/>
                <a:ea typeface="Arial"/>
                <a:cs typeface="Arial"/>
                <a:sym typeface="Arial"/>
              </a:rPr>
              <a:t>Этап </a:t>
            </a:r>
            <a:r>
              <a:rPr b="1" lang="ru-RU" sz="600">
                <a:solidFill>
                  <a:srgbClr val="4547BB"/>
                </a:solidFill>
              </a:rPr>
              <a:t>6</a:t>
            </a:r>
            <a:r>
              <a:rPr b="1" i="0" lang="ru-RU" sz="600" u="none" cap="none" strike="noStrike">
                <a:solidFill>
                  <a:srgbClr val="4547BB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b="1" lang="ru-RU" sz="600">
                <a:solidFill>
                  <a:srgbClr val="4547BB"/>
                </a:solidFill>
              </a:rPr>
              <a:t>Завершение</a:t>
            </a:r>
            <a:endParaRPr sz="600">
              <a:solidFill>
                <a:srgbClr val="4547BB"/>
              </a:solidFill>
            </a:endParaRPr>
          </a:p>
        </p:txBody>
      </p:sp>
      <p:sp>
        <p:nvSpPr>
          <p:cNvPr id="166" name="Google Shape;166;p20"/>
          <p:cNvSpPr txBox="1"/>
          <p:nvPr/>
        </p:nvSpPr>
        <p:spPr>
          <a:xfrm rot="-5400000">
            <a:off x="528750" y="4734225"/>
            <a:ext cx="667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900">
                <a:solidFill>
                  <a:srgbClr val="4547BB"/>
                </a:solidFill>
              </a:rPr>
              <a:t>Фаза 2</a:t>
            </a:r>
            <a:endParaRPr b="1" sz="900">
              <a:solidFill>
                <a:srgbClr val="4547BB"/>
              </a:solidFill>
            </a:endParaRPr>
          </a:p>
        </p:txBody>
      </p:sp>
      <p:sp>
        <p:nvSpPr>
          <p:cNvPr id="167" name="Google Shape;167;p20"/>
          <p:cNvSpPr txBox="1"/>
          <p:nvPr/>
        </p:nvSpPr>
        <p:spPr>
          <a:xfrm>
            <a:off x="608300" y="5916125"/>
            <a:ext cx="10949400" cy="5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rgbClr val="4547BB"/>
                </a:solidFill>
              </a:rPr>
              <a:t>Планируется применение итерационного подхода к разработке, подробнее на следующем слайде</a:t>
            </a:r>
            <a:endParaRPr>
              <a:solidFill>
                <a:srgbClr val="4547BB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1"/>
          <p:cNvSpPr txBox="1"/>
          <p:nvPr/>
        </p:nvSpPr>
        <p:spPr>
          <a:xfrm>
            <a:off x="504878" y="354700"/>
            <a:ext cx="111843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0" marR="508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911">
                <a:solidFill>
                  <a:srgbClr val="4547BB"/>
                </a:solidFill>
              </a:rPr>
              <a:t>План реализации</a:t>
            </a:r>
            <a:endParaRPr/>
          </a:p>
        </p:txBody>
      </p:sp>
      <p:sp>
        <p:nvSpPr>
          <p:cNvPr id="174" name="Google Shape;174;p21"/>
          <p:cNvSpPr txBox="1"/>
          <p:nvPr/>
        </p:nvSpPr>
        <p:spPr>
          <a:xfrm>
            <a:off x="392475" y="869175"/>
            <a:ext cx="10988400" cy="9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rgbClr val="4547BB"/>
                </a:solidFill>
              </a:rPr>
              <a:t>Для достижения максимально эффективной разработки после MVP планируется применять итерационный подход. </a:t>
            </a:r>
            <a:endParaRPr>
              <a:solidFill>
                <a:srgbClr val="4547BB"/>
              </a:solidFill>
            </a:endParaRPr>
          </a:p>
        </p:txBody>
      </p:sp>
      <p:graphicFrame>
        <p:nvGraphicFramePr>
          <p:cNvPr id="175" name="Google Shape;175;p21"/>
          <p:cNvGraphicFramePr/>
          <p:nvPr/>
        </p:nvGraphicFramePr>
        <p:xfrm>
          <a:off x="4488950" y="1427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{32FAF6AD-13B3-42D8-9ABD-887A492E2931}</a:tableStyleId>
              </a:tblPr>
              <a:tblGrid>
                <a:gridCol w="1314450"/>
                <a:gridCol w="2695575"/>
              </a:tblGrid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100">
                          <a:solidFill>
                            <a:srgbClr val="4547BB"/>
                          </a:solidFill>
                        </a:rPr>
                        <a:t>ЦИКЛ ДЕМИНГА</a:t>
                      </a:r>
                      <a:endParaRPr b="1" sz="1100">
                        <a:solidFill>
                          <a:srgbClr val="4547BB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100">
                          <a:solidFill>
                            <a:srgbClr val="4547BB"/>
                          </a:solidFill>
                        </a:rPr>
                        <a:t>SCRUM</a:t>
                      </a:r>
                      <a:endParaRPr b="1" sz="1100">
                        <a:solidFill>
                          <a:srgbClr val="4547BB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00">
                          <a:solidFill>
                            <a:srgbClr val="4547BB"/>
                          </a:solidFill>
                        </a:rPr>
                        <a:t>Plan</a:t>
                      </a:r>
                      <a:r>
                        <a:rPr lang="ru-RU" sz="1200">
                          <a:solidFill>
                            <a:srgbClr val="4547BB"/>
                          </a:solidFill>
                        </a:rPr>
                        <a:t> — планируй</a:t>
                      </a:r>
                      <a:endParaRPr sz="1200">
                        <a:solidFill>
                          <a:srgbClr val="4547BB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>
                          <a:solidFill>
                            <a:srgbClr val="4547BB"/>
                          </a:solidFill>
                        </a:rPr>
                        <a:t>Планирование бэклога</a:t>
                      </a:r>
                      <a:endParaRPr sz="1200">
                        <a:solidFill>
                          <a:srgbClr val="4547BB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00">
                          <a:solidFill>
                            <a:srgbClr val="4547BB"/>
                          </a:solidFill>
                        </a:rPr>
                        <a:t>Do</a:t>
                      </a:r>
                      <a:r>
                        <a:rPr lang="ru-RU" sz="1200">
                          <a:solidFill>
                            <a:srgbClr val="4547BB"/>
                          </a:solidFill>
                        </a:rPr>
                        <a:t> — делай</a:t>
                      </a:r>
                      <a:endParaRPr sz="1200">
                        <a:solidFill>
                          <a:srgbClr val="4547BB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>
                          <a:solidFill>
                            <a:srgbClr val="4547BB"/>
                          </a:solidFill>
                        </a:rPr>
                        <a:t>Выполнение задач бэклога</a:t>
                      </a:r>
                      <a:endParaRPr sz="1200">
                        <a:solidFill>
                          <a:srgbClr val="4547BB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00">
                          <a:solidFill>
                            <a:srgbClr val="4547BB"/>
                          </a:solidFill>
                        </a:rPr>
                        <a:t>Check</a:t>
                      </a:r>
                      <a:r>
                        <a:rPr lang="ru-RU" sz="1200">
                          <a:solidFill>
                            <a:srgbClr val="4547BB"/>
                          </a:solidFill>
                        </a:rPr>
                        <a:t> — проверяй</a:t>
                      </a:r>
                      <a:endParaRPr sz="1200">
                        <a:solidFill>
                          <a:srgbClr val="4547BB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>
                          <a:solidFill>
                            <a:srgbClr val="4547BB"/>
                          </a:solidFill>
                        </a:rPr>
                        <a:t>Презентация итога </a:t>
                      </a:r>
                      <a:r>
                        <a:rPr lang="ru-RU" sz="1200">
                          <a:solidFill>
                            <a:srgbClr val="4547BB"/>
                          </a:solidFill>
                        </a:rPr>
                        <a:t>бэклога</a:t>
                      </a:r>
                      <a:endParaRPr sz="1200">
                        <a:solidFill>
                          <a:srgbClr val="4547BB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200">
                          <a:solidFill>
                            <a:srgbClr val="4547BB"/>
                          </a:solidFill>
                        </a:rPr>
                        <a:t>Act</a:t>
                      </a:r>
                      <a:r>
                        <a:rPr lang="ru-RU" sz="1200">
                          <a:solidFill>
                            <a:srgbClr val="4547BB"/>
                          </a:solidFill>
                        </a:rPr>
                        <a:t> — действуй</a:t>
                      </a:r>
                      <a:endParaRPr sz="1200">
                        <a:solidFill>
                          <a:srgbClr val="4547BB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>
                          <a:solidFill>
                            <a:srgbClr val="4547BB"/>
                          </a:solidFill>
                        </a:rPr>
                        <a:t>Пересмотр требований и смена стратегии</a:t>
                      </a:r>
                      <a:endParaRPr sz="1200">
                        <a:solidFill>
                          <a:srgbClr val="4547BB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76" name="Google Shape;176;p21"/>
          <p:cNvSpPr txBox="1"/>
          <p:nvPr/>
        </p:nvSpPr>
        <p:spPr>
          <a:xfrm>
            <a:off x="4370075" y="3924450"/>
            <a:ext cx="7319100" cy="27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>
                <a:solidFill>
                  <a:srgbClr val="4547BB"/>
                </a:solidFill>
              </a:rPr>
              <a:t>Преимущества подхода PDCA:</a:t>
            </a:r>
            <a:endParaRPr b="1">
              <a:solidFill>
                <a:srgbClr val="4547BB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4547BB"/>
              </a:buClr>
              <a:buSzPts val="1100"/>
              <a:buChar char="●"/>
            </a:pPr>
            <a:r>
              <a:rPr lang="ru-RU">
                <a:solidFill>
                  <a:srgbClr val="4547BB"/>
                </a:solidFill>
              </a:rPr>
              <a:t>сокращение затрат (временных, финансовых) на изменений / устранение проблем за счет раннего тестирования / тестирования отдельных частей </a:t>
            </a:r>
            <a:endParaRPr>
              <a:solidFill>
                <a:srgbClr val="4547BB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547BB"/>
              </a:buClr>
              <a:buSzPts val="1100"/>
              <a:buChar char="●"/>
            </a:pPr>
            <a:r>
              <a:rPr lang="ru-RU">
                <a:solidFill>
                  <a:srgbClr val="4547BB"/>
                </a:solidFill>
              </a:rPr>
              <a:t>управление качеством, совершенствование решения (ПО);</a:t>
            </a:r>
            <a:endParaRPr>
              <a:solidFill>
                <a:srgbClr val="4547BB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547BB"/>
              </a:buClr>
              <a:buSzPts val="1100"/>
              <a:buChar char="●"/>
            </a:pPr>
            <a:r>
              <a:rPr lang="ru-RU">
                <a:solidFill>
                  <a:srgbClr val="4547BB"/>
                </a:solidFill>
              </a:rPr>
              <a:t>реализация инициатив, изменений, улучшений на ранних стадиях;</a:t>
            </a:r>
            <a:endParaRPr>
              <a:solidFill>
                <a:srgbClr val="4547BB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547BB"/>
              </a:buClr>
              <a:buSzPts val="1100"/>
              <a:buChar char="●"/>
            </a:pPr>
            <a:r>
              <a:rPr lang="ru-RU">
                <a:solidFill>
                  <a:srgbClr val="4547BB"/>
                </a:solidFill>
              </a:rPr>
              <a:t>изучение нескольких вариантов решения проблемы, тестирование их на ранних стадиях / отдельных сервисах (микросервисах);</a:t>
            </a:r>
            <a:endParaRPr>
              <a:solidFill>
                <a:srgbClr val="4547BB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547BB"/>
              </a:buClr>
              <a:buSzPts val="1100"/>
              <a:buChar char="●"/>
            </a:pPr>
            <a:r>
              <a:rPr lang="ru-RU">
                <a:solidFill>
                  <a:srgbClr val="4547BB"/>
                </a:solidFill>
              </a:rPr>
              <a:t>экономия ресурсов – тестирование различных решений на небольших участках, чтобы предотвратить неэффективное расходование денег, материалов, времени.</a:t>
            </a:r>
            <a:endParaRPr>
              <a:solidFill>
                <a:srgbClr val="4547BB"/>
              </a:solidFill>
            </a:endParaRPr>
          </a:p>
        </p:txBody>
      </p:sp>
      <p:sp>
        <p:nvSpPr>
          <p:cNvPr id="177" name="Google Shape;177;p21"/>
          <p:cNvSpPr txBox="1"/>
          <p:nvPr/>
        </p:nvSpPr>
        <p:spPr>
          <a:xfrm>
            <a:off x="392475" y="1321275"/>
            <a:ext cx="49251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b="1" lang="ru-RU" sz="2300">
                <a:solidFill>
                  <a:srgbClr val="4547BB"/>
                </a:solidFill>
              </a:rPr>
              <a:t>PDCA (Plan-Do-Check-Act)</a:t>
            </a:r>
            <a:endParaRPr b="1" sz="2300">
              <a:solidFill>
                <a:srgbClr val="4547BB"/>
              </a:solidFill>
            </a:endParaRPr>
          </a:p>
        </p:txBody>
      </p:sp>
      <p:pic>
        <p:nvPicPr>
          <p:cNvPr id="178" name="Google Shape;178;p21" title="Диаграмма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12475"/>
            <a:ext cx="3757025" cy="29911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