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1a199dc9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1a199d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11a199dc9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11a199d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11a199dc9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11a199d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1136164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21136164be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1136164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1136164be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11a199dc9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11a199dc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11a199dc9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11a199d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11a199dc9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11a199d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11a199dc9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11a199d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02367" y="408879"/>
            <a:ext cx="8409483" cy="341970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1</a:t>
            </a:r>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Play Store App Review Analysis</a:t>
            </a:r>
            <a:br>
              <a:rPr b="1" lang="en-US" sz="3600">
                <a:solidFill>
                  <a:schemeClr val="lt1"/>
                </a:solidFill>
                <a:latin typeface="Montserrat"/>
                <a:ea typeface="Montserrat"/>
                <a:cs typeface="Montserrat"/>
                <a:sym typeface="Montserrat"/>
              </a:rPr>
            </a:br>
            <a:br>
              <a:rPr b="1" lang="en-US" sz="2000">
                <a:solidFill>
                  <a:schemeClr val="lt1"/>
                </a:solidFill>
                <a:latin typeface="Montserrat"/>
                <a:ea typeface="Montserrat"/>
                <a:cs typeface="Montserrat"/>
                <a:sym typeface="Montserrat"/>
              </a:rPr>
            </a:b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3"/>
          <p:cNvSpPr txBox="1"/>
          <p:nvPr/>
        </p:nvSpPr>
        <p:spPr>
          <a:xfrm>
            <a:off x="782600" y="2943450"/>
            <a:ext cx="4303200" cy="1015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None/>
            </a:pPr>
            <a:r>
              <a:rPr b="1" i="0" lang="en-US" sz="2000" u="none" cap="none" strike="noStrike">
                <a:solidFill>
                  <a:srgbClr val="EF8600"/>
                </a:solidFill>
                <a:latin typeface="Montserrat"/>
                <a:ea typeface="Montserrat"/>
                <a:cs typeface="Montserrat"/>
                <a:sym typeface="Montserrat"/>
              </a:rPr>
              <a:t>By- Saugata Deb</a:t>
            </a:r>
            <a:br>
              <a:rPr b="1" i="0" lang="en-US" sz="2000" u="none" cap="none" strike="noStrike">
                <a:solidFill>
                  <a:srgbClr val="EF8600"/>
                </a:solidFill>
                <a:latin typeface="Montserrat"/>
                <a:ea typeface="Montserrat"/>
                <a:cs typeface="Montserrat"/>
                <a:sym typeface="Montserrat"/>
              </a:rPr>
            </a:br>
            <a:r>
              <a:rPr b="1" i="0" lang="en-US" sz="2000" u="none" cap="none" strike="noStrike">
                <a:solidFill>
                  <a:srgbClr val="EF8600"/>
                </a:solidFill>
                <a:latin typeface="Montserrat"/>
                <a:ea typeface="Montserrat"/>
                <a:cs typeface="Montserrat"/>
                <a:sym typeface="Montserrat"/>
              </a:rPr>
              <a:t>		Harshad Savle</a:t>
            </a:r>
            <a:br>
              <a:rPr b="1" i="0" lang="en-US" sz="2000" u="none" cap="none" strike="noStrike">
                <a:solidFill>
                  <a:srgbClr val="EF8600"/>
                </a:solidFill>
                <a:latin typeface="Montserrat"/>
                <a:ea typeface="Montserrat"/>
                <a:cs typeface="Montserrat"/>
                <a:sym typeface="Montserrat"/>
              </a:rPr>
            </a:br>
            <a:r>
              <a:rPr b="1" i="0" lang="en-US" sz="2000" u="none" cap="none" strike="noStrike">
                <a:solidFill>
                  <a:srgbClr val="EF8600"/>
                </a:solidFill>
                <a:latin typeface="Montserrat"/>
                <a:ea typeface="Montserrat"/>
                <a:cs typeface="Montserrat"/>
                <a:sym typeface="Montserrat"/>
              </a:rPr>
              <a:t>		Prasoon Kumar</a:t>
            </a:r>
            <a:endParaRPr b="0" i="0" sz="2000" u="none" cap="none" strike="noStrike">
              <a:solidFill>
                <a:srgbClr val="EF8600"/>
              </a:solidFill>
              <a:latin typeface="Arial"/>
              <a:ea typeface="Arial"/>
              <a:cs typeface="Arial"/>
              <a:sym typeface="Arial"/>
            </a:endParaRPr>
          </a:p>
        </p:txBody>
      </p:sp>
      <p:pic>
        <p:nvPicPr>
          <p:cNvPr id="57" name="Google Shape;57;p13"/>
          <p:cNvPicPr preferRelativeResize="0"/>
          <p:nvPr/>
        </p:nvPicPr>
        <p:blipFill>
          <a:blip r:embed="rId3">
            <a:alphaModFix/>
          </a:blip>
          <a:stretch>
            <a:fillRect/>
          </a:stretch>
        </p:blipFill>
        <p:spPr>
          <a:xfrm>
            <a:off x="5199750" y="2788325"/>
            <a:ext cx="2966526" cy="1483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Cleaning</a:t>
            </a:r>
            <a:endParaRPr/>
          </a:p>
        </p:txBody>
      </p:sp>
      <p:sp>
        <p:nvSpPr>
          <p:cNvPr id="116" name="Google Shape;116;p22"/>
          <p:cNvSpPr txBox="1"/>
          <p:nvPr>
            <p:ph idx="1" type="body"/>
          </p:nvPr>
        </p:nvSpPr>
        <p:spPr>
          <a:xfrm>
            <a:off x="311700" y="1152475"/>
            <a:ext cx="8520600" cy="3922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chemeClr val="accent2"/>
                </a:solidFill>
                <a:latin typeface="Times New Roman"/>
                <a:ea typeface="Times New Roman"/>
                <a:cs typeface="Times New Roman"/>
                <a:sym typeface="Times New Roman"/>
              </a:rPr>
              <a:t>Data cleaning not just means removing the incorrect data or erroneous data. Many times we get the data which has all kinds of values some of them will cause problems during the analysis of the data and make our predictions incorrect. So we have to make sure our data has no erroneous values.</a:t>
            </a:r>
            <a:endParaRPr>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US">
                <a:solidFill>
                  <a:schemeClr val="accent2"/>
                </a:solidFill>
                <a:latin typeface="Times New Roman"/>
                <a:ea typeface="Times New Roman"/>
                <a:cs typeface="Times New Roman"/>
                <a:sym typeface="Times New Roman"/>
              </a:rPr>
              <a:t>Data Cleaning Step:</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latin typeface="Times New Roman"/>
                <a:ea typeface="Times New Roman"/>
                <a:cs typeface="Times New Roman"/>
                <a:sym typeface="Times New Roman"/>
              </a:rPr>
              <a:t>Removing unwanted Values</a:t>
            </a:r>
            <a:r>
              <a:rPr lang="en-US">
                <a:solidFill>
                  <a:schemeClr val="accent2"/>
                </a:solidFill>
                <a:latin typeface="Times New Roman"/>
                <a:ea typeface="Times New Roman"/>
                <a:cs typeface="Times New Roman"/>
                <a:sym typeface="Times New Roman"/>
              </a:rPr>
              <a:t> : Deleting of duplicate/incorrect or irrelevant values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latin typeface="Times New Roman"/>
                <a:ea typeface="Times New Roman"/>
                <a:cs typeface="Times New Roman"/>
                <a:sym typeface="Times New Roman"/>
              </a:rPr>
              <a:t>Handling Missing Values</a:t>
            </a:r>
            <a:r>
              <a:rPr lang="en-US">
                <a:solidFill>
                  <a:schemeClr val="accent2"/>
                </a:solidFill>
                <a:latin typeface="Times New Roman"/>
                <a:ea typeface="Times New Roman"/>
                <a:cs typeface="Times New Roman"/>
                <a:sym typeface="Times New Roman"/>
              </a:rPr>
              <a:t>: Handling missing values in our Dataset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latin typeface="Times New Roman"/>
                <a:ea typeface="Times New Roman"/>
                <a:cs typeface="Times New Roman"/>
                <a:sym typeface="Times New Roman"/>
              </a:rPr>
              <a:t>Handling Structural Errors</a:t>
            </a:r>
            <a:r>
              <a:rPr lang="en-US">
                <a:solidFill>
                  <a:schemeClr val="accent2"/>
                </a:solidFill>
                <a:latin typeface="Times New Roman"/>
                <a:ea typeface="Times New Roman"/>
                <a:cs typeface="Times New Roman"/>
                <a:sym typeface="Times New Roman"/>
              </a:rPr>
              <a:t>: Fixing mislabelled categories or classes, Types, Strange name conventions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1" lang="en-US">
                <a:solidFill>
                  <a:schemeClr val="accent2"/>
                </a:solidFill>
                <a:latin typeface="Times New Roman"/>
                <a:ea typeface="Times New Roman"/>
                <a:cs typeface="Times New Roman"/>
                <a:sym typeface="Times New Roman"/>
              </a:rPr>
              <a:t>Filtering Unwanted Outliers</a:t>
            </a:r>
            <a:r>
              <a:rPr lang="en-US">
                <a:solidFill>
                  <a:schemeClr val="accent2"/>
                </a:solidFill>
                <a:latin typeface="Times New Roman"/>
                <a:ea typeface="Times New Roman"/>
                <a:cs typeface="Times New Roman"/>
                <a:sym typeface="Times New Roman"/>
              </a:rPr>
              <a:t>: Removing incorrect or unwanted outliers</a:t>
            </a:r>
            <a:endParaRPr>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Times New Roman"/>
              <a:buChar char="•"/>
            </a:pPr>
            <a:r>
              <a:rPr b="1" lang="en-US">
                <a:solidFill>
                  <a:schemeClr val="accent2"/>
                </a:solidFill>
                <a:latin typeface="Times New Roman"/>
                <a:ea typeface="Times New Roman"/>
                <a:cs typeface="Times New Roman"/>
                <a:sym typeface="Times New Roman"/>
              </a:rPr>
              <a:t>Replacing missing values with mean,</a:t>
            </a:r>
            <a:r>
              <a:rPr b="1" lang="en-US">
                <a:solidFill>
                  <a:schemeClr val="accent2"/>
                </a:solidFill>
                <a:latin typeface="Times New Roman"/>
                <a:ea typeface="Times New Roman"/>
                <a:cs typeface="Times New Roman"/>
                <a:sym typeface="Times New Roman"/>
              </a:rPr>
              <a:t>median</a:t>
            </a:r>
            <a:r>
              <a:rPr b="1" lang="en-US">
                <a:solidFill>
                  <a:schemeClr val="accent2"/>
                </a:solidFill>
                <a:latin typeface="Times New Roman"/>
                <a:ea typeface="Times New Roman"/>
                <a:cs typeface="Times New Roman"/>
                <a:sym typeface="Times New Roman"/>
              </a:rPr>
              <a:t> or mode</a:t>
            </a:r>
            <a:r>
              <a:rPr lang="en-US">
                <a:solidFill>
                  <a:schemeClr val="accent2"/>
                </a:solidFill>
                <a:latin typeface="Times New Roman"/>
                <a:ea typeface="Times New Roman"/>
                <a:cs typeface="Times New Roman"/>
                <a:sym typeface="Times New Roman"/>
              </a:rPr>
              <a:t>: Replacing missing values with median is the most popular method of replacing missing values</a:t>
            </a:r>
            <a:endParaRPr>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22800" y="15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a:t>
            </a:r>
            <a:endParaRPr/>
          </a:p>
        </p:txBody>
      </p:sp>
      <p:sp>
        <p:nvSpPr>
          <p:cNvPr id="122" name="Google Shape;122;p23"/>
          <p:cNvSpPr txBox="1"/>
          <p:nvPr>
            <p:ph idx="1" type="body"/>
          </p:nvPr>
        </p:nvSpPr>
        <p:spPr>
          <a:xfrm>
            <a:off x="222800" y="7313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Top Categories in Playstore</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From above graph we can conclude that there is 1939 applications which falls under FAMILY category.</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top 5 categories of Application in the playstore are FAMILY,GAME,TOOLS,,BUSINESS,MEDICAL.</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there is only 53 applications which falls under BEAUTY category.</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We can also conclude that there is significant difference between the top two categories FAMILY 1939 Apps and GAME 1121 Apps. </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This shows that there are more application </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developers who develops Apps under FAMILY. Category.</a:t>
            </a:r>
            <a:endParaRPr sz="14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a:solidFill>
                <a:schemeClr val="accent2"/>
              </a:solidFill>
            </a:endParaRPr>
          </a:p>
        </p:txBody>
      </p:sp>
      <p:pic>
        <p:nvPicPr>
          <p:cNvPr id="123" name="Google Shape;123;p23"/>
          <p:cNvPicPr preferRelativeResize="0"/>
          <p:nvPr/>
        </p:nvPicPr>
        <p:blipFill rotWithShape="1">
          <a:blip r:embed="rId3">
            <a:alphaModFix/>
          </a:blip>
          <a:srcRect b="0" l="0" r="0" t="0"/>
          <a:stretch/>
        </p:blipFill>
        <p:spPr>
          <a:xfrm>
            <a:off x="4347000" y="2763850"/>
            <a:ext cx="3721550" cy="237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02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29" name="Google Shape;129;p24"/>
          <p:cNvSpPr txBox="1"/>
          <p:nvPr>
            <p:ph idx="1" type="body"/>
          </p:nvPr>
        </p:nvSpPr>
        <p:spPr>
          <a:xfrm>
            <a:off x="159300" y="674825"/>
            <a:ext cx="86730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Top Genres in the Playstore</a:t>
            </a:r>
            <a:endParaRPr b="1" sz="16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bar plot in plotly we can conclude that maximum application which have been developed falls under App Genre Tools 840.</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from above we can observe from above plot that least applications were developed under App Genre </a:t>
            </a:r>
            <a:r>
              <a:rPr lang="en-US" sz="1200">
                <a:solidFill>
                  <a:schemeClr val="accent2"/>
                </a:solidFill>
                <a:highlight>
                  <a:srgbClr val="FFFFFF"/>
                </a:highlight>
                <a:latin typeface="Times New Roman"/>
                <a:ea typeface="Times New Roman"/>
                <a:cs typeface="Times New Roman"/>
                <a:sym typeface="Times New Roman"/>
              </a:rPr>
              <a:t>Entertainment</a:t>
            </a:r>
            <a:r>
              <a:rPr lang="en-US" sz="1200">
                <a:solidFill>
                  <a:schemeClr val="accent2"/>
                </a:solidFill>
                <a:highlight>
                  <a:srgbClr val="FFFFFF"/>
                </a:highlight>
                <a:latin typeface="Times New Roman"/>
                <a:ea typeface="Times New Roman"/>
                <a:cs typeface="Times New Roman"/>
                <a:sym typeface="Times New Roman"/>
              </a:rPr>
              <a:t>,Music &amp; Video 23.</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top 5 Genres are Tools,</a:t>
            </a:r>
            <a:r>
              <a:rPr lang="en-US" sz="1200">
                <a:solidFill>
                  <a:schemeClr val="accent2"/>
                </a:solidFill>
                <a:highlight>
                  <a:srgbClr val="FFFFFF"/>
                </a:highlight>
                <a:latin typeface="Times New Roman"/>
                <a:ea typeface="Times New Roman"/>
                <a:cs typeface="Times New Roman"/>
                <a:sym typeface="Times New Roman"/>
              </a:rPr>
              <a:t>Entertainment</a:t>
            </a:r>
            <a:r>
              <a:rPr lang="en-US" sz="1200">
                <a:solidFill>
                  <a:schemeClr val="accent2"/>
                </a:solidFill>
                <a:highlight>
                  <a:srgbClr val="FFFFFF"/>
                </a:highlight>
                <a:latin typeface="Times New Roman"/>
                <a:ea typeface="Times New Roman"/>
                <a:cs typeface="Times New Roman"/>
                <a:sym typeface="Times New Roman"/>
              </a:rPr>
              <a:t>,Education,business and Medical which are 840,587,427,407,460 in Top 5 Genre name order.</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b="0" i="0" sz="1400">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accent2"/>
              </a:solidFill>
              <a:latin typeface="Times New Roman"/>
              <a:ea typeface="Times New Roman"/>
              <a:cs typeface="Times New Roman"/>
              <a:sym typeface="Times New Roman"/>
            </a:endParaRPr>
          </a:p>
        </p:txBody>
      </p:sp>
      <p:pic>
        <p:nvPicPr>
          <p:cNvPr id="130" name="Google Shape;130;p24"/>
          <p:cNvPicPr preferRelativeResize="0"/>
          <p:nvPr/>
        </p:nvPicPr>
        <p:blipFill rotWithShape="1">
          <a:blip r:embed="rId3">
            <a:alphaModFix/>
          </a:blip>
          <a:srcRect b="0" l="0" r="0" t="0"/>
          <a:stretch/>
        </p:blipFill>
        <p:spPr>
          <a:xfrm>
            <a:off x="4342575" y="2410525"/>
            <a:ext cx="4333824" cy="252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5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36" name="Google Shape;136;p25"/>
          <p:cNvSpPr txBox="1"/>
          <p:nvPr>
            <p:ph idx="1" type="body"/>
          </p:nvPr>
        </p:nvSpPr>
        <p:spPr>
          <a:xfrm>
            <a:off x="311700" y="863550"/>
            <a:ext cx="8520600" cy="398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600">
                <a:solidFill>
                  <a:schemeClr val="accent2"/>
                </a:solidFill>
                <a:latin typeface="Times New Roman"/>
                <a:ea typeface="Times New Roman"/>
                <a:cs typeface="Times New Roman"/>
                <a:sym typeface="Times New Roman"/>
              </a:rPr>
              <a:t>Top Content Rating of each Category of App per installation</a:t>
            </a:r>
            <a:endParaRPr b="1" sz="20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above graph by plotly we can conclude that App Having 'Content Rating' - </a:t>
            </a:r>
            <a:r>
              <a:rPr b="1" lang="en-US" sz="1200">
                <a:solidFill>
                  <a:schemeClr val="accent2"/>
                </a:solidFill>
                <a:highlight>
                  <a:srgbClr val="FFFFFF"/>
                </a:highlight>
                <a:latin typeface="Roboto"/>
                <a:ea typeface="Roboto"/>
                <a:cs typeface="Roboto"/>
                <a:sym typeface="Roboto"/>
              </a:rPr>
              <a:t>Everyone</a:t>
            </a:r>
            <a:r>
              <a:rPr lang="en-US" sz="1200">
                <a:solidFill>
                  <a:schemeClr val="accent2"/>
                </a:solidFill>
                <a:highlight>
                  <a:srgbClr val="FFFFFF"/>
                </a:highlight>
                <a:latin typeface="Roboto"/>
                <a:ea typeface="Roboto"/>
                <a:cs typeface="Roboto"/>
                <a:sym typeface="Roboto"/>
              </a:rPr>
              <a:t> is having maximum number installation of </a:t>
            </a:r>
            <a:r>
              <a:rPr b="1" lang="en-US" sz="1200">
                <a:solidFill>
                  <a:schemeClr val="accent2"/>
                </a:solidFill>
                <a:highlight>
                  <a:srgbClr val="FFFFFF"/>
                </a:highlight>
                <a:latin typeface="Roboto"/>
                <a:ea typeface="Roboto"/>
                <a:cs typeface="Roboto"/>
                <a:sym typeface="Roboto"/>
              </a:rPr>
              <a:t>100.228B</a:t>
            </a:r>
            <a:endParaRPr b="1"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can conclude that there are </a:t>
            </a:r>
            <a:r>
              <a:rPr b="1" lang="en-US" sz="1200">
                <a:solidFill>
                  <a:schemeClr val="accent2"/>
                </a:solidFill>
                <a:highlight>
                  <a:srgbClr val="FFFFFF"/>
                </a:highlight>
                <a:latin typeface="Roboto"/>
                <a:ea typeface="Roboto"/>
                <a:cs typeface="Roboto"/>
                <a:sym typeface="Roboto"/>
              </a:rPr>
              <a:t>4.29B </a:t>
            </a:r>
            <a:r>
              <a:rPr lang="en-US" sz="1200">
                <a:solidFill>
                  <a:schemeClr val="accent2"/>
                </a:solidFill>
                <a:highlight>
                  <a:srgbClr val="FFFFFF"/>
                </a:highlight>
                <a:latin typeface="Roboto"/>
                <a:ea typeface="Roboto"/>
                <a:cs typeface="Roboto"/>
                <a:sym typeface="Roboto"/>
              </a:rPr>
              <a:t> installation for application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having Content Rating of </a:t>
            </a:r>
            <a:r>
              <a:rPr b="1" lang="en-US" sz="1200">
                <a:solidFill>
                  <a:schemeClr val="accent2"/>
                </a:solidFill>
                <a:highlight>
                  <a:srgbClr val="FFFFFF"/>
                </a:highlight>
                <a:latin typeface="Roboto"/>
                <a:ea typeface="Roboto"/>
                <a:cs typeface="Roboto"/>
                <a:sym typeface="Roboto"/>
              </a:rPr>
              <a:t>Everyone 10+</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We can also conclude that there are no such </a:t>
            </a:r>
            <a:r>
              <a:rPr lang="en-US" sz="1200">
                <a:solidFill>
                  <a:schemeClr val="accent2"/>
                </a:solidFill>
                <a:highlight>
                  <a:srgbClr val="FFFFFF"/>
                </a:highlight>
                <a:latin typeface="Roboto"/>
                <a:ea typeface="Roboto"/>
                <a:cs typeface="Roboto"/>
                <a:sym typeface="Roboto"/>
              </a:rPr>
              <a:t>noticeable</a:t>
            </a:r>
            <a:r>
              <a:rPr lang="en-US"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installation for Application having Content Rating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of </a:t>
            </a:r>
            <a:r>
              <a:rPr b="1" lang="en-US" sz="1200">
                <a:solidFill>
                  <a:schemeClr val="accent2"/>
                </a:solidFill>
                <a:highlight>
                  <a:srgbClr val="FFFFFF"/>
                </a:highlight>
                <a:latin typeface="Roboto"/>
                <a:ea typeface="Roboto"/>
                <a:cs typeface="Roboto"/>
                <a:sym typeface="Roboto"/>
              </a:rPr>
              <a:t>Adults only 18+</a:t>
            </a:r>
            <a:r>
              <a:rPr lang="en-US" sz="1200">
                <a:solidFill>
                  <a:schemeClr val="accent2"/>
                </a:solidFill>
                <a:highlight>
                  <a:srgbClr val="FFFFFF"/>
                </a:highlight>
                <a:latin typeface="Roboto"/>
                <a:ea typeface="Roboto"/>
                <a:cs typeface="Roboto"/>
                <a:sym typeface="Roboto"/>
              </a:rPr>
              <a:t> and </a:t>
            </a:r>
            <a:r>
              <a:rPr b="1" lang="en-US" sz="1200">
                <a:solidFill>
                  <a:schemeClr val="accent2"/>
                </a:solidFill>
                <a:highlight>
                  <a:srgbClr val="FFFFFF"/>
                </a:highlight>
                <a:latin typeface="Roboto"/>
                <a:ea typeface="Roboto"/>
                <a:cs typeface="Roboto"/>
                <a:sym typeface="Roboto"/>
              </a:rPr>
              <a:t>Unrated</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37" name="Google Shape;137;p25"/>
          <p:cNvPicPr preferRelativeResize="0"/>
          <p:nvPr/>
        </p:nvPicPr>
        <p:blipFill rotWithShape="1">
          <a:blip r:embed="rId3">
            <a:alphaModFix/>
          </a:blip>
          <a:srcRect b="0" l="0" r="0" t="0"/>
          <a:stretch/>
        </p:blipFill>
        <p:spPr>
          <a:xfrm>
            <a:off x="5459374" y="1688850"/>
            <a:ext cx="3631600" cy="2873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43" name="Google Shape;143;p26"/>
          <p:cNvSpPr txBox="1"/>
          <p:nvPr>
            <p:ph idx="1" type="body"/>
          </p:nvPr>
        </p:nvSpPr>
        <p:spPr>
          <a:xfrm>
            <a:off x="311700" y="1052583"/>
            <a:ext cx="8520600" cy="36654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What is the percentage of free and paid Apps in the Play Store?</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the above chart we can conclude that most of the apps available</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on the playstore are free which are enjoyed by most of the users.</a:t>
            </a:r>
            <a:endParaRPr sz="1200">
              <a:solidFill>
                <a:schemeClr val="accent2"/>
              </a:solidFill>
              <a:highlight>
                <a:srgbClr val="FFFFFF"/>
              </a:highlight>
              <a:latin typeface="Times New Roman"/>
              <a:ea typeface="Times New Roman"/>
              <a:cs typeface="Times New Roman"/>
              <a:sym typeface="Times New Roman"/>
            </a:endParaRPr>
          </a:p>
          <a:p>
            <a:pPr indent="-304800" lvl="1" marL="914400" rtl="0" algn="l">
              <a:spcBef>
                <a:spcPts val="12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Free Apps= 92.635%</a:t>
            </a:r>
            <a:endParaRPr sz="1200">
              <a:solidFill>
                <a:schemeClr val="accent2"/>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Paid Apps= 7.365%</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44" name="Google Shape;144;p26"/>
          <p:cNvPicPr preferRelativeResize="0"/>
          <p:nvPr/>
        </p:nvPicPr>
        <p:blipFill rotWithShape="1">
          <a:blip r:embed="rId3">
            <a:alphaModFix/>
          </a:blip>
          <a:srcRect b="0" l="0" r="0" t="0"/>
          <a:stretch/>
        </p:blipFill>
        <p:spPr>
          <a:xfrm>
            <a:off x="5955725" y="1926575"/>
            <a:ext cx="3188275" cy="297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10692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50" name="Google Shape;150;p27"/>
          <p:cNvSpPr txBox="1"/>
          <p:nvPr>
            <p:ph idx="1" type="body"/>
          </p:nvPr>
        </p:nvSpPr>
        <p:spPr>
          <a:xfrm>
            <a:off x="347951" y="8635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Effect of the last update on rating</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US" sz="1200">
                <a:solidFill>
                  <a:schemeClr val="accent2"/>
                </a:solidFill>
                <a:highlight>
                  <a:srgbClr val="FFFFFF"/>
                </a:highlight>
                <a:latin typeface="Roboto"/>
                <a:ea typeface="Roboto"/>
                <a:cs typeface="Roboto"/>
                <a:sym typeface="Roboto"/>
              </a:rPr>
              <a:t>From this graph from plotly we can conclude that there</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is more number ratings given the application which are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updated recently in 2018 no. of rating is 6929 than those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application which were updated in 2017 no .of rating 1823.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This shows with the latest update user reviews response </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increases for both less or more ratings.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6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b="1" sz="16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p:txBody>
      </p:sp>
      <p:pic>
        <p:nvPicPr>
          <p:cNvPr id="151" name="Google Shape;151;p27"/>
          <p:cNvPicPr preferRelativeResize="0"/>
          <p:nvPr/>
        </p:nvPicPr>
        <p:blipFill>
          <a:blip r:embed="rId3">
            <a:alphaModFix/>
          </a:blip>
          <a:stretch>
            <a:fillRect/>
          </a:stretch>
        </p:blipFill>
        <p:spPr>
          <a:xfrm>
            <a:off x="4449975" y="863550"/>
            <a:ext cx="4547551" cy="3871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0692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57" name="Google Shape;157;p28"/>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Effect of the last update on the trends of rating</a:t>
            </a:r>
            <a:endParaRPr sz="14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From this graph from matplotlib and seaborn we can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conclude that rating is increasing in a proportionate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manner with the last updated time. So from this we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can be sure that with the latest update the reviewers </a:t>
            </a:r>
            <a:endParaRPr b="0" i="0"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are giving better rating.</a:t>
            </a:r>
            <a:endParaRPr/>
          </a:p>
          <a:p>
            <a:pPr indent="0" lvl="0" marL="114300" rtl="0" algn="l">
              <a:lnSpc>
                <a:spcPct val="115000"/>
              </a:lnSpc>
              <a:spcBef>
                <a:spcPts val="0"/>
              </a:spcBef>
              <a:spcAft>
                <a:spcPts val="0"/>
              </a:spcAft>
              <a:buSzPts val="1800"/>
              <a:buNone/>
            </a:pPr>
            <a:r>
              <a:t/>
            </a:r>
            <a:endParaRPr sz="1400">
              <a:latin typeface="Times New Roman"/>
              <a:ea typeface="Times New Roman"/>
              <a:cs typeface="Times New Roman"/>
              <a:sym typeface="Times New Roman"/>
            </a:endParaRPr>
          </a:p>
        </p:txBody>
      </p:sp>
      <p:pic>
        <p:nvPicPr>
          <p:cNvPr id="158" name="Google Shape;158;p28"/>
          <p:cNvPicPr preferRelativeResize="0"/>
          <p:nvPr/>
        </p:nvPicPr>
        <p:blipFill rotWithShape="1">
          <a:blip r:embed="rId3">
            <a:alphaModFix/>
          </a:blip>
          <a:srcRect b="0" l="0" r="0" t="0"/>
          <a:stretch/>
        </p:blipFill>
        <p:spPr>
          <a:xfrm>
            <a:off x="4672000" y="1100050"/>
            <a:ext cx="4313125" cy="36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141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Analysis &amp; Visualization(Cont..)</a:t>
            </a:r>
            <a:endParaRPr/>
          </a:p>
        </p:txBody>
      </p:sp>
      <p:sp>
        <p:nvSpPr>
          <p:cNvPr id="164" name="Google Shape;164;p29"/>
          <p:cNvSpPr txBox="1"/>
          <p:nvPr>
            <p:ph idx="1" type="body"/>
          </p:nvPr>
        </p:nvSpPr>
        <p:spPr>
          <a:xfrm>
            <a:off x="311700" y="921949"/>
            <a:ext cx="8520600" cy="40773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b="1" lang="en-US" sz="1200">
                <a:solidFill>
                  <a:schemeClr val="accent2"/>
                </a:solidFill>
                <a:highlight>
                  <a:srgbClr val="FFFFFF"/>
                </a:highlight>
                <a:latin typeface="Times New Roman"/>
                <a:ea typeface="Times New Roman"/>
                <a:cs typeface="Times New Roman"/>
                <a:sym typeface="Times New Roman"/>
              </a:rPr>
              <a:t>Effect on rating when the application was of type free and 'paid':</a:t>
            </a:r>
            <a:endParaRPr b="1"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t/>
            </a:r>
            <a:endParaRPr b="1"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From the above graph using plotly we can conclude that the Free Apps has got more rating in terms of number of rating. From this we can also see that </a:t>
            </a:r>
            <a:r>
              <a:rPr lang="en-US" sz="1200">
                <a:solidFill>
                  <a:schemeClr val="accent2"/>
                </a:solidFill>
                <a:highlight>
                  <a:srgbClr val="FFFFFF"/>
                </a:highlight>
                <a:latin typeface="Times New Roman"/>
                <a:ea typeface="Times New Roman"/>
                <a:cs typeface="Times New Roman"/>
                <a:sym typeface="Times New Roman"/>
              </a:rPr>
              <a:t>the</a:t>
            </a:r>
            <a:r>
              <a:rPr lang="en-US" sz="1200">
                <a:solidFill>
                  <a:schemeClr val="accent2"/>
                </a:solidFill>
                <a:highlight>
                  <a:srgbClr val="FFFFFF"/>
                </a:highlight>
                <a:latin typeface="Times New Roman"/>
                <a:ea typeface="Times New Roman"/>
                <a:cs typeface="Times New Roman"/>
                <a:sym typeface="Times New Roman"/>
              </a:rPr>
              <a:t> users of free App are way higher </a:t>
            </a:r>
            <a:r>
              <a:rPr lang="en-US" sz="1200">
                <a:solidFill>
                  <a:schemeClr val="accent2"/>
                </a:solidFill>
                <a:highlight>
                  <a:srgbClr val="FFFFFF"/>
                </a:highlight>
                <a:latin typeface="Times New Roman"/>
                <a:ea typeface="Times New Roman"/>
                <a:cs typeface="Times New Roman"/>
                <a:sym typeface="Times New Roman"/>
              </a:rPr>
              <a:t>than</a:t>
            </a:r>
            <a:r>
              <a:rPr lang="en-US" sz="1200">
                <a:solidFill>
                  <a:schemeClr val="accent2"/>
                </a:solidFill>
                <a:highlight>
                  <a:srgbClr val="FFFFFF"/>
                </a:highlight>
                <a:latin typeface="Times New Roman"/>
                <a:ea typeface="Times New Roman"/>
                <a:cs typeface="Times New Roman"/>
                <a:sym typeface="Times New Roman"/>
              </a:rPr>
              <a:t> those who uses paid App.</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But we try watch very </a:t>
            </a:r>
            <a:r>
              <a:rPr lang="en-US" sz="1200">
                <a:solidFill>
                  <a:schemeClr val="accent2"/>
                </a:solidFill>
                <a:highlight>
                  <a:srgbClr val="FFFFFF"/>
                </a:highlight>
                <a:latin typeface="Times New Roman"/>
                <a:ea typeface="Times New Roman"/>
                <a:cs typeface="Times New Roman"/>
                <a:sym typeface="Times New Roman"/>
              </a:rPr>
              <a:t>clearly</a:t>
            </a:r>
            <a:r>
              <a:rPr lang="en-US" sz="1200">
                <a:solidFill>
                  <a:schemeClr val="accent2"/>
                </a:solidFill>
                <a:highlight>
                  <a:srgbClr val="FFFFFF"/>
                </a:highlight>
                <a:latin typeface="Times New Roman"/>
                <a:ea typeface="Times New Roman"/>
                <a:cs typeface="Times New Roman"/>
                <a:sym typeface="Times New Roman"/>
              </a:rPr>
              <a:t> the highest rating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for both the Free and Paid Apps are 5. But if we</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go on finding the average of both the type of</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App we can see that the Average rating of the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Free Apps will be less as compared to that</a:t>
            </a:r>
            <a:r>
              <a:rPr lang="en-US" sz="1200">
                <a:solidFill>
                  <a:schemeClr val="accent2"/>
                </a:solidFill>
                <a:highlight>
                  <a:srgbClr val="FFFFFF"/>
                </a:highlight>
                <a:latin typeface="Times New Roman"/>
                <a:ea typeface="Times New Roman"/>
                <a:cs typeface="Times New Roman"/>
                <a:sym typeface="Times New Roman"/>
              </a:rPr>
              <a:t> </a:t>
            </a:r>
            <a:r>
              <a:rPr lang="en-US" sz="1200">
                <a:solidFill>
                  <a:schemeClr val="accent2"/>
                </a:solidFill>
                <a:highlight>
                  <a:srgbClr val="FFFFFF"/>
                </a:highlight>
                <a:latin typeface="Times New Roman"/>
                <a:ea typeface="Times New Roman"/>
                <a:cs typeface="Times New Roman"/>
                <a:sym typeface="Times New Roman"/>
              </a:rPr>
              <a:t>of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the Paid Apps . Again for the same that no. of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users in Free Apps are way too high . For Example</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Free App for Rating 4.3 has a number count of 2275</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as compared to only 201  count of rating for paid Apps</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with same Rating 4.3.</a:t>
            </a:r>
            <a:endParaRPr sz="1200">
              <a:solidFill>
                <a:schemeClr val="accent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500"/>
              </a:spcBef>
              <a:spcAft>
                <a:spcPts val="0"/>
              </a:spcAft>
              <a:buClr>
                <a:schemeClr val="accent2"/>
              </a:buClr>
              <a:buSzPts val="1400"/>
              <a:buFont typeface="Times New Roman"/>
              <a:buChar char="•"/>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b="0" i="0"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165" name="Google Shape;165;p29"/>
          <p:cNvPicPr preferRelativeResize="0"/>
          <p:nvPr/>
        </p:nvPicPr>
        <p:blipFill>
          <a:blip r:embed="rId3">
            <a:alphaModFix/>
          </a:blip>
          <a:stretch>
            <a:fillRect/>
          </a:stretch>
        </p:blipFill>
        <p:spPr>
          <a:xfrm>
            <a:off x="4572000" y="2429725"/>
            <a:ext cx="3603651" cy="233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 Analysis &amp; Visualization(Cont..)</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US" sz="1750">
                <a:solidFill>
                  <a:schemeClr val="accent2"/>
                </a:solidFill>
                <a:highlight>
                  <a:srgbClr val="FFFFFF"/>
                </a:highlight>
                <a:latin typeface="Times New Roman"/>
                <a:ea typeface="Times New Roman"/>
                <a:cs typeface="Times New Roman"/>
                <a:sym typeface="Times New Roman"/>
              </a:rPr>
              <a:t>Relationship between Rating and Average Reviews:</a:t>
            </a:r>
            <a:endParaRPr b="1" sz="175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9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the above graph we can conclude that as the rating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increases the average reviews for each ratings also increases.</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 Also we can observe some deviation after 4.5 rating as we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can see 4.5 rating has maximum no.of reviews of 1.1M and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reviews increases in quite proportionate manner with the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increase of rating but after 4.5 rating reviews eventually </a:t>
            </a:r>
            <a:endParaRPr sz="12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rPr lang="en-US" sz="1200">
                <a:solidFill>
                  <a:schemeClr val="accent2"/>
                </a:solidFill>
                <a:highlight>
                  <a:srgbClr val="FFFFFF"/>
                </a:highlight>
                <a:latin typeface="Roboto"/>
                <a:ea typeface="Roboto"/>
                <a:cs typeface="Roboto"/>
                <a:sym typeface="Roboto"/>
              </a:rPr>
              <a:t>decreases and we can see only around 26586 reviews.</a:t>
            </a:r>
            <a:endParaRPr sz="120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b="1" sz="1750">
              <a:solidFill>
                <a:schemeClr val="accent2"/>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pic>
        <p:nvPicPr>
          <p:cNvPr id="172" name="Google Shape;172;p30"/>
          <p:cNvPicPr preferRelativeResize="0"/>
          <p:nvPr/>
        </p:nvPicPr>
        <p:blipFill>
          <a:blip r:embed="rId3">
            <a:alphaModFix/>
          </a:blip>
          <a:stretch>
            <a:fillRect/>
          </a:stretch>
        </p:blipFill>
        <p:spPr>
          <a:xfrm>
            <a:off x="5766000" y="1233325"/>
            <a:ext cx="3378000" cy="3254726"/>
          </a:xfrm>
          <a:prstGeom prst="rect">
            <a:avLst/>
          </a:prstGeom>
          <a:noFill/>
          <a:ln>
            <a:noFill/>
          </a:ln>
        </p:spPr>
      </p:pic>
      <p:pic>
        <p:nvPicPr>
          <p:cNvPr id="173" name="Google Shape;173;p30"/>
          <p:cNvPicPr preferRelativeResize="0"/>
          <p:nvPr/>
        </p:nvPicPr>
        <p:blipFill>
          <a:blip r:embed="rId4">
            <a:alphaModFix/>
          </a:blip>
          <a:stretch>
            <a:fillRect/>
          </a:stretch>
        </p:blipFill>
        <p:spPr>
          <a:xfrm>
            <a:off x="3674025" y="3739700"/>
            <a:ext cx="2091975" cy="1269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 Analysis &amp; Visualization(Cont..)</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US" sz="1750">
                <a:solidFill>
                  <a:schemeClr val="accent2"/>
                </a:solidFill>
                <a:highlight>
                  <a:srgbClr val="FFFFFF"/>
                </a:highlight>
                <a:latin typeface="Times New Roman"/>
                <a:ea typeface="Times New Roman"/>
                <a:cs typeface="Times New Roman"/>
                <a:sym typeface="Times New Roman"/>
              </a:rPr>
              <a:t>Average Rating of each category:</a:t>
            </a:r>
            <a:endParaRPr b="1" sz="175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9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plot from plotly we can conclude that 'Event'</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category has got highest Average Rating of 4.39.</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we can see that 'Dating' Category has got Lowest </a:t>
            </a:r>
            <a:endParaRPr sz="1200">
              <a:solidFill>
                <a:schemeClr val="accent2"/>
              </a:solidFill>
              <a:highlight>
                <a:srgbClr val="FFFFFF"/>
              </a:highlight>
              <a:latin typeface="Times New Roman"/>
              <a:ea typeface="Times New Roman"/>
              <a:cs typeface="Times New Roman"/>
              <a:sym typeface="Times New Roman"/>
            </a:endParaRPr>
          </a:p>
          <a:p>
            <a:pPr indent="0" lvl="0" marL="457200" rtl="0" algn="l">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Average Rating of '4.033673'</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b="1" sz="1750">
              <a:solidFill>
                <a:schemeClr val="accent2"/>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a:latin typeface="Times New Roman"/>
              <a:ea typeface="Times New Roman"/>
              <a:cs typeface="Times New Roman"/>
              <a:sym typeface="Times New Roman"/>
            </a:endParaRPr>
          </a:p>
        </p:txBody>
      </p:sp>
      <p:pic>
        <p:nvPicPr>
          <p:cNvPr id="180" name="Google Shape;180;p31"/>
          <p:cNvPicPr preferRelativeResize="0"/>
          <p:nvPr/>
        </p:nvPicPr>
        <p:blipFill>
          <a:blip r:embed="rId3">
            <a:alphaModFix/>
          </a:blip>
          <a:stretch>
            <a:fillRect/>
          </a:stretch>
        </p:blipFill>
        <p:spPr>
          <a:xfrm>
            <a:off x="4906375" y="1256175"/>
            <a:ext cx="4106299" cy="3064300"/>
          </a:xfrm>
          <a:prstGeom prst="rect">
            <a:avLst/>
          </a:prstGeom>
          <a:noFill/>
          <a:ln>
            <a:noFill/>
          </a:ln>
        </p:spPr>
      </p:pic>
      <p:pic>
        <p:nvPicPr>
          <p:cNvPr id="181" name="Google Shape;181;p31"/>
          <p:cNvPicPr preferRelativeResize="0"/>
          <p:nvPr/>
        </p:nvPicPr>
        <p:blipFill>
          <a:blip r:embed="rId4">
            <a:alphaModFix/>
          </a:blip>
          <a:stretch>
            <a:fillRect/>
          </a:stretch>
        </p:blipFill>
        <p:spPr>
          <a:xfrm>
            <a:off x="527425" y="2982925"/>
            <a:ext cx="3414575" cy="2160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3" name="Google Shape;63;p14"/>
          <p:cNvSpPr txBox="1"/>
          <p:nvPr/>
        </p:nvSpPr>
        <p:spPr>
          <a:xfrm>
            <a:off x="929268" y="721112"/>
            <a:ext cx="20592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Introduction</a:t>
            </a:r>
            <a:endParaRPr b="0" i="0" sz="2800" u="none" cap="none" strike="noStrike">
              <a:solidFill>
                <a:schemeClr val="dk1"/>
              </a:solidFill>
              <a:latin typeface="Arial"/>
              <a:ea typeface="Arial"/>
              <a:cs typeface="Arial"/>
              <a:sym typeface="Arial"/>
            </a:endParaRPr>
          </a:p>
        </p:txBody>
      </p:sp>
      <p:sp>
        <p:nvSpPr>
          <p:cNvPr id="64" name="Google Shape;64;p14"/>
          <p:cNvSpPr txBox="1"/>
          <p:nvPr/>
        </p:nvSpPr>
        <p:spPr>
          <a:xfrm>
            <a:off x="929268" y="1359691"/>
            <a:ext cx="7315200" cy="45243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Android is the most popular operating system in the world, with over 3 billion active users spanning over 190 countries.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Google Play was launched on March 6, 2012, bringing together Android Market marking a shift in Google's digital distribution strategy .</a:t>
            </a:r>
            <a:endParaRPr b="0" i="0" sz="1800" u="none" cap="none" strike="noStrike">
              <a:solidFill>
                <a:srgbClr val="21212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12121"/>
                </a:solidFill>
                <a:latin typeface="Times New Roman"/>
                <a:ea typeface="Times New Roman"/>
                <a:cs typeface="Times New Roman"/>
                <a:sym typeface="Times New Roman"/>
              </a:rPr>
              <a:t>Lots of designers and developers work on it to make an app successful on the Play Store.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There are more than 5 million apps found on Google Play Store.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 Analysis &amp; Visualization(Cont..)</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US" sz="1750">
                <a:solidFill>
                  <a:schemeClr val="accent2"/>
                </a:solidFill>
                <a:highlight>
                  <a:srgbClr val="FFFFFF"/>
                </a:highlight>
                <a:latin typeface="Roboto"/>
                <a:ea typeface="Roboto"/>
                <a:cs typeface="Roboto"/>
                <a:sym typeface="Roboto"/>
              </a:rPr>
              <a:t>Average Rating of each genre:</a:t>
            </a:r>
            <a:endParaRPr b="1" sz="1750">
              <a:solidFill>
                <a:schemeClr val="accent2"/>
              </a:solidFill>
              <a:highlight>
                <a:srgbClr val="FFFFFF"/>
              </a:highlight>
              <a:latin typeface="Roboto"/>
              <a:ea typeface="Roboto"/>
              <a:cs typeface="Roboto"/>
              <a:sym typeface="Roboto"/>
            </a:endParaRPr>
          </a:p>
          <a:p>
            <a:pPr indent="0" lvl="0" marL="0" rtl="0" algn="l">
              <a:lnSpc>
                <a:spcPct val="100000"/>
              </a:lnSpc>
              <a:spcBef>
                <a:spcPts val="900"/>
              </a:spcBef>
              <a:spcAft>
                <a:spcPts val="0"/>
              </a:spcAft>
              <a:buNone/>
            </a:pPr>
            <a:r>
              <a:rPr lang="en-US" sz="1200">
                <a:solidFill>
                  <a:schemeClr val="accent2"/>
                </a:solidFill>
                <a:highlight>
                  <a:srgbClr val="FFFFFF"/>
                </a:highlight>
                <a:latin typeface="Roboto"/>
                <a:ea typeface="Roboto"/>
                <a:cs typeface="Roboto"/>
                <a:sym typeface="Roboto"/>
              </a:rPr>
              <a:t>From the scatter plot from plotly we can conclude that both </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the Genre-'Board;Pretend Play' and 'Comics;Creativity' is </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having the highest Average Rating of 4.8 and Genre-'</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Parenting;Brain and Games' has got lowest </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Average Rating.</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188" name="Google Shape;188;p32"/>
          <p:cNvPicPr preferRelativeResize="0"/>
          <p:nvPr/>
        </p:nvPicPr>
        <p:blipFill>
          <a:blip r:embed="rId3">
            <a:alphaModFix/>
          </a:blip>
          <a:stretch>
            <a:fillRect/>
          </a:stretch>
        </p:blipFill>
        <p:spPr>
          <a:xfrm>
            <a:off x="4816725" y="1152475"/>
            <a:ext cx="4015575" cy="2645225"/>
          </a:xfrm>
          <a:prstGeom prst="rect">
            <a:avLst/>
          </a:prstGeom>
          <a:noFill/>
          <a:ln>
            <a:noFill/>
          </a:ln>
        </p:spPr>
      </p:pic>
      <p:pic>
        <p:nvPicPr>
          <p:cNvPr id="189" name="Google Shape;189;p32"/>
          <p:cNvPicPr preferRelativeResize="0"/>
          <p:nvPr/>
        </p:nvPicPr>
        <p:blipFill>
          <a:blip r:embed="rId4">
            <a:alphaModFix/>
          </a:blip>
          <a:stretch>
            <a:fillRect/>
          </a:stretch>
        </p:blipFill>
        <p:spPr>
          <a:xfrm>
            <a:off x="198825" y="3086675"/>
            <a:ext cx="5031223" cy="2056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250228" y="16019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Sentiment Analysis</a:t>
            </a:r>
            <a:endParaRPr/>
          </a:p>
        </p:txBody>
      </p:sp>
      <p:sp>
        <p:nvSpPr>
          <p:cNvPr id="195" name="Google Shape;195;p33"/>
          <p:cNvSpPr txBox="1"/>
          <p:nvPr>
            <p:ph idx="1" type="body"/>
          </p:nvPr>
        </p:nvSpPr>
        <p:spPr>
          <a:xfrm>
            <a:off x="250228" y="929638"/>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chemeClr val="accent2"/>
                </a:solidFill>
                <a:highlight>
                  <a:srgbClr val="FFFFFF"/>
                </a:highlight>
                <a:latin typeface="Roboto"/>
                <a:ea typeface="Roboto"/>
                <a:cs typeface="Roboto"/>
                <a:sym typeface="Roboto"/>
              </a:rPr>
              <a:t>The distribution of sentiments subjectivity:</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It can be seen that maximum number of sentiment subjectivity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lies between 0.4 to 0.7. From this we can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conclude that maximum number of users</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give reviews to the applications,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according to their experience.</a:t>
            </a:r>
            <a:endParaRPr/>
          </a:p>
          <a:p>
            <a:pPr indent="-228600" lvl="0" marL="457200" rtl="0" algn="l">
              <a:lnSpc>
                <a:spcPct val="115000"/>
              </a:lnSpc>
              <a:spcBef>
                <a:spcPts val="0"/>
              </a:spcBef>
              <a:spcAft>
                <a:spcPts val="0"/>
              </a:spcAft>
              <a:buSzPts val="1800"/>
              <a:buNone/>
            </a:pPr>
            <a:r>
              <a:t/>
            </a:r>
            <a:endParaRPr/>
          </a:p>
        </p:txBody>
      </p:sp>
      <p:pic>
        <p:nvPicPr>
          <p:cNvPr id="196" name="Google Shape;196;p33"/>
          <p:cNvPicPr preferRelativeResize="0"/>
          <p:nvPr/>
        </p:nvPicPr>
        <p:blipFill rotWithShape="1">
          <a:blip r:embed="rId3">
            <a:alphaModFix/>
          </a:blip>
          <a:srcRect b="-3630" l="-4529" r="4530" t="3629"/>
          <a:stretch/>
        </p:blipFill>
        <p:spPr>
          <a:xfrm>
            <a:off x="3734551" y="1540050"/>
            <a:ext cx="5005651" cy="3208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227664"/>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US"/>
              <a:t>Sentiment Analysis(Cont..)</a:t>
            </a:r>
            <a:endParaRPr/>
          </a:p>
        </p:txBody>
      </p:sp>
      <p:sp>
        <p:nvSpPr>
          <p:cNvPr id="202" name="Google Shape;202;p34"/>
          <p:cNvSpPr txBox="1"/>
          <p:nvPr>
            <p:ph idx="1" type="body"/>
          </p:nvPr>
        </p:nvSpPr>
        <p:spPr>
          <a:xfrm>
            <a:off x="311700" y="937326"/>
            <a:ext cx="8520600" cy="4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highlight>
                  <a:srgbClr val="FFFFFF"/>
                </a:highlight>
                <a:latin typeface="Times New Roman"/>
                <a:ea typeface="Times New Roman"/>
                <a:cs typeface="Times New Roman"/>
                <a:sym typeface="Times New Roman"/>
              </a:rPr>
              <a:t>How sentiment polarity varies with Free and Paid Apps?</a:t>
            </a:r>
            <a:endParaRPr b="1" sz="16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From the above line plot we can conclude that with increase in sentiment polarity ,the sentiment polarity for the paid app is higher than the sentiment polarity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for free app. This means people has more sentiment</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 towards paid App than free App.</a:t>
            </a:r>
            <a:endParaRPr/>
          </a:p>
          <a:p>
            <a:pPr indent="-228600" lvl="0" marL="457200" rtl="0" algn="l">
              <a:lnSpc>
                <a:spcPct val="115000"/>
              </a:lnSpc>
              <a:spcBef>
                <a:spcPts val="0"/>
              </a:spcBef>
              <a:spcAft>
                <a:spcPts val="0"/>
              </a:spcAft>
              <a:buSzPts val="1800"/>
              <a:buNone/>
            </a:pPr>
            <a:r>
              <a:t/>
            </a:r>
            <a:endParaRPr/>
          </a:p>
        </p:txBody>
      </p:sp>
      <p:pic>
        <p:nvPicPr>
          <p:cNvPr id="203" name="Google Shape;203;p34"/>
          <p:cNvPicPr preferRelativeResize="0"/>
          <p:nvPr/>
        </p:nvPicPr>
        <p:blipFill rotWithShape="1">
          <a:blip r:embed="rId3">
            <a:alphaModFix/>
          </a:blip>
          <a:srcRect b="0" l="0" r="0" t="0"/>
          <a:stretch/>
        </p:blipFill>
        <p:spPr>
          <a:xfrm>
            <a:off x="4486954" y="1964275"/>
            <a:ext cx="4057225" cy="284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1414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US"/>
              <a:t>Sentiment Analysis(Cont..)</a:t>
            </a:r>
            <a:endParaRPr/>
          </a:p>
        </p:txBody>
      </p:sp>
      <p:sp>
        <p:nvSpPr>
          <p:cNvPr id="209" name="Google Shape;209;p35"/>
          <p:cNvSpPr txBox="1"/>
          <p:nvPr>
            <p:ph idx="1" type="body"/>
          </p:nvPr>
        </p:nvSpPr>
        <p:spPr>
          <a:xfrm>
            <a:off x="311700" y="863550"/>
            <a:ext cx="8520600" cy="420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accent2"/>
                </a:solidFill>
                <a:latin typeface="Times New Roman"/>
                <a:ea typeface="Times New Roman"/>
                <a:cs typeface="Times New Roman"/>
                <a:sym typeface="Times New Roman"/>
              </a:rPr>
              <a:t>Different percentages of review sentiments based on two Datasets provided?</a:t>
            </a:r>
            <a:endParaRPr b="1" sz="2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accent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Font typeface="Arial"/>
              <a:buChar char="•"/>
            </a:pPr>
            <a:r>
              <a:rPr b="0" i="0" lang="en-US" sz="1400">
                <a:solidFill>
                  <a:schemeClr val="accent2"/>
                </a:solidFill>
                <a:latin typeface="Times New Roman"/>
                <a:ea typeface="Times New Roman"/>
                <a:cs typeface="Times New Roman"/>
                <a:sym typeface="Times New Roman"/>
              </a:rPr>
              <a:t>From this pie Chart we can conclude that most of the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 reviews given by the user are positives with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63.625%. But also there is a negative sentiment percentage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of 24.976% which is higher than the one with the neutral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sentiments with 11.399%. This means app developers needs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to convert more negative sentiments to neutral or positive </a:t>
            </a:r>
            <a:endParaRPr b="0" i="0" sz="14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0" i="0" lang="en-US" sz="1400">
                <a:solidFill>
                  <a:schemeClr val="accent2"/>
                </a:solidFill>
                <a:latin typeface="Times New Roman"/>
                <a:ea typeface="Times New Roman"/>
                <a:cs typeface="Times New Roman"/>
                <a:sym typeface="Times New Roman"/>
              </a:rPr>
              <a:t>sentiments with their Hard work</a:t>
            </a:r>
            <a:endParaRPr sz="1400">
              <a:solidFill>
                <a:schemeClr val="accent2"/>
              </a:solidFill>
              <a:latin typeface="Times New Roman"/>
              <a:ea typeface="Times New Roman"/>
              <a:cs typeface="Times New Roman"/>
              <a:sym typeface="Times New Roman"/>
            </a:endParaRPr>
          </a:p>
        </p:txBody>
      </p:sp>
      <p:pic>
        <p:nvPicPr>
          <p:cNvPr id="210" name="Google Shape;210;p35"/>
          <p:cNvPicPr preferRelativeResize="0"/>
          <p:nvPr/>
        </p:nvPicPr>
        <p:blipFill>
          <a:blip r:embed="rId3">
            <a:alphaModFix/>
          </a:blip>
          <a:stretch>
            <a:fillRect/>
          </a:stretch>
        </p:blipFill>
        <p:spPr>
          <a:xfrm>
            <a:off x="5638800" y="1291675"/>
            <a:ext cx="3318500" cy="335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228601"/>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US"/>
              <a:t>Sentiment Analysis(Cont..)</a:t>
            </a:r>
            <a:endParaRPr/>
          </a:p>
        </p:txBody>
      </p:sp>
      <p:sp>
        <p:nvSpPr>
          <p:cNvPr id="216" name="Google Shape;216;p36"/>
          <p:cNvSpPr txBox="1"/>
          <p:nvPr>
            <p:ph idx="1" type="body"/>
          </p:nvPr>
        </p:nvSpPr>
        <p:spPr>
          <a:xfrm>
            <a:off x="311700" y="960375"/>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a:t>
            </a:r>
            <a:r>
              <a:rPr b="1" lang="en-US" sz="1600">
                <a:solidFill>
                  <a:schemeClr val="accent2"/>
                </a:solidFill>
                <a:latin typeface="Times New Roman"/>
                <a:ea typeface="Times New Roman"/>
                <a:cs typeface="Times New Roman"/>
                <a:sym typeface="Times New Roman"/>
              </a:rPr>
              <a:t>Reviewed</a:t>
            </a:r>
            <a:r>
              <a:rPr b="1" lang="en-US" sz="1600">
                <a:solidFill>
                  <a:schemeClr val="accent2"/>
                </a:solidFill>
                <a:latin typeface="Times New Roman"/>
                <a:ea typeface="Times New Roman"/>
                <a:cs typeface="Times New Roman"/>
                <a:sym typeface="Times New Roman"/>
              </a:rPr>
              <a:t> Categories</a:t>
            </a:r>
            <a:endParaRPr b="1" sz="1600">
              <a:solidFill>
                <a:schemeClr val="accent2"/>
              </a:solidFill>
              <a:highlight>
                <a:srgbClr val="FFFFFF"/>
              </a:highlight>
              <a:latin typeface="Roboto"/>
              <a:ea typeface="Roboto"/>
              <a:cs typeface="Roboto"/>
              <a:sym typeface="Roboto"/>
            </a:endParaRPr>
          </a:p>
          <a:p>
            <a:pPr indent="-304800" lvl="0" marL="533400" marR="38100" rtl="0" algn="l">
              <a:spcBef>
                <a:spcPts val="12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From the above figure we conclude that 'HEALTH_AND_FITNESS' Category</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has got highest positive percentage of 77.119% and negative sentiment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percentage of 11.494% and neutral percentage of 11.388%</a:t>
            </a:r>
            <a:endParaRPr sz="1200">
              <a:solidFill>
                <a:schemeClr val="accent2"/>
              </a:solidFill>
              <a:latin typeface="Times New Roman"/>
              <a:ea typeface="Times New Roman"/>
              <a:cs typeface="Times New Roman"/>
              <a:sym typeface="Times New Roman"/>
            </a:endParaRPr>
          </a:p>
          <a:p>
            <a:pPr indent="-304800" lvl="0" marL="533400" marR="38100" rtl="0" algn="l">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Also we found that top Category GAME has less positive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sentiment percentage of 50.04% than it's competitor.</a:t>
            </a:r>
            <a:endParaRPr sz="1200">
              <a:solidFill>
                <a:schemeClr val="accent2"/>
              </a:solidFill>
              <a:latin typeface="Times New Roman"/>
              <a:ea typeface="Times New Roman"/>
              <a:cs typeface="Times New Roman"/>
              <a:sym typeface="Times New Roman"/>
            </a:endParaRPr>
          </a:p>
          <a:p>
            <a:pPr indent="-304800" lvl="0" marL="533400" marR="38100" rtl="0" algn="l">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Most negative sentiments from the top translated app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category has been </a:t>
            </a:r>
            <a:r>
              <a:rPr lang="en-US" sz="1200">
                <a:solidFill>
                  <a:schemeClr val="accent2"/>
                </a:solidFill>
                <a:latin typeface="Times New Roman"/>
                <a:ea typeface="Times New Roman"/>
                <a:cs typeface="Times New Roman"/>
                <a:sym typeface="Times New Roman"/>
              </a:rPr>
              <a:t>received</a:t>
            </a:r>
            <a:r>
              <a:rPr lang="en-US" sz="1200">
                <a:solidFill>
                  <a:schemeClr val="accent2"/>
                </a:solidFill>
                <a:latin typeface="Times New Roman"/>
                <a:ea typeface="Times New Roman"/>
                <a:cs typeface="Times New Roman"/>
                <a:sym typeface="Times New Roman"/>
              </a:rPr>
              <a:t> by GAME CATEGORY.THIS shows</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that even if GAME app has the highest translated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reviews but in positive sentiment percentage it is lower than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it's counterparts.</a:t>
            </a:r>
            <a:endParaRPr sz="1200">
              <a:solidFill>
                <a:schemeClr val="accent2"/>
              </a:solidFill>
              <a:latin typeface="Times New Roman"/>
              <a:ea typeface="Times New Roman"/>
              <a:cs typeface="Times New Roman"/>
              <a:sym typeface="Times New Roman"/>
            </a:endParaRPr>
          </a:p>
          <a:p>
            <a:pPr indent="-304800" lvl="0" marL="533400" marR="38100" rtl="0" algn="l">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Highest percentages of neutral sentiments has been claimed </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rPr lang="en-US" sz="1200">
                <a:solidFill>
                  <a:schemeClr val="accent2"/>
                </a:solidFill>
                <a:latin typeface="Times New Roman"/>
                <a:ea typeface="Times New Roman"/>
                <a:cs typeface="Times New Roman"/>
                <a:sym typeface="Times New Roman"/>
              </a:rPr>
              <a:t>  by SPORTS category from the list top 5 App category.</a:t>
            </a:r>
            <a:endParaRPr sz="1200">
              <a:solidFill>
                <a:schemeClr val="accent2"/>
              </a:solidFill>
              <a:latin typeface="Times New Roman"/>
              <a:ea typeface="Times New Roman"/>
              <a:cs typeface="Times New Roman"/>
              <a:sym typeface="Times New Roman"/>
            </a:endParaRPr>
          </a:p>
          <a:p>
            <a:pPr indent="0" lvl="0" marL="457200" marR="38100" rtl="0" algn="l">
              <a:spcBef>
                <a:spcPts val="600"/>
              </a:spcBef>
              <a:spcAft>
                <a:spcPts val="0"/>
              </a:spcAft>
              <a:buNone/>
            </a:pPr>
            <a:r>
              <a:t/>
            </a:r>
            <a:endParaRPr sz="1200">
              <a:solidFill>
                <a:schemeClr val="accent2"/>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217" name="Google Shape;217;p36"/>
          <p:cNvPicPr preferRelativeResize="0"/>
          <p:nvPr/>
        </p:nvPicPr>
        <p:blipFill>
          <a:blip r:embed="rId3">
            <a:alphaModFix/>
          </a:blip>
          <a:stretch>
            <a:fillRect/>
          </a:stretch>
        </p:blipFill>
        <p:spPr>
          <a:xfrm>
            <a:off x="5625175" y="2134075"/>
            <a:ext cx="3518825" cy="3009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194026"/>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US"/>
              <a:t>Sentiment Analysis(Cont..)</a:t>
            </a:r>
            <a:endParaRPr/>
          </a:p>
        </p:txBody>
      </p:sp>
      <p:sp>
        <p:nvSpPr>
          <p:cNvPr id="223" name="Google Shape;223;p37"/>
          <p:cNvSpPr txBox="1"/>
          <p:nvPr>
            <p:ph idx="1" type="body"/>
          </p:nvPr>
        </p:nvSpPr>
        <p:spPr>
          <a:xfrm>
            <a:off x="311700" y="898188"/>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Reviewed Categories</a:t>
            </a:r>
            <a:endParaRPr b="1" sz="1600">
              <a:solidFill>
                <a:schemeClr val="accent2"/>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224" name="Google Shape;224;p37"/>
          <p:cNvPicPr preferRelativeResize="0"/>
          <p:nvPr/>
        </p:nvPicPr>
        <p:blipFill>
          <a:blip r:embed="rId3">
            <a:alphaModFix/>
          </a:blip>
          <a:stretch>
            <a:fillRect/>
          </a:stretch>
        </p:blipFill>
        <p:spPr>
          <a:xfrm>
            <a:off x="493750" y="1481450"/>
            <a:ext cx="3081325" cy="2866375"/>
          </a:xfrm>
          <a:prstGeom prst="rect">
            <a:avLst/>
          </a:prstGeom>
          <a:noFill/>
          <a:ln>
            <a:noFill/>
          </a:ln>
        </p:spPr>
      </p:pic>
      <p:pic>
        <p:nvPicPr>
          <p:cNvPr id="225" name="Google Shape;225;p37"/>
          <p:cNvPicPr preferRelativeResize="0"/>
          <p:nvPr/>
        </p:nvPicPr>
        <p:blipFill>
          <a:blip r:embed="rId4">
            <a:alphaModFix/>
          </a:blip>
          <a:stretch>
            <a:fillRect/>
          </a:stretch>
        </p:blipFill>
        <p:spPr>
          <a:xfrm>
            <a:off x="4589350" y="1481450"/>
            <a:ext cx="3081324" cy="2866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194026"/>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US"/>
              <a:t>Sentiment Analysis(Cont..)</a:t>
            </a:r>
            <a:endParaRPr/>
          </a:p>
        </p:txBody>
      </p:sp>
      <p:sp>
        <p:nvSpPr>
          <p:cNvPr id="231" name="Google Shape;231;p38"/>
          <p:cNvSpPr txBox="1"/>
          <p:nvPr>
            <p:ph idx="1" type="body"/>
          </p:nvPr>
        </p:nvSpPr>
        <p:spPr>
          <a:xfrm>
            <a:off x="107075" y="766725"/>
            <a:ext cx="8520600" cy="4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600">
                <a:solidFill>
                  <a:schemeClr val="accent2"/>
                </a:solidFill>
                <a:latin typeface="Times New Roman"/>
                <a:ea typeface="Times New Roman"/>
                <a:cs typeface="Times New Roman"/>
                <a:sym typeface="Times New Roman"/>
              </a:rPr>
              <a:t>Different percentages of sentiment analysis on top 5 Reviewed Categories</a:t>
            </a:r>
            <a:endParaRPr b="1" sz="1600">
              <a:solidFill>
                <a:schemeClr val="accent2"/>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accent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00">
              <a:solidFill>
                <a:schemeClr val="accent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232" name="Google Shape;232;p38"/>
          <p:cNvPicPr preferRelativeResize="0"/>
          <p:nvPr/>
        </p:nvPicPr>
        <p:blipFill>
          <a:blip r:embed="rId3">
            <a:alphaModFix/>
          </a:blip>
          <a:stretch>
            <a:fillRect/>
          </a:stretch>
        </p:blipFill>
        <p:spPr>
          <a:xfrm>
            <a:off x="398200" y="1401850"/>
            <a:ext cx="3598851" cy="3397776"/>
          </a:xfrm>
          <a:prstGeom prst="rect">
            <a:avLst/>
          </a:prstGeom>
          <a:noFill/>
          <a:ln>
            <a:noFill/>
          </a:ln>
        </p:spPr>
      </p:pic>
      <p:pic>
        <p:nvPicPr>
          <p:cNvPr id="233" name="Google Shape;233;p38"/>
          <p:cNvPicPr preferRelativeResize="0"/>
          <p:nvPr/>
        </p:nvPicPr>
        <p:blipFill>
          <a:blip r:embed="rId4">
            <a:alphaModFix/>
          </a:blip>
          <a:stretch>
            <a:fillRect/>
          </a:stretch>
        </p:blipFill>
        <p:spPr>
          <a:xfrm>
            <a:off x="4572000" y="1401850"/>
            <a:ext cx="3684750" cy="336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US"/>
              <a:t>Sentiment Analysis(Cont..)</a:t>
            </a:r>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200">
                <a:solidFill>
                  <a:schemeClr val="accent2"/>
                </a:solidFill>
                <a:highlight>
                  <a:srgbClr val="FFFFFF"/>
                </a:highlight>
                <a:latin typeface="Times New Roman"/>
                <a:ea typeface="Times New Roman"/>
                <a:cs typeface="Times New Roman"/>
                <a:sym typeface="Times New Roman"/>
              </a:rPr>
              <a:t>Sentiment Analysis on each App Category</a:t>
            </a:r>
            <a:endParaRPr b="1"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bar plot we can conclude that GAME Category has got most positive sentiment in terms of count but if we take percentage of positive vs negative </a:t>
            </a:r>
            <a:r>
              <a:rPr lang="en-US" sz="1200">
                <a:solidFill>
                  <a:schemeClr val="accent2"/>
                </a:solidFill>
                <a:highlight>
                  <a:srgbClr val="FFFFFF"/>
                </a:highlight>
                <a:latin typeface="Times New Roman"/>
                <a:ea typeface="Times New Roman"/>
                <a:cs typeface="Times New Roman"/>
                <a:sym typeface="Times New Roman"/>
              </a:rPr>
              <a:t>sentiment</a:t>
            </a:r>
            <a:r>
              <a:rPr lang="en-US" sz="1200">
                <a:solidFill>
                  <a:schemeClr val="accent2"/>
                </a:solidFill>
                <a:highlight>
                  <a:srgbClr val="FFFFFF"/>
                </a:highlight>
                <a:latin typeface="Times New Roman"/>
                <a:ea typeface="Times New Roman"/>
                <a:cs typeface="Times New Roman"/>
                <a:sym typeface="Times New Roman"/>
              </a:rPr>
              <a:t> we will found that HEALTH_AND_FITNESS has got the highest positive sentiment percentage.</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Again if we count on the basis of the count of positive sentiment we can see that Category comic has got least number of positive sentiment and no negative sentiment as such.</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500"/>
              </a:spcBef>
              <a:spcAft>
                <a:spcPts val="0"/>
              </a:spcAft>
              <a:buClr>
                <a:srgbClr val="000000"/>
              </a:buClr>
              <a:buSzPts val="2800"/>
              <a:buFont typeface="Arial"/>
              <a:buNone/>
            </a:pPr>
            <a:r>
              <a:t/>
            </a:r>
            <a:endParaRPr b="1" sz="1200">
              <a:solidFill>
                <a:schemeClr val="accent2"/>
              </a:solidFill>
              <a:highlight>
                <a:srgbClr val="FFFFFF"/>
              </a:highlight>
              <a:latin typeface="Times New Roman"/>
              <a:ea typeface="Times New Roman"/>
              <a:cs typeface="Times New Roman"/>
              <a:sym typeface="Times New Roman"/>
            </a:endParaRPr>
          </a:p>
        </p:txBody>
      </p:sp>
      <p:pic>
        <p:nvPicPr>
          <p:cNvPr id="240" name="Google Shape;240;p39"/>
          <p:cNvPicPr preferRelativeResize="0"/>
          <p:nvPr/>
        </p:nvPicPr>
        <p:blipFill>
          <a:blip r:embed="rId3">
            <a:alphaModFix/>
          </a:blip>
          <a:stretch>
            <a:fillRect/>
          </a:stretch>
        </p:blipFill>
        <p:spPr>
          <a:xfrm>
            <a:off x="5463450" y="2801400"/>
            <a:ext cx="3617424" cy="2264300"/>
          </a:xfrm>
          <a:prstGeom prst="rect">
            <a:avLst/>
          </a:prstGeom>
          <a:noFill/>
          <a:ln>
            <a:noFill/>
          </a:ln>
        </p:spPr>
      </p:pic>
      <p:pic>
        <p:nvPicPr>
          <p:cNvPr id="241" name="Google Shape;241;p39"/>
          <p:cNvPicPr preferRelativeResize="0"/>
          <p:nvPr/>
        </p:nvPicPr>
        <p:blipFill>
          <a:blip r:embed="rId4">
            <a:alphaModFix/>
          </a:blip>
          <a:stretch>
            <a:fillRect/>
          </a:stretch>
        </p:blipFill>
        <p:spPr>
          <a:xfrm>
            <a:off x="164250" y="3037575"/>
            <a:ext cx="5584475" cy="179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Sentiment Analysis(Cont..)</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accent2"/>
                </a:solidFill>
                <a:highlight>
                  <a:srgbClr val="FFFFFF"/>
                </a:highlight>
                <a:latin typeface="Roboto"/>
                <a:ea typeface="Roboto"/>
                <a:cs typeface="Roboto"/>
                <a:sym typeface="Roboto"/>
              </a:rPr>
              <a:t> sentiment Analysis on the basis of Genres</a:t>
            </a:r>
            <a:endParaRPr b="1"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Above bar plot we can conclude that </a:t>
            </a:r>
            <a:r>
              <a:rPr b="1" lang="en-US" sz="1200">
                <a:solidFill>
                  <a:schemeClr val="accent2"/>
                </a:solidFill>
                <a:highlight>
                  <a:srgbClr val="FFFFFF"/>
                </a:highlight>
                <a:latin typeface="Roboto"/>
                <a:ea typeface="Roboto"/>
                <a:cs typeface="Roboto"/>
                <a:sym typeface="Roboto"/>
              </a:rPr>
              <a:t>Action</a:t>
            </a:r>
            <a:r>
              <a:rPr lang="en-US" sz="1200">
                <a:solidFill>
                  <a:schemeClr val="accent2"/>
                </a:solidFill>
                <a:highlight>
                  <a:srgbClr val="FFFFFF"/>
                </a:highlight>
                <a:latin typeface="Roboto"/>
                <a:ea typeface="Roboto"/>
                <a:cs typeface="Roboto"/>
                <a:sym typeface="Roboto"/>
              </a:rPr>
              <a:t> Genre has got most number positive and negative sentiments.</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We can see that </a:t>
            </a:r>
            <a:r>
              <a:rPr b="1" lang="en-US" sz="1200">
                <a:solidFill>
                  <a:schemeClr val="accent2"/>
                </a:solidFill>
                <a:highlight>
                  <a:srgbClr val="FFFFFF"/>
                </a:highlight>
                <a:latin typeface="Roboto"/>
                <a:ea typeface="Roboto"/>
                <a:cs typeface="Roboto"/>
                <a:sym typeface="Roboto"/>
              </a:rPr>
              <a:t>Simulation;Pretend Play</a:t>
            </a:r>
            <a:r>
              <a:rPr lang="en-US" sz="1200">
                <a:solidFill>
                  <a:schemeClr val="accent2"/>
                </a:solidFill>
                <a:highlight>
                  <a:srgbClr val="FFFFFF"/>
                </a:highlight>
                <a:latin typeface="Roboto"/>
                <a:ea typeface="Roboto"/>
                <a:cs typeface="Roboto"/>
                <a:sym typeface="Roboto"/>
              </a:rPr>
              <a:t> has got least number of positive sentiments</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can notice that </a:t>
            </a:r>
            <a:r>
              <a:rPr b="1" lang="en-US" sz="1200">
                <a:solidFill>
                  <a:schemeClr val="accent2"/>
                </a:solidFill>
                <a:highlight>
                  <a:srgbClr val="FFFFFF"/>
                </a:highlight>
                <a:latin typeface="Roboto"/>
                <a:ea typeface="Roboto"/>
                <a:cs typeface="Roboto"/>
                <a:sym typeface="Roboto"/>
              </a:rPr>
              <a:t>'Education;Brain and Games</a:t>
            </a:r>
            <a:r>
              <a:rPr lang="en-US" sz="1200">
                <a:solidFill>
                  <a:schemeClr val="accent2"/>
                </a:solidFill>
                <a:highlight>
                  <a:srgbClr val="FFFFFF"/>
                </a:highlight>
                <a:latin typeface="Roboto"/>
                <a:ea typeface="Roboto"/>
                <a:cs typeface="Roboto"/>
                <a:sym typeface="Roboto"/>
              </a:rPr>
              <a:t>' has got no Sentiment at all.</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200">
              <a:solidFill>
                <a:schemeClr val="accent2"/>
              </a:solidFill>
              <a:highlight>
                <a:srgbClr val="FFFFFF"/>
              </a:highlight>
              <a:latin typeface="Roboto"/>
              <a:ea typeface="Roboto"/>
              <a:cs typeface="Roboto"/>
              <a:sym typeface="Roboto"/>
            </a:endParaRPr>
          </a:p>
        </p:txBody>
      </p:sp>
      <p:pic>
        <p:nvPicPr>
          <p:cNvPr id="248" name="Google Shape;248;p40"/>
          <p:cNvPicPr preferRelativeResize="0"/>
          <p:nvPr/>
        </p:nvPicPr>
        <p:blipFill>
          <a:blip r:embed="rId3">
            <a:alphaModFix/>
          </a:blip>
          <a:stretch>
            <a:fillRect/>
          </a:stretch>
        </p:blipFill>
        <p:spPr>
          <a:xfrm>
            <a:off x="98050" y="2672300"/>
            <a:ext cx="4645326" cy="1983050"/>
          </a:xfrm>
          <a:prstGeom prst="rect">
            <a:avLst/>
          </a:prstGeom>
          <a:noFill/>
          <a:ln>
            <a:noFill/>
          </a:ln>
        </p:spPr>
      </p:pic>
      <p:pic>
        <p:nvPicPr>
          <p:cNvPr id="249" name="Google Shape;249;p40"/>
          <p:cNvPicPr preferRelativeResize="0"/>
          <p:nvPr/>
        </p:nvPicPr>
        <p:blipFill>
          <a:blip r:embed="rId4">
            <a:alphaModFix/>
          </a:blip>
          <a:stretch>
            <a:fillRect/>
          </a:stretch>
        </p:blipFill>
        <p:spPr>
          <a:xfrm>
            <a:off x="5532600" y="2672300"/>
            <a:ext cx="3330751" cy="22902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55" name="Google Shape;25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So here we come at the end of our project which is play store App Review Analysis.What we have done just take a short recap. First we have done the removal of null value from rows and columns and the same goes with the removal of duplicates from the datasets. Then we did the formatting for each of the required columns in each dataset.</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After analyzing the data we conclude that App with the category Family and the genre tools are in large numbers. Also we can conclude that the number App Rating is directly proportional with the recent update. From this we can see that with all the major updates apps will get more ratings.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We can also conclude that most of the apps which are used by the users have a content rating of ‘Everyone’.</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In percentage of Free and Paid App Available in the </a:t>
            </a:r>
            <a:r>
              <a:rPr lang="en-US" sz="1200">
                <a:solidFill>
                  <a:schemeClr val="accent2"/>
                </a:solidFill>
                <a:highlight>
                  <a:srgbClr val="FFFFFF"/>
                </a:highlight>
                <a:latin typeface="Times New Roman"/>
                <a:ea typeface="Times New Roman"/>
                <a:cs typeface="Times New Roman"/>
                <a:sym typeface="Times New Roman"/>
              </a:rPr>
              <a:t>Play Store</a:t>
            </a:r>
            <a:r>
              <a:rPr lang="en-US" sz="1200">
                <a:solidFill>
                  <a:schemeClr val="accent2"/>
                </a:solidFill>
                <a:highlight>
                  <a:srgbClr val="FFFFFF"/>
                </a:highlight>
                <a:latin typeface="Times New Roman"/>
                <a:ea typeface="Times New Roman"/>
                <a:cs typeface="Times New Roman"/>
                <a:sym typeface="Times New Roman"/>
              </a:rPr>
              <a:t> we can assume that most apps being used by the users are Free. This shows very few users purchase Apps on playstore.</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In rating vs count of App Type we conclude that rating is not get affected even if the app is paid or not but if we go on for finding the average rating we will find that free app will have less average rating compared to paid because of significantly high counts of free Apps as compared to Paid App available in App Store.</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spcBef>
                <a:spcPts val="5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5750" y="509500"/>
            <a:ext cx="1721206" cy="54169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70" name="Google Shape;70;p15"/>
          <p:cNvSpPr txBox="1"/>
          <p:nvPr/>
        </p:nvSpPr>
        <p:spPr>
          <a:xfrm>
            <a:off x="676506" y="780346"/>
            <a:ext cx="18659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Contents</a:t>
            </a:r>
            <a:endParaRPr b="1" i="0" sz="2800" u="none" cap="none" strike="noStrike">
              <a:solidFill>
                <a:schemeClr val="dk1"/>
              </a:solidFill>
              <a:latin typeface="Arial"/>
              <a:ea typeface="Arial"/>
              <a:cs typeface="Arial"/>
              <a:sym typeface="Arial"/>
            </a:endParaRPr>
          </a:p>
        </p:txBody>
      </p:sp>
      <p:sp>
        <p:nvSpPr>
          <p:cNvPr id="71" name="Google Shape;71;p15"/>
          <p:cNvSpPr txBox="1"/>
          <p:nvPr/>
        </p:nvSpPr>
        <p:spPr>
          <a:xfrm>
            <a:off x="708200" y="1494411"/>
            <a:ext cx="3852649" cy="317009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Introduction</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Objective</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Problem Statement</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Description of data</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Cleaning the data</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Exploratory analysis and visualizations</a:t>
            </a:r>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Sentiment analysis</a:t>
            </a:r>
            <a:endParaRPr b="0" i="0" sz="20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chemeClr val="lt1"/>
                </a:solidFill>
                <a:latin typeface="Arial"/>
                <a:ea typeface="Arial"/>
                <a:cs typeface="Arial"/>
                <a:sym typeface="Arial"/>
              </a:rPr>
              <a:t>conclusion</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2" name="Google Shape;72;p15"/>
          <p:cNvSpPr txBox="1"/>
          <p:nvPr/>
        </p:nvSpPr>
        <p:spPr>
          <a:xfrm>
            <a:off x="6307873" y="1277547"/>
            <a:ext cx="2319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15"/>
          <p:cNvSpPr txBox="1"/>
          <p:nvPr/>
        </p:nvSpPr>
        <p:spPr>
          <a:xfrm>
            <a:off x="5215053" y="3490332"/>
            <a:ext cx="23194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61" name="Google Shape;26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After moving forward when we performed analysis on sentiment subjectivity we found that most of the opinion on sentiment subjectivity lies high in the range 0.4 to 0.7.</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When we analyzed sentiment polarity for paid and free Apps we noticed that sentiment polarity for free apps is way less than paid Apps.</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In pie presenting the percentages of review sentiment we found that most of the sentiment are positive and neutral review is the lowest. Also in case finding the percentage of sentiments for top 5 Apps we found among top 5 App Category Health and Fitness has received the highest positive sentiments while Game app category has received the highest negative sentiments and Sports App Category has received the highest neutral sentiments.</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b="1" lang="en-US" sz="1200">
                <a:solidFill>
                  <a:schemeClr val="accent2"/>
                </a:solidFill>
                <a:highlight>
                  <a:srgbClr val="FFFFFF"/>
                </a:highlight>
                <a:latin typeface="Times New Roman"/>
                <a:ea typeface="Times New Roman"/>
                <a:cs typeface="Times New Roman"/>
                <a:sym typeface="Times New Roman"/>
              </a:rPr>
              <a:t>Important Points to be noted</a:t>
            </a:r>
            <a:r>
              <a:rPr lang="en-US" sz="1200">
                <a:solidFill>
                  <a:schemeClr val="accent2"/>
                </a:solidFill>
                <a:highlight>
                  <a:srgbClr val="FFFFFF"/>
                </a:highlight>
                <a:latin typeface="Times New Roman"/>
                <a:ea typeface="Times New Roman"/>
                <a:cs typeface="Times New Roman"/>
                <a:sym typeface="Times New Roman"/>
              </a:rPr>
              <a:t>:</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600"/>
              </a:spcBef>
              <a:spcAft>
                <a:spcPts val="0"/>
              </a:spcAft>
              <a:buClr>
                <a:schemeClr val="accent2"/>
              </a:buClr>
              <a:buSzPts val="1200"/>
              <a:buFont typeface="Times New Roman"/>
              <a:buAutoNum type="arabicPeriod"/>
            </a:pPr>
            <a:r>
              <a:rPr lang="en-US" sz="1200">
                <a:solidFill>
                  <a:schemeClr val="accent2"/>
                </a:solidFill>
                <a:highlight>
                  <a:srgbClr val="FFFFFF"/>
                </a:highlight>
                <a:latin typeface="Times New Roman"/>
                <a:ea typeface="Times New Roman"/>
                <a:cs typeface="Times New Roman"/>
                <a:sym typeface="Times New Roman"/>
              </a:rPr>
              <a:t>All active apps on play store has an an Average Rating of 4.32.</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AutoNum type="arabicPeriod"/>
            </a:pPr>
            <a:r>
              <a:rPr lang="en-US" sz="1200">
                <a:solidFill>
                  <a:schemeClr val="accent2"/>
                </a:solidFill>
                <a:highlight>
                  <a:srgbClr val="FFFFFF"/>
                </a:highlight>
                <a:latin typeface="Times New Roman"/>
                <a:ea typeface="Times New Roman"/>
                <a:cs typeface="Times New Roman"/>
                <a:sym typeface="Times New Roman"/>
              </a:rPr>
              <a:t>Also we can see that after merging both of the dataset the maximum Average Rating is 4.9.</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AutoNum type="arabicPeriod"/>
            </a:pPr>
            <a:r>
              <a:rPr lang="en-US" sz="1200">
                <a:solidFill>
                  <a:schemeClr val="accent2"/>
                </a:solidFill>
                <a:highlight>
                  <a:srgbClr val="FFFFFF"/>
                </a:highlight>
                <a:latin typeface="Times New Roman"/>
                <a:ea typeface="Times New Roman"/>
                <a:cs typeface="Times New Roman"/>
                <a:sym typeface="Times New Roman"/>
              </a:rPr>
              <a:t>Also the average sentiment Polarity is 0.16 and average sentiment_subjectivity is 0.49</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AutoNum type="arabicPeriod"/>
            </a:pPr>
            <a:r>
              <a:rPr lang="en-US" sz="1200">
                <a:solidFill>
                  <a:schemeClr val="accent2"/>
                </a:solidFill>
                <a:highlight>
                  <a:srgbClr val="FFFFFF"/>
                </a:highlight>
                <a:latin typeface="Times New Roman"/>
                <a:ea typeface="Times New Roman"/>
                <a:cs typeface="Times New Roman"/>
                <a:sym typeface="Times New Roman"/>
              </a:rPr>
              <a:t>Also we have noticed that the average size of the Application available on playstore is 21933.38 KB</a:t>
            </a:r>
            <a:endParaRPr sz="1200">
              <a:solidFill>
                <a:schemeClr val="accent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accent2"/>
              </a:buClr>
              <a:buSzPts val="1200"/>
              <a:buFont typeface="Times New Roman"/>
              <a:buAutoNum type="arabicPeriod"/>
            </a:pPr>
            <a:r>
              <a:rPr lang="en-US" sz="1200">
                <a:solidFill>
                  <a:schemeClr val="accent2"/>
                </a:solidFill>
                <a:highlight>
                  <a:srgbClr val="FFFFFF"/>
                </a:highlight>
                <a:latin typeface="Times New Roman"/>
                <a:ea typeface="Times New Roman"/>
                <a:cs typeface="Times New Roman"/>
                <a:sym typeface="Times New Roman"/>
              </a:rPr>
              <a:t>lastly, all of the calculations and graphs in this project have accuracy in the range of 75% to 80%.</a:t>
            </a:r>
            <a:endParaRPr sz="12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79" name="Google Shape;79;p16"/>
          <p:cNvSpPr txBox="1"/>
          <p:nvPr/>
        </p:nvSpPr>
        <p:spPr>
          <a:xfrm>
            <a:off x="748795" y="672986"/>
            <a:ext cx="19923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Objective</a:t>
            </a:r>
            <a:endParaRPr b="0" i="0" sz="2800" u="none" cap="none" strike="noStrike">
              <a:solidFill>
                <a:schemeClr val="dk1"/>
              </a:solidFill>
              <a:latin typeface="Arial"/>
              <a:ea typeface="Arial"/>
              <a:cs typeface="Arial"/>
              <a:sym typeface="Arial"/>
            </a:endParaRPr>
          </a:p>
        </p:txBody>
      </p:sp>
      <p:sp>
        <p:nvSpPr>
          <p:cNvPr id="80" name="Google Shape;80;p16"/>
          <p:cNvSpPr txBox="1"/>
          <p:nvPr/>
        </p:nvSpPr>
        <p:spPr>
          <a:xfrm>
            <a:off x="929268" y="1531582"/>
            <a:ext cx="73152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12121"/>
                </a:solidFill>
                <a:latin typeface="Roboto"/>
                <a:ea typeface="Roboto"/>
                <a:cs typeface="Roboto"/>
                <a:sym typeface="Roboto"/>
              </a:rPr>
              <a:t>The main objective of this  Project is to gather  and understand </a:t>
            </a:r>
            <a:r>
              <a:rPr lang="en-US" sz="1800">
                <a:solidFill>
                  <a:srgbClr val="212121"/>
                </a:solidFill>
                <a:latin typeface="Roboto"/>
                <a:ea typeface="Roboto"/>
                <a:cs typeface="Roboto"/>
                <a:sym typeface="Roboto"/>
              </a:rPr>
              <a:t>client </a:t>
            </a:r>
            <a:r>
              <a:rPr b="0" i="0" lang="en-US" sz="1800" u="none" cap="none" strike="noStrike">
                <a:solidFill>
                  <a:srgbClr val="212121"/>
                </a:solidFill>
                <a:latin typeface="Roboto"/>
                <a:ea typeface="Roboto"/>
                <a:cs typeface="Roboto"/>
                <a:sym typeface="Roboto"/>
              </a:rPr>
              <a:t>demands and help the</a:t>
            </a:r>
            <a:r>
              <a:rPr lang="en-US" sz="1800">
                <a:solidFill>
                  <a:srgbClr val="212121"/>
                </a:solidFill>
                <a:latin typeface="Roboto"/>
                <a:ea typeface="Roboto"/>
                <a:cs typeface="Roboto"/>
                <a:sym typeface="Roboto"/>
              </a:rPr>
              <a:t>m</a:t>
            </a:r>
            <a:r>
              <a:rPr b="0" i="0" lang="en-US" sz="1800" u="none" cap="none" strike="noStrike">
                <a:solidFill>
                  <a:srgbClr val="212121"/>
                </a:solidFill>
                <a:latin typeface="Roboto"/>
                <a:ea typeface="Roboto"/>
                <a:cs typeface="Roboto"/>
                <a:sym typeface="Roboto"/>
              </a:rPr>
              <a:t> compete with </a:t>
            </a:r>
            <a:r>
              <a:rPr lang="en-US" sz="1800">
                <a:solidFill>
                  <a:srgbClr val="212121"/>
                </a:solidFill>
                <a:latin typeface="Roboto"/>
                <a:ea typeface="Roboto"/>
                <a:cs typeface="Roboto"/>
                <a:sym typeface="Roboto"/>
              </a:rPr>
              <a:t>competitors</a:t>
            </a:r>
            <a:r>
              <a:rPr lang="en-US" sz="1800">
                <a:solidFill>
                  <a:srgbClr val="212121"/>
                </a:solidFill>
                <a:latin typeface="Roboto"/>
                <a:ea typeface="Roboto"/>
                <a:cs typeface="Roboto"/>
                <a:sym typeface="Roboto"/>
              </a:rPr>
              <a:t> and also </a:t>
            </a:r>
            <a:r>
              <a:rPr b="0" i="0" lang="en-US" sz="1800" u="none" cap="none" strike="noStrike">
                <a:solidFill>
                  <a:srgbClr val="212121"/>
                </a:solidFill>
                <a:latin typeface="Roboto"/>
                <a:ea typeface="Roboto"/>
                <a:cs typeface="Roboto"/>
                <a:sym typeface="Roboto"/>
              </a:rPr>
              <a:t>developers</a:t>
            </a:r>
            <a:r>
              <a:rPr lang="en-US" sz="1800">
                <a:solidFill>
                  <a:srgbClr val="212121"/>
                </a:solidFill>
                <a:latin typeface="Roboto"/>
                <a:ea typeface="Roboto"/>
                <a:cs typeface="Roboto"/>
                <a:sym typeface="Roboto"/>
              </a:rPr>
              <a:t> </a:t>
            </a:r>
            <a:r>
              <a:rPr b="0" i="0" lang="en-US" sz="1800" u="none" cap="none" strike="noStrike">
                <a:solidFill>
                  <a:srgbClr val="212121"/>
                </a:solidFill>
                <a:latin typeface="Roboto"/>
                <a:ea typeface="Roboto"/>
                <a:cs typeface="Roboto"/>
                <a:sym typeface="Roboto"/>
              </a:rPr>
              <a:t> to make their Apps better and popular on the Play Store.</a:t>
            </a:r>
            <a:endParaRPr b="0" i="0" sz="1800" u="none" cap="none" strike="noStrike">
              <a:solidFill>
                <a:srgbClr val="21212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solidFill>
                <a:srgbClr val="212121"/>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12121"/>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86" name="Google Shape;8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Categories in Playstore?</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Genres in the Playstore?</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Content Rating per installation?</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What is the percentage of free and paid Apps in the Play Store?</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What is the effect of the last update on rating?</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How does the last update have an effect on the trend of rating?</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Effect on rating when the application was of type free and paid?</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Relationship between reviews and rating?</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relationship between Rating and Average Reviews</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Average Rating of each App category</a:t>
            </a:r>
            <a:endParaRPr>
              <a:solidFill>
                <a:schemeClr val="accent2"/>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chemeClr val="accent2"/>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b="0" strike="noStrike">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92" name="Google Shape;9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accent2"/>
                </a:solidFill>
                <a:highlight>
                  <a:srgbClr val="FFFFFF"/>
                </a:highlight>
                <a:latin typeface="Roboto"/>
                <a:ea typeface="Roboto"/>
                <a:cs typeface="Roboto"/>
                <a:sym typeface="Roboto"/>
              </a:rPr>
              <a:t>11. </a:t>
            </a:r>
            <a:r>
              <a:rPr lang="en-US">
                <a:solidFill>
                  <a:schemeClr val="accent2"/>
                </a:solidFill>
                <a:highlight>
                  <a:srgbClr val="FFFFFF"/>
                </a:highlight>
                <a:latin typeface="Times New Roman"/>
                <a:ea typeface="Times New Roman"/>
                <a:cs typeface="Times New Roman"/>
                <a:sym typeface="Times New Roman"/>
              </a:rPr>
              <a:t>Average Rating for each genr</a:t>
            </a:r>
            <a:r>
              <a:rPr lang="en-US">
                <a:solidFill>
                  <a:schemeClr val="accent2"/>
                </a:solidFill>
                <a:highlight>
                  <a:srgbClr val="FFFFFF"/>
                </a:highlight>
                <a:latin typeface="Times New Roman"/>
                <a:ea typeface="Times New Roman"/>
                <a:cs typeface="Times New Roman"/>
                <a:sym typeface="Times New Roman"/>
              </a:rPr>
              <a:t>e</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12.  What is the distribution of sentiment subjectivity?</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13.  How sentiment polarity varies with Free and Paid Apps?</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14.  Different percentages of review sentiments based on two Datasets provided?</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15.  Different percentages of sentiment analysis on top 5 Reviewed App Categories?</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16.  Sentiment Analysis on each App Category</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17.  Sentiment Analysis on the basis of Genres</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98" name="Google Shape;9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chemeClr val="accent2"/>
                </a:solidFill>
              </a:rPr>
              <a:t>There are two dataset: Play Store Data &amp; User Data</a:t>
            </a:r>
            <a:endParaRPr/>
          </a:p>
          <a:p>
            <a:pPr indent="-342900" lvl="0" marL="457200" rtl="0" algn="l">
              <a:lnSpc>
                <a:spcPct val="115000"/>
              </a:lnSpc>
              <a:spcBef>
                <a:spcPts val="0"/>
              </a:spcBef>
              <a:spcAft>
                <a:spcPts val="0"/>
              </a:spcAft>
              <a:buClr>
                <a:schemeClr val="accent2"/>
              </a:buClr>
              <a:buSzPts val="1800"/>
              <a:buAutoNum type="arabicPeriod"/>
            </a:pPr>
            <a:r>
              <a:rPr b="1" lang="en-US">
                <a:solidFill>
                  <a:schemeClr val="accent2"/>
                </a:solidFill>
              </a:rPr>
              <a:t>Play Store Data:-</a:t>
            </a:r>
            <a:endParaRPr b="1">
              <a:solidFill>
                <a:schemeClr val="accent2"/>
              </a:solidFill>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App</a:t>
            </a:r>
            <a:r>
              <a:rPr b="0" i="0" lang="en-US" sz="1600">
                <a:solidFill>
                  <a:srgbClr val="212121"/>
                </a:solidFill>
                <a:latin typeface="Roboto"/>
                <a:ea typeface="Roboto"/>
                <a:cs typeface="Roboto"/>
                <a:sym typeface="Roboto"/>
              </a:rPr>
              <a:t> - Name of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Category</a:t>
            </a:r>
            <a:r>
              <a:rPr b="0" i="0" lang="en-US" sz="1600">
                <a:solidFill>
                  <a:srgbClr val="212121"/>
                </a:solidFill>
                <a:latin typeface="Roboto"/>
                <a:ea typeface="Roboto"/>
                <a:cs typeface="Roboto"/>
                <a:sym typeface="Roboto"/>
              </a:rPr>
              <a:t> - Category of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Rating</a:t>
            </a:r>
            <a:r>
              <a:rPr b="0" i="0" lang="en-US" sz="1600">
                <a:solidFill>
                  <a:srgbClr val="212121"/>
                </a:solidFill>
                <a:latin typeface="Roboto"/>
                <a:ea typeface="Roboto"/>
                <a:cs typeface="Roboto"/>
                <a:sym typeface="Roboto"/>
              </a:rPr>
              <a:t> - Rating given to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Reviews</a:t>
            </a:r>
            <a:r>
              <a:rPr b="0" i="0" lang="en-US" sz="1600">
                <a:solidFill>
                  <a:srgbClr val="212121"/>
                </a:solidFill>
                <a:latin typeface="Roboto"/>
                <a:ea typeface="Roboto"/>
                <a:cs typeface="Roboto"/>
                <a:sym typeface="Roboto"/>
              </a:rPr>
              <a:t> - No of reviews given to the Application</a:t>
            </a:r>
            <a:endParaRPr/>
          </a:p>
          <a:p>
            <a:pPr indent="-330200" lvl="0" marL="457200" rtl="0" algn="l">
              <a:lnSpc>
                <a:spcPct val="100000"/>
              </a:lnSpc>
              <a:spcBef>
                <a:spcPts val="0"/>
              </a:spcBef>
              <a:spcAft>
                <a:spcPts val="0"/>
              </a:spcAft>
              <a:buClr>
                <a:srgbClr val="212121"/>
              </a:buClr>
              <a:buSzPts val="1600"/>
              <a:buFont typeface="Roboto"/>
              <a:buChar char="●"/>
            </a:pPr>
            <a:r>
              <a:rPr b="1" i="0" lang="en-US" sz="1600">
                <a:solidFill>
                  <a:srgbClr val="212121"/>
                </a:solidFill>
                <a:latin typeface="Roboto"/>
                <a:ea typeface="Roboto"/>
                <a:cs typeface="Roboto"/>
                <a:sym typeface="Roboto"/>
              </a:rPr>
              <a:t>Size</a:t>
            </a:r>
            <a:r>
              <a:rPr b="0" i="0" lang="en-US" sz="1600">
                <a:solidFill>
                  <a:srgbClr val="212121"/>
                </a:solidFill>
                <a:latin typeface="Roboto"/>
                <a:ea typeface="Roboto"/>
                <a:cs typeface="Roboto"/>
                <a:sym typeface="Roboto"/>
              </a:rPr>
              <a:t> - Size of the Application</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Installs</a:t>
            </a:r>
            <a:r>
              <a:rPr lang="en-US">
                <a:solidFill>
                  <a:schemeClr val="accent2"/>
                </a:solidFill>
                <a:latin typeface="Roboto"/>
                <a:ea typeface="Roboto"/>
                <a:cs typeface="Roboto"/>
                <a:sym typeface="Roboto"/>
              </a:rPr>
              <a:t> - No of downloads of the Application</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Type</a:t>
            </a:r>
            <a:r>
              <a:rPr lang="en-US">
                <a:solidFill>
                  <a:schemeClr val="accent2"/>
                </a:solidFill>
                <a:latin typeface="Roboto"/>
                <a:ea typeface="Roboto"/>
                <a:cs typeface="Roboto"/>
                <a:sym typeface="Roboto"/>
              </a:rPr>
              <a:t> - Free or Paid</a:t>
            </a:r>
            <a:endParaRPr/>
          </a:p>
          <a:p>
            <a:pPr indent="-342900" lvl="0" marL="457200" rtl="0" algn="l">
              <a:spcBef>
                <a:spcPts val="0"/>
              </a:spcBef>
              <a:spcAft>
                <a:spcPts val="0"/>
              </a:spcAft>
              <a:buClr>
                <a:schemeClr val="accent2"/>
              </a:buClr>
              <a:buSzPts val="1800"/>
              <a:buChar char="●"/>
            </a:pPr>
            <a:r>
              <a:rPr b="1" lang="en-US">
                <a:solidFill>
                  <a:schemeClr val="accent2"/>
                </a:solidFill>
                <a:latin typeface="Roboto"/>
                <a:ea typeface="Roboto"/>
                <a:cs typeface="Roboto"/>
                <a:sym typeface="Roboto"/>
              </a:rPr>
              <a:t>Price</a:t>
            </a:r>
            <a:r>
              <a:rPr lang="en-US">
                <a:solidFill>
                  <a:schemeClr val="accent2"/>
                </a:solidFill>
                <a:latin typeface="Roboto"/>
                <a:ea typeface="Roboto"/>
                <a:cs typeface="Roboto"/>
                <a:sym typeface="Roboto"/>
              </a:rPr>
              <a:t> - Price of the Application if it is paid</a:t>
            </a:r>
            <a:endParaRPr/>
          </a:p>
          <a:p>
            <a:pPr indent="0" lvl="0" marL="457200" rtl="0" algn="l">
              <a:spcBef>
                <a:spcPts val="0"/>
              </a:spcBef>
              <a:spcAft>
                <a:spcPts val="0"/>
              </a:spcAft>
              <a:buNone/>
            </a:pPr>
            <a:r>
              <a:t/>
            </a:r>
            <a:endParaRPr/>
          </a:p>
          <a:p>
            <a:pPr indent="0" lvl="0" marL="114300" rtl="0" algn="l">
              <a:lnSpc>
                <a:spcPct val="100000"/>
              </a:lnSpc>
              <a:spcBef>
                <a:spcPts val="1000"/>
              </a:spcBef>
              <a:spcAft>
                <a:spcPts val="0"/>
              </a:spcAft>
              <a:buSzPts val="1800"/>
              <a:buNone/>
            </a:pPr>
            <a:r>
              <a:t/>
            </a:r>
            <a:endParaRPr>
              <a:solidFill>
                <a:schemeClr val="accent2"/>
              </a:solidFill>
            </a:endParaRPr>
          </a:p>
          <a:p>
            <a:pPr indent="0" lvl="0" marL="1143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a:p>
            <a:pPr indent="-228600" lvl="0" marL="4572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104" name="Google Shape;1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Content Rating</a:t>
            </a:r>
            <a:r>
              <a:rPr b="0" i="0" lang="en-US" sz="1800">
                <a:solidFill>
                  <a:srgbClr val="212121"/>
                </a:solidFill>
                <a:latin typeface="Roboto"/>
                <a:ea typeface="Roboto"/>
                <a:cs typeface="Roboto"/>
                <a:sym typeface="Roboto"/>
              </a:rPr>
              <a:t>-It is Age appropriate or Not</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Genres</a:t>
            </a:r>
            <a:r>
              <a:rPr b="0" i="0" lang="en-US" sz="1800">
                <a:solidFill>
                  <a:srgbClr val="212121"/>
                </a:solidFill>
                <a:latin typeface="Roboto"/>
                <a:ea typeface="Roboto"/>
                <a:cs typeface="Roboto"/>
                <a:sym typeface="Roboto"/>
              </a:rPr>
              <a:t> - Type of Genre the Application belongs to</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Last Updated</a:t>
            </a:r>
            <a:r>
              <a:rPr b="0" i="0" lang="en-US" sz="1800">
                <a:solidFill>
                  <a:srgbClr val="212121"/>
                </a:solidFill>
                <a:latin typeface="Roboto"/>
                <a:ea typeface="Roboto"/>
                <a:cs typeface="Roboto"/>
                <a:sym typeface="Roboto"/>
              </a:rPr>
              <a:t> - When the last time the Application is Updated</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Current Ver</a:t>
            </a:r>
            <a:r>
              <a:rPr b="0" i="0" lang="en-US" sz="1800">
                <a:solidFill>
                  <a:srgbClr val="212121"/>
                </a:solidFill>
                <a:latin typeface="Roboto"/>
                <a:ea typeface="Roboto"/>
                <a:cs typeface="Roboto"/>
                <a:sym typeface="Roboto"/>
              </a:rPr>
              <a:t> - Current version of the Application</a:t>
            </a:r>
            <a:endParaRPr/>
          </a:p>
          <a:p>
            <a:pPr indent="-342900" lvl="0" marL="457200" rtl="0" algn="l">
              <a:lnSpc>
                <a:spcPct val="115000"/>
              </a:lnSpc>
              <a:spcBef>
                <a:spcPts val="0"/>
              </a:spcBef>
              <a:spcAft>
                <a:spcPts val="0"/>
              </a:spcAft>
              <a:buClr>
                <a:srgbClr val="212121"/>
              </a:buClr>
              <a:buSzPts val="1800"/>
              <a:buFont typeface="Roboto"/>
              <a:buChar char="●"/>
            </a:pPr>
            <a:r>
              <a:rPr b="1" i="0" lang="en-US" sz="1800">
                <a:solidFill>
                  <a:srgbClr val="212121"/>
                </a:solidFill>
                <a:latin typeface="Roboto"/>
                <a:ea typeface="Roboto"/>
                <a:cs typeface="Roboto"/>
                <a:sym typeface="Roboto"/>
              </a:rPr>
              <a:t>Android Version</a:t>
            </a:r>
            <a:r>
              <a:rPr b="0" i="0" lang="en-US" sz="1800">
                <a:solidFill>
                  <a:srgbClr val="212121"/>
                </a:solidFill>
                <a:latin typeface="Roboto"/>
                <a:ea typeface="Roboto"/>
                <a:cs typeface="Roboto"/>
                <a:sym typeface="Roboto"/>
              </a:rPr>
              <a:t>- Minimum Android version required to run the Application</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 of Dataset</a:t>
            </a:r>
            <a:endParaRPr/>
          </a:p>
        </p:txBody>
      </p:sp>
      <p:sp>
        <p:nvSpPr>
          <p:cNvPr id="110" name="Google Shape;110;p21"/>
          <p:cNvSpPr txBox="1"/>
          <p:nvPr>
            <p:ph idx="1" type="body"/>
          </p:nvPr>
        </p:nvSpPr>
        <p:spPr>
          <a:xfrm>
            <a:off x="311700" y="1152475"/>
            <a:ext cx="8520600" cy="396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a:solidFill>
                  <a:srgbClr val="000000"/>
                </a:solidFill>
                <a:latin typeface="Times New Roman"/>
                <a:ea typeface="Times New Roman"/>
                <a:cs typeface="Times New Roman"/>
                <a:sym typeface="Times New Roman"/>
              </a:rPr>
              <a:t>2.      </a:t>
            </a:r>
            <a:r>
              <a:rPr b="1" lang="en-US" sz="1800" strike="noStrike">
                <a:solidFill>
                  <a:srgbClr val="000000"/>
                </a:solidFill>
                <a:latin typeface="Times New Roman"/>
                <a:ea typeface="Times New Roman"/>
                <a:cs typeface="Times New Roman"/>
                <a:sym typeface="Times New Roman"/>
              </a:rPr>
              <a:t>User Review Data:</a:t>
            </a:r>
            <a:endParaRPr b="1"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App </a:t>
            </a:r>
            <a:r>
              <a:rPr b="0" lang="en-US" sz="1800" strike="noStrike">
                <a:solidFill>
                  <a:srgbClr val="000000"/>
                </a:solidFill>
                <a:latin typeface="Times New Roman"/>
                <a:ea typeface="Times New Roman"/>
                <a:cs typeface="Times New Roman"/>
                <a:sym typeface="Times New Roman"/>
              </a:rPr>
              <a:t>– An app name</a:t>
            </a:r>
            <a:endParaRPr b="0" sz="1800" strike="noStrike">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b="1" lang="en-US">
                <a:solidFill>
                  <a:schemeClr val="accent2"/>
                </a:solidFill>
                <a:highlight>
                  <a:srgbClr val="FFFFFF"/>
                </a:highlight>
                <a:latin typeface="Times New Roman"/>
                <a:ea typeface="Times New Roman"/>
                <a:cs typeface="Times New Roman"/>
                <a:sym typeface="Times New Roman"/>
              </a:rPr>
              <a:t>Translated_Review</a:t>
            </a:r>
            <a:r>
              <a:rPr lang="en-US">
                <a:solidFill>
                  <a:schemeClr val="accent2"/>
                </a:solidFill>
                <a:highlight>
                  <a:srgbClr val="FFFFFF"/>
                </a:highlight>
                <a:latin typeface="Times New Roman"/>
                <a:ea typeface="Times New Roman"/>
                <a:cs typeface="Times New Roman"/>
                <a:sym typeface="Times New Roman"/>
              </a:rPr>
              <a:t>:- Reviews being given by consumer</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a:t>
            </a:r>
            <a:r>
              <a:rPr b="0" lang="en-US" sz="1800" strike="noStrike">
                <a:solidFill>
                  <a:srgbClr val="000000"/>
                </a:solidFill>
                <a:latin typeface="Times New Roman"/>
                <a:ea typeface="Times New Roman"/>
                <a:cs typeface="Times New Roman"/>
                <a:sym typeface="Times New Roman"/>
              </a:rPr>
              <a:t> – Sentiment given to an app by users ( i.e. Positive, Neutral, Negative)</a:t>
            </a:r>
            <a:endParaRPr b="0"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 Polarity</a:t>
            </a:r>
            <a:r>
              <a:rPr b="0" lang="en-US" sz="1800" strike="noStrike">
                <a:solidFill>
                  <a:srgbClr val="000000"/>
                </a:solidFill>
                <a:latin typeface="Times New Roman"/>
                <a:ea typeface="Times New Roman"/>
                <a:cs typeface="Times New Roman"/>
                <a:sym typeface="Times New Roman"/>
              </a:rPr>
              <a:t> – The polarity of sentiment measures how negative or positive the     context is. In the data we have, the polarity ranges from +1(Positive) to -1(Negative).</a:t>
            </a:r>
            <a:endParaRPr b="0" sz="1800" strike="noStrike">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b="1" lang="en-US" sz="1800" strike="noStrike">
                <a:solidFill>
                  <a:srgbClr val="000000"/>
                </a:solidFill>
                <a:latin typeface="Times New Roman"/>
                <a:ea typeface="Times New Roman"/>
                <a:cs typeface="Times New Roman"/>
                <a:sym typeface="Times New Roman"/>
              </a:rPr>
              <a:t>Sentiment Subjectivity</a:t>
            </a:r>
            <a:r>
              <a:rPr b="0" lang="en-US" sz="1800" strike="noStrike">
                <a:solidFill>
                  <a:srgbClr val="000000"/>
                </a:solidFill>
                <a:latin typeface="Times New Roman"/>
                <a:ea typeface="Times New Roman"/>
                <a:cs typeface="Times New Roman"/>
                <a:sym typeface="Times New Roman"/>
              </a:rPr>
              <a:t> - The subjectivity of a sentiment is how likely that sentiment is to  be based on data or factual information, versus personal opinions or public notions.</a:t>
            </a:r>
            <a:endParaRPr b="0" sz="1800" strike="noStrike">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accent2"/>
              </a:buClr>
              <a:buSzPts val="1800"/>
              <a:buChar char="●"/>
            </a:pPr>
            <a:r>
              <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