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7" r:id="rId1"/>
  </p:sldMasterIdLst>
  <p:notesMasterIdLst>
    <p:notesMasterId r:id="rId38"/>
  </p:notesMasterIdLst>
  <p:sldIdLst>
    <p:sldId id="256" r:id="rId2"/>
    <p:sldId id="263" r:id="rId3"/>
    <p:sldId id="266" r:id="rId4"/>
    <p:sldId id="257" r:id="rId5"/>
    <p:sldId id="258" r:id="rId6"/>
    <p:sldId id="262" r:id="rId7"/>
    <p:sldId id="259" r:id="rId8"/>
    <p:sldId id="265" r:id="rId9"/>
    <p:sldId id="271" r:id="rId10"/>
    <p:sldId id="268" r:id="rId11"/>
    <p:sldId id="270" r:id="rId12"/>
    <p:sldId id="261" r:id="rId13"/>
    <p:sldId id="272" r:id="rId14"/>
    <p:sldId id="273" r:id="rId15"/>
    <p:sldId id="274" r:id="rId16"/>
    <p:sldId id="278" r:id="rId17"/>
    <p:sldId id="280" r:id="rId18"/>
    <p:sldId id="279" r:id="rId19"/>
    <p:sldId id="275" r:id="rId20"/>
    <p:sldId id="281" r:id="rId21"/>
    <p:sldId id="286" r:id="rId22"/>
    <p:sldId id="288" r:id="rId23"/>
    <p:sldId id="289" r:id="rId24"/>
    <p:sldId id="298" r:id="rId25"/>
    <p:sldId id="299" r:id="rId26"/>
    <p:sldId id="282" r:id="rId27"/>
    <p:sldId id="290" r:id="rId28"/>
    <p:sldId id="291" r:id="rId29"/>
    <p:sldId id="296" r:id="rId30"/>
    <p:sldId id="264" r:id="rId31"/>
    <p:sldId id="301" r:id="rId32"/>
    <p:sldId id="292" r:id="rId33"/>
    <p:sldId id="300" r:id="rId34"/>
    <p:sldId id="293" r:id="rId35"/>
    <p:sldId id="295" r:id="rId36"/>
    <p:sldId id="294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520" autoAdjust="0"/>
  </p:normalViewPr>
  <p:slideViewPr>
    <p:cSldViewPr snapToGrid="0">
      <p:cViewPr>
        <p:scale>
          <a:sx n="60" d="100"/>
          <a:sy n="60" d="100"/>
        </p:scale>
        <p:origin x="112" y="1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0CC0E-CCC9-498A-BD17-F9D89ED5CA97}" type="datetimeFigureOut">
              <a:rPr lang="en-US" smtClean="0"/>
              <a:t>5/10/2018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36FE2-BD0D-4198-AE4E-003A90346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36FE2-BD0D-4198-AE4E-003A903465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list of loading scores for player’s attributes in PC1 dimension</a:t>
            </a:r>
            <a:r>
              <a:rPr lang="en-US" sz="1600" baseline="0" dirty="0"/>
              <a:t> </a:t>
            </a:r>
            <a:r>
              <a:rPr lang="en-US" sz="1600" dirty="0"/>
              <a:t>does not show that any attribute plays a significant</a:t>
            </a:r>
            <a:r>
              <a:rPr lang="en-US" sz="1600" baseline="0" dirty="0"/>
              <a:t> part in the variations among players.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36FE2-BD0D-4198-AE4E-003A9034659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1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05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6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13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5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3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9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9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1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7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6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hugomathien/soccer/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sofif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C439-1EFE-423C-8C4C-BAABE9206E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1B3ED-D717-4543-B521-E56E31DF7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Look at FIFA Players and Attributes</a:t>
            </a:r>
          </a:p>
          <a:p>
            <a:endParaRPr lang="en-US" dirty="0"/>
          </a:p>
          <a:p>
            <a:r>
              <a:rPr lang="en-US" dirty="0"/>
              <a:t>Sau Kha</a:t>
            </a:r>
          </a:p>
        </p:txBody>
      </p:sp>
    </p:spTree>
    <p:extLst>
      <p:ext uri="{BB962C8B-B14F-4D97-AF65-F5344CB8AC3E}">
        <p14:creationId xmlns:p14="http://schemas.microsoft.com/office/powerpoint/2010/main" val="12195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1B71-7CCB-4368-9FEB-B918A396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758952"/>
            <a:ext cx="7543800" cy="2517648"/>
          </a:xfrm>
        </p:spPr>
        <p:txBody>
          <a:bodyPr/>
          <a:lstStyle/>
          <a:p>
            <a:r>
              <a:rPr lang="en-US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A3698-0FD6-42B1-91A4-DBBB077D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1" y="3611528"/>
            <a:ext cx="6591985" cy="2608519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Which player’s attribute contributes most to player’s overall rating</a:t>
            </a:r>
          </a:p>
          <a:p>
            <a:pPr marL="457200" indent="-457200">
              <a:buAutoNum type="arabicPeriod"/>
            </a:pPr>
            <a:r>
              <a:rPr lang="en-US" sz="3200" dirty="0"/>
              <a:t>What attributes set players apart</a:t>
            </a:r>
          </a:p>
        </p:txBody>
      </p:sp>
    </p:spTree>
    <p:extLst>
      <p:ext uri="{BB962C8B-B14F-4D97-AF65-F5344CB8AC3E}">
        <p14:creationId xmlns:p14="http://schemas.microsoft.com/office/powerpoint/2010/main" val="17714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1B71-7CCB-4368-9FEB-B918A3960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758952"/>
            <a:ext cx="7543800" cy="2517648"/>
          </a:xfrm>
        </p:spPr>
        <p:txBody>
          <a:bodyPr/>
          <a:lstStyle/>
          <a:p>
            <a:r>
              <a:rPr lang="en-US" dirty="0"/>
              <a:t>Intended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A3698-0FD6-42B1-91A4-DBBB077DC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46961" y="3581400"/>
            <a:ext cx="7711440" cy="155412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Soccer fans</a:t>
            </a:r>
          </a:p>
          <a:p>
            <a:pPr marL="457200" indent="-457200">
              <a:buAutoNum type="arabicPeriod"/>
            </a:pPr>
            <a:r>
              <a:rPr lang="en-US" sz="3200" dirty="0"/>
              <a:t>FIFA Video Players</a:t>
            </a:r>
          </a:p>
        </p:txBody>
      </p:sp>
    </p:spTree>
    <p:extLst>
      <p:ext uri="{BB962C8B-B14F-4D97-AF65-F5344CB8AC3E}">
        <p14:creationId xmlns:p14="http://schemas.microsoft.com/office/powerpoint/2010/main" val="262596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CFCA-4E69-4486-8163-2BB477508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500" dirty="0"/>
              <a:t>Principal Component Analysis (PCA)</a:t>
            </a:r>
          </a:p>
        </p:txBody>
      </p:sp>
      <p:pic>
        <p:nvPicPr>
          <p:cNvPr id="7" name="Content Placeholder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3651A82-A82E-4BF6-8355-3CB021C029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3526" y="1435395"/>
            <a:ext cx="11004697" cy="5199322"/>
          </a:xfrm>
        </p:spPr>
      </p:pic>
    </p:spTree>
    <p:extLst>
      <p:ext uri="{BB962C8B-B14F-4D97-AF65-F5344CB8AC3E}">
        <p14:creationId xmlns:p14="http://schemas.microsoft.com/office/powerpoint/2010/main" val="272372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F65D-8149-4A73-8623-3E580AE75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1 Loading Scores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95C6DE-0C69-4FC7-BE62-41F735100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4881"/>
              </p:ext>
            </p:extLst>
          </p:nvPr>
        </p:nvGraphicFramePr>
        <p:xfrm>
          <a:off x="976423" y="1326515"/>
          <a:ext cx="10239156" cy="4953000"/>
        </p:xfrm>
        <a:graphic>
          <a:graphicData uri="http://schemas.openxmlformats.org/drawingml/2006/table">
            <a:tbl>
              <a:tblPr/>
              <a:tblGrid>
                <a:gridCol w="1926265">
                  <a:extLst>
                    <a:ext uri="{9D8B030D-6E8A-4147-A177-3AD203B41FA5}">
                      <a16:colId xmlns:a16="http://schemas.microsoft.com/office/drawing/2014/main" val="1164817949"/>
                    </a:ext>
                  </a:extLst>
                </a:gridCol>
                <a:gridCol w="1486787">
                  <a:extLst>
                    <a:ext uri="{9D8B030D-6E8A-4147-A177-3AD203B41FA5}">
                      <a16:colId xmlns:a16="http://schemas.microsoft.com/office/drawing/2014/main" val="2584939209"/>
                    </a:ext>
                  </a:extLst>
                </a:gridCol>
                <a:gridCol w="1904999">
                  <a:extLst>
                    <a:ext uri="{9D8B030D-6E8A-4147-A177-3AD203B41FA5}">
                      <a16:colId xmlns:a16="http://schemas.microsoft.com/office/drawing/2014/main" val="3076559715"/>
                    </a:ext>
                  </a:extLst>
                </a:gridCol>
                <a:gridCol w="1508053">
                  <a:extLst>
                    <a:ext uri="{9D8B030D-6E8A-4147-A177-3AD203B41FA5}">
                      <a16:colId xmlns:a16="http://schemas.microsoft.com/office/drawing/2014/main" val="3187452990"/>
                    </a:ext>
                  </a:extLst>
                </a:gridCol>
                <a:gridCol w="1788040">
                  <a:extLst>
                    <a:ext uri="{9D8B030D-6E8A-4147-A177-3AD203B41FA5}">
                      <a16:colId xmlns:a16="http://schemas.microsoft.com/office/drawing/2014/main" val="3888605774"/>
                    </a:ext>
                  </a:extLst>
                </a:gridCol>
                <a:gridCol w="1625012">
                  <a:extLst>
                    <a:ext uri="{9D8B030D-6E8A-4147-A177-3AD203B41FA5}">
                      <a16:colId xmlns:a16="http://schemas.microsoft.com/office/drawing/2014/main" val="11055658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Player Attributes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Loading Scores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13733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ball_control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0.233895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gk_positioning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0.193662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gk_kicking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0.121982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8058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dribbling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0.226609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volleys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0.193077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reactions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0.105162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367831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short_passing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0.220168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0.191773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aggression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0.087644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79815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0.213529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acceleration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0.185480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overall_rating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0.083033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6076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curve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0.211442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penalties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0.183370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potential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0.080174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92828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long_shots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0.211257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sprint_speed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0.182038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interceptions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0.071469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613964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positioning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0.204851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long_passing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0.177636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standing_tackle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0.065230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13870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shot_power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0.199655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agility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0.168734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sliding_tackle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0.059237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239273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vision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0.197614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stamina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0.158548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marking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0.052163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17155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gk_diving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0.196600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balance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0.153811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strength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0.028138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432837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free_kick_accuracy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0.196366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0.134852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age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0.005573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37531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gk_reflexes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0.195234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heading_accuracy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0.132158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jumping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0.001561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68133"/>
                  </a:ext>
                </a:extLst>
              </a:tr>
              <a:tr h="325131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gk_handling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0.195011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0.125473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915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9766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59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gk_diving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1C4C370E-346B-484A-BF56-90B8D8BC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01" y="2166162"/>
            <a:ext cx="83231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7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76448"/>
            <a:ext cx="7543800" cy="1460914"/>
          </a:xfrm>
        </p:spPr>
        <p:txBody>
          <a:bodyPr/>
          <a:lstStyle/>
          <a:p>
            <a:pPr algn="ctr"/>
            <a:r>
              <a:rPr lang="en-US" dirty="0"/>
              <a:t>PC1 Vs PC2             PC1 Vs PC3</a:t>
            </a:r>
            <a:br>
              <a:rPr lang="en-US" dirty="0"/>
            </a:br>
            <a:r>
              <a:rPr lang="en-US" dirty="0"/>
              <a:t>color by </a:t>
            </a:r>
            <a:r>
              <a:rPr lang="en-US" dirty="0" err="1"/>
              <a:t>gk_handling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08010C63-C58C-4525-B8E1-DB0323A47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01" y="2183662"/>
            <a:ext cx="832311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328" y="276448"/>
            <a:ext cx="7543800" cy="1460914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gk_kicking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FF648A63-061C-447D-AA90-4ABCD5C94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669" y="2124740"/>
            <a:ext cx="83231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59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gk_positioning</a:t>
            </a:r>
            <a:endParaRPr lang="en-US" dirty="0"/>
          </a:p>
        </p:txBody>
      </p:sp>
      <p:pic>
        <p:nvPicPr>
          <p:cNvPr id="4" name="Picture 3" descr="A close up of a tree&#10;&#10;Description generated with high confidence">
            <a:extLst>
              <a:ext uri="{FF2B5EF4-FFF2-40B4-BE49-F238E27FC236}">
                <a16:creationId xmlns:a16="http://schemas.microsoft.com/office/drawing/2014/main" id="{0F539832-BC91-4CCC-915F-D0E64D612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359" y="2137142"/>
            <a:ext cx="8417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98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297237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PC1 Vs PC2             PC1 Vs PC3 color by </a:t>
            </a:r>
            <a:r>
              <a:rPr lang="en-US" dirty="0" err="1"/>
              <a:t>gk_reflexes</a:t>
            </a:r>
            <a:endParaRPr lang="en-US" dirty="0"/>
          </a:p>
        </p:txBody>
      </p:sp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8829614-8EA5-446D-9D45-F8DDD176B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41" y="2050311"/>
            <a:ext cx="832311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70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 shot of a social media post&#10;&#10;Description generated with high confidence">
            <a:extLst>
              <a:ext uri="{FF2B5EF4-FFF2-40B4-BE49-F238E27FC236}">
                <a16:creationId xmlns:a16="http://schemas.microsoft.com/office/drawing/2014/main" id="{9128A5D0-5114-4734-9697-CBB06E80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98" y="425908"/>
            <a:ext cx="8155172" cy="6048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EBAF35-5C6A-4215-910C-99761BDE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174" y="4827183"/>
            <a:ext cx="4077586" cy="1244009"/>
          </a:xfrm>
        </p:spPr>
        <p:txBody>
          <a:bodyPr>
            <a:noAutofit/>
          </a:bodyPr>
          <a:lstStyle/>
          <a:p>
            <a:r>
              <a:rPr lang="en-US" sz="4500" dirty="0"/>
              <a:t>Distribution Plots</a:t>
            </a:r>
            <a:br>
              <a:rPr lang="en-US" sz="4500" dirty="0"/>
            </a:br>
            <a:r>
              <a:rPr lang="en-US" sz="2000" dirty="0"/>
              <a:t>(goalkeepers – subgroup on the right )</a:t>
            </a:r>
          </a:p>
        </p:txBody>
      </p:sp>
    </p:spTree>
    <p:extLst>
      <p:ext uri="{BB962C8B-B14F-4D97-AF65-F5344CB8AC3E}">
        <p14:creationId xmlns:p14="http://schemas.microsoft.com/office/powerpoint/2010/main" val="244132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2B26E-7773-4D8C-8836-F9AA631C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CA8E-90EA-4BDC-BCE8-875777E2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2" y="2133600"/>
            <a:ext cx="7376159" cy="4100290"/>
          </a:xfrm>
        </p:spPr>
        <p:txBody>
          <a:bodyPr>
            <a:noAutofit/>
          </a:bodyPr>
          <a:lstStyle/>
          <a:p>
            <a:r>
              <a:rPr lang="en-US" sz="2400" dirty="0"/>
              <a:t>European Soccer Database (from Kaggle.com)</a:t>
            </a:r>
          </a:p>
          <a:p>
            <a:r>
              <a:rPr lang="en-US" sz="2400" u="sng" dirty="0">
                <a:hlinkClick r:id="rId2"/>
              </a:rPr>
              <a:t>https://www.kaggle.com/hugomathien/soccer/data</a:t>
            </a:r>
            <a:endParaRPr lang="en-US" sz="2400" u="sng" dirty="0"/>
          </a:p>
          <a:p>
            <a:pPr fontAlgn="base"/>
            <a:r>
              <a:rPr lang="en-US" sz="2400" dirty="0"/>
              <a:t>+25,000 matches</a:t>
            </a:r>
          </a:p>
          <a:p>
            <a:pPr fontAlgn="base"/>
            <a:r>
              <a:rPr lang="en-US" sz="2400" dirty="0"/>
              <a:t>+10,000 players</a:t>
            </a:r>
          </a:p>
          <a:p>
            <a:pPr fontAlgn="base"/>
            <a:r>
              <a:rPr lang="en-US" sz="2400" dirty="0"/>
              <a:t>11 European Countries with their lead championship</a:t>
            </a:r>
          </a:p>
          <a:p>
            <a:pPr fontAlgn="base"/>
            <a:r>
              <a:rPr lang="en-US" sz="2400" dirty="0"/>
              <a:t>Seasons 2008 to 2016</a:t>
            </a:r>
          </a:p>
          <a:p>
            <a:pPr fontAlgn="base"/>
            <a:r>
              <a:rPr lang="en-US" sz="2400" dirty="0"/>
              <a:t>Players and Teams' attributes* sourced from EA Sports' FIFA video game series</a:t>
            </a:r>
          </a:p>
        </p:txBody>
      </p:sp>
    </p:spTree>
    <p:extLst>
      <p:ext uri="{BB962C8B-B14F-4D97-AF65-F5344CB8AC3E}">
        <p14:creationId xmlns:p14="http://schemas.microsoft.com/office/powerpoint/2010/main" val="233305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327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gk_Diving</a:t>
            </a:r>
            <a:endParaRPr lang="en-US" dirty="0"/>
          </a:p>
        </p:txBody>
      </p:sp>
      <p:pic>
        <p:nvPicPr>
          <p:cNvPr id="10" name="Content Placeholder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1981994"/>
            <a:ext cx="4105275" cy="4038600"/>
          </a:xfrm>
        </p:spPr>
      </p:pic>
      <p:pic>
        <p:nvPicPr>
          <p:cNvPr id="12" name="Content Placeholder 11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27842" y="1986116"/>
            <a:ext cx="5195342" cy="4034478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7EF5576-5303-4AD9-99E6-4069838CA6D2}"/>
              </a:ext>
            </a:extLst>
          </p:cNvPr>
          <p:cNvSpPr/>
          <p:nvPr/>
        </p:nvSpPr>
        <p:spPr>
          <a:xfrm>
            <a:off x="1894384" y="2743200"/>
            <a:ext cx="1763216" cy="137160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87491E35-8311-4024-9A1F-63419714356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D4E10-5357-4F27-8816-BD296EB498AA}"/>
              </a:ext>
            </a:extLst>
          </p:cNvPr>
          <p:cNvSpPr txBox="1"/>
          <p:nvPr/>
        </p:nvSpPr>
        <p:spPr>
          <a:xfrm>
            <a:off x="2084791" y="1435801"/>
            <a:ext cx="70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gk_diving</a:t>
            </a:r>
            <a:r>
              <a:rPr lang="en-US" dirty="0"/>
              <a:t> attributes &gt; 40; much higher than the rest players</a:t>
            </a:r>
          </a:p>
        </p:txBody>
      </p:sp>
    </p:spTree>
    <p:extLst>
      <p:ext uri="{BB962C8B-B14F-4D97-AF65-F5344CB8AC3E}">
        <p14:creationId xmlns:p14="http://schemas.microsoft.com/office/powerpoint/2010/main" val="363103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165" y="307870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gk_Handling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2013891"/>
            <a:ext cx="4105275" cy="4038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7856" y="2013891"/>
            <a:ext cx="5133924" cy="398678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FE6D3AC-2134-4FA4-9965-47263666FCB5}"/>
              </a:ext>
            </a:extLst>
          </p:cNvPr>
          <p:cNvSpPr/>
          <p:nvPr/>
        </p:nvSpPr>
        <p:spPr>
          <a:xfrm rot="5400000">
            <a:off x="3382999" y="3749322"/>
            <a:ext cx="406402" cy="247848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4B9604-175B-4BBE-92FF-4B044C464026}"/>
              </a:ext>
            </a:extLst>
          </p:cNvPr>
          <p:cNvSpPr/>
          <p:nvPr/>
        </p:nvSpPr>
        <p:spPr>
          <a:xfrm>
            <a:off x="1894384" y="2743199"/>
            <a:ext cx="1821386" cy="1786897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0DDB166-8FED-4903-AB21-E84D9C62EF04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2011E-1F41-40D2-AF5A-A196B6C5EDD1}"/>
              </a:ext>
            </a:extLst>
          </p:cNvPr>
          <p:cNvSpPr txBox="1"/>
          <p:nvPr/>
        </p:nvSpPr>
        <p:spPr>
          <a:xfrm>
            <a:off x="2084791" y="1435801"/>
            <a:ext cx="70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gk_diving</a:t>
            </a:r>
            <a:r>
              <a:rPr lang="en-US" dirty="0"/>
              <a:t> attributes &gt; 40; much higher than the rest players</a:t>
            </a:r>
          </a:p>
        </p:txBody>
      </p:sp>
    </p:spTree>
    <p:extLst>
      <p:ext uri="{BB962C8B-B14F-4D97-AF65-F5344CB8AC3E}">
        <p14:creationId xmlns:p14="http://schemas.microsoft.com/office/powerpoint/2010/main" val="2134368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308345"/>
            <a:ext cx="7543800" cy="142901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gk_Positioning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1981994"/>
            <a:ext cx="4105275" cy="4038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7857" y="1981994"/>
            <a:ext cx="5133924" cy="398678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90E915B-5D3D-4212-9C7C-6E8DD1237037}"/>
              </a:ext>
            </a:extLst>
          </p:cNvPr>
          <p:cNvSpPr/>
          <p:nvPr/>
        </p:nvSpPr>
        <p:spPr>
          <a:xfrm rot="5400000">
            <a:off x="3401801" y="3720363"/>
            <a:ext cx="368797" cy="247848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434DFC-DBDA-4902-B71F-F1280907BABF}"/>
              </a:ext>
            </a:extLst>
          </p:cNvPr>
          <p:cNvSpPr/>
          <p:nvPr/>
        </p:nvSpPr>
        <p:spPr>
          <a:xfrm>
            <a:off x="1894384" y="2615381"/>
            <a:ext cx="1910700" cy="1915191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978E02F7-47A1-4CC9-AC55-ADB61DDF11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232305-A059-42E5-BBF9-7196A8EED5FE}"/>
              </a:ext>
            </a:extLst>
          </p:cNvPr>
          <p:cNvSpPr txBox="1"/>
          <p:nvPr/>
        </p:nvSpPr>
        <p:spPr>
          <a:xfrm>
            <a:off x="2084791" y="1435801"/>
            <a:ext cx="70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gk_diving</a:t>
            </a:r>
            <a:r>
              <a:rPr lang="en-US" dirty="0"/>
              <a:t> attributes &gt; 40; much higher than the rest players</a:t>
            </a:r>
          </a:p>
        </p:txBody>
      </p:sp>
    </p:spTree>
    <p:extLst>
      <p:ext uri="{BB962C8B-B14F-4D97-AF65-F5344CB8AC3E}">
        <p14:creationId xmlns:p14="http://schemas.microsoft.com/office/powerpoint/2010/main" val="214417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gk_Reflexes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EA300A-C2E9-409F-88CD-8E535A33DA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6362" y="1981994"/>
            <a:ext cx="4105275" cy="40386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8F659B1-8EEB-457B-999D-E4493BD36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09122" y="1981994"/>
            <a:ext cx="5133924" cy="3986784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396D0B9-FBCC-48C3-A51F-28DB694CEAFF}"/>
              </a:ext>
            </a:extLst>
          </p:cNvPr>
          <p:cNvSpPr/>
          <p:nvPr/>
        </p:nvSpPr>
        <p:spPr>
          <a:xfrm rot="5400000">
            <a:off x="3406880" y="3725440"/>
            <a:ext cx="358639" cy="2478480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0DBA51-2EDA-4536-8864-56067ECEAC68}"/>
              </a:ext>
            </a:extLst>
          </p:cNvPr>
          <p:cNvSpPr/>
          <p:nvPr/>
        </p:nvSpPr>
        <p:spPr>
          <a:xfrm>
            <a:off x="1894384" y="2662999"/>
            <a:ext cx="1821386" cy="1623866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3A00989-7930-4A8F-9E21-9F995C17DD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15770" y="1805134"/>
            <a:ext cx="1838198" cy="1623866"/>
          </a:xfrm>
          <a:prstGeom prst="bentConnector3">
            <a:avLst>
              <a:gd name="adj1" fmla="val 186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A113DB7-9082-4B78-B051-7E3E6302D561}"/>
              </a:ext>
            </a:extLst>
          </p:cNvPr>
          <p:cNvSpPr txBox="1"/>
          <p:nvPr/>
        </p:nvSpPr>
        <p:spPr>
          <a:xfrm>
            <a:off x="2084791" y="1435801"/>
            <a:ext cx="703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Goalkeepers: </a:t>
            </a:r>
            <a:r>
              <a:rPr lang="en-US" dirty="0" err="1"/>
              <a:t>gk_diving</a:t>
            </a:r>
            <a:r>
              <a:rPr lang="en-US" dirty="0"/>
              <a:t> attributes &gt; 40; much higher than the rest players</a:t>
            </a:r>
          </a:p>
        </p:txBody>
      </p:sp>
    </p:spTree>
    <p:extLst>
      <p:ext uri="{BB962C8B-B14F-4D97-AF65-F5344CB8AC3E}">
        <p14:creationId xmlns:p14="http://schemas.microsoft.com/office/powerpoint/2010/main" val="350072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Ball Control Vs </a:t>
            </a:r>
            <a:r>
              <a:rPr lang="en-US" dirty="0" err="1"/>
              <a:t>gk_Kicking</a:t>
            </a:r>
            <a:endParaRPr lang="en-US" dirty="0"/>
          </a:p>
        </p:txBody>
      </p:sp>
      <p:pic>
        <p:nvPicPr>
          <p:cNvPr id="7" name="Content Placeholder 9">
            <a:extLst>
              <a:ext uri="{FF2B5EF4-FFF2-40B4-BE49-F238E27FC236}">
                <a16:creationId xmlns:a16="http://schemas.microsoft.com/office/drawing/2014/main" id="{FE5299A0-0FA0-4478-9CFE-AC56003026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-1301" r="-200" b="6"/>
          <a:stretch/>
        </p:blipFill>
        <p:spPr>
          <a:xfrm>
            <a:off x="1298383" y="1982115"/>
            <a:ext cx="4166886" cy="4038358"/>
          </a:xfrm>
          <a:prstGeom prst="rect">
            <a:avLst/>
          </a:prstGeom>
        </p:spPr>
      </p:pic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3A648BE9-0DA8-4E5D-9AEB-6C037DF58D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-1809" r="-10060" b="8"/>
          <a:stretch/>
        </p:blipFill>
        <p:spPr>
          <a:xfrm>
            <a:off x="5766392" y="1982115"/>
            <a:ext cx="5743731" cy="39867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7D8BA9-FF6C-4087-8E68-3E0416CE52A1}"/>
              </a:ext>
            </a:extLst>
          </p:cNvPr>
          <p:cNvSpPr txBox="1"/>
          <p:nvPr/>
        </p:nvSpPr>
        <p:spPr>
          <a:xfrm>
            <a:off x="1041991" y="6020473"/>
            <a:ext cx="1067508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gk_kicking</a:t>
            </a:r>
            <a:r>
              <a:rPr lang="en-US" sz="2000" dirty="0"/>
              <a:t> attribute further separates the bigger subgroup into two smaller subgroups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EF01BE-94C0-4DBD-9AF7-49042109961D}"/>
              </a:ext>
            </a:extLst>
          </p:cNvPr>
          <p:cNvSpPr/>
          <p:nvPr/>
        </p:nvSpPr>
        <p:spPr>
          <a:xfrm rot="2719272">
            <a:off x="3003471" y="2645928"/>
            <a:ext cx="1521696" cy="2746820"/>
          </a:xfrm>
          <a:prstGeom prst="ellipse">
            <a:avLst/>
          </a:prstGeom>
          <a:solidFill>
            <a:srgbClr val="92D05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9D0EE5-F183-47BA-9104-8D329D118696}"/>
              </a:ext>
            </a:extLst>
          </p:cNvPr>
          <p:cNvCxnSpPr>
            <a:cxnSpLocks/>
          </p:cNvCxnSpPr>
          <p:nvPr/>
        </p:nvCxnSpPr>
        <p:spPr>
          <a:xfrm rot="5400000">
            <a:off x="4471675" y="2436400"/>
            <a:ext cx="1547670" cy="639098"/>
          </a:xfrm>
          <a:prstGeom prst="bentConnector3">
            <a:avLst>
              <a:gd name="adj1" fmla="val 1008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FAC9F6-CB50-4D98-A094-FC3167E074ED}"/>
              </a:ext>
            </a:extLst>
          </p:cNvPr>
          <p:cNvSpPr txBox="1"/>
          <p:nvPr/>
        </p:nvSpPr>
        <p:spPr>
          <a:xfrm>
            <a:off x="1298383" y="1561208"/>
            <a:ext cx="854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gk_kicking</a:t>
            </a:r>
            <a:r>
              <a:rPr lang="en-US" dirty="0"/>
              <a:t> attribute has a moderate +</a:t>
            </a:r>
            <a:r>
              <a:rPr lang="en-US" dirty="0" err="1"/>
              <a:t>ve</a:t>
            </a:r>
            <a:r>
              <a:rPr lang="en-US" dirty="0"/>
              <a:t> linear correlation with ball control attribute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042264-782D-4724-B14E-77F5077D76FE}"/>
              </a:ext>
            </a:extLst>
          </p:cNvPr>
          <p:cNvSpPr/>
          <p:nvPr/>
        </p:nvSpPr>
        <p:spPr>
          <a:xfrm rot="2885173">
            <a:off x="6520083" y="2449322"/>
            <a:ext cx="1528589" cy="2439393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CDB3D0-27B4-4483-8FCB-80A4A19AD82B}"/>
              </a:ext>
            </a:extLst>
          </p:cNvPr>
          <p:cNvCxnSpPr>
            <a:cxnSpLocks/>
          </p:cNvCxnSpPr>
          <p:nvPr/>
        </p:nvCxnSpPr>
        <p:spPr>
          <a:xfrm flipH="1">
            <a:off x="7913567" y="4248585"/>
            <a:ext cx="1702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6279B-8FE6-46DF-9D7C-33FE165BC412}"/>
              </a:ext>
            </a:extLst>
          </p:cNvPr>
          <p:cNvSpPr txBox="1"/>
          <p:nvPr/>
        </p:nvSpPr>
        <p:spPr>
          <a:xfrm>
            <a:off x="9668800" y="4043385"/>
            <a:ext cx="17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</a:t>
            </a:r>
          </a:p>
        </p:txBody>
      </p:sp>
    </p:spTree>
    <p:extLst>
      <p:ext uri="{BB962C8B-B14F-4D97-AF65-F5344CB8AC3E}">
        <p14:creationId xmlns:p14="http://schemas.microsoft.com/office/powerpoint/2010/main" val="4155050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86605"/>
            <a:ext cx="7543800" cy="1450757"/>
          </a:xfrm>
        </p:spPr>
        <p:txBody>
          <a:bodyPr/>
          <a:lstStyle/>
          <a:p>
            <a:pPr algn="ctr"/>
            <a:r>
              <a:rPr lang="en-US" dirty="0"/>
              <a:t>Dribbling Vs </a:t>
            </a:r>
            <a:r>
              <a:rPr lang="en-US" dirty="0" err="1"/>
              <a:t>gk_Kicking</a:t>
            </a:r>
            <a:endParaRPr lang="en-US" dirty="0"/>
          </a:p>
        </p:txBody>
      </p:sp>
      <p:pic>
        <p:nvPicPr>
          <p:cNvPr id="8" name="Content Placeholder 7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BED74FAE-C7B8-4FF8-8114-D9D542B305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t="-1915" r="-6" b="655"/>
          <a:stretch/>
        </p:blipFill>
        <p:spPr>
          <a:xfrm>
            <a:off x="1386872" y="1903388"/>
            <a:ext cx="4105521" cy="4089486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930A142-035B-4FB6-AF54-73D6726F53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84" r="-5797"/>
          <a:stretch/>
        </p:blipFill>
        <p:spPr>
          <a:xfrm>
            <a:off x="5651206" y="2006090"/>
            <a:ext cx="5743887" cy="398678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E1C292-72E9-420E-B994-624CE7C999E3}"/>
              </a:ext>
            </a:extLst>
          </p:cNvPr>
          <p:cNvSpPr/>
          <p:nvPr/>
        </p:nvSpPr>
        <p:spPr>
          <a:xfrm rot="3065695">
            <a:off x="2919996" y="2624898"/>
            <a:ext cx="1584365" cy="2827791"/>
          </a:xfrm>
          <a:prstGeom prst="ellipse">
            <a:avLst/>
          </a:prstGeom>
          <a:solidFill>
            <a:srgbClr val="92D05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EC144AA-8532-44FC-9FFC-D5135852EDA4}"/>
              </a:ext>
            </a:extLst>
          </p:cNvPr>
          <p:cNvCxnSpPr>
            <a:cxnSpLocks/>
          </p:cNvCxnSpPr>
          <p:nvPr/>
        </p:nvCxnSpPr>
        <p:spPr>
          <a:xfrm rot="5400000">
            <a:off x="4471675" y="2436400"/>
            <a:ext cx="1547670" cy="639098"/>
          </a:xfrm>
          <a:prstGeom prst="bentConnector3">
            <a:avLst>
              <a:gd name="adj1" fmla="val 10082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86CC8DE-4491-4B5A-97E3-4715B13746FC}"/>
              </a:ext>
            </a:extLst>
          </p:cNvPr>
          <p:cNvSpPr/>
          <p:nvPr/>
        </p:nvSpPr>
        <p:spPr>
          <a:xfrm rot="1411080">
            <a:off x="6362938" y="2653613"/>
            <a:ext cx="1560503" cy="2185175"/>
          </a:xfrm>
          <a:prstGeom prst="ellipse">
            <a:avLst/>
          </a:prstGeom>
          <a:solidFill>
            <a:srgbClr val="FFFF00">
              <a:alpha val="15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3746BE-F4E3-4496-BA50-472C2FE64DE4}"/>
              </a:ext>
            </a:extLst>
          </p:cNvPr>
          <p:cNvCxnSpPr>
            <a:cxnSpLocks/>
          </p:cNvCxnSpPr>
          <p:nvPr/>
        </p:nvCxnSpPr>
        <p:spPr>
          <a:xfrm flipH="1">
            <a:off x="7937479" y="4426331"/>
            <a:ext cx="170238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A6F8A3-26BC-470B-859F-110C1C45FA00}"/>
              </a:ext>
            </a:extLst>
          </p:cNvPr>
          <p:cNvSpPr txBox="1"/>
          <p:nvPr/>
        </p:nvSpPr>
        <p:spPr>
          <a:xfrm>
            <a:off x="9692712" y="4221131"/>
            <a:ext cx="170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Goalkeepers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5F7150-3439-4EEE-99DD-70F62A68AABF}"/>
              </a:ext>
            </a:extLst>
          </p:cNvPr>
          <p:cNvSpPr txBox="1"/>
          <p:nvPr/>
        </p:nvSpPr>
        <p:spPr>
          <a:xfrm>
            <a:off x="1298383" y="1561208"/>
            <a:ext cx="854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gk_kicking</a:t>
            </a:r>
            <a:r>
              <a:rPr lang="en-US" dirty="0"/>
              <a:t> attribute has a moderate +</a:t>
            </a:r>
            <a:r>
              <a:rPr lang="en-US" dirty="0" err="1"/>
              <a:t>ve</a:t>
            </a:r>
            <a:r>
              <a:rPr lang="en-US" dirty="0"/>
              <a:t> linear correlation with ball control attribute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848D18-2A90-4624-836F-8E88B7D9F3B1}"/>
              </a:ext>
            </a:extLst>
          </p:cNvPr>
          <p:cNvSpPr txBox="1"/>
          <p:nvPr/>
        </p:nvSpPr>
        <p:spPr>
          <a:xfrm>
            <a:off x="1041991" y="6020473"/>
            <a:ext cx="10675088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/>
              <a:t>gk_kicking</a:t>
            </a:r>
            <a:r>
              <a:rPr lang="en-US" sz="2000" dirty="0"/>
              <a:t> attribute further separates the bigger subgroup into two smaller subgroups</a:t>
            </a:r>
          </a:p>
        </p:txBody>
      </p:sp>
    </p:spTree>
    <p:extLst>
      <p:ext uri="{BB962C8B-B14F-4D97-AF65-F5344CB8AC3E}">
        <p14:creationId xmlns:p14="http://schemas.microsoft.com/office/powerpoint/2010/main" val="162363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269967"/>
            <a:ext cx="7543800" cy="1467395"/>
          </a:xfrm>
        </p:spPr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Marking</a:t>
            </a:r>
          </a:p>
        </p:txBody>
      </p:sp>
      <p:pic>
        <p:nvPicPr>
          <p:cNvPr id="6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49E9C8FB-8FB4-442F-835E-76E687CB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042" y="1869324"/>
            <a:ext cx="638106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69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Sliding Tackle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5B0B3FF-B56F-4B8A-942F-6B506D81B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63" y="1950720"/>
            <a:ext cx="6358194" cy="455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19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29AA-FC7B-446F-8E58-45AF1931A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Bimodal Distribution </a:t>
            </a:r>
            <a:br>
              <a:rPr lang="en-US" dirty="0"/>
            </a:br>
            <a:r>
              <a:rPr lang="en-US" dirty="0"/>
              <a:t>Standing Tackle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8F995-2AB9-4880-9DFF-680CEDA8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763" y="1846218"/>
            <a:ext cx="6358194" cy="458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19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Attribute Categories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0C88E9-3D4A-4D37-83B8-0DCC1C098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33026"/>
              </p:ext>
            </p:extLst>
          </p:nvPr>
        </p:nvGraphicFramePr>
        <p:xfrm>
          <a:off x="1155700" y="2480931"/>
          <a:ext cx="9880600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9889669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3126249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744372575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57715573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85741762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161513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504160297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Attack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Skill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Movement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Total Power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Total Mentality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>
                          <a:effectLst/>
                        </a:rPr>
                        <a:t>Total Defending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u="none" strike="noStrike" dirty="0">
                          <a:effectLst/>
                        </a:rPr>
                        <a:t>Total Goalkeeping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545553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Crossing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Dribbling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Acceleration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Shot Power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Aggression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Marking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 err="1">
                          <a:effectLst/>
                        </a:rPr>
                        <a:t>gk_Diving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5518002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Finishing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Curve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Sprint Speed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Jumping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Interceptions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Standing Tackle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gk_Handling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9451874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Heading Accuracy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Free Kicking Accuracy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Agility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Stamina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Positioning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Sliding Tackle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gk_Kicking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44893316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Short Passing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Long Passing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>
                          <a:effectLst/>
                        </a:rPr>
                        <a:t>Reactions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Strength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Vision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gk_Positioning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1623817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Volleys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Ball Control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Balance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Long Shots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>
                          <a:effectLst/>
                        </a:rPr>
                        <a:t>Penalties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u="none" strike="noStrike" dirty="0" err="1">
                          <a:effectLst/>
                        </a:rPr>
                        <a:t>gk_Refelexes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73258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76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D567-050D-4609-ADC7-A9DE8ABA4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– SQLite3 &amp;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0BDDD-EA7F-44C2-A9B2-422821EE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7889" y="2133600"/>
            <a:ext cx="7460513" cy="4564912"/>
          </a:xfrm>
        </p:spPr>
        <p:txBody>
          <a:bodyPr>
            <a:noAutofit/>
          </a:bodyPr>
          <a:lstStyle/>
          <a:p>
            <a:r>
              <a:rPr lang="en-US" sz="2400" dirty="0"/>
              <a:t>Create connection object</a:t>
            </a:r>
          </a:p>
          <a:p>
            <a:r>
              <a:rPr lang="en-US" sz="2400" dirty="0"/>
              <a:t>conn = sqlite3.connect ('</a:t>
            </a:r>
            <a:r>
              <a:rPr lang="en-US" sz="2400" dirty="0" err="1"/>
              <a:t>database.sqlite</a:t>
            </a:r>
            <a:r>
              <a:rPr lang="en-US" sz="2400" dirty="0"/>
              <a:t>’)</a:t>
            </a:r>
          </a:p>
          <a:p>
            <a:endParaRPr lang="en-US" sz="2400" dirty="0"/>
          </a:p>
          <a:p>
            <a:r>
              <a:rPr lang="en-US" sz="2400" dirty="0"/>
              <a:t>Define SQL</a:t>
            </a:r>
          </a:p>
          <a:p>
            <a:r>
              <a:rPr lang="en-US" sz="2400" dirty="0" err="1"/>
              <a:t>sql</a:t>
            </a:r>
            <a:r>
              <a:rPr lang="en-US" sz="2400" dirty="0"/>
              <a:t> ="""SELECT * FROM </a:t>
            </a:r>
            <a:r>
              <a:rPr lang="en-US" sz="2400" dirty="0" err="1"/>
              <a:t>sqlite_master</a:t>
            </a:r>
            <a:r>
              <a:rPr lang="en-US" sz="2400" dirty="0"/>
              <a:t> WHERE type='table';"""</a:t>
            </a:r>
          </a:p>
          <a:p>
            <a:endParaRPr lang="en-US" sz="2400" dirty="0"/>
          </a:p>
          <a:p>
            <a:r>
              <a:rPr lang="en-US" sz="2400" dirty="0"/>
              <a:t>Pandas command; get data into a DataFrame</a:t>
            </a:r>
          </a:p>
          <a:p>
            <a:r>
              <a:rPr lang="en-US" sz="2400" dirty="0"/>
              <a:t>df = </a:t>
            </a:r>
            <a:r>
              <a:rPr lang="en-US" sz="2400" dirty="0" err="1"/>
              <a:t>pd.read_sql</a:t>
            </a:r>
            <a:r>
              <a:rPr lang="en-US" sz="2400" dirty="0"/>
              <a:t>(</a:t>
            </a:r>
            <a:r>
              <a:rPr lang="en-US" sz="2400" dirty="0" err="1"/>
              <a:t>sql</a:t>
            </a:r>
            <a:r>
              <a:rPr lang="en-US" sz="2400" dirty="0"/>
              <a:t>, conn)</a:t>
            </a:r>
          </a:p>
        </p:txBody>
      </p:sp>
    </p:spTree>
    <p:extLst>
      <p:ext uri="{BB962C8B-B14F-4D97-AF65-F5344CB8AC3E}">
        <p14:creationId xmlns:p14="http://schemas.microsoft.com/office/powerpoint/2010/main" val="403066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catterMatrix_Tallied_Attributes">
            <a:extLst>
              <a:ext uri="{FF2B5EF4-FFF2-40B4-BE49-F238E27FC236}">
                <a16:creationId xmlns:a16="http://schemas.microsoft.com/office/drawing/2014/main" id="{DDC0B8CE-B452-414B-8F82-30AC5C3D78D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95" y="175089"/>
            <a:ext cx="5629405" cy="561899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466996" y="1479173"/>
            <a:ext cx="5747124" cy="530352"/>
          </a:xfrm>
          <a:prstGeom prst="roundRect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2A6949-1C22-4C48-B8D2-F24F1156D73D}"/>
              </a:ext>
            </a:extLst>
          </p:cNvPr>
          <p:cNvSpPr/>
          <p:nvPr/>
        </p:nvSpPr>
        <p:spPr>
          <a:xfrm>
            <a:off x="1949304" y="4667035"/>
            <a:ext cx="2424223" cy="56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Defending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323B6A-45BA-4B55-943F-FF917A09119A}"/>
              </a:ext>
            </a:extLst>
          </p:cNvPr>
          <p:cNvSpPr/>
          <p:nvPr/>
        </p:nvSpPr>
        <p:spPr>
          <a:xfrm>
            <a:off x="1949303" y="5230561"/>
            <a:ext cx="2418350" cy="563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Goalkeeping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E10A2620-986B-491F-86DD-A9A6E96DD3FC}"/>
              </a:ext>
            </a:extLst>
          </p:cNvPr>
          <p:cNvSpPr/>
          <p:nvPr/>
        </p:nvSpPr>
        <p:spPr>
          <a:xfrm>
            <a:off x="4939206" y="5838264"/>
            <a:ext cx="5111244" cy="934675"/>
          </a:xfrm>
          <a:prstGeom prst="bentUpArrow">
            <a:avLst>
              <a:gd name="adj1" fmla="val 31284"/>
              <a:gd name="adj2" fmla="val 16754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 large and 1 small subgroup per Total Goalkeeping</a:t>
            </a: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24E3052D-81E6-4248-BE7F-73B3EB7F7B4E}"/>
              </a:ext>
            </a:extLst>
          </p:cNvPr>
          <p:cNvSpPr/>
          <p:nvPr/>
        </p:nvSpPr>
        <p:spPr>
          <a:xfrm>
            <a:off x="5987333" y="5829264"/>
            <a:ext cx="3587686" cy="547682"/>
          </a:xfrm>
          <a:prstGeom prst="bentUpArrow">
            <a:avLst>
              <a:gd name="adj1" fmla="val 50000"/>
              <a:gd name="adj2" fmla="val 20069"/>
              <a:gd name="adj3" fmla="val 42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 subgroups per Total Defending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C672DE-79DC-4044-BBA3-5BD4443073E3}"/>
              </a:ext>
            </a:extLst>
          </p:cNvPr>
          <p:cNvSpPr/>
          <p:nvPr/>
        </p:nvSpPr>
        <p:spPr>
          <a:xfrm>
            <a:off x="9242958" y="4665351"/>
            <a:ext cx="520995" cy="565211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244E5C-B06B-4025-AEE1-693970655B28}"/>
              </a:ext>
            </a:extLst>
          </p:cNvPr>
          <p:cNvSpPr/>
          <p:nvPr/>
        </p:nvSpPr>
        <p:spPr>
          <a:xfrm>
            <a:off x="9716359" y="5186165"/>
            <a:ext cx="520995" cy="502147"/>
          </a:xfrm>
          <a:prstGeom prst="ellipse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65C46AB-6754-478E-AB19-4A34B74A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8471" y="175089"/>
            <a:ext cx="2742137" cy="130869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Scatter Plot Matrix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FCC623B-083F-4FCB-8A78-483307A3D88D}"/>
              </a:ext>
            </a:extLst>
          </p:cNvPr>
          <p:cNvSpPr/>
          <p:nvPr/>
        </p:nvSpPr>
        <p:spPr>
          <a:xfrm>
            <a:off x="1867765" y="1483781"/>
            <a:ext cx="2424223" cy="563526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Overall Rating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852C5ED-BCF5-4D81-B506-9D24B8FDCEAA}"/>
              </a:ext>
            </a:extLst>
          </p:cNvPr>
          <p:cNvSpPr/>
          <p:nvPr/>
        </p:nvSpPr>
        <p:spPr>
          <a:xfrm rot="1472097">
            <a:off x="10008061" y="1461399"/>
            <a:ext cx="200087" cy="534748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E79B23C-5FF2-4F60-BE0E-920850533AC1}"/>
              </a:ext>
            </a:extLst>
          </p:cNvPr>
          <p:cNvCxnSpPr>
            <a:cxnSpLocks/>
          </p:cNvCxnSpPr>
          <p:nvPr/>
        </p:nvCxnSpPr>
        <p:spPr>
          <a:xfrm rot="10800000">
            <a:off x="10263419" y="1589732"/>
            <a:ext cx="841332" cy="334507"/>
          </a:xfrm>
          <a:prstGeom prst="bentConnector3">
            <a:avLst>
              <a:gd name="adj1" fmla="val 1279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AA76DE-DB25-40F4-A364-D91134D821CF}"/>
              </a:ext>
            </a:extLst>
          </p:cNvPr>
          <p:cNvSpPr txBox="1"/>
          <p:nvPr/>
        </p:nvSpPr>
        <p:spPr>
          <a:xfrm>
            <a:off x="10310142" y="2133600"/>
            <a:ext cx="17136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Strong + </a:t>
            </a:r>
            <a:r>
              <a:rPr lang="en-US" dirty="0" err="1"/>
              <a:t>ve</a:t>
            </a:r>
            <a:r>
              <a:rPr lang="en-US" dirty="0"/>
              <a:t> Linear Correlation Between </a:t>
            </a:r>
            <a:r>
              <a:rPr lang="en-US" b="1" u="sng" dirty="0"/>
              <a:t>Overall Rating </a:t>
            </a:r>
            <a:r>
              <a:rPr lang="en-US" dirty="0"/>
              <a:t>and </a:t>
            </a:r>
          </a:p>
          <a:p>
            <a:pPr algn="ctr"/>
            <a:r>
              <a:rPr lang="en-US" b="1" u="sng" dirty="0"/>
              <a:t>Total Goalkeeping </a:t>
            </a:r>
            <a:r>
              <a:rPr lang="en-US" dirty="0"/>
              <a:t>Attribute</a:t>
            </a:r>
          </a:p>
          <a:p>
            <a:pPr algn="ctr"/>
            <a:r>
              <a:rPr lang="en-US" dirty="0"/>
              <a:t>Only In the Goalkeeper Subgroup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177A103-236E-41CD-B431-2FB33A35F0BA}"/>
              </a:ext>
            </a:extLst>
          </p:cNvPr>
          <p:cNvSpPr/>
          <p:nvPr/>
        </p:nvSpPr>
        <p:spPr>
          <a:xfrm rot="2405808">
            <a:off x="6694738" y="1534404"/>
            <a:ext cx="201168" cy="457200"/>
          </a:xfrm>
          <a:prstGeom prst="ellipse">
            <a:avLst/>
          </a:prstGeom>
          <a:solidFill>
            <a:srgbClr val="FF0000">
              <a:alpha val="1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DB4364-99FF-4B0D-9C72-DB1E60E567A1}"/>
              </a:ext>
            </a:extLst>
          </p:cNvPr>
          <p:cNvSpPr/>
          <p:nvPr/>
        </p:nvSpPr>
        <p:spPr>
          <a:xfrm rot="1472097">
            <a:off x="9018801" y="1486646"/>
            <a:ext cx="182880" cy="502920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44EBC9C-ABE9-48B6-B0EB-B7AB6EB46545}"/>
              </a:ext>
            </a:extLst>
          </p:cNvPr>
          <p:cNvSpPr/>
          <p:nvPr/>
        </p:nvSpPr>
        <p:spPr>
          <a:xfrm rot="2116473">
            <a:off x="7198229" y="1513407"/>
            <a:ext cx="182880" cy="457200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6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59F6-30BF-49AD-AB89-E807DC70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5758"/>
            <a:ext cx="10515600" cy="1325563"/>
          </a:xfrm>
        </p:spPr>
        <p:txBody>
          <a:bodyPr/>
          <a:lstStyle/>
          <a:p>
            <a:r>
              <a:rPr lang="en-US" dirty="0"/>
              <a:t>Goalkeeper Subgroup </a:t>
            </a:r>
            <a:br>
              <a:rPr lang="en-US" dirty="0"/>
            </a:br>
            <a:r>
              <a:rPr lang="en-US" dirty="0" err="1"/>
              <a:t>Coeff</a:t>
            </a:r>
            <a:r>
              <a:rPr lang="en-US" dirty="0"/>
              <a:t>. Overall Rating &amp; Total Goalkeeping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1EBAE-4E48-456E-AF6C-B5325F4F1EF2}"/>
              </a:ext>
            </a:extLst>
          </p:cNvPr>
          <p:cNvSpPr txBox="1"/>
          <p:nvPr/>
        </p:nvSpPr>
        <p:spPr>
          <a:xfrm>
            <a:off x="9181215" y="3840058"/>
            <a:ext cx="2172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Correlation Coefficient = 0.978269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0797F-11F8-46D9-9BF5-E56DAF80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419" y="2134891"/>
            <a:ext cx="4409161" cy="4572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505FB6D-F0DE-4AAA-84CB-4E31AC1C82A6}"/>
              </a:ext>
            </a:extLst>
          </p:cNvPr>
          <p:cNvSpPr/>
          <p:nvPr/>
        </p:nvSpPr>
        <p:spPr>
          <a:xfrm rot="1604362">
            <a:off x="6803053" y="2579686"/>
            <a:ext cx="1220325" cy="3288782"/>
          </a:xfrm>
          <a:prstGeom prst="ellipse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09F4512-6EA2-411F-925B-8FC3B9E3EAFE}"/>
              </a:ext>
            </a:extLst>
          </p:cNvPr>
          <p:cNvCxnSpPr>
            <a:cxnSpLocks/>
          </p:cNvCxnSpPr>
          <p:nvPr/>
        </p:nvCxnSpPr>
        <p:spPr>
          <a:xfrm rot="10800000">
            <a:off x="8569845" y="2998385"/>
            <a:ext cx="1697663" cy="712378"/>
          </a:xfrm>
          <a:prstGeom prst="bentConnector3">
            <a:avLst>
              <a:gd name="adj1" fmla="val 1774"/>
            </a:avLst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998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737-04DD-4F87-BDFF-27B04DC1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E46C-1592-45FD-A98F-4F2D942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8911" y="4739940"/>
            <a:ext cx="7543801" cy="196566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Strong Positive Linear Correlation Between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u="sng" dirty="0"/>
              <a:t>Overall Rating &amp; Reactions:  </a:t>
            </a:r>
            <a:r>
              <a:rPr lang="en-US" sz="2400" i="1" u="sng" dirty="0" err="1"/>
              <a:t>Coeff</a:t>
            </a:r>
            <a:r>
              <a:rPr lang="en-US" sz="2400" i="1" u="sng" dirty="0"/>
              <a:t> = 0.7248</a:t>
            </a:r>
          </a:p>
          <a:p>
            <a:r>
              <a:rPr lang="en-US" sz="1600" dirty="0"/>
              <a:t>Overall Rating &amp; Potential:  </a:t>
            </a:r>
            <a:r>
              <a:rPr lang="en-US" sz="1600" dirty="0" err="1"/>
              <a:t>Coeff</a:t>
            </a:r>
            <a:r>
              <a:rPr lang="en-US" sz="1600" dirty="0"/>
              <a:t> = 0.7840</a:t>
            </a:r>
          </a:p>
          <a:p>
            <a:r>
              <a:rPr lang="en-US" sz="1600" dirty="0"/>
              <a:t>Potential as  another rating of the players</a:t>
            </a:r>
          </a:p>
          <a:p>
            <a:r>
              <a:rPr lang="en-US" sz="1600" dirty="0"/>
              <a:t>Strong correlation explained by rating on similar set of attributes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355263"/>
              </p:ext>
            </p:extLst>
          </p:nvPr>
        </p:nvGraphicFramePr>
        <p:xfrm>
          <a:off x="2726871" y="1776823"/>
          <a:ext cx="6819900" cy="2771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9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38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94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38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overall_rating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age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0.3826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long_passing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0.4300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interceptions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0.0259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ball_control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positioning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weight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acceleration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vision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overall_rating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1.0000</a:t>
                      </a:r>
                      <a:endParaRPr lang="en-US" sz="1100" b="0" i="0" u="none" strike="noStrike" dirty="0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sprint_speed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penalties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potential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sng" strike="noStrike" dirty="0">
                          <a:solidFill>
                            <a:schemeClr val="tx1"/>
                          </a:solidFill>
                          <a:effectLst/>
                        </a:rPr>
                        <a:t>0.7840</a:t>
                      </a:r>
                      <a:endParaRPr lang="en-US" sz="1100" b="0" i="1" u="sng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agility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0.2211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marking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28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crossing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reactions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0.7248</a:t>
                      </a:r>
                      <a:endParaRPr lang="en-US" sz="1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standing_tackle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0.1456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finishing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balance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0.1094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sliding_tackle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heading_accuracy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shot_power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0.3703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gk_diving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short_passing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0.4161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jumping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gk_handling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volleys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stamina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gk_kicking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0.0795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dribbling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strength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0.2404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gk_positioning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0.0361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curve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long_shots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gk_reflexes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0.0437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34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free_kick_accuracy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0.3048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aggression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929768" y="2936214"/>
            <a:ext cx="2321018" cy="27818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Rating Versus Reaction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703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Strong Positive Linear Correlation: </a:t>
            </a:r>
            <a:r>
              <a:rPr lang="en-US" i="1" u="sng" dirty="0"/>
              <a:t>0.7248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0805E514-7A6F-400D-ABFA-FC9D679D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3" y="2576913"/>
            <a:ext cx="5082454" cy="39319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81B77-372B-4720-8C4B-835694DC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347" y="2560955"/>
            <a:ext cx="508245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46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B737-04DD-4F87-BDFF-27B04DC1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886" y="304801"/>
            <a:ext cx="8352065" cy="14325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Conclusion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CE46C-1592-45FD-A98F-4F2D942F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33168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 Defending &amp; Goalkeeping Attributes set players </a:t>
            </a:r>
            <a:br>
              <a:rPr lang="en-US" sz="2800" dirty="0"/>
            </a:br>
            <a:r>
              <a:rPr lang="en-US" sz="2800" dirty="0"/>
              <a:t>   into subgroups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Total Defending Attributes: </a:t>
            </a:r>
            <a:br>
              <a:rPr lang="en-US" sz="2800" dirty="0"/>
            </a:br>
            <a:r>
              <a:rPr lang="en-US" sz="2800" dirty="0"/>
              <a:t>    Marking, Standing tackle, Sliding tackle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 Total Goalkeeping Attributes: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gk_Diving</a:t>
            </a:r>
            <a:r>
              <a:rPr lang="en-US" sz="2800" dirty="0"/>
              <a:t>, </a:t>
            </a:r>
            <a:r>
              <a:rPr lang="en-US" sz="2800" dirty="0" err="1"/>
              <a:t>gk_Handling</a:t>
            </a:r>
            <a:r>
              <a:rPr lang="en-US" sz="2800" dirty="0"/>
              <a:t>, </a:t>
            </a:r>
            <a:r>
              <a:rPr lang="en-US" sz="2800" dirty="0" err="1"/>
              <a:t>gk_Kicking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 err="1"/>
              <a:t>gk_Positioning</a:t>
            </a:r>
            <a:r>
              <a:rPr lang="en-US" sz="2800" dirty="0"/>
              <a:t>, </a:t>
            </a:r>
            <a:r>
              <a:rPr lang="en-US" sz="2800" dirty="0" err="1"/>
              <a:t>gk_Reflexes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03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7031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Team formation information: </a:t>
            </a:r>
            <a:r>
              <a:rPr lang="en-US" dirty="0">
                <a:hlinkClick r:id="rId2"/>
              </a:rPr>
              <a:t>https://sofifa.com/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62" y="2597606"/>
            <a:ext cx="6775594" cy="395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83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6960" y="1845734"/>
            <a:ext cx="7543801" cy="483374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Player Position: </a:t>
            </a:r>
            <a:r>
              <a:rPr lang="en-US" dirty="0">
                <a:hlinkClick r:id="rId2"/>
              </a:rPr>
              <a:t>https://sofifa.com/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77" y="2371771"/>
            <a:ext cx="577156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5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All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E50D3F-3418-417F-9F1E-3636CAC03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047067" y="2808653"/>
            <a:ext cx="8097865" cy="3421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CC593D-1C8D-4C83-9FFB-4588EABF2793}"/>
              </a:ext>
            </a:extLst>
          </p:cNvPr>
          <p:cNvSpPr txBox="1"/>
          <p:nvPr/>
        </p:nvSpPr>
        <p:spPr>
          <a:xfrm>
            <a:off x="2257646" y="1834172"/>
            <a:ext cx="7843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df_tables</a:t>
            </a:r>
            <a:r>
              <a:rPr lang="en-US" sz="2400" dirty="0"/>
              <a:t> = </a:t>
            </a:r>
            <a:r>
              <a:rPr lang="en-US" sz="2400" dirty="0" err="1"/>
              <a:t>pd.read_sql</a:t>
            </a:r>
            <a:r>
              <a:rPr lang="en-US" sz="2400" dirty="0"/>
              <a:t> ("""SELECT * FROM </a:t>
            </a:r>
            <a:r>
              <a:rPr lang="en-US" sz="2400" dirty="0" err="1"/>
              <a:t>sqlite_master</a:t>
            </a:r>
            <a:r>
              <a:rPr lang="en-US" sz="2400" dirty="0"/>
              <a:t> WHERE type='table';""", conn)</a:t>
            </a:r>
          </a:p>
        </p:txBody>
      </p:sp>
    </p:spTree>
    <p:extLst>
      <p:ext uri="{BB962C8B-B14F-4D97-AF65-F5344CB8AC3E}">
        <p14:creationId xmlns:p14="http://schemas.microsoft.com/office/powerpoint/2010/main" val="265955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All Tables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31D29D-234C-426F-8122-7F2DEB527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799" y="2264736"/>
            <a:ext cx="7772402" cy="285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9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52DCCB-AA25-4C8D-8D3F-226B5B20D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969" y="1862199"/>
            <a:ext cx="7744064" cy="338997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3488F1A-6E40-4445-87CA-AF9D8D933F8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Exploration: Player Table</a:t>
            </a:r>
          </a:p>
        </p:txBody>
      </p:sp>
    </p:spTree>
    <p:extLst>
      <p:ext uri="{BB962C8B-B14F-4D97-AF65-F5344CB8AC3E}">
        <p14:creationId xmlns:p14="http://schemas.microsoft.com/office/powerpoint/2010/main" val="400023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Player Attributes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2100F-9285-49CE-B766-77CEADC06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98" y="1614303"/>
            <a:ext cx="4912799" cy="48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0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E01-029C-43EF-9EFB-D0EC57B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Exploration: Player Attributes Table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AFBC6FE-559F-4F25-84E1-63C20D1B3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812637" y="1825625"/>
            <a:ext cx="65667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2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23E04-0C12-4A17-993B-3B59B8793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FC99-3685-4369-B2F2-9EDD84847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976" y="1931582"/>
            <a:ext cx="8506047" cy="4128977"/>
          </a:xfrm>
        </p:spPr>
        <p:txBody>
          <a:bodyPr>
            <a:noAutofit/>
          </a:bodyPr>
          <a:lstStyle/>
          <a:p>
            <a:r>
              <a:rPr lang="en-US" sz="2200" dirty="0" err="1"/>
              <a:t>df_all_col.replace</a:t>
            </a:r>
            <a:r>
              <a:rPr lang="en-US" sz="2200" dirty="0"/>
              <a:t>(r'\s+', </a:t>
            </a:r>
            <a:r>
              <a:rPr lang="en-US" sz="2200" dirty="0" err="1"/>
              <a:t>np.nan</a:t>
            </a:r>
            <a:r>
              <a:rPr lang="en-US" sz="2200" dirty="0"/>
              <a:t>, regex=True, inplace = True)</a:t>
            </a:r>
          </a:p>
          <a:p>
            <a:r>
              <a:rPr lang="en-US" sz="2200" dirty="0"/>
              <a:t>#drop row with any NA entry </a:t>
            </a:r>
            <a:br>
              <a:rPr lang="en-US" sz="2200" dirty="0"/>
            </a:br>
            <a:r>
              <a:rPr lang="en-US" sz="2200" dirty="0" err="1"/>
              <a:t>df_all_col.dropna</a:t>
            </a:r>
            <a:r>
              <a:rPr lang="en-US" sz="2200" dirty="0"/>
              <a:t>(axis=0, how='any', inplace=True)</a:t>
            </a:r>
          </a:p>
          <a:p>
            <a:r>
              <a:rPr lang="en-US" sz="2200" dirty="0" err="1"/>
              <a:t>df_all_col.sort_values</a:t>
            </a:r>
            <a:r>
              <a:rPr lang="en-US" sz="2200" dirty="0"/>
              <a:t>('</a:t>
            </a:r>
            <a:r>
              <a:rPr lang="en-US" sz="2200" dirty="0" err="1"/>
              <a:t>player_name',axis</a:t>
            </a:r>
            <a:r>
              <a:rPr lang="en-US" sz="2200" dirty="0"/>
              <a:t>=0, inplace=True)</a:t>
            </a:r>
          </a:p>
          <a:p>
            <a:r>
              <a:rPr lang="en-US" sz="2200" dirty="0" err="1"/>
              <a:t>df_all_col.drop_duplicates</a:t>
            </a:r>
            <a:r>
              <a:rPr lang="en-US" sz="2200" dirty="0"/>
              <a:t>(inplace=True)</a:t>
            </a:r>
          </a:p>
          <a:p>
            <a:r>
              <a:rPr lang="en-US" sz="2200" dirty="0" err="1"/>
              <a:t>df_all_col.to_csv</a:t>
            </a:r>
            <a:r>
              <a:rPr lang="en-US" sz="2200" dirty="0"/>
              <a:t>('df_all_col.csv’)</a:t>
            </a:r>
          </a:p>
          <a:p>
            <a:r>
              <a:rPr lang="en-US" sz="2200" dirty="0"/>
              <a:t>Before: 183929 rows, 57 columns </a:t>
            </a:r>
          </a:p>
          <a:p>
            <a:r>
              <a:rPr lang="en-US" sz="2200" dirty="0"/>
              <a:t>After: 10898 rows, 57 columns </a:t>
            </a:r>
          </a:p>
          <a:p>
            <a:r>
              <a:rPr lang="en-US" sz="2200" dirty="0"/>
              <a:t>38 columns with numeric attributes for principal component analysis </a:t>
            </a:r>
          </a:p>
        </p:txBody>
      </p:sp>
    </p:spTree>
    <p:extLst>
      <p:ext uri="{BB962C8B-B14F-4D97-AF65-F5344CB8AC3E}">
        <p14:creationId xmlns:p14="http://schemas.microsoft.com/office/powerpoint/2010/main" val="368144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4242</TotalTime>
  <Words>913</Words>
  <Application>Microsoft Office PowerPoint</Application>
  <PresentationFormat>Widescreen</PresentationFormat>
  <Paragraphs>310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Data Analysis</vt:lpstr>
      <vt:lpstr>Dataset</vt:lpstr>
      <vt:lpstr>Python – SQLite3 &amp; Pandas</vt:lpstr>
      <vt:lpstr>Data Exploration: All Tables</vt:lpstr>
      <vt:lpstr>Data Exploration: All Tables</vt:lpstr>
      <vt:lpstr>PowerPoint Presentation</vt:lpstr>
      <vt:lpstr>Data Exploration: Player Attributes Table</vt:lpstr>
      <vt:lpstr>Data Exploration: Player Attributes Table</vt:lpstr>
      <vt:lpstr>Data Cleaning</vt:lpstr>
      <vt:lpstr>Research Questions</vt:lpstr>
      <vt:lpstr>Intended Audience</vt:lpstr>
      <vt:lpstr>Principal Component Analysis (PCA)</vt:lpstr>
      <vt:lpstr>PCA 1 Loading Scores</vt:lpstr>
      <vt:lpstr>PC1 Vs PC2             PC1 Vs PC3 color by gk_diving</vt:lpstr>
      <vt:lpstr>PC1 Vs PC2             PC1 Vs PC3 color by gk_handling</vt:lpstr>
      <vt:lpstr>PC1 Vs PC2             PC1 Vs PC3 color by gk_kicking</vt:lpstr>
      <vt:lpstr>PC1 Vs PC2             PC1 Vs PC3 color by gk_positioning</vt:lpstr>
      <vt:lpstr>PC1 Vs PC2             PC1 Vs PC3 color by gk_reflexes</vt:lpstr>
      <vt:lpstr>Distribution Plots (goalkeepers – subgroup on the right )</vt:lpstr>
      <vt:lpstr>Ball Control Vs gk_Diving</vt:lpstr>
      <vt:lpstr>Ball Control Vs gk_Handling</vt:lpstr>
      <vt:lpstr>Ball Control Vs gk_Positioning</vt:lpstr>
      <vt:lpstr>Ball Control Vs gk_Reflexes</vt:lpstr>
      <vt:lpstr>Ball Control Vs gk_Kicking</vt:lpstr>
      <vt:lpstr>Dribbling Vs gk_Kicking</vt:lpstr>
      <vt:lpstr>Bimodal Distribution  Marking</vt:lpstr>
      <vt:lpstr>Bimodal Distribution  Sliding Tackle</vt:lpstr>
      <vt:lpstr>Bimodal Distribution  Standing Tackle</vt:lpstr>
      <vt:lpstr>Attribute Categories</vt:lpstr>
      <vt:lpstr>Scatter Plot Matrix</vt:lpstr>
      <vt:lpstr>Goalkeeper Subgroup  Coeff. Overall Rating &amp; Total Goalkeeping</vt:lpstr>
      <vt:lpstr>Conclusion 1 </vt:lpstr>
      <vt:lpstr>Overall Rating Versus Reaction Attribute</vt:lpstr>
      <vt:lpstr>Conclusion 2 </vt:lpstr>
      <vt:lpstr>Limitation</vt:lpstr>
      <vt:lpstr>Limitation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S-au K-ha</dc:creator>
  <cp:lastModifiedBy>S-au K-ha</cp:lastModifiedBy>
  <cp:revision>97</cp:revision>
  <dcterms:created xsi:type="dcterms:W3CDTF">2018-04-28T16:41:04Z</dcterms:created>
  <dcterms:modified xsi:type="dcterms:W3CDTF">2018-05-10T20:40:04Z</dcterms:modified>
</cp:coreProperties>
</file>