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35"/>
  </p:notesMasterIdLst>
  <p:sldIdLst>
    <p:sldId id="256" r:id="rId2"/>
    <p:sldId id="263" r:id="rId3"/>
    <p:sldId id="266" r:id="rId4"/>
    <p:sldId id="257" r:id="rId5"/>
    <p:sldId id="258" r:id="rId6"/>
    <p:sldId id="262" r:id="rId7"/>
    <p:sldId id="259" r:id="rId8"/>
    <p:sldId id="265" r:id="rId9"/>
    <p:sldId id="271" r:id="rId10"/>
    <p:sldId id="268" r:id="rId11"/>
    <p:sldId id="270" r:id="rId12"/>
    <p:sldId id="261" r:id="rId13"/>
    <p:sldId id="272" r:id="rId14"/>
    <p:sldId id="273" r:id="rId15"/>
    <p:sldId id="274" r:id="rId16"/>
    <p:sldId id="278" r:id="rId17"/>
    <p:sldId id="280" r:id="rId18"/>
    <p:sldId id="279" r:id="rId19"/>
    <p:sldId id="275" r:id="rId20"/>
    <p:sldId id="281" r:id="rId21"/>
    <p:sldId id="286" r:id="rId22"/>
    <p:sldId id="288" r:id="rId23"/>
    <p:sldId id="289" r:id="rId24"/>
    <p:sldId id="287" r:id="rId25"/>
    <p:sldId id="282" r:id="rId26"/>
    <p:sldId id="290" r:id="rId27"/>
    <p:sldId id="291" r:id="rId28"/>
    <p:sldId id="296" r:id="rId29"/>
    <p:sldId id="264" r:id="rId30"/>
    <p:sldId id="292" r:id="rId31"/>
    <p:sldId id="293" r:id="rId32"/>
    <p:sldId id="295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520" autoAdjust="0"/>
  </p:normalViewPr>
  <p:slideViewPr>
    <p:cSldViewPr snapToGrid="0">
      <p:cViewPr>
        <p:scale>
          <a:sx n="100" d="100"/>
          <a:sy n="100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0CC0E-CCC9-498A-BD17-F9D89ED5CA9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6FE2-BD0D-4198-AE4E-003A9034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The list of loading scores for player’s attributes in PC1 dimension</a:t>
            </a:r>
            <a:r>
              <a:rPr lang="en-US" sz="1600" baseline="0" dirty="0" smtClean="0"/>
              <a:t> </a:t>
            </a:r>
            <a:r>
              <a:rPr lang="en-US" sz="1600" dirty="0" smtClean="0"/>
              <a:t>does not show that any attribute plays a significant</a:t>
            </a:r>
            <a:r>
              <a:rPr lang="en-US" sz="1600" baseline="0" dirty="0" smtClean="0"/>
              <a:t> part in the variations among players.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3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0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5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gomathien/soccer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EC439-1EFE-423C-8C4C-BAABE920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91B3ED-D717-4543-B521-E56E31DF7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Look at FIFA Players and </a:t>
            </a:r>
            <a:r>
              <a:rPr lang="en-US" dirty="0" smtClean="0"/>
              <a:t>Attributes</a:t>
            </a:r>
          </a:p>
          <a:p>
            <a:endParaRPr lang="en-US" dirty="0"/>
          </a:p>
          <a:p>
            <a:r>
              <a:rPr lang="en-US" dirty="0" smtClean="0"/>
              <a:t>Sau Kha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2517648"/>
          </a:xfrm>
        </p:spPr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3611527"/>
            <a:ext cx="6591985" cy="260851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Which player’s attribute </a:t>
            </a:r>
            <a:r>
              <a:rPr lang="en-US" sz="3200" dirty="0" smtClean="0"/>
              <a:t>contributes </a:t>
            </a:r>
            <a:r>
              <a:rPr lang="en-US" sz="3200" dirty="0"/>
              <a:t>most to player’s overall rating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What attributes set players apart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1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2517648"/>
          </a:xfrm>
        </p:spPr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1" y="3581400"/>
            <a:ext cx="7711440" cy="155412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Soccer fans</a:t>
            </a:r>
          </a:p>
          <a:p>
            <a:pPr marL="457200" indent="-457200">
              <a:buAutoNum type="arabicPeriod"/>
            </a:pPr>
            <a:r>
              <a:rPr lang="en-US" sz="3200" dirty="0"/>
              <a:t>FIFA Video Players</a:t>
            </a:r>
          </a:p>
        </p:txBody>
      </p:sp>
    </p:spTree>
    <p:extLst>
      <p:ext uri="{BB962C8B-B14F-4D97-AF65-F5344CB8AC3E}">
        <p14:creationId xmlns:p14="http://schemas.microsoft.com/office/powerpoint/2010/main" val="26259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3CFCA-4E69-4486-8163-2BB4775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Principal Component Analysis (PCA)</a:t>
            </a:r>
          </a:p>
        </p:txBody>
      </p:sp>
      <p:pic>
        <p:nvPicPr>
          <p:cNvPr id="7" name="Content Placeholder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3651A82-A82E-4BF6-8355-3CB021C029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363" y="1825572"/>
            <a:ext cx="8024037" cy="4830409"/>
          </a:xfrm>
        </p:spPr>
      </p:pic>
    </p:spTree>
    <p:extLst>
      <p:ext uri="{BB962C8B-B14F-4D97-AF65-F5344CB8AC3E}">
        <p14:creationId xmlns:p14="http://schemas.microsoft.com/office/powerpoint/2010/main" val="27237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6F65D-8149-4A73-8623-3E580AE7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</a:t>
            </a:r>
            <a:r>
              <a:rPr lang="en-US" dirty="0" smtClean="0"/>
              <a:t>1 Loading Scores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095C6DE-0C69-4FC7-BE62-41F735100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6530"/>
              </p:ext>
            </p:extLst>
          </p:nvPr>
        </p:nvGraphicFramePr>
        <p:xfrm>
          <a:off x="462515" y="1865380"/>
          <a:ext cx="8218970" cy="4339212"/>
        </p:xfrm>
        <a:graphic>
          <a:graphicData uri="http://schemas.openxmlformats.org/drawingml/2006/table">
            <a:tbl>
              <a:tblPr/>
              <a:tblGrid>
                <a:gridCol w="1689881">
                  <a:extLst>
                    <a:ext uri="{9D8B030D-6E8A-4147-A177-3AD203B41FA5}">
                      <a16:colId xmlns:a16="http://schemas.microsoft.com/office/drawing/2014/main" xmlns="" val="1164817949"/>
                    </a:ext>
                  </a:extLst>
                </a:gridCol>
                <a:gridCol w="1177797">
                  <a:extLst>
                    <a:ext uri="{9D8B030D-6E8A-4147-A177-3AD203B41FA5}">
                      <a16:colId xmlns:a16="http://schemas.microsoft.com/office/drawing/2014/main" xmlns="" val="2584939209"/>
                    </a:ext>
                  </a:extLst>
                </a:gridCol>
                <a:gridCol w="1587465">
                  <a:extLst>
                    <a:ext uri="{9D8B030D-6E8A-4147-A177-3AD203B41FA5}">
                      <a16:colId xmlns:a16="http://schemas.microsoft.com/office/drawing/2014/main" xmlns="" val="3076559715"/>
                    </a:ext>
                  </a:extLst>
                </a:gridCol>
                <a:gridCol w="1177797">
                  <a:extLst>
                    <a:ext uri="{9D8B030D-6E8A-4147-A177-3AD203B41FA5}">
                      <a16:colId xmlns:a16="http://schemas.microsoft.com/office/drawing/2014/main" xmlns="" val="3187452990"/>
                    </a:ext>
                  </a:extLst>
                </a:gridCol>
                <a:gridCol w="1408233">
                  <a:extLst>
                    <a:ext uri="{9D8B030D-6E8A-4147-A177-3AD203B41FA5}">
                      <a16:colId xmlns:a16="http://schemas.microsoft.com/office/drawing/2014/main" xmlns="" val="3888605774"/>
                    </a:ext>
                  </a:extLst>
                </a:gridCol>
                <a:gridCol w="1177797">
                  <a:extLst>
                    <a:ext uri="{9D8B030D-6E8A-4147-A177-3AD203B41FA5}">
                      <a16:colId xmlns:a16="http://schemas.microsoft.com/office/drawing/2014/main" xmlns="" val="110556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071373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ball_control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0.233895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gk_positioning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0.193662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gk_kicking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0.121982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268058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dribbling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0.226609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volleys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0.193077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0.105162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1367831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short_passing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0.220168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0.191773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aggression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0.087644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57981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0.213529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0.185480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overall_rating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0.083033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716076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curve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0.211442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penalties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0.183370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0.080174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392828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long_shots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0.211257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sprint_speed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0.182038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interceptions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0.071469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613964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0.204851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long_passing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0.177636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standing_tackle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0.065230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2413870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shot_power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0.199655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agility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0.168734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sliding_tackle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0.059237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223927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0.197614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0.158548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0.052163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071715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gk_diving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0.196600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0.153811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0.028138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943283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free_kick_accuracy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0.196366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0.134852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0.005573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637531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gk_reflexes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0.195234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heading_accuracy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0.132158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0.001561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6968133"/>
                  </a:ext>
                </a:extLst>
              </a:tr>
              <a:tr h="32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gk_handling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0.195011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0.125473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33" marR="5133" marT="51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133" marR="5133" marT="513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091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	 - </a:t>
            </a:r>
            <a:r>
              <a:rPr lang="en-US" dirty="0" err="1"/>
              <a:t>gk_diving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xmlns="" id="{1C4C370E-346B-484A-BF56-90B8D8BC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21661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	 - </a:t>
            </a:r>
            <a:r>
              <a:rPr lang="en-US" dirty="0" err="1"/>
              <a:t>gk_handling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xmlns="" id="{08010C63-C58C-4525-B8E1-DB0323A4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21836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8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	 -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xmlns="" id="{FF648A63-061C-447D-AA90-4ABCD5C9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9" y="2124740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	 - </a:t>
            </a:r>
            <a:r>
              <a:rPr lang="en-US" dirty="0" err="1"/>
              <a:t>gk_positioning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xmlns="" id="{0F539832-BC91-4CCC-915F-D0E64D61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9" y="2137142"/>
            <a:ext cx="8417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97236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	 - </a:t>
            </a:r>
            <a:r>
              <a:rPr lang="en-US" dirty="0" err="1"/>
              <a:t>gk_reflexes</a:t>
            </a:r>
            <a:endParaRPr lang="en-US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F8829614-8EA5-446D-9D45-F8DDD176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1" y="2050311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9128A5D0-5114-4734-9697-CBB06E80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425908"/>
            <a:ext cx="8155172" cy="6048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74" y="4827182"/>
            <a:ext cx="4077586" cy="1244009"/>
          </a:xfrm>
        </p:spPr>
        <p:txBody>
          <a:bodyPr>
            <a:noAutofit/>
          </a:bodyPr>
          <a:lstStyle/>
          <a:p>
            <a:r>
              <a:rPr lang="en-US" sz="4500" dirty="0"/>
              <a:t>Distribution Plots</a:t>
            </a:r>
            <a:br>
              <a:rPr lang="en-US" sz="4500" dirty="0"/>
            </a:br>
            <a:r>
              <a:rPr lang="en-US" sz="2200" dirty="0"/>
              <a:t>(</a:t>
            </a:r>
            <a:r>
              <a:rPr lang="en-US" sz="2200" dirty="0" smtClean="0"/>
              <a:t>goalkeepers – right subgroup)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13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2B26E-7773-4D8C-8836-F9AA631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EFCA8E-90EA-4BDC-BCE8-875777E2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133600"/>
            <a:ext cx="7376159" cy="4100290"/>
          </a:xfrm>
        </p:spPr>
        <p:txBody>
          <a:bodyPr>
            <a:noAutofit/>
          </a:bodyPr>
          <a:lstStyle/>
          <a:p>
            <a:r>
              <a:rPr lang="en-US" sz="2400" dirty="0"/>
              <a:t>European Soccer Database (from Kaggle.com)</a:t>
            </a:r>
          </a:p>
          <a:p>
            <a:r>
              <a:rPr lang="en-US" sz="2400" u="sng" dirty="0">
                <a:hlinkClick r:id="rId2"/>
              </a:rPr>
              <a:t>https://www.kaggle.com/hugomathien/soccer/data</a:t>
            </a:r>
            <a:endParaRPr lang="en-US" sz="2400" u="sng" dirty="0"/>
          </a:p>
          <a:p>
            <a:pPr fontAlgn="base"/>
            <a:r>
              <a:rPr lang="en-US" sz="2400" dirty="0"/>
              <a:t>+25,000 matches</a:t>
            </a:r>
          </a:p>
          <a:p>
            <a:pPr fontAlgn="base"/>
            <a:r>
              <a:rPr lang="en-US" sz="2400" dirty="0"/>
              <a:t>+10,000 players</a:t>
            </a:r>
          </a:p>
          <a:p>
            <a:pPr fontAlgn="base"/>
            <a:r>
              <a:rPr lang="en-US" sz="2400" dirty="0"/>
              <a:t>11 European Countries with their lead championship</a:t>
            </a:r>
          </a:p>
          <a:p>
            <a:pPr fontAlgn="base"/>
            <a:r>
              <a:rPr lang="en-US" sz="2400" dirty="0"/>
              <a:t>Seasons 2008 to 2016</a:t>
            </a:r>
          </a:p>
          <a:p>
            <a:pPr fontAlgn="base"/>
            <a:r>
              <a:rPr lang="en-US" sz="2400" dirty="0"/>
              <a:t>Players and Teams' attributes* sourced from EA Sports' FIFA video game series,</a:t>
            </a:r>
          </a:p>
        </p:txBody>
      </p:sp>
    </p:spTree>
    <p:extLst>
      <p:ext uri="{BB962C8B-B14F-4D97-AF65-F5344CB8AC3E}">
        <p14:creationId xmlns:p14="http://schemas.microsoft.com/office/powerpoint/2010/main" val="23330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7" y="286604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 smtClean="0"/>
              <a:t>gk_Diving</a:t>
            </a:r>
            <a:endParaRPr lang="en-US" dirty="0"/>
          </a:p>
        </p:txBody>
      </p:sp>
      <p:pic>
        <p:nvPicPr>
          <p:cNvPr id="12" name="Content Placeholder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5633" y="2035880"/>
            <a:ext cx="4710023" cy="3657600"/>
          </a:xfrm>
        </p:spPr>
      </p:pic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785" y="2035880"/>
            <a:ext cx="3717986" cy="3657600"/>
          </a:xfrm>
        </p:spPr>
      </p:pic>
    </p:spTree>
    <p:extLst>
      <p:ext uri="{BB962C8B-B14F-4D97-AF65-F5344CB8AC3E}">
        <p14:creationId xmlns:p14="http://schemas.microsoft.com/office/powerpoint/2010/main" val="36310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65" y="307869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 smtClean="0"/>
              <a:t>gk_Handling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5633" y="2025247"/>
            <a:ext cx="4710022" cy="36576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786" y="2035880"/>
            <a:ext cx="3717984" cy="3657600"/>
          </a:xfrm>
        </p:spPr>
      </p:pic>
    </p:spTree>
    <p:extLst>
      <p:ext uri="{BB962C8B-B14F-4D97-AF65-F5344CB8AC3E}">
        <p14:creationId xmlns:p14="http://schemas.microsoft.com/office/powerpoint/2010/main" val="2134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08344"/>
            <a:ext cx="7543800" cy="142901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 smtClean="0"/>
              <a:t>gk_Positioning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5633" y="2035880"/>
            <a:ext cx="4710022" cy="36576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786" y="2035880"/>
            <a:ext cx="3717984" cy="3657600"/>
          </a:xfrm>
        </p:spPr>
      </p:pic>
    </p:spTree>
    <p:extLst>
      <p:ext uri="{BB962C8B-B14F-4D97-AF65-F5344CB8AC3E}">
        <p14:creationId xmlns:p14="http://schemas.microsoft.com/office/powerpoint/2010/main" val="2144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 smtClean="0"/>
              <a:t>gk_Reflexes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5633" y="2035880"/>
            <a:ext cx="4710022" cy="36576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786" y="2035880"/>
            <a:ext cx="3717984" cy="3657600"/>
          </a:xfrm>
        </p:spPr>
      </p:pic>
    </p:spTree>
    <p:extLst>
      <p:ext uri="{BB962C8B-B14F-4D97-AF65-F5344CB8AC3E}">
        <p14:creationId xmlns:p14="http://schemas.microsoft.com/office/powerpoint/2010/main" val="35007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866299"/>
          </a:xfrm>
        </p:spPr>
        <p:txBody>
          <a:bodyPr/>
          <a:lstStyle/>
          <a:p>
            <a:pPr algn="ctr"/>
            <a:r>
              <a:rPr lang="en-US" dirty="0"/>
              <a:t>Ball Control </a:t>
            </a:r>
            <a:r>
              <a:rPr lang="en-US" dirty="0" smtClean="0"/>
              <a:t>&amp; Dribbling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4316" y="780891"/>
            <a:ext cx="2355011" cy="18288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2830" y="2533682"/>
            <a:ext cx="3717984" cy="3657600"/>
          </a:xfrm>
        </p:spPr>
      </p:pic>
      <p:pic>
        <p:nvPicPr>
          <p:cNvPr id="4" name="Picture 3" descr="A screen shot of a computer&#10;&#10;Description generated with high confidence">
            <a:extLst>
              <a:ext uri="{FF2B5EF4-FFF2-40B4-BE49-F238E27FC236}">
                <a16:creationId xmlns:a16="http://schemas.microsoft.com/office/drawing/2014/main" xmlns="" id="{BEC33304-4A27-4945-8CD4-849A59444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561" y="2533682"/>
            <a:ext cx="3717985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93" y="780891"/>
            <a:ext cx="235501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69966"/>
            <a:ext cx="7543800" cy="1467395"/>
          </a:xfrm>
        </p:spPr>
        <p:txBody>
          <a:bodyPr/>
          <a:lstStyle/>
          <a:p>
            <a:pPr algn="ctr"/>
            <a:r>
              <a:rPr lang="en-US" dirty="0"/>
              <a:t>Bimodal Distribution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Marking</a:t>
            </a:r>
            <a:endParaRPr lang="en-US" dirty="0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9E9C8FB-8FB4-442F-835E-76E687CB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41" y="1869324"/>
            <a:ext cx="63810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 smtClean="0"/>
              <a:t>Sliding </a:t>
            </a:r>
            <a:r>
              <a:rPr lang="en-US" dirty="0"/>
              <a:t>Tackle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5B0B3FF-B56F-4B8A-942F-6B506D81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3" y="1950719"/>
            <a:ext cx="6358194" cy="45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Standing </a:t>
            </a:r>
            <a:r>
              <a:rPr lang="en-US" dirty="0"/>
              <a:t>Tackle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38F995-2AB9-4880-9DFF-680CEDA8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3" y="1846217"/>
            <a:ext cx="6358194" cy="45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Attribute Categories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792796"/>
              </p:ext>
            </p:extLst>
          </p:nvPr>
        </p:nvGraphicFramePr>
        <p:xfrm>
          <a:off x="657225" y="2662803"/>
          <a:ext cx="8004176" cy="1754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151"/>
                <a:gridCol w="1665149"/>
                <a:gridCol w="1133475"/>
                <a:gridCol w="1179665"/>
                <a:gridCol w="1264368"/>
                <a:gridCol w="1264368"/>
              </a:tblGrid>
              <a:tr h="20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 Attack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 Skill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 Movement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Power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Mentality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Goalkeeping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Crossing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Dribbling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Acceleration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Shot Power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Aggression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gk_Diving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Finishing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Curve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Sprint Speed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Jumping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Interceptions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gk_Handling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Heading Accuracy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Free King Accuracy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Agility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Stamina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Positioning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gk_Kicking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Short Passing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Long Passing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Reactions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Strength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gk_Positioning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Volleys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Ball Control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Balance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Long Shots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Penalties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gk_Refelexes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1" marR="7991" marT="7991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7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7394" y="1963613"/>
            <a:ext cx="5655959" cy="485180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41304" y="175088"/>
            <a:ext cx="520995" cy="5618999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atterMatrix_Tallied_Attributes">
            <a:extLst>
              <a:ext uri="{FF2B5EF4-FFF2-40B4-BE49-F238E27FC236}">
                <a16:creationId xmlns:a16="http://schemas.microsoft.com/office/drawing/2014/main" xmlns="" id="{DDC0B8CE-B452-414B-8F82-30AC5C3D78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94" y="175088"/>
            <a:ext cx="5629405" cy="561899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92A6949-1C22-4C48-B8D2-F24F1156D73D}"/>
              </a:ext>
            </a:extLst>
          </p:cNvPr>
          <p:cNvSpPr/>
          <p:nvPr/>
        </p:nvSpPr>
        <p:spPr>
          <a:xfrm>
            <a:off x="425303" y="4667035"/>
            <a:ext cx="2424223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Defending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9323B6A-45BA-4B55-943F-FF917A09119A}"/>
              </a:ext>
            </a:extLst>
          </p:cNvPr>
          <p:cNvSpPr/>
          <p:nvPr/>
        </p:nvSpPr>
        <p:spPr>
          <a:xfrm>
            <a:off x="425303" y="5230561"/>
            <a:ext cx="2418350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Goalkeeping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xmlns="" id="{E10A2620-986B-491F-86DD-A9A6E96DD3FC}"/>
              </a:ext>
            </a:extLst>
          </p:cNvPr>
          <p:cNvSpPr/>
          <p:nvPr/>
        </p:nvSpPr>
        <p:spPr>
          <a:xfrm>
            <a:off x="5677786" y="6216726"/>
            <a:ext cx="2739655" cy="608486"/>
          </a:xfrm>
          <a:prstGeom prst="bentUpArrow">
            <a:avLst>
              <a:gd name="adj1" fmla="val 50000"/>
              <a:gd name="adj2" fmla="val 20069"/>
              <a:gd name="adj3" fmla="val 47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Goalkeeping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xmlns="" id="{24E3052D-81E6-4248-BE7F-73B3EB7F7B4E}"/>
              </a:ext>
            </a:extLst>
          </p:cNvPr>
          <p:cNvSpPr/>
          <p:nvPr/>
        </p:nvSpPr>
        <p:spPr>
          <a:xfrm>
            <a:off x="5239800" y="5813580"/>
            <a:ext cx="2739655" cy="608486"/>
          </a:xfrm>
          <a:prstGeom prst="bentUpArrow">
            <a:avLst>
              <a:gd name="adj1" fmla="val 50000"/>
              <a:gd name="adj2" fmla="val 20069"/>
              <a:gd name="adj3" fmla="val 47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Defending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DC672DE-79DC-4044-BBA3-5BD4443073E3}"/>
              </a:ext>
            </a:extLst>
          </p:cNvPr>
          <p:cNvSpPr/>
          <p:nvPr/>
        </p:nvSpPr>
        <p:spPr>
          <a:xfrm>
            <a:off x="7718957" y="4728414"/>
            <a:ext cx="520995" cy="502147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0244E5C-B06B-4025-AEE1-693970655B28}"/>
              </a:ext>
            </a:extLst>
          </p:cNvPr>
          <p:cNvSpPr/>
          <p:nvPr/>
        </p:nvSpPr>
        <p:spPr>
          <a:xfrm>
            <a:off x="8192358" y="5186164"/>
            <a:ext cx="520995" cy="502147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F65C46AB-6754-478E-AB19-4A34B74A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86" y="637954"/>
            <a:ext cx="2742137" cy="13086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Scatter Plot Matrix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DC672DE-79DC-4044-BBA3-5BD4443073E3}"/>
              </a:ext>
            </a:extLst>
          </p:cNvPr>
          <p:cNvSpPr/>
          <p:nvPr/>
        </p:nvSpPr>
        <p:spPr>
          <a:xfrm>
            <a:off x="4541304" y="5155513"/>
            <a:ext cx="520995" cy="502147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DC672DE-79DC-4044-BBA3-5BD4443073E3}"/>
              </a:ext>
            </a:extLst>
          </p:cNvPr>
          <p:cNvSpPr/>
          <p:nvPr/>
        </p:nvSpPr>
        <p:spPr>
          <a:xfrm>
            <a:off x="4541304" y="1946646"/>
            <a:ext cx="520995" cy="502147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4">
            <a:extLst>
              <a:ext uri="{FF2B5EF4-FFF2-40B4-BE49-F238E27FC236}">
                <a16:creationId xmlns:a16="http://schemas.microsoft.com/office/drawing/2014/main" xmlns="" id="{24E3052D-81E6-4248-BE7F-73B3EB7F7B4E}"/>
              </a:ext>
            </a:extLst>
          </p:cNvPr>
          <p:cNvSpPr/>
          <p:nvPr/>
        </p:nvSpPr>
        <p:spPr>
          <a:xfrm>
            <a:off x="2184976" y="5828022"/>
            <a:ext cx="2739655" cy="608486"/>
          </a:xfrm>
          <a:prstGeom prst="bentUpArrow">
            <a:avLst>
              <a:gd name="adj1" fmla="val 50000"/>
              <a:gd name="adj2" fmla="val 20069"/>
              <a:gd name="adj3" fmla="val 4783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Rating</a:t>
            </a:r>
            <a:endParaRPr lang="en-US" dirty="0"/>
          </a:p>
        </p:txBody>
      </p:sp>
      <p:sp>
        <p:nvSpPr>
          <p:cNvPr id="16" name="Arrow: Right 7">
            <a:extLst>
              <a:ext uri="{FF2B5EF4-FFF2-40B4-BE49-F238E27FC236}">
                <a16:creationId xmlns:a16="http://schemas.microsoft.com/office/drawing/2014/main" xmlns="" id="{992A6949-1C22-4C48-B8D2-F24F1156D73D}"/>
              </a:ext>
            </a:extLst>
          </p:cNvPr>
          <p:cNvSpPr/>
          <p:nvPr/>
        </p:nvSpPr>
        <p:spPr>
          <a:xfrm>
            <a:off x="318396" y="1963613"/>
            <a:ext cx="2424223" cy="56352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9D567-050D-4609-ADC7-A9DE8ABA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SQLite3 &amp;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0BDDD-EA7F-44C2-A9B2-422821EE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88" y="2133600"/>
            <a:ext cx="7460513" cy="4564912"/>
          </a:xfrm>
        </p:spPr>
        <p:txBody>
          <a:bodyPr>
            <a:noAutofit/>
          </a:bodyPr>
          <a:lstStyle/>
          <a:p>
            <a:r>
              <a:rPr lang="en-US" sz="2400" dirty="0"/>
              <a:t>Create connection object</a:t>
            </a:r>
          </a:p>
          <a:p>
            <a:r>
              <a:rPr lang="en-US" sz="2400" dirty="0"/>
              <a:t>conn = sqlite3.connect ('</a:t>
            </a:r>
            <a:r>
              <a:rPr lang="en-US" sz="2400" dirty="0" err="1"/>
              <a:t>database.sqlite</a:t>
            </a:r>
            <a:r>
              <a:rPr lang="en-US" sz="2400" dirty="0"/>
              <a:t>’)</a:t>
            </a:r>
          </a:p>
          <a:p>
            <a:endParaRPr lang="en-US" sz="2400" dirty="0"/>
          </a:p>
          <a:p>
            <a:r>
              <a:rPr lang="en-US" sz="2400" dirty="0"/>
              <a:t>Define SQL</a:t>
            </a:r>
          </a:p>
          <a:p>
            <a:r>
              <a:rPr lang="en-US" sz="2400" dirty="0" err="1"/>
              <a:t>sql</a:t>
            </a:r>
            <a:r>
              <a:rPr lang="en-US" sz="2400" dirty="0"/>
              <a:t> ="""SELECT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</a:t>
            </a:r>
          </a:p>
          <a:p>
            <a:endParaRPr lang="en-US" sz="2400" dirty="0"/>
          </a:p>
          <a:p>
            <a:r>
              <a:rPr lang="en-US" sz="2400" dirty="0"/>
              <a:t>Pandas command; get data into a DataFrame</a:t>
            </a:r>
          </a:p>
          <a:p>
            <a:r>
              <a:rPr lang="en-US" sz="2400" dirty="0"/>
              <a:t>df = </a:t>
            </a:r>
            <a:r>
              <a:rPr lang="en-US" sz="2400" dirty="0" err="1"/>
              <a:t>pd.read_sql</a:t>
            </a:r>
            <a:r>
              <a:rPr lang="en-US" sz="2400" dirty="0"/>
              <a:t>(</a:t>
            </a:r>
            <a:r>
              <a:rPr lang="en-US" sz="2400" dirty="0" err="1"/>
              <a:t>sql</a:t>
            </a:r>
            <a:r>
              <a:rPr lang="en-US" sz="2400" dirty="0"/>
              <a:t>, conn)</a:t>
            </a:r>
          </a:p>
        </p:txBody>
      </p:sp>
    </p:spTree>
    <p:extLst>
      <p:ext uri="{BB962C8B-B14F-4D97-AF65-F5344CB8AC3E}">
        <p14:creationId xmlns:p14="http://schemas.microsoft.com/office/powerpoint/2010/main" val="40306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10" y="4739939"/>
            <a:ext cx="7543801" cy="149509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Strong +</a:t>
            </a:r>
            <a:r>
              <a:rPr lang="en-US" sz="2400" dirty="0" err="1"/>
              <a:t>ve</a:t>
            </a:r>
            <a:r>
              <a:rPr lang="en-US" sz="2400" dirty="0"/>
              <a:t> Linear Correlation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Overall </a:t>
            </a:r>
            <a:r>
              <a:rPr lang="en-US" sz="2400" dirty="0"/>
              <a:t>Rating &amp; </a:t>
            </a:r>
            <a:r>
              <a:rPr lang="en-US" sz="2400" dirty="0" smtClean="0"/>
              <a:t>Potential:  </a:t>
            </a:r>
            <a:r>
              <a:rPr lang="en-US" sz="2400" dirty="0" err="1" smtClean="0"/>
              <a:t>Coeff</a:t>
            </a:r>
            <a:r>
              <a:rPr lang="en-US" sz="2400" dirty="0" smtClean="0"/>
              <a:t> = 0.7840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Overall </a:t>
            </a:r>
            <a:r>
              <a:rPr lang="en-US" sz="2400" dirty="0"/>
              <a:t>Rating &amp; </a:t>
            </a:r>
            <a:r>
              <a:rPr lang="en-US" sz="2400" dirty="0" smtClean="0"/>
              <a:t>Reactions:  </a:t>
            </a:r>
            <a:r>
              <a:rPr lang="en-US" sz="2400" dirty="0" err="1" smtClean="0"/>
              <a:t>Coeff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0.7248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9397"/>
              </p:ext>
            </p:extLst>
          </p:nvPr>
        </p:nvGraphicFramePr>
        <p:xfrm>
          <a:off x="1202871" y="1776823"/>
          <a:ext cx="6819900" cy="27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453"/>
                <a:gridCol w="1093847"/>
                <a:gridCol w="1179453"/>
                <a:gridCol w="1093847"/>
                <a:gridCol w="1179453"/>
                <a:gridCol w="1093847"/>
              </a:tblGrid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overall_rating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long_passing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interceptions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ball_control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acceleration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</a:t>
                      </a:r>
                      <a:endParaRPr 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sprint_speed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penalties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potential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0.7840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crossing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0.7248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finishing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sliding_tackle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heading_accuracy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shot_power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gk_diving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short_passing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volleys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stamina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gk_kicking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dribbling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long_shots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gk_reflexes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free_kick_accuracy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aggression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107076" y="2706527"/>
            <a:ext cx="2361537" cy="2781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5768" y="2936214"/>
            <a:ext cx="2321018" cy="2781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04800"/>
            <a:ext cx="8352065" cy="14325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9289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/>
              <a:t>Defending &amp; Goalkeeping Attributes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Total Defending Attributes: </a:t>
            </a:r>
            <a:br>
              <a:rPr lang="en-US" sz="2800" dirty="0" smtClean="0"/>
            </a:br>
            <a:r>
              <a:rPr lang="en-US" sz="2800" dirty="0" smtClean="0"/>
              <a:t>    Marking, Standing tackle, Sliding tackle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Total Goalkeeping Attributes: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gk_Diving</a:t>
            </a:r>
            <a:r>
              <a:rPr lang="en-US" sz="2800" dirty="0" smtClean="0"/>
              <a:t>, </a:t>
            </a:r>
            <a:r>
              <a:rPr lang="en-US" sz="2800" dirty="0" err="1" smtClean="0"/>
              <a:t>gk_Handling</a:t>
            </a:r>
            <a:r>
              <a:rPr lang="en-US" sz="2800" dirty="0" smtClean="0"/>
              <a:t>, </a:t>
            </a:r>
            <a:r>
              <a:rPr lang="en-US" sz="2800" dirty="0" err="1" smtClean="0"/>
              <a:t>gk_Kicking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gk_Positioning</a:t>
            </a:r>
            <a:r>
              <a:rPr lang="en-US" sz="2800" dirty="0" smtClean="0"/>
              <a:t>, </a:t>
            </a:r>
            <a:r>
              <a:rPr lang="en-US" sz="2800" dirty="0" err="1" smtClean="0"/>
              <a:t>gk_Reflexes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3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03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Team formation information: </a:t>
            </a:r>
            <a:r>
              <a:rPr lang="en-US" dirty="0">
                <a:hlinkClick r:id="rId2"/>
              </a:rPr>
              <a:t>https://sofifa.com/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62" y="2597605"/>
            <a:ext cx="6775594" cy="3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337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Player Position: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://sofifa.com/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77" y="2371771"/>
            <a:ext cx="57715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/>
              <a:t>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8E50D3F-3418-417F-9F1E-3636CAC0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137684" y="3406631"/>
            <a:ext cx="6815691" cy="2879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CC593D-1C8D-4C83-9FFB-4588EABF2793}"/>
              </a:ext>
            </a:extLst>
          </p:cNvPr>
          <p:cNvSpPr txBox="1"/>
          <p:nvPr/>
        </p:nvSpPr>
        <p:spPr>
          <a:xfrm>
            <a:off x="691116" y="1977656"/>
            <a:ext cx="784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df_tables</a:t>
            </a:r>
            <a:r>
              <a:rPr lang="en-US" sz="2400" dirty="0"/>
              <a:t> = </a:t>
            </a:r>
            <a:r>
              <a:rPr lang="en-US" sz="2400" dirty="0" err="1"/>
              <a:t>pd.read_sql</a:t>
            </a:r>
            <a:r>
              <a:rPr lang="en-US" sz="2400" dirty="0"/>
              <a:t> ("""SELECT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type='table';""", conn)</a:t>
            </a:r>
          </a:p>
        </p:txBody>
      </p:sp>
    </p:spTree>
    <p:extLst>
      <p:ext uri="{BB962C8B-B14F-4D97-AF65-F5344CB8AC3E}">
        <p14:creationId xmlns:p14="http://schemas.microsoft.com/office/powerpoint/2010/main" val="26595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Exploration</a:t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/>
              <a:t>Tables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D31D29D-234C-426F-8122-7F2DEB52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908" y="2728913"/>
            <a:ext cx="6509130" cy="23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E6310-C05D-440F-A4A7-06ECCDD2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946233"/>
          </a:xfrm>
        </p:spPr>
        <p:txBody>
          <a:bodyPr/>
          <a:lstStyle/>
          <a:p>
            <a:r>
              <a:rPr lang="en-US" dirty="0"/>
              <a:t>Data Exploration </a:t>
            </a:r>
            <a:br>
              <a:rPr lang="en-US" dirty="0"/>
            </a:br>
            <a:r>
              <a:rPr lang="en-US" dirty="0" smtClean="0"/>
              <a:t>Player </a:t>
            </a:r>
            <a:r>
              <a:rPr lang="en-US" dirty="0"/>
              <a:t>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352DCCB-AA25-4C8D-8D3F-226B5B20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45" y="2764465"/>
            <a:ext cx="6933839" cy="30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br>
              <a:rPr lang="en-US" dirty="0"/>
            </a:br>
            <a:r>
              <a:rPr lang="en-US" dirty="0" smtClean="0"/>
              <a:t>Player </a:t>
            </a:r>
            <a:r>
              <a:rPr lang="en-US" dirty="0"/>
              <a:t>Attributes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52100F-9285-49CE-B766-77CEADC0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7" y="1819941"/>
            <a:ext cx="4912799" cy="48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br>
              <a:rPr lang="en-US" dirty="0"/>
            </a:br>
            <a:r>
              <a:rPr lang="en-US" dirty="0" smtClean="0"/>
              <a:t>Player </a:t>
            </a:r>
            <a:r>
              <a:rPr lang="en-US" dirty="0"/>
              <a:t>Attributes Table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AAFBC6FE-559F-4F25-84E1-63C20D1B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942417" y="1878160"/>
            <a:ext cx="6857332" cy="45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23E04-0C12-4A17-993B-3B59B879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66FC99-3685-4369-B2F2-9EDD8484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745" y="2133600"/>
            <a:ext cx="7311656" cy="3777622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df_all_col.replace</a:t>
            </a:r>
            <a:r>
              <a:rPr lang="en-US" sz="2200" dirty="0"/>
              <a:t>(r'\s+', </a:t>
            </a:r>
            <a:r>
              <a:rPr lang="en-US" sz="2200" dirty="0" err="1"/>
              <a:t>np.nan</a:t>
            </a:r>
            <a:r>
              <a:rPr lang="en-US" sz="2200" dirty="0"/>
              <a:t>, regex=True, inplace = True)</a:t>
            </a:r>
          </a:p>
          <a:p>
            <a:r>
              <a:rPr lang="en-US" sz="2200" dirty="0" err="1"/>
              <a:t>df_all_col.dropna</a:t>
            </a:r>
            <a:r>
              <a:rPr lang="en-US" sz="2200" dirty="0"/>
              <a:t>(axis=0, how='any', inplace=True)  #drop row (sample) with any NA entry</a:t>
            </a:r>
          </a:p>
          <a:p>
            <a:r>
              <a:rPr lang="en-US" sz="2200" dirty="0" err="1"/>
              <a:t>df_all_col.sort_values</a:t>
            </a:r>
            <a:r>
              <a:rPr lang="en-US" sz="2200" dirty="0"/>
              <a:t>('</a:t>
            </a:r>
            <a:r>
              <a:rPr lang="en-US" sz="2200" dirty="0" err="1"/>
              <a:t>player_name',axis</a:t>
            </a:r>
            <a:r>
              <a:rPr lang="en-US" sz="2200" dirty="0"/>
              <a:t>=0, inplace=True)</a:t>
            </a:r>
          </a:p>
          <a:p>
            <a:r>
              <a:rPr lang="en-US" sz="2200" dirty="0" err="1"/>
              <a:t>df_all_col.drop_duplicates</a:t>
            </a:r>
            <a:r>
              <a:rPr lang="en-US" sz="2200" dirty="0"/>
              <a:t>(inplace=True)</a:t>
            </a:r>
          </a:p>
          <a:p>
            <a:r>
              <a:rPr lang="en-US" sz="2200" dirty="0" err="1"/>
              <a:t>df_all_col.to_csv</a:t>
            </a:r>
            <a:r>
              <a:rPr lang="en-US" sz="2200" dirty="0"/>
              <a:t>('df_all_col.csv’)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Before: </a:t>
            </a:r>
            <a:r>
              <a:rPr lang="en-US" dirty="0"/>
              <a:t>183929 rows, 57 numeric and non-numeric columns</a:t>
            </a:r>
            <a:endParaRPr lang="en-US" sz="2200" dirty="0"/>
          </a:p>
          <a:p>
            <a:r>
              <a:rPr lang="en-US" sz="2200" dirty="0"/>
              <a:t>After: </a:t>
            </a:r>
            <a:r>
              <a:rPr lang="en-US" dirty="0"/>
              <a:t>10898 rows, 38 numeric attributes. </a:t>
            </a:r>
            <a:endParaRPr lang="en-US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14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1599</TotalTime>
  <Words>574</Words>
  <Application>Microsoft Office PowerPoint</Application>
  <PresentationFormat>On-screen Show (4:3)</PresentationFormat>
  <Paragraphs>285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Retrospect</vt:lpstr>
      <vt:lpstr>Data Analysis</vt:lpstr>
      <vt:lpstr>Dataset</vt:lpstr>
      <vt:lpstr>Python – SQLite3 &amp; Pandas</vt:lpstr>
      <vt:lpstr>Data Exploration  All Tables</vt:lpstr>
      <vt:lpstr>Data Exploration All Tables (cont.)</vt:lpstr>
      <vt:lpstr>Data Exploration  Player Table</vt:lpstr>
      <vt:lpstr>Data Exploration  Player Attributes Table</vt:lpstr>
      <vt:lpstr>Data Exploration  Player Attributes Table</vt:lpstr>
      <vt:lpstr>Data Cleaning</vt:lpstr>
      <vt:lpstr>Research Questions</vt:lpstr>
      <vt:lpstr>Intended Audience</vt:lpstr>
      <vt:lpstr>Principal Component Analysis (PCA)</vt:lpstr>
      <vt:lpstr>PCA 1 Loading Scores</vt:lpstr>
      <vt:lpstr>PC1 Vs PC2  - gk_diving</vt:lpstr>
      <vt:lpstr>PC1 Vs PC2  - gk_handling</vt:lpstr>
      <vt:lpstr>PC1 Vs PC2  - gk_kicking</vt:lpstr>
      <vt:lpstr>PC1 Vs PC2  - gk_positioning</vt:lpstr>
      <vt:lpstr>PC1 Vs PC2  - gk_reflexes</vt:lpstr>
      <vt:lpstr>Distribution Plots (goalkeepers – right subgroup)</vt:lpstr>
      <vt:lpstr>Ball Control Vs gk_Diving</vt:lpstr>
      <vt:lpstr>Ball Control Vs gk_Handling</vt:lpstr>
      <vt:lpstr>Ball Control Vs gk_Positioning</vt:lpstr>
      <vt:lpstr>Ball Control Vs gk_Reflexes</vt:lpstr>
      <vt:lpstr>Ball Control &amp; Dribbling</vt:lpstr>
      <vt:lpstr>Bimodal Distribution  Marking</vt:lpstr>
      <vt:lpstr>Bimodal Distribution  Sliding Tackle</vt:lpstr>
      <vt:lpstr>Bimodal Distribution  Standing Tackle</vt:lpstr>
      <vt:lpstr>Attribute Categories</vt:lpstr>
      <vt:lpstr>Scatter Plot Matrix</vt:lpstr>
      <vt:lpstr>Conclusion </vt:lpstr>
      <vt:lpstr>Conclusion </vt:lpstr>
      <vt:lpstr>Limitation</vt:lpstr>
      <vt:lpstr>Limitation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S-au K-ha</dc:creator>
  <cp:lastModifiedBy>Kha, Sau &lt;CTR&gt;</cp:lastModifiedBy>
  <cp:revision>49</cp:revision>
  <dcterms:created xsi:type="dcterms:W3CDTF">2018-04-28T16:41:04Z</dcterms:created>
  <dcterms:modified xsi:type="dcterms:W3CDTF">2018-05-01T17:21:53Z</dcterms:modified>
</cp:coreProperties>
</file>