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83" r:id="rId3"/>
    <p:sldId id="302" r:id="rId4"/>
    <p:sldId id="284" r:id="rId5"/>
    <p:sldId id="287" r:id="rId6"/>
    <p:sldId id="265" r:id="rId7"/>
    <p:sldId id="266" r:id="rId8"/>
    <p:sldId id="258" r:id="rId9"/>
    <p:sldId id="267" r:id="rId10"/>
    <p:sldId id="279" r:id="rId11"/>
    <p:sldId id="259" r:id="rId12"/>
    <p:sldId id="268" r:id="rId13"/>
    <p:sldId id="294" r:id="rId14"/>
    <p:sldId id="261" r:id="rId15"/>
    <p:sldId id="274" r:id="rId16"/>
    <p:sldId id="263" r:id="rId17"/>
    <p:sldId id="269" r:id="rId18"/>
    <p:sldId id="270" r:id="rId19"/>
    <p:sldId id="262" r:id="rId20"/>
    <p:sldId id="277" r:id="rId21"/>
    <p:sldId id="273" r:id="rId22"/>
    <p:sldId id="281" r:id="rId23"/>
    <p:sldId id="280" r:id="rId24"/>
    <p:sldId id="282" r:id="rId25"/>
    <p:sldId id="303" r:id="rId26"/>
    <p:sldId id="275" r:id="rId27"/>
    <p:sldId id="290" r:id="rId28"/>
    <p:sldId id="278" r:id="rId29"/>
    <p:sldId id="288" r:id="rId30"/>
    <p:sldId id="286" r:id="rId31"/>
    <p:sldId id="289" r:id="rId32"/>
    <p:sldId id="300" r:id="rId33"/>
    <p:sldId id="295" r:id="rId34"/>
    <p:sldId id="306" r:id="rId35"/>
    <p:sldId id="272" r:id="rId36"/>
    <p:sldId id="291" r:id="rId37"/>
    <p:sldId id="304" r:id="rId38"/>
    <p:sldId id="285" r:id="rId39"/>
    <p:sldId id="307" r:id="rId40"/>
    <p:sldId id="308" r:id="rId41"/>
    <p:sldId id="305" r:id="rId42"/>
    <p:sldId id="298" r:id="rId43"/>
    <p:sldId id="301"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1"/>
    <p:restoredTop sz="86423"/>
  </p:normalViewPr>
  <p:slideViewPr>
    <p:cSldViewPr snapToGrid="0" snapToObjects="1">
      <p:cViewPr varScale="1">
        <p:scale>
          <a:sx n="132" d="100"/>
          <a:sy n="132" d="100"/>
        </p:scale>
        <p:origin x="168" y="8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2614-20D2-104D-876C-68C46E9C3B04}"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E507D-50E5-514C-BC0E-259B2BFA561B}" type="slidenum">
              <a:rPr lang="en-US" smtClean="0"/>
              <a:t>‹#›</a:t>
            </a:fld>
            <a:endParaRPr lang="en-US"/>
          </a:p>
        </p:txBody>
      </p:sp>
    </p:spTree>
    <p:extLst>
      <p:ext uri="{BB962C8B-B14F-4D97-AF65-F5344CB8AC3E}">
        <p14:creationId xmlns:p14="http://schemas.microsoft.com/office/powerpoint/2010/main" val="151560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E507D-50E5-514C-BC0E-259B2BFA561B}" type="slidenum">
              <a:rPr lang="en-US" smtClean="0"/>
              <a:t>8</a:t>
            </a:fld>
            <a:endParaRPr lang="en-US"/>
          </a:p>
        </p:txBody>
      </p:sp>
    </p:spTree>
    <p:extLst>
      <p:ext uri="{BB962C8B-B14F-4D97-AF65-F5344CB8AC3E}">
        <p14:creationId xmlns:p14="http://schemas.microsoft.com/office/powerpoint/2010/main" val="182870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12</a:t>
            </a:fld>
            <a:endParaRPr lang="en-US"/>
          </a:p>
        </p:txBody>
      </p:sp>
    </p:spTree>
    <p:extLst>
      <p:ext uri="{BB962C8B-B14F-4D97-AF65-F5344CB8AC3E}">
        <p14:creationId xmlns:p14="http://schemas.microsoft.com/office/powerpoint/2010/main" val="220358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E507D-50E5-514C-BC0E-259B2BFA561B}" type="slidenum">
              <a:rPr lang="en-US" smtClean="0"/>
              <a:t>41</a:t>
            </a:fld>
            <a:endParaRPr lang="en-US"/>
          </a:p>
        </p:txBody>
      </p:sp>
    </p:spTree>
    <p:extLst>
      <p:ext uri="{BB962C8B-B14F-4D97-AF65-F5344CB8AC3E}">
        <p14:creationId xmlns:p14="http://schemas.microsoft.com/office/powerpoint/2010/main" val="376599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42</a:t>
            </a:fld>
            <a:endParaRPr lang="en-US"/>
          </a:p>
        </p:txBody>
      </p:sp>
    </p:spTree>
    <p:extLst>
      <p:ext uri="{BB962C8B-B14F-4D97-AF65-F5344CB8AC3E}">
        <p14:creationId xmlns:p14="http://schemas.microsoft.com/office/powerpoint/2010/main" val="249172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43</a:t>
            </a:fld>
            <a:endParaRPr lang="en-US"/>
          </a:p>
        </p:txBody>
      </p:sp>
    </p:spTree>
    <p:extLst>
      <p:ext uri="{BB962C8B-B14F-4D97-AF65-F5344CB8AC3E}">
        <p14:creationId xmlns:p14="http://schemas.microsoft.com/office/powerpoint/2010/main" val="215055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28865" y="667935"/>
            <a:ext cx="9144000" cy="2387600"/>
          </a:xfrm>
        </p:spPr>
        <p:txBody>
          <a:bodyPr>
            <a:normAutofit/>
          </a:bodyPr>
          <a:lstStyle/>
          <a:p>
            <a:r>
              <a:rPr lang="en-US" dirty="0"/>
              <a:t>Pure Data Foundations of Mathematics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BB190-E63E-C844-A2FE-C5AB4848F630}"/>
              </a:ext>
            </a:extLst>
          </p:cNvPr>
          <p:cNvPicPr>
            <a:picLocks noChangeAspect="1"/>
          </p:cNvPicPr>
          <p:nvPr/>
        </p:nvPicPr>
        <p:blipFill>
          <a:blip r:embed="rId2"/>
          <a:stretch>
            <a:fillRect/>
          </a:stretch>
        </p:blipFill>
        <p:spPr>
          <a:xfrm>
            <a:off x="313046" y="580716"/>
            <a:ext cx="8912597" cy="6277284"/>
          </a:xfrm>
          <a:prstGeom prst="rect">
            <a:avLst/>
          </a:prstGeom>
        </p:spPr>
      </p:pic>
      <p:sp>
        <p:nvSpPr>
          <p:cNvPr id="4" name="TextBox 3">
            <a:extLst>
              <a:ext uri="{FF2B5EF4-FFF2-40B4-BE49-F238E27FC236}">
                <a16:creationId xmlns:a16="http://schemas.microsoft.com/office/drawing/2014/main" id="{07775F56-4248-4F4A-94AB-CF7ACB12A65B}"/>
              </a:ext>
            </a:extLst>
          </p:cNvPr>
          <p:cNvSpPr txBox="1"/>
          <p:nvPr/>
        </p:nvSpPr>
        <p:spPr>
          <a:xfrm>
            <a:off x="718457" y="73479"/>
            <a:ext cx="10882993" cy="523220"/>
          </a:xfrm>
          <a:prstGeom prst="rect">
            <a:avLst/>
          </a:prstGeom>
          <a:noFill/>
        </p:spPr>
        <p:txBody>
          <a:bodyPr wrap="square" rtlCol="0">
            <a:spAutoFit/>
          </a:bodyPr>
          <a:lstStyle/>
          <a:p>
            <a:r>
              <a:rPr lang="en-US" sz="2800" dirty="0">
                <a:latin typeface="+mj-lt"/>
              </a:rPr>
              <a:t>Data is always a </a:t>
            </a:r>
            <a:r>
              <a:rPr lang="en-US" sz="2800" b="1" dirty="0">
                <a:latin typeface="+mj-lt"/>
              </a:rPr>
              <a:t>finite</a:t>
            </a:r>
            <a:r>
              <a:rPr lang="en-US" sz="2800" dirty="0">
                <a:latin typeface="+mj-lt"/>
              </a:rPr>
              <a:t> sequence</a:t>
            </a:r>
          </a:p>
        </p:txBody>
      </p:sp>
      <p:sp>
        <p:nvSpPr>
          <p:cNvPr id="5" name="TextBox 4">
            <a:extLst>
              <a:ext uri="{FF2B5EF4-FFF2-40B4-BE49-F238E27FC236}">
                <a16:creationId xmlns:a16="http://schemas.microsoft.com/office/drawing/2014/main" id="{D5B61DD3-41CD-D54B-B9BD-888D4CC5F887}"/>
              </a:ext>
            </a:extLst>
          </p:cNvPr>
          <p:cNvSpPr txBox="1"/>
          <p:nvPr/>
        </p:nvSpPr>
        <p:spPr>
          <a:xfrm>
            <a:off x="3827929" y="3719358"/>
            <a:ext cx="5797765" cy="523220"/>
          </a:xfrm>
          <a:prstGeom prst="rect">
            <a:avLst/>
          </a:prstGeom>
          <a:noFill/>
        </p:spPr>
        <p:txBody>
          <a:bodyPr wrap="square" rtlCol="0">
            <a:spAutoFit/>
          </a:bodyPr>
          <a:lstStyle/>
          <a:p>
            <a:r>
              <a:rPr lang="en-US" sz="2800" dirty="0">
                <a:latin typeface="+mj-lt"/>
              </a:rPr>
              <a:t>..but this is not a meaningful limitation</a:t>
            </a:r>
          </a:p>
        </p:txBody>
      </p:sp>
    </p:spTree>
    <p:extLst>
      <p:ext uri="{BB962C8B-B14F-4D97-AF65-F5344CB8AC3E}">
        <p14:creationId xmlns:p14="http://schemas.microsoft.com/office/powerpoint/2010/main" val="252756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483020" y="956520"/>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3758278" y="4892077"/>
            <a:ext cx="5208441"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true</a:t>
            </a:r>
            <a:r>
              <a:rPr lang="en-US" sz="2800" dirty="0">
                <a:latin typeface="+mj-lt"/>
              </a:rPr>
              <a:t> if it is empty.</a:t>
            </a:r>
          </a:p>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false</a:t>
            </a:r>
            <a:r>
              <a:rPr lang="en-US" sz="2800" dirty="0">
                <a:latin typeface="+mj-lt"/>
              </a:rPr>
              <a:t> if it is atomic.</a:t>
            </a:r>
          </a:p>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3510370" y="4775695"/>
            <a:ext cx="521375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ABEB78F-A19C-1F40-AEAD-114BE028128F}"/>
              </a:ext>
            </a:extLst>
          </p:cNvPr>
          <p:cNvSpPr txBox="1"/>
          <p:nvPr/>
        </p:nvSpPr>
        <p:spPr>
          <a:xfrm>
            <a:off x="0" y="155349"/>
            <a:ext cx="12192000" cy="769441"/>
          </a:xfrm>
          <a:prstGeom prst="rect">
            <a:avLst/>
          </a:prstGeom>
          <a:noFill/>
        </p:spPr>
        <p:txBody>
          <a:bodyPr wrap="square" rtlCol="0">
            <a:spAutoFit/>
          </a:bodyPr>
          <a:lstStyle/>
          <a:p>
            <a:pPr algn="ctr"/>
            <a:r>
              <a:rPr lang="en-US" sz="4400" dirty="0">
                <a:latin typeface="+mj-lt"/>
              </a:rPr>
              <a:t>Logic</a:t>
            </a:r>
          </a:p>
        </p:txBody>
      </p:sp>
    </p:spTree>
    <p:extLst>
      <p:ext uri="{BB962C8B-B14F-4D97-AF65-F5344CB8AC3E}">
        <p14:creationId xmlns:p14="http://schemas.microsoft.com/office/powerpoint/2010/main" val="404560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xmlns="">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3"/>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29578-5E47-DA40-8896-08864A717F2E}"/>
              </a:ext>
            </a:extLst>
          </p:cNvPr>
          <p:cNvSpPr txBox="1"/>
          <p:nvPr/>
        </p:nvSpPr>
        <p:spPr>
          <a:xfrm>
            <a:off x="712382" y="691117"/>
            <a:ext cx="10813311" cy="1384995"/>
          </a:xfrm>
          <a:prstGeom prst="rect">
            <a:avLst/>
          </a:prstGeom>
          <a:noFill/>
        </p:spPr>
        <p:txBody>
          <a:bodyPr wrap="square" rtlCol="0">
            <a:spAutoFit/>
          </a:bodyPr>
          <a:lstStyle/>
          <a:p>
            <a:r>
              <a:rPr lang="en-US" sz="2800" dirty="0">
                <a:latin typeface="+mj-lt"/>
              </a:rPr>
              <a:t>This is not as unfamiliar as it might appear.  Any of the usual binary Boolean operators has a corresponding definition in coda.  Each of the 16 usual binary Boolean operations has a corresponding definition in Coda:</a:t>
            </a:r>
          </a:p>
        </p:txBody>
      </p:sp>
      <p:graphicFrame>
        <p:nvGraphicFramePr>
          <p:cNvPr id="3" name="Table 2">
            <a:extLst>
              <a:ext uri="{FF2B5EF4-FFF2-40B4-BE49-F238E27FC236}">
                <a16:creationId xmlns:a16="http://schemas.microsoft.com/office/drawing/2014/main" id="{15D5EB0B-3B4C-4B4C-9852-298DF9B7F8E2}"/>
              </a:ext>
            </a:extLst>
          </p:cNvPr>
          <p:cNvGraphicFramePr>
            <a:graphicFrameLocks noGrp="1"/>
          </p:cNvGraphicFramePr>
          <p:nvPr>
            <p:extLst>
              <p:ext uri="{D42A27DB-BD31-4B8C-83A1-F6EECF244321}">
                <p14:modId xmlns:p14="http://schemas.microsoft.com/office/powerpoint/2010/main" val="3038529039"/>
              </p:ext>
            </p:extLst>
          </p:nvPr>
        </p:nvGraphicFramePr>
        <p:xfrm>
          <a:off x="914400" y="2558374"/>
          <a:ext cx="4173167" cy="3268612"/>
        </p:xfrm>
        <a:graphic>
          <a:graphicData uri="http://schemas.openxmlformats.org/drawingml/2006/table">
            <a:tbl>
              <a:tblPr firstRow="1" bandRow="1">
                <a:tableStyleId>{5C22544A-7EE6-4342-B048-85BDC9FD1C3A}</a:tableStyleId>
              </a:tblPr>
              <a:tblGrid>
                <a:gridCol w="1148430">
                  <a:extLst>
                    <a:ext uri="{9D8B030D-6E8A-4147-A177-3AD203B41FA5}">
                      <a16:colId xmlns:a16="http://schemas.microsoft.com/office/drawing/2014/main" val="2028417343"/>
                    </a:ext>
                  </a:extLst>
                </a:gridCol>
                <a:gridCol w="970504">
                  <a:extLst>
                    <a:ext uri="{9D8B030D-6E8A-4147-A177-3AD203B41FA5}">
                      <a16:colId xmlns:a16="http://schemas.microsoft.com/office/drawing/2014/main" val="3858831205"/>
                    </a:ext>
                  </a:extLst>
                </a:gridCol>
                <a:gridCol w="2054233">
                  <a:extLst>
                    <a:ext uri="{9D8B030D-6E8A-4147-A177-3AD203B41FA5}">
                      <a16:colId xmlns:a16="http://schemas.microsoft.com/office/drawing/2014/main" val="3070982143"/>
                    </a:ext>
                  </a:extLst>
                </a:gridCol>
              </a:tblGrid>
              <a:tr h="548404">
                <a:tc>
                  <a:txBody>
                    <a:bodyPr/>
                    <a:lstStyle/>
                    <a:p>
                      <a:r>
                        <a:rPr lang="en-US" dirty="0"/>
                        <a:t>A</a:t>
                      </a:r>
                    </a:p>
                  </a:txBody>
                  <a:tcPr/>
                </a:tc>
                <a:tc>
                  <a:txBody>
                    <a:bodyPr/>
                    <a:lstStyle/>
                    <a:p>
                      <a:r>
                        <a:rPr lang="en-US" dirty="0"/>
                        <a:t>B</a:t>
                      </a:r>
                    </a:p>
                  </a:txBody>
                  <a:tcPr/>
                </a:tc>
                <a:tc>
                  <a:txBody>
                    <a:bodyPr/>
                    <a:lstStyle/>
                    <a:p>
                      <a:r>
                        <a:rPr lang="en-US" dirty="0"/>
                        <a:t>XOR(A,B)</a:t>
                      </a:r>
                    </a:p>
                  </a:txBody>
                  <a:tcPr/>
                </a:tc>
                <a:extLst>
                  <a:ext uri="{0D108BD9-81ED-4DB2-BD59-A6C34878D82A}">
                    <a16:rowId xmlns:a16="http://schemas.microsoft.com/office/drawing/2014/main" val="3870115634"/>
                  </a:ext>
                </a:extLst>
              </a:tr>
              <a:tr h="680052">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2547449970"/>
                  </a:ext>
                </a:extLst>
              </a:tr>
              <a:tr h="680052">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265432790"/>
                  </a:ext>
                </a:extLst>
              </a:tr>
              <a:tr h="680052">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536623350"/>
                  </a:ext>
                </a:extLst>
              </a:tr>
              <a:tr h="680052">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058106290"/>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3BBA4A-81E1-9E4A-AADB-FC8A14CAB552}"/>
                  </a:ext>
                </a:extLst>
              </p:cNvPr>
              <p:cNvSpPr txBox="1"/>
              <p:nvPr/>
            </p:nvSpPr>
            <p:spPr>
              <a:xfrm>
                <a:off x="5778230" y="3043853"/>
                <a:ext cx="5524858" cy="2062103"/>
              </a:xfrm>
              <a:prstGeom prst="rect">
                <a:avLst/>
              </a:prstGeom>
              <a:noFill/>
            </p:spPr>
            <p:txBody>
              <a:bodyPr wrap="square" rtlCol="0">
                <a:spAutoFit/>
              </a:bodyPr>
              <a:lstStyle/>
              <a:p>
                <a:r>
                  <a:rPr lang="en-US" sz="3200" dirty="0">
                    <a:latin typeface="+mj-lt"/>
                  </a:rPr>
                  <a:t>(XOR A : B)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latin typeface="+mj-lt"/>
                  </a:rPr>
                  <a:t> XOR(A,B) with (</a:t>
                </a:r>
                <a:r>
                  <a:rPr lang="en-US" sz="3200" dirty="0">
                    <a:latin typeface="+mj-lt"/>
                    <a:sym typeface="Wingdings" pitchFamily="2" charset="2"/>
                  </a:rPr>
                  <a:t>:) in place of F and () in place of T, provided that A and B are either atomic or empty.</a:t>
                </a:r>
                <a:endParaRPr lang="en-US" sz="3200" dirty="0">
                  <a:latin typeface="+mj-lt"/>
                </a:endParaRPr>
              </a:p>
            </p:txBody>
          </p:sp>
        </mc:Choice>
        <mc:Fallback xmlns="">
          <p:sp>
            <p:nvSpPr>
              <p:cNvPr id="4" name="TextBox 3">
                <a:extLst>
                  <a:ext uri="{FF2B5EF4-FFF2-40B4-BE49-F238E27FC236}">
                    <a16:creationId xmlns:a16="http://schemas.microsoft.com/office/drawing/2014/main" id="{D13BBA4A-81E1-9E4A-AADB-FC8A14CAB552}"/>
                  </a:ext>
                </a:extLst>
              </p:cNvPr>
              <p:cNvSpPr txBox="1">
                <a:spLocks noRot="1" noChangeAspect="1" noMove="1" noResize="1" noEditPoints="1" noAdjustHandles="1" noChangeArrowheads="1" noChangeShapeType="1" noTextEdit="1"/>
              </p:cNvSpPr>
              <p:nvPr/>
            </p:nvSpPr>
            <p:spPr>
              <a:xfrm>
                <a:off x="5778230" y="3043853"/>
                <a:ext cx="5524858" cy="2062103"/>
              </a:xfrm>
              <a:prstGeom prst="rect">
                <a:avLst/>
              </a:prstGeom>
              <a:blipFill>
                <a:blip r:embed="rId2"/>
                <a:stretch>
                  <a:fillRect l="-2523" t="-4321" r="-2294" b="-8025"/>
                </a:stretch>
              </a:blipFill>
            </p:spPr>
            <p:txBody>
              <a:bodyPr/>
              <a:lstStyle/>
              <a:p>
                <a:r>
                  <a:rPr lang="en-US">
                    <a:noFill/>
                  </a:rPr>
                  <a:t> </a:t>
                </a:r>
              </a:p>
            </p:txBody>
          </p:sp>
        </mc:Fallback>
      </mc:AlternateContent>
    </p:spTree>
    <p:extLst>
      <p:ext uri="{BB962C8B-B14F-4D97-AF65-F5344CB8AC3E}">
        <p14:creationId xmlns:p14="http://schemas.microsoft.com/office/powerpoint/2010/main" val="1846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a:extLst>
              <a:ext uri="{FF2B5EF4-FFF2-40B4-BE49-F238E27FC236}">
                <a16:creationId xmlns:a16="http://schemas.microsoft.com/office/drawing/2014/main" id="{104A53EF-C64F-8842-8564-D20C4A6D879D}"/>
              </a:ext>
            </a:extLst>
          </p:cNvPr>
          <p:cNvSpPr/>
          <p:nvPr/>
        </p:nvSpPr>
        <p:spPr>
          <a:xfrm rot="5400000">
            <a:off x="3522883" y="-2061484"/>
            <a:ext cx="4833257" cy="10246184"/>
          </a:xfrm>
          <a:prstGeom prst="trapezoid">
            <a:avLst>
              <a:gd name="adj" fmla="val 35135"/>
            </a:avLst>
          </a:prstGeom>
          <a:pattFill prst="dot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CDCC22-5D83-F04D-86EF-76296AF62FA7}"/>
              </a:ext>
            </a:extLst>
          </p:cNvPr>
          <p:cNvSpPr/>
          <p:nvPr/>
        </p:nvSpPr>
        <p:spPr>
          <a:xfrm>
            <a:off x="816427"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B5935-0456-984B-BCCF-7CE0C43E89A7}"/>
              </a:ext>
            </a:extLst>
          </p:cNvPr>
          <p:cNvSpPr/>
          <p:nvPr/>
        </p:nvSpPr>
        <p:spPr>
          <a:xfrm>
            <a:off x="816426" y="2767693"/>
            <a:ext cx="10172703" cy="416377"/>
          </a:xfrm>
          <a:prstGeom prst="rect">
            <a:avLst/>
          </a:prstGeom>
          <a:pattFill prst="dotDmn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B49B3F7-438A-7747-8D82-D646A300BEFA}"/>
              </a:ext>
            </a:extLst>
          </p:cNvPr>
          <p:cNvSpPr txBox="1"/>
          <p:nvPr/>
        </p:nvSpPr>
        <p:spPr>
          <a:xfrm>
            <a:off x="827847" y="2714271"/>
            <a:ext cx="10232311" cy="523220"/>
          </a:xfrm>
          <a:prstGeom prst="rect">
            <a:avLst/>
          </a:prstGeom>
          <a:pattFill prst="shingle">
            <a:fgClr>
              <a:schemeClr val="accent1"/>
            </a:fgClr>
            <a:bgClr>
              <a:schemeClr val="bg1"/>
            </a:bgClr>
          </a:pattFill>
        </p:spPr>
        <p:txBody>
          <a:bodyPr wrap="square" rtlCol="0">
            <a:spAutoFit/>
          </a:bodyPr>
          <a:lstStyle/>
          <a:p>
            <a:pPr algn="ctr"/>
            <a:r>
              <a:rPr lang="en-US" sz="2800" dirty="0">
                <a:latin typeface="+mj-lt"/>
              </a:rPr>
              <a:t>Undecidable </a:t>
            </a:r>
          </a:p>
        </p:txBody>
      </p:sp>
      <p:sp>
        <p:nvSpPr>
          <p:cNvPr id="18" name="TextBox 17">
            <a:extLst>
              <a:ext uri="{FF2B5EF4-FFF2-40B4-BE49-F238E27FC236}">
                <a16:creationId xmlns:a16="http://schemas.microsoft.com/office/drawing/2014/main" id="{0C893B60-8281-3B49-A510-278F5E5AECE2}"/>
              </a:ext>
            </a:extLst>
          </p:cNvPr>
          <p:cNvSpPr txBox="1"/>
          <p:nvPr/>
        </p:nvSpPr>
        <p:spPr>
          <a:xfrm>
            <a:off x="779686" y="5854800"/>
            <a:ext cx="10246181" cy="954107"/>
          </a:xfrm>
          <a:prstGeom prst="rect">
            <a:avLst/>
          </a:prstGeom>
          <a:noFill/>
        </p:spPr>
        <p:txBody>
          <a:bodyPr wrap="square" rtlCol="0">
            <a:spAutoFit/>
          </a:bodyPr>
          <a:lstStyle/>
          <a:p>
            <a:pPr algn="ctr"/>
            <a:r>
              <a:rPr lang="en-US" sz="2800" dirty="0">
                <a:latin typeface="+mj-lt"/>
              </a:rPr>
              <a:t>Values, variables, functions, propositions, theorems, definitions, “spaces”, “morphisms”… live in the space of pure data</a:t>
            </a:r>
          </a:p>
        </p:txBody>
      </p:sp>
      <p:sp>
        <p:nvSpPr>
          <p:cNvPr id="20" name="TextBox 19">
            <a:extLst>
              <a:ext uri="{FF2B5EF4-FFF2-40B4-BE49-F238E27FC236}">
                <a16:creationId xmlns:a16="http://schemas.microsoft.com/office/drawing/2014/main" id="{DFEA92DC-B389-C74F-8585-73A909736FAF}"/>
              </a:ext>
            </a:extLst>
          </p:cNvPr>
          <p:cNvSpPr txBox="1"/>
          <p:nvPr/>
        </p:nvSpPr>
        <p:spPr>
          <a:xfrm>
            <a:off x="6874329" y="829481"/>
            <a:ext cx="2964995" cy="523220"/>
          </a:xfrm>
          <a:prstGeom prst="rect">
            <a:avLst/>
          </a:prstGeom>
          <a:noFill/>
        </p:spPr>
        <p:txBody>
          <a:bodyPr wrap="square" rtlCol="0">
            <a:spAutoFit/>
          </a:bodyPr>
          <a:lstStyle/>
          <a:p>
            <a:pPr algn="ctr"/>
            <a:r>
              <a:rPr lang="en-US" sz="2800" dirty="0">
                <a:latin typeface="+mj-lt"/>
              </a:rPr>
              <a:t>Empty =&gt; True</a:t>
            </a:r>
          </a:p>
        </p:txBody>
      </p:sp>
      <p:sp>
        <p:nvSpPr>
          <p:cNvPr id="21" name="TextBox 20">
            <a:extLst>
              <a:ext uri="{FF2B5EF4-FFF2-40B4-BE49-F238E27FC236}">
                <a16:creationId xmlns:a16="http://schemas.microsoft.com/office/drawing/2014/main" id="{C8C31F22-7C47-F44E-B70F-1EB00B66C733}"/>
              </a:ext>
            </a:extLst>
          </p:cNvPr>
          <p:cNvSpPr txBox="1"/>
          <p:nvPr/>
        </p:nvSpPr>
        <p:spPr>
          <a:xfrm>
            <a:off x="6773636" y="4720118"/>
            <a:ext cx="2964995" cy="523220"/>
          </a:xfrm>
          <a:prstGeom prst="rect">
            <a:avLst/>
          </a:prstGeom>
          <a:noFill/>
        </p:spPr>
        <p:txBody>
          <a:bodyPr wrap="square" rtlCol="0">
            <a:spAutoFit/>
          </a:bodyPr>
          <a:lstStyle/>
          <a:p>
            <a:pPr algn="ctr"/>
            <a:r>
              <a:rPr lang="en-US" sz="2800" dirty="0">
                <a:latin typeface="+mj-lt"/>
              </a:rPr>
              <a:t>Atomic =&gt; False</a:t>
            </a:r>
          </a:p>
        </p:txBody>
      </p:sp>
      <p:sp>
        <p:nvSpPr>
          <p:cNvPr id="22" name="TextBox 21">
            <a:extLst>
              <a:ext uri="{FF2B5EF4-FFF2-40B4-BE49-F238E27FC236}">
                <a16:creationId xmlns:a16="http://schemas.microsoft.com/office/drawing/2014/main" id="{1D69885A-185A-7041-8FBE-611283B9FC66}"/>
              </a:ext>
            </a:extLst>
          </p:cNvPr>
          <p:cNvSpPr txBox="1"/>
          <p:nvPr/>
        </p:nvSpPr>
        <p:spPr>
          <a:xfrm>
            <a:off x="889896" y="1645482"/>
            <a:ext cx="2964995" cy="523220"/>
          </a:xfrm>
          <a:prstGeom prst="rect">
            <a:avLst/>
          </a:prstGeom>
          <a:noFill/>
        </p:spPr>
        <p:txBody>
          <a:bodyPr wrap="square" rtlCol="0">
            <a:spAutoFit/>
          </a:bodyPr>
          <a:lstStyle/>
          <a:p>
            <a:pPr algn="ctr"/>
            <a:r>
              <a:rPr lang="en-US" sz="2800" dirty="0">
                <a:latin typeface="+mj-lt"/>
              </a:rPr>
              <a:t>Undecided</a:t>
            </a:r>
          </a:p>
        </p:txBody>
      </p:sp>
      <p:sp>
        <p:nvSpPr>
          <p:cNvPr id="23" name="TextBox 22">
            <a:extLst>
              <a:ext uri="{FF2B5EF4-FFF2-40B4-BE49-F238E27FC236}">
                <a16:creationId xmlns:a16="http://schemas.microsoft.com/office/drawing/2014/main" id="{BE444DB1-FAF8-194B-85D2-1158CD864386}"/>
              </a:ext>
            </a:extLst>
          </p:cNvPr>
          <p:cNvSpPr txBox="1"/>
          <p:nvPr/>
        </p:nvSpPr>
        <p:spPr>
          <a:xfrm>
            <a:off x="1235529" y="3805410"/>
            <a:ext cx="3837213" cy="523220"/>
          </a:xfrm>
          <a:prstGeom prst="rect">
            <a:avLst/>
          </a:prstGeom>
          <a:noFill/>
        </p:spPr>
        <p:txBody>
          <a:bodyPr wrap="square" rtlCol="0">
            <a:spAutoFit/>
          </a:bodyPr>
          <a:lstStyle/>
          <a:p>
            <a:pPr algn="ctr"/>
            <a:r>
              <a:rPr lang="en-US" sz="2800" dirty="0">
                <a:latin typeface="+mj-lt"/>
              </a:rPr>
              <a:t>Neither true nor false</a:t>
            </a:r>
          </a:p>
        </p:txBody>
      </p:sp>
      <p:sp>
        <p:nvSpPr>
          <p:cNvPr id="24" name="Rectangle 23">
            <a:extLst>
              <a:ext uri="{FF2B5EF4-FFF2-40B4-BE49-F238E27FC236}">
                <a16:creationId xmlns:a16="http://schemas.microsoft.com/office/drawing/2014/main" id="{D824A5DF-A94C-BF4D-906E-811C40203F1C}"/>
              </a:ext>
            </a:extLst>
          </p:cNvPr>
          <p:cNvSpPr/>
          <p:nvPr/>
        </p:nvSpPr>
        <p:spPr>
          <a:xfrm>
            <a:off x="813979"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0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256752"/>
            <a:ext cx="11757992" cy="707886"/>
          </a:xfrm>
          <a:prstGeom prst="rect">
            <a:avLst/>
          </a:prstGeom>
          <a:noFill/>
        </p:spPr>
        <p:txBody>
          <a:bodyPr wrap="square" rtlCol="0">
            <a:spAutoFit/>
          </a:bodyPr>
          <a:lstStyle/>
          <a:p>
            <a:pPr algn="ctr"/>
            <a:r>
              <a:rPr lang="en-US" sz="4000" dirty="0">
                <a:latin typeface="+mj-lt"/>
              </a:rPr>
              <a:t>Language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endParaRPr lang="en-US" sz="2400" dirty="0"/>
              </a:p>
            </p:txBody>
          </p:sp>
        </mc:Choice>
        <mc:Fallback xmlns="">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Note…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DE07A58-949C-D749-B70C-2D577672B745}"/>
                  </a:ext>
                </a:extLst>
              </p:cNvPr>
              <p:cNvSpPr txBox="1"/>
              <p:nvPr/>
            </p:nvSpPr>
            <p:spPr>
              <a:xfrm>
                <a:off x="894384" y="1470763"/>
                <a:ext cx="10239052"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Because the whole language is merely one more definition like any other, we do not need to define a syntax with additional axioms or rules.</a:t>
                </a:r>
              </a:p>
              <a:p>
                <a:endParaRPr lang="en-US" sz="2400" dirty="0">
                  <a:latin typeface="+mj-lt"/>
                </a:endParaRPr>
              </a:p>
              <a:p>
                <a:pPr marL="342900" indent="-342900">
                  <a:buFont typeface="Arial" panose="020B0604020202020204" pitchFamily="34" charset="0"/>
                  <a:buChar char="•"/>
                </a:pPr>
                <a:r>
                  <a:rPr lang="en-US" sz="2400" dirty="0">
                    <a:latin typeface="+mj-lt"/>
                  </a:rPr>
                  <a:t>In </a:t>
                </a:r>
                <a:r>
                  <a:rPr lang="en-US" sz="2400">
                    <a:latin typeface="+mj-lt"/>
                  </a:rPr>
                  <a:t>predicate logic </a:t>
                </a:r>
                <a:r>
                  <a:rPr lang="en-US" sz="2400" dirty="0">
                    <a:latin typeface="+mj-lt"/>
                  </a:rPr>
                  <a:t>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endParaRPr lang="en-US" sz="2400" dirty="0">
                  <a:latin typeface="+mj-lt"/>
                </a:endParaRPr>
              </a:p>
              <a:p>
                <a:pPr marL="342900" indent="-342900">
                  <a:buFont typeface="Arial" panose="020B0604020202020204" pitchFamily="34" charset="0"/>
                  <a:buChar char="•"/>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xmlns="">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470763"/>
                <a:ext cx="10239052" cy="4154984"/>
              </a:xfrm>
              <a:prstGeom prst="rect">
                <a:avLst/>
              </a:prstGeom>
              <a:blipFill>
                <a:blip r:embed="rId2"/>
                <a:stretch>
                  <a:fillRect l="-743" t="-1220" r="-1485" b="-213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E61B8A7-0883-4B4A-A96B-5BCEEE70A7BD}"/>
              </a:ext>
            </a:extLst>
          </p:cNvPr>
          <p:cNvSpPr/>
          <p:nvPr/>
        </p:nvSpPr>
        <p:spPr>
          <a:xfrm>
            <a:off x="742951" y="1211580"/>
            <a:ext cx="10835640" cy="4652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0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a:t>
            </a:r>
            <a:r>
              <a:rPr lang="en-US" sz="2400" baseline="-25000" dirty="0">
                <a:latin typeface="+mj-lt"/>
              </a:rPr>
              <a:t>1</a:t>
            </a:r>
            <a:r>
              <a:rPr lang="en-US" sz="2400" dirty="0">
                <a:latin typeface="+mj-lt"/>
              </a:rPr>
              <a:t>=D</a:t>
            </a:r>
            <a:r>
              <a:rPr lang="en-US" sz="2400" baseline="-25000" dirty="0">
                <a:latin typeface="+mj-lt"/>
              </a:rPr>
              <a:t>2</a:t>
            </a:r>
            <a:r>
              <a:rPr lang="en-US" sz="2400" dirty="0">
                <a:latin typeface="+mj-lt"/>
              </a:rPr>
              <a:t>=…=</a:t>
            </a:r>
            <a:r>
              <a:rPr lang="en-US" sz="2400" dirty="0" err="1">
                <a:latin typeface="+mj-lt"/>
              </a:rPr>
              <a:t>D</a:t>
            </a:r>
            <a:r>
              <a:rPr lang="en-US" sz="2400" baseline="-25000" dirty="0" err="1">
                <a:latin typeface="+mj-lt"/>
              </a:rPr>
              <a:t>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5037814" y="4387032"/>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94291" y="5554241"/>
            <a:ext cx="11380305" cy="830997"/>
          </a:xfrm>
          <a:prstGeom prst="rect">
            <a:avLst/>
          </a:prstGeom>
          <a:noFill/>
        </p:spPr>
        <p:txBody>
          <a:bodyPr wrap="square" rtlCol="0">
            <a:spAutoFit/>
          </a:bodyPr>
          <a:lstStyle/>
          <a:p>
            <a:r>
              <a:rPr lang="en-US" sz="2400" dirty="0">
                <a:latin typeface="+mj-lt"/>
              </a:rPr>
              <a:t>Since these steps only apply definitions, every computation is a proof and every proof is a computation.</a:t>
            </a:r>
          </a:p>
        </p:txBody>
      </p:sp>
    </p:spTree>
    <p:extLst>
      <p:ext uri="{BB962C8B-B14F-4D97-AF65-F5344CB8AC3E}">
        <p14:creationId xmlns:p14="http://schemas.microsoft.com/office/powerpoint/2010/main" val="337048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4146997" y="3982291"/>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4868215" y="4745397"/>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Tree>
    <p:extLst>
      <p:ext uri="{BB962C8B-B14F-4D97-AF65-F5344CB8AC3E}">
        <p14:creationId xmlns:p14="http://schemas.microsoft.com/office/powerpoint/2010/main" val="145544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3FE36-400F-D941-AD2E-510E378C9B4B}"/>
              </a:ext>
            </a:extLst>
          </p:cNvPr>
          <p:cNvPicPr>
            <a:picLocks noChangeAspect="1"/>
          </p:cNvPicPr>
          <p:nvPr/>
        </p:nvPicPr>
        <p:blipFill>
          <a:blip r:embed="rId2"/>
          <a:stretch>
            <a:fillRect/>
          </a:stretch>
        </p:blipFill>
        <p:spPr>
          <a:xfrm>
            <a:off x="0" y="1163682"/>
            <a:ext cx="12192000" cy="3910152"/>
          </a:xfrm>
          <a:prstGeom prst="rect">
            <a:avLst/>
          </a:prstGeom>
        </p:spPr>
      </p:pic>
      <p:sp>
        <p:nvSpPr>
          <p:cNvPr id="4" name="TextBox 3">
            <a:extLst>
              <a:ext uri="{FF2B5EF4-FFF2-40B4-BE49-F238E27FC236}">
                <a16:creationId xmlns:a16="http://schemas.microsoft.com/office/drawing/2014/main" id="{63C84DA5-C016-C540-B790-505DA462F705}"/>
              </a:ext>
            </a:extLst>
          </p:cNvPr>
          <p:cNvSpPr txBox="1"/>
          <p:nvPr/>
        </p:nvSpPr>
        <p:spPr>
          <a:xfrm>
            <a:off x="408215" y="400050"/>
            <a:ext cx="11087100" cy="461665"/>
          </a:xfrm>
          <a:prstGeom prst="rect">
            <a:avLst/>
          </a:prstGeom>
          <a:noFill/>
        </p:spPr>
        <p:txBody>
          <a:bodyPr wrap="square" rtlCol="0">
            <a:spAutoFit/>
          </a:bodyPr>
          <a:lstStyle/>
          <a:p>
            <a:r>
              <a:rPr lang="en-US" sz="2400" dirty="0">
                <a:latin typeface="+mj-lt"/>
              </a:rPr>
              <a:t>Echoing Russell &amp; Whitehead, here is the complete proof that 1 + 1 = 2</a:t>
            </a:r>
          </a:p>
        </p:txBody>
      </p:sp>
      <p:sp>
        <p:nvSpPr>
          <p:cNvPr id="5" name="TextBox 4">
            <a:extLst>
              <a:ext uri="{FF2B5EF4-FFF2-40B4-BE49-F238E27FC236}">
                <a16:creationId xmlns:a16="http://schemas.microsoft.com/office/drawing/2014/main" id="{CA7D42FF-FC1D-494F-9E51-9491D5FC9418}"/>
              </a:ext>
            </a:extLst>
          </p:cNvPr>
          <p:cNvSpPr txBox="1"/>
          <p:nvPr/>
        </p:nvSpPr>
        <p:spPr>
          <a:xfrm>
            <a:off x="752475" y="5451022"/>
            <a:ext cx="10398579" cy="830997"/>
          </a:xfrm>
          <a:prstGeom prst="rect">
            <a:avLst/>
          </a:prstGeom>
          <a:noFill/>
        </p:spPr>
        <p:txBody>
          <a:bodyPr wrap="square" rtlCol="0">
            <a:spAutoFit/>
          </a:bodyPr>
          <a:lstStyle/>
          <a:p>
            <a:r>
              <a:rPr lang="en-US" sz="2400" dirty="0">
                <a:latin typeface="+mj-lt"/>
              </a:rPr>
              <a:t>This is actually proving a bit more.  It is a proof that the data </a:t>
            </a:r>
            <a:r>
              <a:rPr lang="en-US" sz="2400" b="1" dirty="0">
                <a:solidFill>
                  <a:schemeClr val="accent1"/>
                </a:solidFill>
                <a:latin typeface="+mj-lt"/>
              </a:rPr>
              <a:t>({sum n: 1 1} :</a:t>
            </a:r>
            <a:r>
              <a:rPr lang="en-US" sz="2400" b="1" dirty="0">
                <a:solidFill>
                  <a:schemeClr val="accent1"/>
                </a:solidFill>
                <a:latin typeface="+mj-lt"/>
                <a:sym typeface="Wingdings" pitchFamily="2" charset="2"/>
              </a:rPr>
              <a:t>)</a:t>
            </a:r>
            <a:r>
              <a:rPr lang="en-US" sz="2400" b="1" dirty="0">
                <a:solidFill>
                  <a:schemeClr val="accent1"/>
                </a:solidFill>
                <a:latin typeface="+mj-lt"/>
              </a:rPr>
              <a:t> </a:t>
            </a:r>
            <a:r>
              <a:rPr lang="en-US" sz="2400" dirty="0">
                <a:latin typeface="+mj-lt"/>
              </a:rPr>
              <a:t>is equal to the data </a:t>
            </a:r>
            <a:r>
              <a:rPr lang="en-US" sz="2400" b="1" dirty="0">
                <a:solidFill>
                  <a:schemeClr val="accent1"/>
                </a:solidFill>
                <a:latin typeface="+mj-lt"/>
              </a:rPr>
              <a:t>(n:2)</a:t>
            </a:r>
            <a:r>
              <a:rPr lang="en-US" sz="2400" dirty="0">
                <a:latin typeface="+mj-lt"/>
              </a:rPr>
              <a:t>.</a:t>
            </a:r>
          </a:p>
        </p:txBody>
      </p:sp>
    </p:spTree>
    <p:extLst>
      <p:ext uri="{BB962C8B-B14F-4D97-AF65-F5344CB8AC3E}">
        <p14:creationId xmlns:p14="http://schemas.microsoft.com/office/powerpoint/2010/main" val="366374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38976" y="354289"/>
            <a:ext cx="11380305" cy="646331"/>
          </a:xfrm>
          <a:prstGeom prst="rect">
            <a:avLst/>
          </a:prstGeom>
          <a:noFill/>
        </p:spPr>
        <p:txBody>
          <a:bodyPr wrap="square" rtlCol="0">
            <a:spAutoFit/>
          </a:bodyPr>
          <a:lstStyle/>
          <a:p>
            <a:r>
              <a:rPr lang="en-US" sz="3600" dirty="0">
                <a:latin typeface="+mj-lt"/>
              </a:rPr>
              <a:t>Note…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step is the application of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a:t>
            </a:r>
          </a:p>
        </p:txBody>
      </p:sp>
    </p:spTree>
    <p:extLst>
      <p:ext uri="{BB962C8B-B14F-4D97-AF65-F5344CB8AC3E}">
        <p14:creationId xmlns:p14="http://schemas.microsoft.com/office/powerpoint/2010/main" val="6443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26E0B-0E11-BE49-AD5E-4E7E79A13ECA}"/>
              </a:ext>
            </a:extLst>
          </p:cNvPr>
          <p:cNvSpPr txBox="1"/>
          <p:nvPr/>
        </p:nvSpPr>
        <p:spPr>
          <a:xfrm>
            <a:off x="-89807" y="-30249"/>
            <a:ext cx="12192000" cy="830997"/>
          </a:xfrm>
          <a:prstGeom prst="rect">
            <a:avLst/>
          </a:prstGeom>
          <a:noFill/>
        </p:spPr>
        <p:txBody>
          <a:bodyPr wrap="square" rtlCol="0">
            <a:spAutoFit/>
          </a:bodyPr>
          <a:lstStyle/>
          <a:p>
            <a:pPr algn="ctr"/>
            <a:r>
              <a:rPr lang="en-US" sz="4800" dirty="0">
                <a:latin typeface="+mj-lt"/>
              </a:rPr>
              <a:t>Spaces</a:t>
            </a:r>
          </a:p>
        </p:txBody>
      </p:sp>
      <p:sp>
        <p:nvSpPr>
          <p:cNvPr id="3" name="TextBox 2">
            <a:extLst>
              <a:ext uri="{FF2B5EF4-FFF2-40B4-BE49-F238E27FC236}">
                <a16:creationId xmlns:a16="http://schemas.microsoft.com/office/drawing/2014/main" id="{3951C05F-C81A-4E49-8093-E89224E9D509}"/>
              </a:ext>
            </a:extLst>
          </p:cNvPr>
          <p:cNvSpPr txBox="1"/>
          <p:nvPr/>
        </p:nvSpPr>
        <p:spPr>
          <a:xfrm>
            <a:off x="421822" y="739192"/>
            <a:ext cx="11383736" cy="6001643"/>
          </a:xfrm>
          <a:prstGeom prst="rect">
            <a:avLst/>
          </a:prstGeom>
          <a:noFill/>
        </p:spPr>
        <p:txBody>
          <a:bodyPr wrap="square" rtlCol="0">
            <a:spAutoFit/>
          </a:bodyPr>
          <a:lstStyle/>
          <a:p>
            <a:r>
              <a:rPr lang="en-US" sz="2400" dirty="0">
                <a:latin typeface="+mj-lt"/>
              </a:rPr>
              <a:t>The most natural way to identify a particular part of the enormous space of all pure data is to fix some data A and consider the data equal to  </a:t>
            </a:r>
          </a:p>
          <a:p>
            <a:endParaRPr lang="en-US" sz="2400" dirty="0">
              <a:latin typeface="+mj-lt"/>
            </a:endParaRPr>
          </a:p>
          <a:p>
            <a:pPr algn="ctr"/>
            <a:r>
              <a:rPr lang="en-US" sz="3200" dirty="0">
                <a:latin typeface="+mj-lt"/>
              </a:rPr>
              <a:t>A : X</a:t>
            </a:r>
          </a:p>
          <a:p>
            <a:endParaRPr lang="en-US" sz="2400" dirty="0">
              <a:latin typeface="+mj-lt"/>
            </a:endParaRPr>
          </a:p>
          <a:p>
            <a:r>
              <a:rPr lang="en-US" sz="2400" dirty="0">
                <a:latin typeface="+mj-lt"/>
              </a:rPr>
              <a:t>for any data X.  To make the space “A” closed under sequences, we require </a:t>
            </a:r>
          </a:p>
          <a:p>
            <a:endParaRPr lang="en-US" sz="2400" dirty="0">
              <a:latin typeface="+mj-lt"/>
            </a:endParaRPr>
          </a:p>
          <a:p>
            <a:pPr algn="ctr"/>
            <a:r>
              <a:rPr lang="en-US" sz="3200" dirty="0">
                <a:latin typeface="+mj-lt"/>
              </a:rPr>
              <a:t>A : (A:X) (A:Y) =  A : X  Y </a:t>
            </a:r>
          </a:p>
          <a:p>
            <a:pPr lvl="1"/>
            <a:endParaRPr lang="en-US" sz="2400" dirty="0">
              <a:latin typeface="+mj-lt"/>
            </a:endParaRPr>
          </a:p>
          <a:p>
            <a:r>
              <a:rPr lang="en-US" sz="2400" dirty="0">
                <a:latin typeface="+mj-lt"/>
              </a:rPr>
              <a:t>For any data X and Y.  Any distributive data F can be thought of as a function from data X to data F:X.  Suppose that we want F applied to data in A, F</a:t>
            </a:r>
            <a:r>
              <a:rPr lang="en-US" sz="2400" dirty="0">
                <a:latin typeface="+mj-lt"/>
                <a:sym typeface="Wingdings" pitchFamily="2" charset="2"/>
              </a:rPr>
              <a:t> : (A:X) to end up in space “B”.  We can do that by requiring </a:t>
            </a:r>
          </a:p>
          <a:p>
            <a:pPr algn="ctr"/>
            <a:r>
              <a:rPr lang="en-US" sz="3200" dirty="0">
                <a:latin typeface="+mj-lt"/>
                <a:sym typeface="Wingdings" pitchFamily="2" charset="2"/>
              </a:rPr>
              <a:t>F : A : X = B : F : X </a:t>
            </a:r>
          </a:p>
          <a:p>
            <a:pPr algn="ctr"/>
            <a:endParaRPr lang="en-US" sz="2400" dirty="0">
              <a:latin typeface="+mj-lt"/>
              <a:sym typeface="Wingdings" pitchFamily="2" charset="2"/>
            </a:endParaRPr>
          </a:p>
          <a:p>
            <a:r>
              <a:rPr lang="en-US" sz="2400" dirty="0">
                <a:latin typeface="+mj-lt"/>
                <a:sym typeface="Wingdings" pitchFamily="2" charset="2"/>
              </a:rPr>
              <a:t>For all data X.  If so, we say that F is a </a:t>
            </a:r>
            <a:r>
              <a:rPr lang="en-US" sz="2400" b="1" dirty="0">
                <a:latin typeface="+mj-lt"/>
                <a:sym typeface="Wingdings" pitchFamily="2" charset="2"/>
              </a:rPr>
              <a:t>morphism</a:t>
            </a:r>
            <a:r>
              <a:rPr lang="en-US" sz="2400" dirty="0">
                <a:latin typeface="+mj-lt"/>
                <a:sym typeface="Wingdings" pitchFamily="2" charset="2"/>
              </a:rPr>
              <a:t> from space A to space B.</a:t>
            </a:r>
          </a:p>
        </p:txBody>
      </p:sp>
    </p:spTree>
    <p:extLst>
      <p:ext uri="{BB962C8B-B14F-4D97-AF65-F5344CB8AC3E}">
        <p14:creationId xmlns:p14="http://schemas.microsoft.com/office/powerpoint/2010/main" val="189489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FA98A8-3DE4-144C-85DD-4BCC9FC70164}"/>
              </a:ext>
            </a:extLst>
          </p:cNvPr>
          <p:cNvSpPr txBox="1"/>
          <p:nvPr/>
        </p:nvSpPr>
        <p:spPr>
          <a:xfrm>
            <a:off x="702128" y="685801"/>
            <a:ext cx="8319407" cy="830997"/>
          </a:xfrm>
          <a:prstGeom prst="rect">
            <a:avLst/>
          </a:prstGeom>
          <a:noFill/>
        </p:spPr>
        <p:txBody>
          <a:bodyPr wrap="square" rtlCol="0">
            <a:spAutoFit/>
          </a:bodyPr>
          <a:lstStyle/>
          <a:p>
            <a:r>
              <a:rPr lang="en-US" sz="2400" dirty="0">
                <a:latin typeface="+mj-lt"/>
              </a:rPr>
              <a:t>One ”space” of natural numbers: (n:0), (n:1), (n:2),…</a:t>
            </a:r>
          </a:p>
          <a:p>
            <a:r>
              <a:rPr lang="en-US" sz="2400" dirty="0">
                <a:latin typeface="+mj-lt"/>
              </a:rPr>
              <a:t>Another: (m:0), (m:1), …</a:t>
            </a:r>
          </a:p>
        </p:txBody>
      </p:sp>
      <p:sp>
        <p:nvSpPr>
          <p:cNvPr id="6" name="TextBox 5">
            <a:extLst>
              <a:ext uri="{FF2B5EF4-FFF2-40B4-BE49-F238E27FC236}">
                <a16:creationId xmlns:a16="http://schemas.microsoft.com/office/drawing/2014/main" id="{F3DC7490-4996-0942-885C-EA2A5E2377FA}"/>
              </a:ext>
            </a:extLst>
          </p:cNvPr>
          <p:cNvSpPr txBox="1"/>
          <p:nvPr/>
        </p:nvSpPr>
        <p:spPr>
          <a:xfrm>
            <a:off x="702128" y="1730829"/>
            <a:ext cx="10752364" cy="1569660"/>
          </a:xfrm>
          <a:prstGeom prst="rect">
            <a:avLst/>
          </a:prstGeom>
          <a:noFill/>
        </p:spPr>
        <p:txBody>
          <a:bodyPr wrap="square" rtlCol="0">
            <a:spAutoFit/>
          </a:bodyPr>
          <a:lstStyle/>
          <a:p>
            <a:r>
              <a:rPr lang="en-US" sz="2400" dirty="0">
                <a:latin typeface="+mj-lt"/>
              </a:rPr>
              <a:t>Familiar mathematical structure is nicest in equivalent sequential form, e.g. </a:t>
            </a:r>
          </a:p>
          <a:p>
            <a:endParaRPr lang="en-US" sz="2400" dirty="0">
              <a:latin typeface="+mj-lt"/>
            </a:endParaRPr>
          </a:p>
          <a:p>
            <a:r>
              <a:rPr lang="en-US" sz="2400" dirty="0">
                <a:latin typeface="+mj-lt"/>
              </a:rPr>
              <a:t>sum n : 1 2 3 4              …rather than….   1 + 2 + 3 + 4   with a binary operator </a:t>
            </a:r>
          </a:p>
          <a:p>
            <a:r>
              <a:rPr lang="en-US" sz="2400" dirty="0">
                <a:latin typeface="+mj-lt"/>
              </a:rPr>
              <a:t>sort n : 4 3 99 1            …rather than….   Sorting with a binary operator  </a:t>
            </a:r>
          </a:p>
        </p:txBody>
      </p:sp>
      <p:sp>
        <p:nvSpPr>
          <p:cNvPr id="10" name="TextBox 9">
            <a:extLst>
              <a:ext uri="{FF2B5EF4-FFF2-40B4-BE49-F238E27FC236}">
                <a16:creationId xmlns:a16="http://schemas.microsoft.com/office/drawing/2014/main" id="{2BA4C1BA-688F-F04C-8EDC-203D27A20CDC}"/>
              </a:ext>
            </a:extLst>
          </p:cNvPr>
          <p:cNvSpPr txBox="1"/>
          <p:nvPr/>
        </p:nvSpPr>
        <p:spPr>
          <a:xfrm>
            <a:off x="702128" y="3671208"/>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type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473779" y="3812722"/>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3135085" y="4061642"/>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p:spTree>
    <p:extLst>
      <p:ext uri="{BB962C8B-B14F-4D97-AF65-F5344CB8AC3E}">
        <p14:creationId xmlns:p14="http://schemas.microsoft.com/office/powerpoint/2010/main" val="242761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A4C1BA-688F-F04C-8EDC-203D27A20CDC}"/>
              </a:ext>
            </a:extLst>
          </p:cNvPr>
          <p:cNvSpPr txBox="1"/>
          <p:nvPr/>
        </p:nvSpPr>
        <p:spPr>
          <a:xfrm>
            <a:off x="424542" y="201386"/>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type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196193" y="321798"/>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2857499" y="570718"/>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DEFD62-0F91-144A-825C-FF9F080721D8}"/>
                  </a:ext>
                </a:extLst>
              </p:cNvPr>
              <p:cNvSpPr txBox="1"/>
              <p:nvPr/>
            </p:nvSpPr>
            <p:spPr>
              <a:xfrm>
                <a:off x="489857" y="2272390"/>
                <a:ext cx="10850336" cy="4154984"/>
              </a:xfrm>
              <a:prstGeom prst="rect">
                <a:avLst/>
              </a:prstGeom>
              <a:noFill/>
            </p:spPr>
            <p:txBody>
              <a:bodyPr wrap="square" rtlCol="0">
                <a:spAutoFit/>
              </a:bodyPr>
              <a:lstStyle/>
              <a:p>
                <a:r>
                  <a:rPr lang="en-US" sz="2400" dirty="0">
                    <a:latin typeface="+mj-lt"/>
                  </a:rPr>
                  <a:t>Consider distributive F between space (sum n) and space (sum m).  We require </a:t>
                </a:r>
              </a:p>
              <a:p>
                <a:endParaRPr lang="en-US" sz="2400" dirty="0">
                  <a:latin typeface="+mj-lt"/>
                </a:endParaRPr>
              </a:p>
              <a:p>
                <a:r>
                  <a:rPr lang="en-US" sz="2400" dirty="0">
                    <a:latin typeface="+mj-lt"/>
                  </a:rPr>
                  <a:t>F : (sum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(sum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oMath>
                </a14:m>
                <a:r>
                  <a:rPr lang="en-US" sz="2400" dirty="0">
                    <a:latin typeface="+mj-lt"/>
                  </a:rPr>
                  <a:t>, so </a:t>
                </a:r>
                <a14:m>
                  <m:oMath xmlns:m="http://schemas.openxmlformats.org/officeDocument/2006/math">
                    <m:r>
                      <a:rPr lang="en-US" sz="2400" b="0" i="1" smtClean="0">
                        <a:latin typeface="Cambria Math" panose="02040503050406030204" pitchFamily="18" charset="0"/>
                      </a:rPr>
                      <m:t>𝐹</m:t>
                    </m:r>
                    <m:r>
                      <a:rPr lang="en-US" sz="2400" b="0" i="0" smtClean="0">
                        <a:latin typeface="Cambria Math" panose="02040503050406030204" pitchFamily="18" charset="0"/>
                      </a:rPr>
                      <m:t> </m:t>
                    </m:r>
                  </m:oMath>
                </a14:m>
                <a:r>
                  <a:rPr lang="en-US" sz="2400" dirty="0">
                    <a:latin typeface="+mj-lt"/>
                  </a:rPr>
                  <a:t>preserves sums.</a:t>
                </a:r>
              </a:p>
              <a:p>
                <a:endParaRPr lang="en-US" sz="2400" dirty="0">
                  <a:latin typeface="+mj-lt"/>
                </a:endParaRPr>
              </a:p>
              <a:p>
                <a:r>
                  <a:rPr lang="en-US" sz="2400" dirty="0">
                    <a:latin typeface="+mj-lt"/>
                  </a:rPr>
                  <a:t>Consider distributive F between space (sort n) and space (sort m).  We require </a:t>
                </a:r>
              </a:p>
              <a:p>
                <a:endParaRPr lang="en-US" sz="2400" dirty="0">
                  <a:latin typeface="+mj-lt"/>
                </a:endParaRPr>
              </a:p>
              <a:p>
                <a:r>
                  <a:rPr lang="en-US" sz="2400" dirty="0">
                    <a:latin typeface="+mj-lt"/>
                  </a:rPr>
                  <a:t>F : (sort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(sort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equivalent to </a:t>
                </a:r>
                <a14:m>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e>
                    </m:d>
                    <m:r>
                      <a:rPr lang="en-US" sz="2400" b="0" i="0" smtClean="0">
                        <a:latin typeface="Cambria Math" panose="02040503050406030204" pitchFamily="18" charset="0"/>
                        <a:ea typeface="Cambria Math" panose="02040503050406030204" pitchFamily="18" charset="0"/>
                      </a:rPr>
                      <m:t>, </m:t>
                    </m:r>
                  </m:oMath>
                </a14:m>
                <a:r>
                  <a:rPr lang="en-US" sz="2400" dirty="0">
                    <a:latin typeface="+mj-lt"/>
                  </a:rPr>
                  <a:t> so </a:t>
                </a:r>
                <a14:m>
                  <m:oMath xmlns:m="http://schemas.openxmlformats.org/officeDocument/2006/math">
                    <m:r>
                      <a:rPr lang="en-US" sz="2400" i="1">
                        <a:latin typeface="Cambria Math" panose="02040503050406030204" pitchFamily="18" charset="0"/>
                      </a:rPr>
                      <m:t>𝐹</m:t>
                    </m:r>
                    <m:r>
                      <a:rPr lang="en-US" sz="2400">
                        <a:latin typeface="Cambria Math" panose="02040503050406030204" pitchFamily="18" charset="0"/>
                      </a:rPr>
                      <m:t> </m:t>
                    </m:r>
                  </m:oMath>
                </a14:m>
                <a:r>
                  <a:rPr lang="en-US" sz="2400" dirty="0">
                    <a:latin typeface="+mj-lt"/>
                  </a:rPr>
                  <a:t>preserves partial order. </a:t>
                </a:r>
              </a:p>
            </p:txBody>
          </p:sp>
        </mc:Choice>
        <mc:Fallback xmlns="">
          <p:sp>
            <p:nvSpPr>
              <p:cNvPr id="2" name="TextBox 1">
                <a:extLst>
                  <a:ext uri="{FF2B5EF4-FFF2-40B4-BE49-F238E27FC236}">
                    <a16:creationId xmlns:a16="http://schemas.microsoft.com/office/drawing/2014/main" id="{57DEFD62-0F91-144A-825C-FF9F080721D8}"/>
                  </a:ext>
                </a:extLst>
              </p:cNvPr>
              <p:cNvSpPr txBox="1">
                <a:spLocks noRot="1" noChangeAspect="1" noMove="1" noResize="1" noEditPoints="1" noAdjustHandles="1" noChangeArrowheads="1" noChangeShapeType="1" noTextEdit="1"/>
              </p:cNvSpPr>
              <p:nvPr/>
            </p:nvSpPr>
            <p:spPr>
              <a:xfrm>
                <a:off x="489857" y="2272390"/>
                <a:ext cx="10850336" cy="4154984"/>
              </a:xfrm>
              <a:prstGeom prst="rect">
                <a:avLst/>
              </a:prstGeom>
              <a:blipFill>
                <a:blip r:embed="rId2"/>
                <a:stretch>
                  <a:fillRect l="-819" t="-915" b="-2439"/>
                </a:stretch>
              </a:blipFill>
            </p:spPr>
            <p:txBody>
              <a:bodyPr/>
              <a:lstStyle/>
              <a:p>
                <a:r>
                  <a:rPr lang="en-US">
                    <a:noFill/>
                  </a:rPr>
                  <a:t> </a:t>
                </a:r>
              </a:p>
            </p:txBody>
          </p:sp>
        </mc:Fallback>
      </mc:AlternateContent>
    </p:spTree>
    <p:extLst>
      <p:ext uri="{BB962C8B-B14F-4D97-AF65-F5344CB8AC3E}">
        <p14:creationId xmlns:p14="http://schemas.microsoft.com/office/powerpoint/2010/main" val="201059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7727A50A-7D57-EF4F-9E08-4D47A6C0E71A}"/>
                  </a:ext>
                </a:extLst>
              </p:cNvPr>
              <p:cNvGraphicFramePr>
                <a:graphicFrameLocks noGrp="1"/>
              </p:cNvGraphicFramePr>
              <p:nvPr>
                <p:extLst>
                  <p:ext uri="{D42A27DB-BD31-4B8C-83A1-F6EECF244321}">
                    <p14:modId xmlns:p14="http://schemas.microsoft.com/office/powerpoint/2010/main" val="2695902671"/>
                  </p:ext>
                </p:extLst>
              </p:nvPr>
            </p:nvGraphicFramePr>
            <p:xfrm>
              <a:off x="175097" y="253845"/>
              <a:ext cx="11799651" cy="6270413"/>
            </p:xfrm>
            <a:graphic>
              <a:graphicData uri="http://schemas.openxmlformats.org/drawingml/2006/table">
                <a:tbl>
                  <a:tblPr firstRow="1" bandRow="1">
                    <a:tableStyleId>{5C22544A-7EE6-4342-B048-85BDC9FD1C3A}</a:tableStyleId>
                  </a:tblPr>
                  <a:tblGrid>
                    <a:gridCol w="1312159">
                      <a:extLst>
                        <a:ext uri="{9D8B030D-6E8A-4147-A177-3AD203B41FA5}">
                          <a16:colId xmlns:a16="http://schemas.microsoft.com/office/drawing/2014/main" val="3425095875"/>
                        </a:ext>
                      </a:extLst>
                    </a:gridCol>
                    <a:gridCol w="3025803">
                      <a:extLst>
                        <a:ext uri="{9D8B030D-6E8A-4147-A177-3AD203B41FA5}">
                          <a16:colId xmlns:a16="http://schemas.microsoft.com/office/drawing/2014/main" val="1728314954"/>
                        </a:ext>
                      </a:extLst>
                    </a:gridCol>
                    <a:gridCol w="2551200">
                      <a:extLst>
                        <a:ext uri="{9D8B030D-6E8A-4147-A177-3AD203B41FA5}">
                          <a16:colId xmlns:a16="http://schemas.microsoft.com/office/drawing/2014/main" val="583303923"/>
                        </a:ext>
                      </a:extLst>
                    </a:gridCol>
                    <a:gridCol w="1320984">
                      <a:extLst>
                        <a:ext uri="{9D8B030D-6E8A-4147-A177-3AD203B41FA5}">
                          <a16:colId xmlns:a16="http://schemas.microsoft.com/office/drawing/2014/main" val="2462071841"/>
                        </a:ext>
                      </a:extLst>
                    </a:gridCol>
                    <a:gridCol w="3589505">
                      <a:extLst>
                        <a:ext uri="{9D8B030D-6E8A-4147-A177-3AD203B41FA5}">
                          <a16:colId xmlns:a16="http://schemas.microsoft.com/office/drawing/2014/main" val="862408566"/>
                        </a:ext>
                      </a:extLst>
                    </a:gridCol>
                  </a:tblGrid>
                  <a:tr h="636155">
                    <a:tc>
                      <a:txBody>
                        <a:bodyPr/>
                        <a:lstStyle/>
                        <a:p>
                          <a:r>
                            <a:rPr lang="en-US" dirty="0"/>
                            <a:t>Space</a:t>
                          </a:r>
                        </a:p>
                      </a:txBody>
                      <a:tcPr/>
                    </a:tc>
                    <a:tc>
                      <a:txBody>
                        <a:bodyPr/>
                        <a:lstStyle/>
                        <a:p>
                          <a:r>
                            <a:rPr lang="en-US" dirty="0"/>
                            <a:t>Action</a:t>
                          </a:r>
                        </a:p>
                      </a:txBody>
                      <a:tcPr/>
                    </a:tc>
                    <a:tc>
                      <a:txBody>
                        <a:bodyPr/>
                        <a:lstStyle/>
                        <a:p>
                          <a:r>
                            <a:rPr lang="en-US" dirty="0"/>
                            <a:t>Data</a:t>
                          </a:r>
                        </a:p>
                      </a:txBody>
                      <a:tcPr/>
                    </a:tc>
                    <a:tc>
                      <a:txBody>
                        <a:bodyPr/>
                        <a:lstStyle/>
                        <a:p>
                          <a:r>
                            <a:rPr lang="en-US" dirty="0"/>
                            <a:t>Space</a:t>
                          </a:r>
                          <a:r>
                            <a:rPr lang="en-US" dirty="0">
                              <a:sym typeface="Wingdings" pitchFamily="2" charset="2"/>
                            </a:rPr>
                            <a:t>:()</a:t>
                          </a:r>
                          <a:endParaRPr lang="en-US" dirty="0"/>
                        </a:p>
                      </a:txBody>
                      <a:tcPr/>
                    </a:tc>
                    <a:tc>
                      <a:txBody>
                        <a:bodyPr/>
                        <a:lstStyle/>
                        <a:p>
                          <a:r>
                            <a:rPr lang="en-US" dirty="0"/>
                            <a:t>F*Space = Space*F</a:t>
                          </a:r>
                        </a:p>
                      </a:txBody>
                      <a:tcPr/>
                    </a:tc>
                    <a:extLst>
                      <a:ext uri="{0D108BD9-81ED-4DB2-BD59-A6C34878D82A}">
                        <a16:rowId xmlns:a16="http://schemas.microsoft.com/office/drawing/2014/main" val="252941521"/>
                      </a:ext>
                    </a:extLst>
                  </a:tr>
                  <a:tr h="363517">
                    <a:tc>
                      <a:txBody>
                        <a:bodyPr/>
                        <a:lstStyle/>
                        <a:p>
                          <a:r>
                            <a:rPr lang="en-US" dirty="0"/>
                            <a:t>pass</a:t>
                          </a:r>
                        </a:p>
                      </a:txBody>
                      <a:tcPr/>
                    </a:tc>
                    <a:tc>
                      <a:txBody>
                        <a:bodyPr/>
                        <a:lstStyle/>
                        <a:p>
                          <a:r>
                            <a:rPr lang="en-US" dirty="0"/>
                            <a:t>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a:t>
                          </a:r>
                        </a:p>
                      </a:txBody>
                      <a:tcPr/>
                    </a:tc>
                    <a:tc>
                      <a:txBody>
                        <a:bodyPr/>
                        <a:lstStyle/>
                        <a:p>
                          <a:r>
                            <a:rPr lang="en-US" dirty="0"/>
                            <a:t>All data</a:t>
                          </a:r>
                        </a:p>
                      </a:txBody>
                      <a:tcPr/>
                    </a:tc>
                    <a:tc>
                      <a:txBody>
                        <a:bodyPr/>
                        <a:lstStyle/>
                        <a:p>
                          <a:r>
                            <a:rPr lang="en-US" dirty="0"/>
                            <a:t>()</a:t>
                          </a:r>
                        </a:p>
                      </a:txBody>
                      <a:tcPr/>
                    </a:tc>
                    <a:tc>
                      <a:txBody>
                        <a:bodyPr/>
                        <a:lstStyle/>
                        <a:p>
                          <a:r>
                            <a:rPr lang="en-US" dirty="0"/>
                            <a:t>F distributive</a:t>
                          </a:r>
                        </a:p>
                      </a:txBody>
                      <a:tcPr/>
                    </a:tc>
                    <a:extLst>
                      <a:ext uri="{0D108BD9-81ED-4DB2-BD59-A6C34878D82A}">
                        <a16:rowId xmlns:a16="http://schemas.microsoft.com/office/drawing/2014/main" val="1798670295"/>
                      </a:ext>
                    </a:extLst>
                  </a:tr>
                  <a:tr h="363517">
                    <a:tc>
                      <a:txBody>
                        <a:bodyPr/>
                        <a:lstStyle/>
                        <a:p>
                          <a:r>
                            <a:rPr lang="en-US" dirty="0"/>
                            <a:t>null</a:t>
                          </a:r>
                        </a:p>
                      </a:txBody>
                      <a:tcPr/>
                    </a:tc>
                    <a:tc>
                      <a:txBody>
                        <a:bodyPr/>
                        <a:lstStyle/>
                        <a:p>
                          <a:r>
                            <a:rPr lang="en-US" dirty="0"/>
                            <a:t>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p>
                      </a:txBody>
                      <a:tcPr/>
                    </a:tc>
                    <a:tc>
                      <a:txBody>
                        <a:bodyPr/>
                        <a:lstStyle/>
                        <a:p>
                          <a:r>
                            <a:rPr lang="en-US" dirty="0"/>
                            <a:t>() only </a:t>
                          </a:r>
                        </a:p>
                      </a:txBody>
                      <a:tcPr/>
                    </a:tc>
                    <a:tc>
                      <a:txBody>
                        <a:bodyPr/>
                        <a:lstStyle/>
                        <a:p>
                          <a:r>
                            <a:rPr lang="en-US" dirty="0"/>
                            <a:t>()</a:t>
                          </a:r>
                        </a:p>
                      </a:txBody>
                      <a:tcPr/>
                    </a:tc>
                    <a:tc>
                      <a:txBody>
                        <a:bodyPr/>
                        <a:lstStyle/>
                        <a:p>
                          <a:r>
                            <a:rPr lang="en-US" dirty="0"/>
                            <a:t>F:X = ()</a:t>
                          </a:r>
                        </a:p>
                      </a:txBody>
                      <a:tcPr/>
                    </a:tc>
                    <a:extLst>
                      <a:ext uri="{0D108BD9-81ED-4DB2-BD59-A6C34878D82A}">
                        <a16:rowId xmlns:a16="http://schemas.microsoft.com/office/drawing/2014/main" val="1039888401"/>
                      </a:ext>
                    </a:extLst>
                  </a:tr>
                  <a:tr h="505662">
                    <a:tc>
                      <a:txBody>
                        <a:bodyPr/>
                        <a:lstStyle/>
                        <a:p>
                          <a:r>
                            <a:rPr lang="en-US" dirty="0"/>
                            <a:t>first</a:t>
                          </a:r>
                        </a:p>
                      </a:txBody>
                      <a:tcPr/>
                    </a:tc>
                    <a:tc>
                      <a:txBody>
                        <a:bodyPr/>
                        <a:lstStyle/>
                        <a:p>
                          <a:r>
                            <a:rPr lang="en-US" dirty="0"/>
                            <a:t>a 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a:t>
                          </a:r>
                        </a:p>
                      </a:txBody>
                      <a:tcPr/>
                    </a:tc>
                    <a:tc>
                      <a:txBody>
                        <a:bodyPr/>
                        <a:lstStyle/>
                        <a:p>
                          <a:r>
                            <a:rPr lang="en-US" dirty="0"/>
                            <a:t>Single atoms</a:t>
                          </a:r>
                        </a:p>
                      </a:txBody>
                      <a:tcPr/>
                    </a:tc>
                    <a:tc>
                      <a:txBody>
                        <a:bodyPr/>
                        <a:lstStyle/>
                        <a:p>
                          <a:r>
                            <a:rPr lang="en-US" dirty="0"/>
                            <a:t>()</a:t>
                          </a:r>
                        </a:p>
                      </a:txBody>
                      <a:tcPr/>
                    </a:tc>
                    <a:tc>
                      <a:txBody>
                        <a:bodyPr/>
                        <a:lstStyle/>
                        <a:p>
                          <a:r>
                            <a:rPr lang="en-US" dirty="0"/>
                            <a:t>F dependent only on the first atom</a:t>
                          </a:r>
                        </a:p>
                      </a:txBody>
                      <a:tcPr/>
                    </a:tc>
                    <a:extLst>
                      <a:ext uri="{0D108BD9-81ED-4DB2-BD59-A6C34878D82A}">
                        <a16:rowId xmlns:a16="http://schemas.microsoft.com/office/drawing/2014/main" val="1104856656"/>
                      </a:ext>
                    </a:extLst>
                  </a:tr>
                  <a:tr h="363517">
                    <a:tc>
                      <a:txBody>
                        <a:bodyPr/>
                        <a:lstStyle/>
                        <a:p>
                          <a:r>
                            <a:rPr lang="en-US" dirty="0"/>
                            <a:t>bool</a:t>
                          </a:r>
                        </a:p>
                      </a:txBody>
                      <a:tcPr/>
                    </a:tc>
                    <a:tc>
                      <a:txBody>
                        <a:bodyPr/>
                        <a:lstStyle/>
                        <a:p>
                          <a:r>
                            <a:rPr lang="en-US" dirty="0"/>
                            <a:t>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 or (</a:t>
                          </a:r>
                          <a:r>
                            <a:rPr lang="en-US" dirty="0">
                              <a:sym typeface="Wingdings" pitchFamily="2" charset="2"/>
                            </a:rPr>
                            <a:t>:)</a:t>
                          </a:r>
                          <a:endParaRPr lang="en-US" dirty="0"/>
                        </a:p>
                      </a:txBody>
                      <a:tcPr/>
                    </a:tc>
                    <a:tc>
                      <a:txBody>
                        <a:bodyPr/>
                        <a:lstStyle/>
                        <a:p>
                          <a:r>
                            <a:rPr lang="en-US" dirty="0"/>
                            <a:t>True/false</a:t>
                          </a:r>
                        </a:p>
                      </a:txBody>
                      <a:tcPr/>
                    </a:tc>
                    <a:tc>
                      <a:txBody>
                        <a:bodyPr/>
                        <a:lstStyle/>
                        <a:p>
                          <a:r>
                            <a:rPr lang="en-US" dirty="0"/>
                            <a:t>()</a:t>
                          </a:r>
                        </a:p>
                      </a:txBody>
                      <a:tcPr/>
                    </a:tc>
                    <a:tc>
                      <a:txBody>
                        <a:bodyPr/>
                        <a:lstStyle/>
                        <a:p>
                          <a:r>
                            <a:rPr lang="en-US" dirty="0"/>
                            <a:t>F:X preserves </a:t>
                          </a:r>
                          <a:r>
                            <a:rPr lang="en-US" dirty="0" err="1"/>
                            <a:t>bool:X</a:t>
                          </a:r>
                          <a:endParaRPr lang="en-US" dirty="0"/>
                        </a:p>
                      </a:txBody>
                      <a:tcPr/>
                    </a:tc>
                    <a:extLst>
                      <a:ext uri="{0D108BD9-81ED-4DB2-BD59-A6C34878D82A}">
                        <a16:rowId xmlns:a16="http://schemas.microsoft.com/office/drawing/2014/main" val="472330938"/>
                      </a:ext>
                    </a:extLst>
                  </a:tr>
                  <a:tr h="636155">
                    <a:tc>
                      <a:txBody>
                        <a:bodyPr/>
                        <a:lstStyle/>
                        <a:p>
                          <a:r>
                            <a:rPr lang="en-US" dirty="0"/>
                            <a:t>type n</a:t>
                          </a:r>
                        </a:p>
                      </a:txBody>
                      <a:tcPr/>
                    </a:tc>
                    <a:tc>
                      <a:txBody>
                        <a:bodyPr/>
                        <a:lstStyle/>
                        <a:p>
                          <a:r>
                            <a:rPr lang="en-US" sz="1600" dirty="0"/>
                            <a:t>A -&gt; (n:2) (n:1) (n:5) </a:t>
                          </a:r>
                        </a:p>
                      </a:txBody>
                      <a:tcPr/>
                    </a:tc>
                    <a:tc>
                      <a:txBody>
                        <a:bodyPr/>
                        <a:lstStyle/>
                        <a:p>
                          <a:r>
                            <a:rPr lang="en-US" dirty="0"/>
                            <a:t>Natural numbers</a:t>
                          </a:r>
                        </a:p>
                      </a:txBody>
                      <a:tcPr/>
                    </a:tc>
                    <a:tc>
                      <a:txBody>
                        <a:bodyPr/>
                        <a:lstStyle/>
                        <a:p>
                          <a:r>
                            <a:rPr lang="en-US" dirty="0"/>
                            <a:t>(n:0)</a:t>
                          </a:r>
                        </a:p>
                      </a:txBody>
                      <a:tcPr/>
                    </a:tc>
                    <a:tc>
                      <a:txBody>
                        <a:bodyPr/>
                        <a:lstStyle/>
                        <a:p>
                          <a:r>
                            <a:rPr lang="en-US" dirty="0"/>
                            <a:t>(type n) * F * (type n) for any F</a:t>
                          </a:r>
                        </a:p>
                      </a:txBody>
                      <a:tcPr/>
                    </a:tc>
                    <a:extLst>
                      <a:ext uri="{0D108BD9-81ED-4DB2-BD59-A6C34878D82A}">
                        <a16:rowId xmlns:a16="http://schemas.microsoft.com/office/drawing/2014/main" val="219725921"/>
                      </a:ext>
                    </a:extLst>
                  </a:tr>
                  <a:tr h="505662">
                    <a:tc>
                      <a:txBody>
                        <a:bodyPr/>
                        <a:lstStyle/>
                        <a:p>
                          <a:r>
                            <a:rPr lang="en-US" dirty="0"/>
                            <a:t>sum n</a:t>
                          </a:r>
                        </a:p>
                      </a:txBody>
                      <a:tcPr/>
                    </a:tc>
                    <a:tc>
                      <a:txBody>
                        <a:bodyPr/>
                        <a:lstStyle/>
                        <a:p>
                          <a:r>
                            <a:rPr lang="en-US" sz="1600" dirty="0"/>
                            <a:t>(n:2) (n:1) (n:5)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(n:8)</a:t>
                          </a:r>
                        </a:p>
                      </a:txBody>
                      <a:tcPr/>
                    </a:tc>
                    <a:tc>
                      <a:txBody>
                        <a:bodyPr/>
                        <a:lstStyle/>
                        <a:p>
                          <a:r>
                            <a:rPr lang="en-US" dirty="0"/>
                            <a:t>Natural numbers</a:t>
                          </a:r>
                        </a:p>
                      </a:txBody>
                      <a:tcPr/>
                    </a:tc>
                    <a:tc>
                      <a:txBody>
                        <a:bodyPr/>
                        <a:lstStyle/>
                        <a:p>
                          <a:r>
                            <a:rPr lang="en-US" dirty="0"/>
                            <a:t>(n:0)</a:t>
                          </a:r>
                        </a:p>
                      </a:txBody>
                      <a:tcPr/>
                    </a:tc>
                    <a:tc>
                      <a:txBody>
                        <a:bodyPr/>
                        <a:lstStyle/>
                        <a:p>
                          <a:r>
                            <a:rPr lang="en-US" dirty="0"/>
                            <a:t>F(n</a:t>
                          </a:r>
                          <a:r>
                            <a:rPr lang="en-US" baseline="-25000" dirty="0"/>
                            <a:t>1</a:t>
                          </a:r>
                          <a:r>
                            <a:rPr lang="en-US" dirty="0"/>
                            <a:t>+n</a:t>
                          </a:r>
                          <a:r>
                            <a:rPr lang="en-US" baseline="-25000" dirty="0"/>
                            <a:t>2</a:t>
                          </a:r>
                          <a:r>
                            <a:rPr lang="en-US" dirty="0"/>
                            <a:t>) = F(n</a:t>
                          </a:r>
                          <a:r>
                            <a:rPr lang="en-US" baseline="-25000" dirty="0"/>
                            <a:t>1</a:t>
                          </a:r>
                          <a:r>
                            <a:rPr lang="en-US" dirty="0"/>
                            <a:t>)+F(n</a:t>
                          </a:r>
                          <a:r>
                            <a:rPr lang="en-US" baseline="-25000" dirty="0"/>
                            <a:t>2</a:t>
                          </a:r>
                          <a:r>
                            <a:rPr lang="en-US" dirty="0"/>
                            <a:t>)</a:t>
                          </a:r>
                        </a:p>
                      </a:txBody>
                      <a:tcPr/>
                    </a:tc>
                    <a:extLst>
                      <a:ext uri="{0D108BD9-81ED-4DB2-BD59-A6C34878D82A}">
                        <a16:rowId xmlns:a16="http://schemas.microsoft.com/office/drawing/2014/main" val="426411591"/>
                      </a:ext>
                    </a:extLst>
                  </a:tr>
                  <a:tr h="505662">
                    <a:tc>
                      <a:txBody>
                        <a:bodyPr/>
                        <a:lstStyle/>
                        <a:p>
                          <a:r>
                            <a:rPr lang="en-US" dirty="0"/>
                            <a:t>prod n</a:t>
                          </a:r>
                        </a:p>
                      </a:txBody>
                      <a:tcPr/>
                    </a:tc>
                    <a:tc>
                      <a:txBody>
                        <a:bodyPr/>
                        <a:lstStyle/>
                        <a:p>
                          <a:r>
                            <a:rPr lang="en-US" sz="1600" dirty="0"/>
                            <a:t>(n:2) (n:1) (n:5)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(n:10)</a:t>
                          </a:r>
                        </a:p>
                      </a:txBody>
                      <a:tcPr/>
                    </a:tc>
                    <a:tc>
                      <a:txBody>
                        <a:bodyPr/>
                        <a:lstStyle/>
                        <a:p>
                          <a:r>
                            <a:rPr lang="en-US" dirty="0"/>
                            <a:t>Natural numbers</a:t>
                          </a:r>
                        </a:p>
                      </a:txBody>
                      <a:tcPr/>
                    </a:tc>
                    <a:tc>
                      <a:txBody>
                        <a:bodyPr/>
                        <a:lstStyle/>
                        <a:p>
                          <a:r>
                            <a:rPr lang="en-US" dirty="0"/>
                            <a:t>(n:1)</a:t>
                          </a:r>
                        </a:p>
                      </a:txBody>
                      <a:tcPr/>
                    </a:tc>
                    <a:tc>
                      <a:txBody>
                        <a:bodyPr/>
                        <a:lstStyle/>
                        <a:p>
                          <a:r>
                            <a:rPr lang="en-US" dirty="0"/>
                            <a:t>F(n</a:t>
                          </a:r>
                          <a:r>
                            <a:rPr lang="en-US" baseline="-25000" dirty="0"/>
                            <a:t>1 </a:t>
                          </a:r>
                          <a14:m>
                            <m:oMath xmlns:m="http://schemas.openxmlformats.org/officeDocument/2006/math">
                              <m:r>
                                <a:rPr lang="en-US" i="1" baseline="0" smtClean="0">
                                  <a:latin typeface="Cambria Math" panose="02040503050406030204" pitchFamily="18" charset="0"/>
                                  <a:ea typeface="Cambria Math" panose="02040503050406030204" pitchFamily="18" charset="0"/>
                                </a:rPr>
                                <m:t>×</m:t>
                              </m:r>
                            </m:oMath>
                          </a14:m>
                          <a:r>
                            <a:rPr lang="en-US" dirty="0"/>
                            <a:t> n</a:t>
                          </a:r>
                          <a:r>
                            <a:rPr lang="en-US" baseline="-25000" dirty="0"/>
                            <a:t>2</a:t>
                          </a:r>
                          <a:r>
                            <a:rPr lang="en-US" dirty="0"/>
                            <a:t>) = F(n</a:t>
                          </a:r>
                          <a:r>
                            <a:rPr lang="en-US" baseline="-25000" dirty="0"/>
                            <a:t>1</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F(n</a:t>
                          </a:r>
                          <a:r>
                            <a:rPr lang="en-US" baseline="-25000" dirty="0"/>
                            <a:t>2</a:t>
                          </a:r>
                          <a:r>
                            <a:rPr lang="en-US" dirty="0"/>
                            <a:t>)</a:t>
                          </a:r>
                        </a:p>
                      </a:txBody>
                      <a:tcPr/>
                    </a:tc>
                    <a:extLst>
                      <a:ext uri="{0D108BD9-81ED-4DB2-BD59-A6C34878D82A}">
                        <a16:rowId xmlns:a16="http://schemas.microsoft.com/office/drawing/2014/main" val="3387248326"/>
                      </a:ext>
                    </a:extLst>
                  </a:tr>
                  <a:tr h="505662">
                    <a:tc>
                      <a:txBody>
                        <a:bodyPr/>
                        <a:lstStyle/>
                        <a:p>
                          <a:r>
                            <a:rPr lang="en-US" dirty="0"/>
                            <a:t>sort n</a:t>
                          </a:r>
                        </a:p>
                      </a:txBody>
                      <a:tcPr/>
                    </a:tc>
                    <a:tc>
                      <a:txBody>
                        <a:bodyPr/>
                        <a:lstStyle/>
                        <a:p>
                          <a:r>
                            <a:rPr lang="en-US" sz="1600" dirty="0"/>
                            <a:t>(n:2) (n:1) (n:5)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(n:1) (n:2) (n:5)</a:t>
                          </a:r>
                        </a:p>
                      </a:txBody>
                      <a:tcPr/>
                    </a:tc>
                    <a:tc>
                      <a:txBody>
                        <a:bodyPr/>
                        <a:lstStyle/>
                        <a:p>
                          <a:r>
                            <a:rPr lang="en-US" dirty="0"/>
                            <a:t>Natural numbers</a:t>
                          </a:r>
                        </a:p>
                      </a:txBody>
                      <a:tcPr/>
                    </a:tc>
                    <a:tc>
                      <a:txBody>
                        <a:bodyPr/>
                        <a:lstStyle/>
                        <a:p>
                          <a:r>
                            <a:rPr lang="en-US" dirty="0"/>
                            <a:t>()</a:t>
                          </a:r>
                        </a:p>
                      </a:txBody>
                      <a:tcPr/>
                    </a:tc>
                    <a:tc>
                      <a:txBody>
                        <a:bodyPr/>
                        <a:lstStyle/>
                        <a:p>
                          <a:r>
                            <a:rPr lang="en-US" dirty="0"/>
                            <a:t>n</a:t>
                          </a:r>
                          <a:r>
                            <a:rPr lang="en-US" baseline="-25000" dirty="0"/>
                            <a:t>1</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n</a:t>
                          </a:r>
                          <a:r>
                            <a:rPr lang="en-US" baseline="-25000" dirty="0"/>
                            <a:t>2</a:t>
                          </a:r>
                          <a:r>
                            <a:rPr lang="en-US" dirty="0"/>
                            <a:t> implies F(n</a:t>
                          </a:r>
                          <a:r>
                            <a:rPr lang="en-US" baseline="-25000" dirty="0"/>
                            <a:t>1</a:t>
                          </a:r>
                          <a:r>
                            <a:rPr lang="en-US" dirty="0"/>
                            <a:t>)</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F(n</a:t>
                          </a:r>
                          <a:r>
                            <a:rPr lang="en-US" baseline="-25000" dirty="0"/>
                            <a:t>2</a:t>
                          </a:r>
                          <a:r>
                            <a:rPr lang="en-US" dirty="0"/>
                            <a:t>)</a:t>
                          </a:r>
                        </a:p>
                      </a:txBody>
                      <a:tcPr/>
                    </a:tc>
                    <a:extLst>
                      <a:ext uri="{0D108BD9-81ED-4DB2-BD59-A6C34878D82A}">
                        <a16:rowId xmlns:a16="http://schemas.microsoft.com/office/drawing/2014/main" val="845147950"/>
                      </a:ext>
                    </a:extLst>
                  </a:tr>
                  <a:tr h="722375">
                    <a:tc>
                      <a:txBody>
                        <a:bodyPr/>
                        <a:lstStyle/>
                        <a:p>
                          <a:r>
                            <a:rPr lang="en-US" dirty="0"/>
                            <a:t>End sum n</a:t>
                          </a:r>
                        </a:p>
                      </a:txBody>
                      <a:tcPr/>
                    </a:tc>
                    <a:tc>
                      <a:txBody>
                        <a:bodyPr/>
                        <a:lstStyle/>
                        <a:p>
                          <a:r>
                            <a:rPr lang="en-US" dirty="0"/>
                            <a:t>F</a:t>
                          </a:r>
                          <a:r>
                            <a:rPr lang="en-US" baseline="-25000" dirty="0"/>
                            <a:t>1</a:t>
                          </a:r>
                          <a:r>
                            <a:rPr lang="en-US" dirty="0"/>
                            <a:t> F</a:t>
                          </a:r>
                          <a:r>
                            <a:rPr lang="en-US" baseline="-25000" dirty="0"/>
                            <a:t>2</a:t>
                          </a:r>
                          <a:r>
                            <a:rPr lang="en-US" dirty="0"/>
                            <a:t>…</a:t>
                          </a:r>
                          <a:r>
                            <a:rPr lang="en-US" dirty="0" err="1"/>
                            <a:t>F</a:t>
                          </a:r>
                          <a:r>
                            <a:rPr lang="en-US" baseline="-25000" dirty="0" err="1"/>
                            <a:t>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F</a:t>
                          </a:r>
                          <a:r>
                            <a:rPr lang="en-US" baseline="-25000" dirty="0"/>
                            <a:t>1</a:t>
                          </a:r>
                          <a:r>
                            <a:rPr lang="en-US" dirty="0"/>
                            <a:t>*F</a:t>
                          </a:r>
                          <a:r>
                            <a:rPr lang="en-US" baseline="-25000" dirty="0"/>
                            <a:t>2</a:t>
                          </a:r>
                          <a:r>
                            <a:rPr lang="en-US" dirty="0"/>
                            <a:t>*…*</a:t>
                          </a:r>
                          <a:r>
                            <a:rPr lang="en-US" dirty="0" err="1"/>
                            <a:t>F</a:t>
                          </a:r>
                          <a:r>
                            <a:rPr lang="en-US" baseline="-25000" dirty="0" err="1"/>
                            <a:t>n</a:t>
                          </a:r>
                          <a:endParaRPr lang="en-US" baseline="-25000" dirty="0"/>
                        </a:p>
                      </a:txBody>
                      <a:tcPr/>
                    </a:tc>
                    <a:tc>
                      <a:txBody>
                        <a:bodyPr/>
                        <a:lstStyle/>
                        <a:p>
                          <a:r>
                            <a:rPr lang="en-US" dirty="0"/>
                            <a:t>Morphisms from sum n to sum n</a:t>
                          </a:r>
                        </a:p>
                      </a:txBody>
                      <a:tcPr/>
                    </a:tc>
                    <a:tc>
                      <a:txBody>
                        <a:bodyPr/>
                        <a:lstStyle/>
                        <a:p>
                          <a:r>
                            <a:rPr lang="en-US" dirty="0"/>
                            <a:t>pass</a:t>
                          </a:r>
                        </a:p>
                      </a:txBody>
                      <a:tcPr/>
                    </a:tc>
                    <a:tc>
                      <a:txBody>
                        <a:bodyPr/>
                        <a:lstStyle/>
                        <a:p>
                          <a:r>
                            <a:rPr lang="en-US" dirty="0"/>
                            <a:t>F preserves associative composition</a:t>
                          </a:r>
                        </a:p>
                      </a:txBody>
                      <a:tcPr/>
                    </a:tc>
                    <a:extLst>
                      <a:ext uri="{0D108BD9-81ED-4DB2-BD59-A6C34878D82A}">
                        <a16:rowId xmlns:a16="http://schemas.microsoft.com/office/drawing/2014/main" val="346802511"/>
                      </a:ext>
                    </a:extLst>
                  </a:tr>
                  <a:tr h="1155800">
                    <a:tc>
                      <a:txBody>
                        <a:bodyPr/>
                        <a:lstStyle/>
                        <a:p>
                          <a:r>
                            <a:rPr lang="en-US" dirty="0" err="1"/>
                            <a:t>Hom</a:t>
                          </a:r>
                          <a:r>
                            <a:rPr lang="en-US" dirty="0"/>
                            <a:t> Sum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t>
                          </a:r>
                          <a:r>
                            <a:rPr lang="en-US" baseline="-25000" dirty="0"/>
                            <a:t>1</a:t>
                          </a:r>
                          <a:r>
                            <a:rPr lang="en-US" dirty="0"/>
                            <a:t> F</a:t>
                          </a:r>
                          <a:r>
                            <a:rPr lang="en-US" baseline="-25000" dirty="0"/>
                            <a:t>2</a:t>
                          </a:r>
                          <a:r>
                            <a:rPr lang="en-US" dirty="0"/>
                            <a:t>…</a:t>
                          </a:r>
                          <a:r>
                            <a:rPr lang="en-US" dirty="0" err="1"/>
                            <a:t>F</a:t>
                          </a:r>
                          <a:r>
                            <a:rPr lang="en-US" baseline="-25000" dirty="0" err="1"/>
                            <a:t>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F</a:t>
                          </a:r>
                          <a:r>
                            <a:rPr lang="en-US" baseline="-25000" dirty="0"/>
                            <a:t>1</a:t>
                          </a:r>
                          <a:r>
                            <a:rPr lang="en-US" dirty="0"/>
                            <a:t>*F</a:t>
                          </a:r>
                          <a:r>
                            <a:rPr lang="en-US" baseline="-25000" dirty="0"/>
                            <a:t>2</a:t>
                          </a:r>
                          <a:r>
                            <a:rPr lang="en-US" dirty="0"/>
                            <a:t>*…*</a:t>
                          </a:r>
                          <a:r>
                            <a:rPr lang="en-US" dirty="0" err="1"/>
                            <a:t>F</a:t>
                          </a:r>
                          <a:r>
                            <a:rPr lang="en-US" baseline="-25000" dirty="0" err="1"/>
                            <a:t>n</a:t>
                          </a:r>
                          <a:endParaRPr lang="en-US" baseline="-25000" dirty="0"/>
                        </a:p>
                        <a:p>
                          <a:endParaRPr lang="en-US" dirty="0"/>
                        </a:p>
                      </a:txBody>
                      <a:tcPr/>
                    </a:tc>
                    <a:tc>
                      <a:txBody>
                        <a:bodyPr/>
                        <a:lstStyle/>
                        <a:p>
                          <a:r>
                            <a:rPr lang="en-US" dirty="0"/>
                            <a:t>Morphisms from one abelian space to another</a:t>
                          </a:r>
                        </a:p>
                      </a:txBody>
                      <a:tcPr/>
                    </a:tc>
                    <a:tc>
                      <a:txBody>
                        <a:bodyPr/>
                        <a:lstStyle/>
                        <a:p>
                          <a:r>
                            <a:rPr lang="en-US" dirty="0"/>
                            <a:t>pass</a:t>
                          </a:r>
                        </a:p>
                      </a:txBody>
                      <a:tcPr/>
                    </a:tc>
                    <a:tc>
                      <a:txBody>
                        <a:bodyPr/>
                        <a:lstStyle/>
                        <a:p>
                          <a:r>
                            <a:rPr lang="en-US" dirty="0"/>
                            <a:t>F preserves associative composition of abelian space morphisms, i.e. F is a </a:t>
                          </a:r>
                          <a:r>
                            <a:rPr lang="en-US" dirty="0" err="1"/>
                            <a:t>functor</a:t>
                          </a:r>
                          <a:endParaRPr lang="en-US" dirty="0"/>
                        </a:p>
                      </a:txBody>
                      <a:tcPr/>
                    </a:tc>
                    <a:extLst>
                      <a:ext uri="{0D108BD9-81ED-4DB2-BD59-A6C34878D82A}">
                        <a16:rowId xmlns:a16="http://schemas.microsoft.com/office/drawing/2014/main" val="3928066106"/>
                      </a:ext>
                    </a:extLst>
                  </a:tr>
                </a:tbl>
              </a:graphicData>
            </a:graphic>
          </p:graphicFrame>
        </mc:Choice>
        <mc:Fallback>
          <p:graphicFrame>
            <p:nvGraphicFramePr>
              <p:cNvPr id="4" name="Table 3">
                <a:extLst>
                  <a:ext uri="{FF2B5EF4-FFF2-40B4-BE49-F238E27FC236}">
                    <a16:creationId xmlns:a16="http://schemas.microsoft.com/office/drawing/2014/main" id="{7727A50A-7D57-EF4F-9E08-4D47A6C0E71A}"/>
                  </a:ext>
                </a:extLst>
              </p:cNvPr>
              <p:cNvGraphicFramePr>
                <a:graphicFrameLocks noGrp="1"/>
              </p:cNvGraphicFramePr>
              <p:nvPr>
                <p:extLst>
                  <p:ext uri="{D42A27DB-BD31-4B8C-83A1-F6EECF244321}">
                    <p14:modId xmlns:p14="http://schemas.microsoft.com/office/powerpoint/2010/main" val="2695902671"/>
                  </p:ext>
                </p:extLst>
              </p:nvPr>
            </p:nvGraphicFramePr>
            <p:xfrm>
              <a:off x="175097" y="253845"/>
              <a:ext cx="11799651" cy="6270413"/>
            </p:xfrm>
            <a:graphic>
              <a:graphicData uri="http://schemas.openxmlformats.org/drawingml/2006/table">
                <a:tbl>
                  <a:tblPr firstRow="1" bandRow="1">
                    <a:tableStyleId>{5C22544A-7EE6-4342-B048-85BDC9FD1C3A}</a:tableStyleId>
                  </a:tblPr>
                  <a:tblGrid>
                    <a:gridCol w="1312159">
                      <a:extLst>
                        <a:ext uri="{9D8B030D-6E8A-4147-A177-3AD203B41FA5}">
                          <a16:colId xmlns:a16="http://schemas.microsoft.com/office/drawing/2014/main" val="3425095875"/>
                        </a:ext>
                      </a:extLst>
                    </a:gridCol>
                    <a:gridCol w="3025803">
                      <a:extLst>
                        <a:ext uri="{9D8B030D-6E8A-4147-A177-3AD203B41FA5}">
                          <a16:colId xmlns:a16="http://schemas.microsoft.com/office/drawing/2014/main" val="1728314954"/>
                        </a:ext>
                      </a:extLst>
                    </a:gridCol>
                    <a:gridCol w="2551200">
                      <a:extLst>
                        <a:ext uri="{9D8B030D-6E8A-4147-A177-3AD203B41FA5}">
                          <a16:colId xmlns:a16="http://schemas.microsoft.com/office/drawing/2014/main" val="583303923"/>
                        </a:ext>
                      </a:extLst>
                    </a:gridCol>
                    <a:gridCol w="1320984">
                      <a:extLst>
                        <a:ext uri="{9D8B030D-6E8A-4147-A177-3AD203B41FA5}">
                          <a16:colId xmlns:a16="http://schemas.microsoft.com/office/drawing/2014/main" val="2462071841"/>
                        </a:ext>
                      </a:extLst>
                    </a:gridCol>
                    <a:gridCol w="3589505">
                      <a:extLst>
                        <a:ext uri="{9D8B030D-6E8A-4147-A177-3AD203B41FA5}">
                          <a16:colId xmlns:a16="http://schemas.microsoft.com/office/drawing/2014/main" val="862408566"/>
                        </a:ext>
                      </a:extLst>
                    </a:gridCol>
                  </a:tblGrid>
                  <a:tr h="636155">
                    <a:tc>
                      <a:txBody>
                        <a:bodyPr/>
                        <a:lstStyle/>
                        <a:p>
                          <a:r>
                            <a:rPr lang="en-US" dirty="0"/>
                            <a:t>Space</a:t>
                          </a:r>
                        </a:p>
                      </a:txBody>
                      <a:tcPr/>
                    </a:tc>
                    <a:tc>
                      <a:txBody>
                        <a:bodyPr/>
                        <a:lstStyle/>
                        <a:p>
                          <a:r>
                            <a:rPr lang="en-US" dirty="0"/>
                            <a:t>Action</a:t>
                          </a:r>
                        </a:p>
                      </a:txBody>
                      <a:tcPr/>
                    </a:tc>
                    <a:tc>
                      <a:txBody>
                        <a:bodyPr/>
                        <a:lstStyle/>
                        <a:p>
                          <a:r>
                            <a:rPr lang="en-US" dirty="0"/>
                            <a:t>Data</a:t>
                          </a:r>
                        </a:p>
                      </a:txBody>
                      <a:tcPr/>
                    </a:tc>
                    <a:tc>
                      <a:txBody>
                        <a:bodyPr/>
                        <a:lstStyle/>
                        <a:p>
                          <a:r>
                            <a:rPr lang="en-US" dirty="0"/>
                            <a:t>Space</a:t>
                          </a:r>
                          <a:r>
                            <a:rPr lang="en-US" dirty="0">
                              <a:sym typeface="Wingdings" pitchFamily="2" charset="2"/>
                            </a:rPr>
                            <a:t>:()</a:t>
                          </a:r>
                          <a:endParaRPr lang="en-US" dirty="0"/>
                        </a:p>
                      </a:txBody>
                      <a:tcPr/>
                    </a:tc>
                    <a:tc>
                      <a:txBody>
                        <a:bodyPr/>
                        <a:lstStyle/>
                        <a:p>
                          <a:r>
                            <a:rPr lang="en-US" dirty="0"/>
                            <a:t>F*Space = Space*F</a:t>
                          </a:r>
                        </a:p>
                      </a:txBody>
                      <a:tcPr/>
                    </a:tc>
                    <a:extLst>
                      <a:ext uri="{0D108BD9-81ED-4DB2-BD59-A6C34878D82A}">
                        <a16:rowId xmlns:a16="http://schemas.microsoft.com/office/drawing/2014/main" val="252941521"/>
                      </a:ext>
                    </a:extLst>
                  </a:tr>
                  <a:tr h="365760">
                    <a:tc>
                      <a:txBody>
                        <a:bodyPr/>
                        <a:lstStyle/>
                        <a:p>
                          <a:r>
                            <a:rPr lang="en-US" dirty="0"/>
                            <a:t>pass</a:t>
                          </a:r>
                        </a:p>
                      </a:txBody>
                      <a:tcPr/>
                    </a:tc>
                    <a:tc>
                      <a:txBody>
                        <a:bodyPr/>
                        <a:lstStyle/>
                        <a:p>
                          <a:endParaRPr lang="en-US"/>
                        </a:p>
                      </a:txBody>
                      <a:tcPr>
                        <a:blipFill>
                          <a:blip r:embed="rId2"/>
                          <a:stretch>
                            <a:fillRect l="-43515" t="-179310" r="-246862" b="-1437931"/>
                          </a:stretch>
                        </a:blipFill>
                      </a:tcPr>
                    </a:tc>
                    <a:tc>
                      <a:txBody>
                        <a:bodyPr/>
                        <a:lstStyle/>
                        <a:p>
                          <a:r>
                            <a:rPr lang="en-US" dirty="0"/>
                            <a:t>All data</a:t>
                          </a:r>
                        </a:p>
                      </a:txBody>
                      <a:tcPr/>
                    </a:tc>
                    <a:tc>
                      <a:txBody>
                        <a:bodyPr/>
                        <a:lstStyle/>
                        <a:p>
                          <a:r>
                            <a:rPr lang="en-US" dirty="0"/>
                            <a:t>()</a:t>
                          </a:r>
                        </a:p>
                      </a:txBody>
                      <a:tcPr/>
                    </a:tc>
                    <a:tc>
                      <a:txBody>
                        <a:bodyPr/>
                        <a:lstStyle/>
                        <a:p>
                          <a:r>
                            <a:rPr lang="en-US" dirty="0"/>
                            <a:t>F distributive</a:t>
                          </a:r>
                        </a:p>
                      </a:txBody>
                      <a:tcPr/>
                    </a:tc>
                    <a:extLst>
                      <a:ext uri="{0D108BD9-81ED-4DB2-BD59-A6C34878D82A}">
                        <a16:rowId xmlns:a16="http://schemas.microsoft.com/office/drawing/2014/main" val="1798670295"/>
                      </a:ext>
                    </a:extLst>
                  </a:tr>
                  <a:tr h="365760">
                    <a:tc>
                      <a:txBody>
                        <a:bodyPr/>
                        <a:lstStyle/>
                        <a:p>
                          <a:r>
                            <a:rPr lang="en-US" dirty="0"/>
                            <a:t>null</a:t>
                          </a:r>
                        </a:p>
                      </a:txBody>
                      <a:tcPr/>
                    </a:tc>
                    <a:tc>
                      <a:txBody>
                        <a:bodyPr/>
                        <a:lstStyle/>
                        <a:p>
                          <a:endParaRPr lang="en-US"/>
                        </a:p>
                      </a:txBody>
                      <a:tcPr>
                        <a:blipFill>
                          <a:blip r:embed="rId2"/>
                          <a:stretch>
                            <a:fillRect l="-43515" t="-279310" r="-246862" b="-1337931"/>
                          </a:stretch>
                        </a:blipFill>
                      </a:tcPr>
                    </a:tc>
                    <a:tc>
                      <a:txBody>
                        <a:bodyPr/>
                        <a:lstStyle/>
                        <a:p>
                          <a:r>
                            <a:rPr lang="en-US" dirty="0"/>
                            <a:t>() only </a:t>
                          </a:r>
                        </a:p>
                      </a:txBody>
                      <a:tcPr/>
                    </a:tc>
                    <a:tc>
                      <a:txBody>
                        <a:bodyPr/>
                        <a:lstStyle/>
                        <a:p>
                          <a:r>
                            <a:rPr lang="en-US" dirty="0"/>
                            <a:t>()</a:t>
                          </a:r>
                        </a:p>
                      </a:txBody>
                      <a:tcPr/>
                    </a:tc>
                    <a:tc>
                      <a:txBody>
                        <a:bodyPr/>
                        <a:lstStyle/>
                        <a:p>
                          <a:r>
                            <a:rPr lang="en-US" dirty="0"/>
                            <a:t>F:X = ()</a:t>
                          </a:r>
                        </a:p>
                      </a:txBody>
                      <a:tcPr/>
                    </a:tc>
                    <a:extLst>
                      <a:ext uri="{0D108BD9-81ED-4DB2-BD59-A6C34878D82A}">
                        <a16:rowId xmlns:a16="http://schemas.microsoft.com/office/drawing/2014/main" val="1039888401"/>
                      </a:ext>
                    </a:extLst>
                  </a:tr>
                  <a:tr h="505662">
                    <a:tc>
                      <a:txBody>
                        <a:bodyPr/>
                        <a:lstStyle/>
                        <a:p>
                          <a:r>
                            <a:rPr lang="en-US" dirty="0"/>
                            <a:t>first</a:t>
                          </a:r>
                        </a:p>
                      </a:txBody>
                      <a:tcPr/>
                    </a:tc>
                    <a:tc>
                      <a:txBody>
                        <a:bodyPr/>
                        <a:lstStyle/>
                        <a:p>
                          <a:endParaRPr lang="en-US"/>
                        </a:p>
                      </a:txBody>
                      <a:tcPr>
                        <a:blipFill>
                          <a:blip r:embed="rId2"/>
                          <a:stretch>
                            <a:fillRect l="-43515" t="-275000" r="-246862" b="-870000"/>
                          </a:stretch>
                        </a:blipFill>
                      </a:tcPr>
                    </a:tc>
                    <a:tc>
                      <a:txBody>
                        <a:bodyPr/>
                        <a:lstStyle/>
                        <a:p>
                          <a:r>
                            <a:rPr lang="en-US" dirty="0"/>
                            <a:t>Single atoms</a:t>
                          </a:r>
                        </a:p>
                      </a:txBody>
                      <a:tcPr/>
                    </a:tc>
                    <a:tc>
                      <a:txBody>
                        <a:bodyPr/>
                        <a:lstStyle/>
                        <a:p>
                          <a:r>
                            <a:rPr lang="en-US" dirty="0"/>
                            <a:t>()</a:t>
                          </a:r>
                        </a:p>
                      </a:txBody>
                      <a:tcPr/>
                    </a:tc>
                    <a:tc>
                      <a:txBody>
                        <a:bodyPr/>
                        <a:lstStyle/>
                        <a:p>
                          <a:r>
                            <a:rPr lang="en-US" dirty="0"/>
                            <a:t>F dependent only on the first atom</a:t>
                          </a:r>
                        </a:p>
                      </a:txBody>
                      <a:tcPr/>
                    </a:tc>
                    <a:extLst>
                      <a:ext uri="{0D108BD9-81ED-4DB2-BD59-A6C34878D82A}">
                        <a16:rowId xmlns:a16="http://schemas.microsoft.com/office/drawing/2014/main" val="1104856656"/>
                      </a:ext>
                    </a:extLst>
                  </a:tr>
                  <a:tr h="365760">
                    <a:tc>
                      <a:txBody>
                        <a:bodyPr/>
                        <a:lstStyle/>
                        <a:p>
                          <a:r>
                            <a:rPr lang="en-US" dirty="0"/>
                            <a:t>bool</a:t>
                          </a:r>
                        </a:p>
                      </a:txBody>
                      <a:tcPr/>
                    </a:tc>
                    <a:tc>
                      <a:txBody>
                        <a:bodyPr/>
                        <a:lstStyle/>
                        <a:p>
                          <a:endParaRPr lang="en-US"/>
                        </a:p>
                      </a:txBody>
                      <a:tcPr>
                        <a:blipFill>
                          <a:blip r:embed="rId2"/>
                          <a:stretch>
                            <a:fillRect l="-43515" t="-517241" r="-246862" b="-1100000"/>
                          </a:stretch>
                        </a:blipFill>
                      </a:tcPr>
                    </a:tc>
                    <a:tc>
                      <a:txBody>
                        <a:bodyPr/>
                        <a:lstStyle/>
                        <a:p>
                          <a:r>
                            <a:rPr lang="en-US" dirty="0"/>
                            <a:t>True/false</a:t>
                          </a:r>
                        </a:p>
                      </a:txBody>
                      <a:tcPr/>
                    </a:tc>
                    <a:tc>
                      <a:txBody>
                        <a:bodyPr/>
                        <a:lstStyle/>
                        <a:p>
                          <a:r>
                            <a:rPr lang="en-US" dirty="0"/>
                            <a:t>()</a:t>
                          </a:r>
                        </a:p>
                      </a:txBody>
                      <a:tcPr/>
                    </a:tc>
                    <a:tc>
                      <a:txBody>
                        <a:bodyPr/>
                        <a:lstStyle/>
                        <a:p>
                          <a:r>
                            <a:rPr lang="en-US" dirty="0"/>
                            <a:t>F:X preserves </a:t>
                          </a:r>
                          <a:r>
                            <a:rPr lang="en-US" dirty="0" err="1"/>
                            <a:t>bool:X</a:t>
                          </a:r>
                          <a:endParaRPr lang="en-US" dirty="0"/>
                        </a:p>
                      </a:txBody>
                      <a:tcPr/>
                    </a:tc>
                    <a:extLst>
                      <a:ext uri="{0D108BD9-81ED-4DB2-BD59-A6C34878D82A}">
                        <a16:rowId xmlns:a16="http://schemas.microsoft.com/office/drawing/2014/main" val="472330938"/>
                      </a:ext>
                    </a:extLst>
                  </a:tr>
                  <a:tr h="636155">
                    <a:tc>
                      <a:txBody>
                        <a:bodyPr/>
                        <a:lstStyle/>
                        <a:p>
                          <a:r>
                            <a:rPr lang="en-US" dirty="0"/>
                            <a:t>type n</a:t>
                          </a:r>
                        </a:p>
                      </a:txBody>
                      <a:tcPr/>
                    </a:tc>
                    <a:tc>
                      <a:txBody>
                        <a:bodyPr/>
                        <a:lstStyle/>
                        <a:p>
                          <a:r>
                            <a:rPr lang="en-US" sz="1600" dirty="0"/>
                            <a:t>A -&gt; (n:2) (n:1) (n:5) </a:t>
                          </a:r>
                        </a:p>
                      </a:txBody>
                      <a:tcPr/>
                    </a:tc>
                    <a:tc>
                      <a:txBody>
                        <a:bodyPr/>
                        <a:lstStyle/>
                        <a:p>
                          <a:r>
                            <a:rPr lang="en-US" dirty="0"/>
                            <a:t>Natural numbers</a:t>
                          </a:r>
                        </a:p>
                      </a:txBody>
                      <a:tcPr/>
                    </a:tc>
                    <a:tc>
                      <a:txBody>
                        <a:bodyPr/>
                        <a:lstStyle/>
                        <a:p>
                          <a:r>
                            <a:rPr lang="en-US" dirty="0"/>
                            <a:t>(n:0)</a:t>
                          </a:r>
                        </a:p>
                      </a:txBody>
                      <a:tcPr/>
                    </a:tc>
                    <a:tc>
                      <a:txBody>
                        <a:bodyPr/>
                        <a:lstStyle/>
                        <a:p>
                          <a:r>
                            <a:rPr lang="en-US" dirty="0"/>
                            <a:t>(type n) * F * (type n) for any F</a:t>
                          </a:r>
                        </a:p>
                      </a:txBody>
                      <a:tcPr/>
                    </a:tc>
                    <a:extLst>
                      <a:ext uri="{0D108BD9-81ED-4DB2-BD59-A6C34878D82A}">
                        <a16:rowId xmlns:a16="http://schemas.microsoft.com/office/drawing/2014/main" val="219725921"/>
                      </a:ext>
                    </a:extLst>
                  </a:tr>
                  <a:tr h="505662">
                    <a:tc>
                      <a:txBody>
                        <a:bodyPr/>
                        <a:lstStyle/>
                        <a:p>
                          <a:r>
                            <a:rPr lang="en-US" dirty="0"/>
                            <a:t>sum n</a:t>
                          </a:r>
                        </a:p>
                      </a:txBody>
                      <a:tcPr/>
                    </a:tc>
                    <a:tc>
                      <a:txBody>
                        <a:bodyPr/>
                        <a:lstStyle/>
                        <a:p>
                          <a:endParaRPr lang="en-US"/>
                        </a:p>
                      </a:txBody>
                      <a:tcPr>
                        <a:blipFill>
                          <a:blip r:embed="rId2"/>
                          <a:stretch>
                            <a:fillRect l="-43515" t="-572500" r="-246862" b="-572500"/>
                          </a:stretch>
                        </a:blipFill>
                      </a:tcPr>
                    </a:tc>
                    <a:tc>
                      <a:txBody>
                        <a:bodyPr/>
                        <a:lstStyle/>
                        <a:p>
                          <a:r>
                            <a:rPr lang="en-US" dirty="0"/>
                            <a:t>Natural numbers</a:t>
                          </a:r>
                        </a:p>
                      </a:txBody>
                      <a:tcPr/>
                    </a:tc>
                    <a:tc>
                      <a:txBody>
                        <a:bodyPr/>
                        <a:lstStyle/>
                        <a:p>
                          <a:r>
                            <a:rPr lang="en-US" dirty="0"/>
                            <a:t>(n:0)</a:t>
                          </a:r>
                        </a:p>
                      </a:txBody>
                      <a:tcPr/>
                    </a:tc>
                    <a:tc>
                      <a:txBody>
                        <a:bodyPr/>
                        <a:lstStyle/>
                        <a:p>
                          <a:r>
                            <a:rPr lang="en-US" dirty="0"/>
                            <a:t>F(n</a:t>
                          </a:r>
                          <a:r>
                            <a:rPr lang="en-US" baseline="-25000" dirty="0"/>
                            <a:t>1</a:t>
                          </a:r>
                          <a:r>
                            <a:rPr lang="en-US" dirty="0"/>
                            <a:t>+n</a:t>
                          </a:r>
                          <a:r>
                            <a:rPr lang="en-US" baseline="-25000" dirty="0"/>
                            <a:t>2</a:t>
                          </a:r>
                          <a:r>
                            <a:rPr lang="en-US" dirty="0"/>
                            <a:t>) = F(n</a:t>
                          </a:r>
                          <a:r>
                            <a:rPr lang="en-US" baseline="-25000" dirty="0"/>
                            <a:t>1</a:t>
                          </a:r>
                          <a:r>
                            <a:rPr lang="en-US" dirty="0"/>
                            <a:t>)+F(n</a:t>
                          </a:r>
                          <a:r>
                            <a:rPr lang="en-US" baseline="-25000" dirty="0"/>
                            <a:t>2</a:t>
                          </a:r>
                          <a:r>
                            <a:rPr lang="en-US" dirty="0"/>
                            <a:t>)</a:t>
                          </a:r>
                        </a:p>
                      </a:txBody>
                      <a:tcPr/>
                    </a:tc>
                    <a:extLst>
                      <a:ext uri="{0D108BD9-81ED-4DB2-BD59-A6C34878D82A}">
                        <a16:rowId xmlns:a16="http://schemas.microsoft.com/office/drawing/2014/main" val="426411591"/>
                      </a:ext>
                    </a:extLst>
                  </a:tr>
                  <a:tr h="505662">
                    <a:tc>
                      <a:txBody>
                        <a:bodyPr/>
                        <a:lstStyle/>
                        <a:p>
                          <a:r>
                            <a:rPr lang="en-US" dirty="0"/>
                            <a:t>prod n</a:t>
                          </a:r>
                        </a:p>
                      </a:txBody>
                      <a:tcPr/>
                    </a:tc>
                    <a:tc>
                      <a:txBody>
                        <a:bodyPr/>
                        <a:lstStyle/>
                        <a:p>
                          <a:endParaRPr lang="en-US"/>
                        </a:p>
                      </a:txBody>
                      <a:tcPr>
                        <a:blipFill>
                          <a:blip r:embed="rId2"/>
                          <a:stretch>
                            <a:fillRect l="-43515" t="-672500" r="-246862" b="-472500"/>
                          </a:stretch>
                        </a:blipFill>
                      </a:tcPr>
                    </a:tc>
                    <a:tc>
                      <a:txBody>
                        <a:bodyPr/>
                        <a:lstStyle/>
                        <a:p>
                          <a:r>
                            <a:rPr lang="en-US" dirty="0"/>
                            <a:t>Natural numbers</a:t>
                          </a:r>
                        </a:p>
                      </a:txBody>
                      <a:tcPr/>
                    </a:tc>
                    <a:tc>
                      <a:txBody>
                        <a:bodyPr/>
                        <a:lstStyle/>
                        <a:p>
                          <a:r>
                            <a:rPr lang="en-US" dirty="0"/>
                            <a:t>(n:1)</a:t>
                          </a:r>
                        </a:p>
                      </a:txBody>
                      <a:tcPr/>
                    </a:tc>
                    <a:tc>
                      <a:txBody>
                        <a:bodyPr/>
                        <a:lstStyle/>
                        <a:p>
                          <a:endParaRPr lang="en-US"/>
                        </a:p>
                      </a:txBody>
                      <a:tcPr>
                        <a:blipFill>
                          <a:blip r:embed="rId2"/>
                          <a:stretch>
                            <a:fillRect l="-228975" t="-672500" r="-707" b="-472500"/>
                          </a:stretch>
                        </a:blipFill>
                      </a:tcPr>
                    </a:tc>
                    <a:extLst>
                      <a:ext uri="{0D108BD9-81ED-4DB2-BD59-A6C34878D82A}">
                        <a16:rowId xmlns:a16="http://schemas.microsoft.com/office/drawing/2014/main" val="3387248326"/>
                      </a:ext>
                    </a:extLst>
                  </a:tr>
                  <a:tr h="505662">
                    <a:tc>
                      <a:txBody>
                        <a:bodyPr/>
                        <a:lstStyle/>
                        <a:p>
                          <a:r>
                            <a:rPr lang="en-US" dirty="0"/>
                            <a:t>sort n</a:t>
                          </a:r>
                        </a:p>
                      </a:txBody>
                      <a:tcPr/>
                    </a:tc>
                    <a:tc>
                      <a:txBody>
                        <a:bodyPr/>
                        <a:lstStyle/>
                        <a:p>
                          <a:endParaRPr lang="en-US"/>
                        </a:p>
                      </a:txBody>
                      <a:tcPr>
                        <a:blipFill>
                          <a:blip r:embed="rId2"/>
                          <a:stretch>
                            <a:fillRect l="-43515" t="-772500" r="-246862" b="-372500"/>
                          </a:stretch>
                        </a:blipFill>
                      </a:tcPr>
                    </a:tc>
                    <a:tc>
                      <a:txBody>
                        <a:bodyPr/>
                        <a:lstStyle/>
                        <a:p>
                          <a:r>
                            <a:rPr lang="en-US" dirty="0"/>
                            <a:t>Natural numbers</a:t>
                          </a:r>
                        </a:p>
                      </a:txBody>
                      <a:tcPr/>
                    </a:tc>
                    <a:tc>
                      <a:txBody>
                        <a:bodyPr/>
                        <a:lstStyle/>
                        <a:p>
                          <a:r>
                            <a:rPr lang="en-US" dirty="0"/>
                            <a:t>()</a:t>
                          </a:r>
                        </a:p>
                      </a:txBody>
                      <a:tcPr/>
                    </a:tc>
                    <a:tc>
                      <a:txBody>
                        <a:bodyPr/>
                        <a:lstStyle/>
                        <a:p>
                          <a:endParaRPr lang="en-US"/>
                        </a:p>
                      </a:txBody>
                      <a:tcPr>
                        <a:blipFill>
                          <a:blip r:embed="rId2"/>
                          <a:stretch>
                            <a:fillRect l="-228975" t="-772500" r="-707" b="-372500"/>
                          </a:stretch>
                        </a:blipFill>
                      </a:tcPr>
                    </a:tc>
                    <a:extLst>
                      <a:ext uri="{0D108BD9-81ED-4DB2-BD59-A6C34878D82A}">
                        <a16:rowId xmlns:a16="http://schemas.microsoft.com/office/drawing/2014/main" val="845147950"/>
                      </a:ext>
                    </a:extLst>
                  </a:tr>
                  <a:tr h="722375">
                    <a:tc>
                      <a:txBody>
                        <a:bodyPr/>
                        <a:lstStyle/>
                        <a:p>
                          <a:r>
                            <a:rPr lang="en-US" dirty="0"/>
                            <a:t>End sum n</a:t>
                          </a:r>
                        </a:p>
                      </a:txBody>
                      <a:tcPr/>
                    </a:tc>
                    <a:tc>
                      <a:txBody>
                        <a:bodyPr/>
                        <a:lstStyle/>
                        <a:p>
                          <a:endParaRPr lang="en-US"/>
                        </a:p>
                      </a:txBody>
                      <a:tcPr>
                        <a:blipFill>
                          <a:blip r:embed="rId2"/>
                          <a:stretch>
                            <a:fillRect l="-43515" t="-612281" r="-246862" b="-161404"/>
                          </a:stretch>
                        </a:blipFill>
                      </a:tcPr>
                    </a:tc>
                    <a:tc>
                      <a:txBody>
                        <a:bodyPr/>
                        <a:lstStyle/>
                        <a:p>
                          <a:r>
                            <a:rPr lang="en-US" dirty="0"/>
                            <a:t>Morphisms from sum n to sum n</a:t>
                          </a:r>
                        </a:p>
                      </a:txBody>
                      <a:tcPr/>
                    </a:tc>
                    <a:tc>
                      <a:txBody>
                        <a:bodyPr/>
                        <a:lstStyle/>
                        <a:p>
                          <a:r>
                            <a:rPr lang="en-US" dirty="0"/>
                            <a:t>pass</a:t>
                          </a:r>
                        </a:p>
                      </a:txBody>
                      <a:tcPr/>
                    </a:tc>
                    <a:tc>
                      <a:txBody>
                        <a:bodyPr/>
                        <a:lstStyle/>
                        <a:p>
                          <a:r>
                            <a:rPr lang="en-US" dirty="0"/>
                            <a:t>F preserves associative composition</a:t>
                          </a:r>
                        </a:p>
                      </a:txBody>
                      <a:tcPr/>
                    </a:tc>
                    <a:extLst>
                      <a:ext uri="{0D108BD9-81ED-4DB2-BD59-A6C34878D82A}">
                        <a16:rowId xmlns:a16="http://schemas.microsoft.com/office/drawing/2014/main" val="346802511"/>
                      </a:ext>
                    </a:extLst>
                  </a:tr>
                  <a:tr h="1155800">
                    <a:tc>
                      <a:txBody>
                        <a:bodyPr/>
                        <a:lstStyle/>
                        <a:p>
                          <a:r>
                            <a:rPr lang="en-US" dirty="0" err="1"/>
                            <a:t>Hom</a:t>
                          </a:r>
                          <a:r>
                            <a:rPr lang="en-US" dirty="0"/>
                            <a:t> Sum</a:t>
                          </a:r>
                        </a:p>
                      </a:txBody>
                      <a:tcPr/>
                    </a:tc>
                    <a:tc>
                      <a:txBody>
                        <a:bodyPr/>
                        <a:lstStyle/>
                        <a:p>
                          <a:endParaRPr lang="en-US"/>
                        </a:p>
                      </a:txBody>
                      <a:tcPr>
                        <a:blipFill>
                          <a:blip r:embed="rId2"/>
                          <a:stretch>
                            <a:fillRect l="-43515" t="-446154" r="-246862" b="-1099"/>
                          </a:stretch>
                        </a:blipFill>
                      </a:tcPr>
                    </a:tc>
                    <a:tc>
                      <a:txBody>
                        <a:bodyPr/>
                        <a:lstStyle/>
                        <a:p>
                          <a:r>
                            <a:rPr lang="en-US" dirty="0"/>
                            <a:t>Morphisms from one abelian space to another</a:t>
                          </a:r>
                        </a:p>
                      </a:txBody>
                      <a:tcPr/>
                    </a:tc>
                    <a:tc>
                      <a:txBody>
                        <a:bodyPr/>
                        <a:lstStyle/>
                        <a:p>
                          <a:r>
                            <a:rPr lang="en-US" dirty="0"/>
                            <a:t>pass</a:t>
                          </a:r>
                        </a:p>
                      </a:txBody>
                      <a:tcPr/>
                    </a:tc>
                    <a:tc>
                      <a:txBody>
                        <a:bodyPr/>
                        <a:lstStyle/>
                        <a:p>
                          <a:r>
                            <a:rPr lang="en-US" dirty="0"/>
                            <a:t>F preserves associative composition of abelian space morphisms, i.e. F is a </a:t>
                          </a:r>
                          <a:r>
                            <a:rPr lang="en-US" dirty="0" err="1"/>
                            <a:t>functor</a:t>
                          </a:r>
                          <a:endParaRPr lang="en-US" dirty="0"/>
                        </a:p>
                      </a:txBody>
                      <a:tcPr/>
                    </a:tc>
                    <a:extLst>
                      <a:ext uri="{0D108BD9-81ED-4DB2-BD59-A6C34878D82A}">
                        <a16:rowId xmlns:a16="http://schemas.microsoft.com/office/drawing/2014/main" val="3928066106"/>
                      </a:ext>
                    </a:extLst>
                  </a:tr>
                </a:tbl>
              </a:graphicData>
            </a:graphic>
          </p:graphicFrame>
        </mc:Fallback>
      </mc:AlternateContent>
    </p:spTree>
    <p:extLst>
      <p:ext uri="{BB962C8B-B14F-4D97-AF65-F5344CB8AC3E}">
        <p14:creationId xmlns:p14="http://schemas.microsoft.com/office/powerpoint/2010/main" val="3594652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01194-0F88-E146-B41B-7D9624A794F6}"/>
              </a:ext>
            </a:extLst>
          </p:cNvPr>
          <p:cNvSpPr txBox="1"/>
          <p:nvPr/>
        </p:nvSpPr>
        <p:spPr>
          <a:xfrm>
            <a:off x="0" y="768311"/>
            <a:ext cx="12192000" cy="646331"/>
          </a:xfrm>
          <a:prstGeom prst="rect">
            <a:avLst/>
          </a:prstGeom>
          <a:noFill/>
        </p:spPr>
        <p:txBody>
          <a:bodyPr wrap="square" rtlCol="0">
            <a:spAutoFit/>
          </a:bodyPr>
          <a:lstStyle/>
          <a:p>
            <a:pPr algn="ctr"/>
            <a:r>
              <a:rPr lang="en-US" sz="3600" dirty="0">
                <a:latin typeface="+mj-lt"/>
              </a:rPr>
              <a:t>Compare “spaces” with categories in category theory</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EF46DC2-D340-8846-BF17-CFB79F0A4046}"/>
                  </a:ext>
                </a:extLst>
              </p:cNvPr>
              <p:cNvSpPr txBox="1"/>
              <p:nvPr/>
            </p:nvSpPr>
            <p:spPr>
              <a:xfrm>
                <a:off x="762463" y="1811903"/>
                <a:ext cx="10842172"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Spaces have no dependence on sets or set theory.</a:t>
                </a:r>
              </a:p>
              <a:p>
                <a:pPr marL="342900" indent="-342900">
                  <a:buFont typeface="Arial" panose="020B0604020202020204" pitchFamily="34" charset="0"/>
                  <a:buChar char="•"/>
                </a:pPr>
                <a:r>
                  <a:rPr lang="en-US" sz="2400" dirty="0">
                    <a:latin typeface="+mj-lt"/>
                  </a:rPr>
                  <a:t>Unlike in set theory, any data F, G, H can be composed as 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F:G:H:X whether domains match with codomains or not. </a:t>
                </a:r>
              </a:p>
              <a:p>
                <a:pPr marL="342900" indent="-342900">
                  <a:buFont typeface="Arial" panose="020B0604020202020204" pitchFamily="34" charset="0"/>
                  <a:buChar char="•"/>
                </a:pPr>
                <a:r>
                  <a:rPr lang="en-US" sz="2400" dirty="0">
                    <a:latin typeface="+mj-lt"/>
                  </a:rPr>
                  <a:t>The categorical properties of morphisms is determined by the space.  This is not true in standard category theory where, for instance, you can have a category of real vector spaces with ordinary, non-linear maps. </a:t>
                </a:r>
              </a:p>
              <a:p>
                <a:pPr marL="342900" indent="-342900">
                  <a:buFont typeface="Arial" panose="020B0604020202020204" pitchFamily="34" charset="0"/>
                  <a:buChar char="•"/>
                </a:pPr>
                <a:r>
                  <a:rPr lang="en-US" sz="2400" dirty="0">
                    <a:latin typeface="+mj-lt"/>
                  </a:rPr>
                  <a:t>Associativity happens a lot, due to concatenation of sequences being associative.</a:t>
                </a:r>
              </a:p>
              <a:p>
                <a:pPr marL="342900" indent="-342900">
                  <a:buFont typeface="Arial" panose="020B0604020202020204" pitchFamily="34" charset="0"/>
                  <a:buChar char="•"/>
                </a:pPr>
                <a:r>
                  <a:rPr lang="en-US" sz="2400" dirty="0">
                    <a:latin typeface="+mj-lt"/>
                  </a:rPr>
                  <a:t>A distributive morphism X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mj-lt"/>
                  </a:rPr>
                  <a:t> F:X is a sequence preserving function on the atoms of X.  It is the coda version of an ordinary function.</a:t>
                </a:r>
              </a:p>
            </p:txBody>
          </p:sp>
        </mc:Choice>
        <mc:Fallback>
          <p:sp>
            <p:nvSpPr>
              <p:cNvPr id="4" name="TextBox 3">
                <a:extLst>
                  <a:ext uri="{FF2B5EF4-FFF2-40B4-BE49-F238E27FC236}">
                    <a16:creationId xmlns:a16="http://schemas.microsoft.com/office/drawing/2014/main" id="{FEF46DC2-D340-8846-BF17-CFB79F0A4046}"/>
                  </a:ext>
                </a:extLst>
              </p:cNvPr>
              <p:cNvSpPr txBox="1">
                <a:spLocks noRot="1" noChangeAspect="1" noMove="1" noResize="1" noEditPoints="1" noAdjustHandles="1" noChangeArrowheads="1" noChangeShapeType="1" noTextEdit="1"/>
              </p:cNvSpPr>
              <p:nvPr/>
            </p:nvSpPr>
            <p:spPr>
              <a:xfrm>
                <a:off x="762463" y="1811903"/>
                <a:ext cx="10842172" cy="3416320"/>
              </a:xfrm>
              <a:prstGeom prst="rect">
                <a:avLst/>
              </a:prstGeom>
              <a:blipFill>
                <a:blip r:embed="rId2"/>
                <a:stretch>
                  <a:fillRect l="-820" t="-1481" r="-1171" b="-2963"/>
                </a:stretch>
              </a:blipFill>
            </p:spPr>
            <p:txBody>
              <a:bodyPr/>
              <a:lstStyle/>
              <a:p>
                <a:r>
                  <a:rPr lang="en-US">
                    <a:noFill/>
                  </a:rPr>
                  <a:t> </a:t>
                </a:r>
              </a:p>
            </p:txBody>
          </p:sp>
        </mc:Fallback>
      </mc:AlternateContent>
    </p:spTree>
    <p:extLst>
      <p:ext uri="{BB962C8B-B14F-4D97-AF65-F5344CB8AC3E}">
        <p14:creationId xmlns:p14="http://schemas.microsoft.com/office/powerpoint/2010/main" val="336162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487D3-0C7C-3A42-918B-D3BC5620699F}"/>
              </a:ext>
            </a:extLst>
          </p:cNvPr>
          <p:cNvSpPr txBox="1"/>
          <p:nvPr/>
        </p:nvSpPr>
        <p:spPr>
          <a:xfrm>
            <a:off x="894080" y="784999"/>
            <a:ext cx="9794240" cy="5262979"/>
          </a:xfrm>
          <a:prstGeom prst="rect">
            <a:avLst/>
          </a:prstGeom>
          <a:noFill/>
        </p:spPr>
        <p:txBody>
          <a:bodyPr wrap="square" rtlCol="0">
            <a:spAutoFit/>
          </a:bodyPr>
          <a:lstStyle/>
          <a:p>
            <a:r>
              <a:rPr lang="en-US" sz="2400" dirty="0">
                <a:latin typeface="+mj-lt"/>
              </a:rPr>
              <a:t>Data is a </a:t>
            </a:r>
            <a:r>
              <a:rPr lang="en-US" sz="2400" b="1" dirty="0">
                <a:solidFill>
                  <a:srgbClr val="FF0000"/>
                </a:solidFill>
                <a:latin typeface="+mj-lt"/>
              </a:rPr>
              <a:t>space</a:t>
            </a:r>
            <a:r>
              <a:rPr lang="en-US" sz="2400" dirty="0">
                <a:latin typeface="+mj-lt"/>
              </a:rPr>
              <a:t> if</a:t>
            </a:r>
          </a:p>
          <a:p>
            <a:pPr lvl="1"/>
            <a:r>
              <a:rPr lang="en-US" sz="2400" dirty="0">
                <a:latin typeface="+mj-lt"/>
              </a:rPr>
              <a:t>A : (A:X) (A:Y) = A : X Y</a:t>
            </a:r>
          </a:p>
          <a:p>
            <a:r>
              <a:rPr lang="en-US" sz="2400" dirty="0">
                <a:latin typeface="+mj-lt"/>
              </a:rPr>
              <a:t>A space is </a:t>
            </a:r>
            <a:r>
              <a:rPr lang="en-US" sz="2400" b="1" dirty="0">
                <a:solidFill>
                  <a:srgbClr val="FF0000"/>
                </a:solidFill>
                <a:latin typeface="+mj-lt"/>
              </a:rPr>
              <a:t>idempotent</a:t>
            </a:r>
            <a:r>
              <a:rPr lang="en-US" sz="2400" dirty="0">
                <a:latin typeface="+mj-lt"/>
              </a:rPr>
              <a:t> if </a:t>
            </a:r>
          </a:p>
          <a:p>
            <a:pPr lvl="1"/>
            <a:r>
              <a:rPr lang="en-US" sz="2400" dirty="0">
                <a:latin typeface="+mj-lt"/>
              </a:rPr>
              <a:t>A : A : X = A : X</a:t>
            </a:r>
          </a:p>
          <a:p>
            <a:r>
              <a:rPr lang="en-US" sz="2400" dirty="0">
                <a:latin typeface="+mj-lt"/>
              </a:rPr>
              <a:t>A space is </a:t>
            </a:r>
            <a:r>
              <a:rPr lang="en-US" sz="2400" b="1" dirty="0">
                <a:solidFill>
                  <a:srgbClr val="FF0000"/>
                </a:solidFill>
                <a:latin typeface="+mj-lt"/>
              </a:rPr>
              <a:t>abelian</a:t>
            </a:r>
            <a:r>
              <a:rPr lang="en-US" sz="2400" dirty="0">
                <a:latin typeface="+mj-lt"/>
              </a:rPr>
              <a:t> if </a:t>
            </a:r>
          </a:p>
          <a:p>
            <a:pPr lvl="1"/>
            <a:r>
              <a:rPr lang="en-US" sz="2400" dirty="0">
                <a:latin typeface="+mj-lt"/>
              </a:rPr>
              <a:t>A : X Y = A : Y X </a:t>
            </a:r>
          </a:p>
          <a:p>
            <a:r>
              <a:rPr lang="en-US" sz="2400" dirty="0">
                <a:latin typeface="+mj-lt"/>
              </a:rPr>
              <a:t>A </a:t>
            </a:r>
            <a:r>
              <a:rPr lang="en-US" sz="2400" b="1" dirty="0">
                <a:solidFill>
                  <a:srgbClr val="FF0000"/>
                </a:solidFill>
                <a:latin typeface="+mj-lt"/>
              </a:rPr>
              <a:t>distributive</a:t>
            </a:r>
            <a:r>
              <a:rPr lang="en-US" sz="2400" dirty="0">
                <a:latin typeface="+mj-lt"/>
              </a:rPr>
              <a:t> space is a </a:t>
            </a:r>
            <a:r>
              <a:rPr lang="en-US" sz="2400" b="1" dirty="0">
                <a:solidFill>
                  <a:srgbClr val="FF0000"/>
                </a:solidFill>
                <a:latin typeface="+mj-lt"/>
              </a:rPr>
              <a:t>type</a:t>
            </a:r>
            <a:r>
              <a:rPr lang="en-US" sz="2400" dirty="0">
                <a:latin typeface="+mj-lt"/>
              </a:rPr>
              <a:t> </a:t>
            </a:r>
          </a:p>
          <a:p>
            <a:pPr lvl="1"/>
            <a:r>
              <a:rPr lang="en-US" sz="2400" dirty="0">
                <a:latin typeface="+mj-lt"/>
              </a:rPr>
              <a:t>A : X Y = (A:X) (A:Y) </a:t>
            </a:r>
          </a:p>
          <a:p>
            <a:r>
              <a:rPr lang="en-US" sz="2400" dirty="0">
                <a:latin typeface="+mj-lt"/>
              </a:rPr>
              <a:t>A </a:t>
            </a:r>
            <a:r>
              <a:rPr lang="en-US" sz="2400" b="1" dirty="0">
                <a:solidFill>
                  <a:srgbClr val="FF0000"/>
                </a:solidFill>
                <a:latin typeface="+mj-lt"/>
              </a:rPr>
              <a:t>morphism</a:t>
            </a:r>
            <a:r>
              <a:rPr lang="en-US" sz="2400" dirty="0">
                <a:latin typeface="+mj-lt"/>
              </a:rPr>
              <a:t> from space A to space B is distributive data F where </a:t>
            </a:r>
          </a:p>
          <a:p>
            <a:pPr lvl="1"/>
            <a:r>
              <a:rPr lang="en-US" sz="2400" dirty="0">
                <a:latin typeface="+mj-lt"/>
              </a:rPr>
              <a:t>F : A : X = B : F : X </a:t>
            </a:r>
          </a:p>
          <a:p>
            <a:r>
              <a:rPr lang="en-US" sz="2400" dirty="0">
                <a:latin typeface="+mj-lt"/>
              </a:rPr>
              <a:t>A space A has an </a:t>
            </a:r>
            <a:r>
              <a:rPr lang="en-US" sz="2400" b="1" dirty="0" err="1">
                <a:solidFill>
                  <a:srgbClr val="FF0000"/>
                </a:solidFill>
                <a:latin typeface="+mj-lt"/>
              </a:rPr>
              <a:t>antispace</a:t>
            </a:r>
            <a:r>
              <a:rPr lang="en-US" sz="2400" dirty="0">
                <a:latin typeface="+mj-lt"/>
              </a:rPr>
              <a:t> B if </a:t>
            </a:r>
          </a:p>
          <a:p>
            <a:pPr lvl="1"/>
            <a:r>
              <a:rPr lang="en-US" sz="2400" dirty="0">
                <a:latin typeface="+mj-lt"/>
              </a:rPr>
              <a:t>A : (A:X) (B:X) = A:</a:t>
            </a:r>
          </a:p>
          <a:p>
            <a:pPr lvl="1"/>
            <a:r>
              <a:rPr lang="en-US" sz="2400" dirty="0">
                <a:latin typeface="+mj-lt"/>
              </a:rPr>
              <a:t>A : (B:X) (A:X) = A:</a:t>
            </a:r>
          </a:p>
          <a:p>
            <a:r>
              <a:rPr lang="en-US" sz="2400" dirty="0">
                <a:latin typeface="+mj-lt"/>
              </a:rPr>
              <a:t>A </a:t>
            </a:r>
            <a:r>
              <a:rPr lang="en-US" sz="2400" b="1" dirty="0">
                <a:solidFill>
                  <a:srgbClr val="FF0000"/>
                </a:solidFill>
                <a:latin typeface="+mj-lt"/>
              </a:rPr>
              <a:t>pure group</a:t>
            </a:r>
            <a:r>
              <a:rPr lang="en-US" sz="2400" dirty="0">
                <a:latin typeface="+mj-lt"/>
              </a:rPr>
              <a:t> is a space with an </a:t>
            </a:r>
            <a:r>
              <a:rPr lang="en-US" sz="2400" dirty="0" err="1">
                <a:latin typeface="+mj-lt"/>
              </a:rPr>
              <a:t>antispace</a:t>
            </a:r>
            <a:r>
              <a:rPr lang="en-US" sz="2400" dirty="0">
                <a:latin typeface="+mj-lt"/>
              </a:rPr>
              <a:t>. </a:t>
            </a:r>
          </a:p>
        </p:txBody>
      </p:sp>
      <p:sp>
        <p:nvSpPr>
          <p:cNvPr id="4" name="TextBox 3">
            <a:extLst>
              <a:ext uri="{FF2B5EF4-FFF2-40B4-BE49-F238E27FC236}">
                <a16:creationId xmlns:a16="http://schemas.microsoft.com/office/drawing/2014/main" id="{8895B34A-FA77-5642-A0E1-8DDFB6F6E54C}"/>
              </a:ext>
            </a:extLst>
          </p:cNvPr>
          <p:cNvSpPr txBox="1"/>
          <p:nvPr/>
        </p:nvSpPr>
        <p:spPr>
          <a:xfrm>
            <a:off x="0" y="138668"/>
            <a:ext cx="12080240" cy="646331"/>
          </a:xfrm>
          <a:prstGeom prst="rect">
            <a:avLst/>
          </a:prstGeom>
          <a:noFill/>
        </p:spPr>
        <p:txBody>
          <a:bodyPr wrap="square" rtlCol="0">
            <a:spAutoFit/>
          </a:bodyPr>
          <a:lstStyle/>
          <a:p>
            <a:pPr algn="ctr"/>
            <a:r>
              <a:rPr lang="en-US" sz="3600" dirty="0">
                <a:latin typeface="+mj-lt"/>
              </a:rPr>
              <a:t>There is an abstract theory of Spaces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33556DE-9687-724A-AB17-0091A312DAC5}"/>
                  </a:ext>
                </a:extLst>
              </p:cNvPr>
              <p:cNvSpPr txBox="1"/>
              <p:nvPr/>
            </p:nvSpPr>
            <p:spPr>
              <a:xfrm>
                <a:off x="822960" y="6119098"/>
                <a:ext cx="9794240" cy="646331"/>
              </a:xfrm>
              <a:prstGeom prst="rect">
                <a:avLst/>
              </a:prstGeom>
              <a:noFill/>
            </p:spPr>
            <p:txBody>
              <a:bodyPr wrap="square" rtlCol="0">
                <a:spAutoFit/>
              </a:bodyPr>
              <a:lstStyle/>
              <a:p>
                <a:r>
                  <a:rPr lang="en-US" b="1" dirty="0"/>
                  <a:t>Lemma</a:t>
                </a:r>
                <a:r>
                  <a:rPr lang="en-US" dirty="0"/>
                  <a:t>:  </a:t>
                </a:r>
                <a:r>
                  <a:rPr lang="en-US" i="1" dirty="0"/>
                  <a:t>A pure group G is a group</a:t>
                </a:r>
                <a:r>
                  <a:rPr lang="en-US" dirty="0"/>
                  <a:t>. Let set {(G:X)}, group multiplication (G:X) x (G:Y)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G:(G:X) (G:Y). Then (G</a:t>
                </a:r>
                <a:r>
                  <a:rPr lang="en-US" dirty="0">
                    <a:sym typeface="Wingdings" pitchFamily="2" charset="2"/>
                  </a:rPr>
                  <a:t>:) is the identity and (G</a:t>
                </a:r>
                <a:r>
                  <a:rPr lang="en-US" baseline="30000" dirty="0">
                    <a:sym typeface="Wingdings" pitchFamily="2" charset="2"/>
                  </a:rPr>
                  <a:t>-1</a:t>
                </a:r>
                <a:r>
                  <a:rPr lang="en-US" dirty="0">
                    <a:sym typeface="Wingdings" pitchFamily="2" charset="2"/>
                  </a:rPr>
                  <a:t>:X) is the inverse of (G:X) where if G</a:t>
                </a:r>
                <a:r>
                  <a:rPr lang="en-US" baseline="30000" dirty="0">
                    <a:sym typeface="Wingdings" pitchFamily="2" charset="2"/>
                  </a:rPr>
                  <a:t>-1</a:t>
                </a:r>
                <a:r>
                  <a:rPr lang="en-US" dirty="0">
                    <a:sym typeface="Wingdings" pitchFamily="2" charset="2"/>
                  </a:rPr>
                  <a:t> is the promised </a:t>
                </a:r>
                <a:r>
                  <a:rPr lang="en-US" dirty="0" err="1">
                    <a:sym typeface="Wingdings" pitchFamily="2" charset="2"/>
                  </a:rPr>
                  <a:t>antispace</a:t>
                </a:r>
                <a:r>
                  <a:rPr lang="en-US" dirty="0">
                    <a:sym typeface="Wingdings" pitchFamily="2" charset="2"/>
                  </a:rPr>
                  <a:t> of G.</a:t>
                </a:r>
                <a:endParaRPr lang="en-US" dirty="0"/>
              </a:p>
            </p:txBody>
          </p:sp>
        </mc:Choice>
        <mc:Fallback>
          <p:sp>
            <p:nvSpPr>
              <p:cNvPr id="5" name="TextBox 4">
                <a:extLst>
                  <a:ext uri="{FF2B5EF4-FFF2-40B4-BE49-F238E27FC236}">
                    <a16:creationId xmlns:a16="http://schemas.microsoft.com/office/drawing/2014/main" id="{133556DE-9687-724A-AB17-0091A312DAC5}"/>
                  </a:ext>
                </a:extLst>
              </p:cNvPr>
              <p:cNvSpPr txBox="1">
                <a:spLocks noRot="1" noChangeAspect="1" noMove="1" noResize="1" noEditPoints="1" noAdjustHandles="1" noChangeArrowheads="1" noChangeShapeType="1" noTextEdit="1"/>
              </p:cNvSpPr>
              <p:nvPr/>
            </p:nvSpPr>
            <p:spPr>
              <a:xfrm>
                <a:off x="822960" y="6119098"/>
                <a:ext cx="9794240" cy="646331"/>
              </a:xfrm>
              <a:prstGeom prst="rect">
                <a:avLst/>
              </a:prstGeom>
              <a:blipFill>
                <a:blip r:embed="rId2"/>
                <a:stretch>
                  <a:fillRect l="-518" t="-3846" b="-11538"/>
                </a:stretch>
              </a:blipFill>
            </p:spPr>
            <p:txBody>
              <a:bodyPr/>
              <a:lstStyle/>
              <a:p>
                <a:r>
                  <a:rPr lang="en-US">
                    <a:noFill/>
                  </a:rPr>
                  <a:t> </a:t>
                </a:r>
              </a:p>
            </p:txBody>
          </p:sp>
        </mc:Fallback>
      </mc:AlternateContent>
    </p:spTree>
    <p:extLst>
      <p:ext uri="{BB962C8B-B14F-4D97-AF65-F5344CB8AC3E}">
        <p14:creationId xmlns:p14="http://schemas.microsoft.com/office/powerpoint/2010/main" val="140348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09057"/>
            <a:ext cx="12192000" cy="646331"/>
          </a:xfrm>
          <a:prstGeom prst="rect">
            <a:avLst/>
          </a:prstGeom>
          <a:noFill/>
        </p:spPr>
        <p:txBody>
          <a:bodyPr wrap="square" rtlCol="0">
            <a:spAutoFit/>
          </a:bodyPr>
          <a:lstStyle/>
          <a:p>
            <a:pPr algn="ctr"/>
            <a:r>
              <a:rPr lang="en-US" sz="3600" dirty="0">
                <a:latin typeface="+mj-lt"/>
              </a:rPr>
              <a:t>First steps in “Mathematical Machine Learning”</a:t>
            </a:r>
          </a:p>
        </p:txBody>
      </p:sp>
      <p:pic>
        <p:nvPicPr>
          <p:cNvPr id="7" name="Picture 6">
            <a:extLst>
              <a:ext uri="{FF2B5EF4-FFF2-40B4-BE49-F238E27FC236}">
                <a16:creationId xmlns:a16="http://schemas.microsoft.com/office/drawing/2014/main" id="{A117B947-83D7-2448-8296-EA771C0DE92C}"/>
              </a:ext>
            </a:extLst>
          </p:cNvPr>
          <p:cNvPicPr>
            <a:picLocks noChangeAspect="1"/>
          </p:cNvPicPr>
          <p:nvPr/>
        </p:nvPicPr>
        <p:blipFill>
          <a:blip r:embed="rId2"/>
          <a:stretch>
            <a:fillRect/>
          </a:stretch>
        </p:blipFill>
        <p:spPr>
          <a:xfrm>
            <a:off x="6376774" y="989760"/>
            <a:ext cx="5049794" cy="5633867"/>
          </a:xfrm>
          <a:prstGeom prst="rect">
            <a:avLst/>
          </a:prstGeom>
        </p:spPr>
      </p:pic>
      <p:sp>
        <p:nvSpPr>
          <p:cNvPr id="8" name="TextBox 7">
            <a:extLst>
              <a:ext uri="{FF2B5EF4-FFF2-40B4-BE49-F238E27FC236}">
                <a16:creationId xmlns:a16="http://schemas.microsoft.com/office/drawing/2014/main" id="{235A560A-493B-3346-BB8F-F3EF5FBDD97E}"/>
              </a:ext>
            </a:extLst>
          </p:cNvPr>
          <p:cNvSpPr txBox="1"/>
          <p:nvPr/>
        </p:nvSpPr>
        <p:spPr>
          <a:xfrm>
            <a:off x="689401" y="1878228"/>
            <a:ext cx="4326584" cy="1569660"/>
          </a:xfrm>
          <a:prstGeom prst="rect">
            <a:avLst/>
          </a:prstGeom>
          <a:noFill/>
        </p:spPr>
        <p:txBody>
          <a:bodyPr wrap="square" rtlCol="0">
            <a:spAutoFit/>
          </a:bodyPr>
          <a:lstStyle/>
          <a:p>
            <a:r>
              <a:rPr lang="en-US" sz="3200" dirty="0">
                <a:latin typeface="+mj-lt"/>
              </a:rPr>
              <a:t>How can we distinguish some kind of mathematical objects…</a:t>
            </a:r>
          </a:p>
        </p:txBody>
      </p:sp>
      <p:sp>
        <p:nvSpPr>
          <p:cNvPr id="9" name="TextBox 8">
            <a:extLst>
              <a:ext uri="{FF2B5EF4-FFF2-40B4-BE49-F238E27FC236}">
                <a16:creationId xmlns:a16="http://schemas.microsoft.com/office/drawing/2014/main" id="{BEC4A922-6610-DD4E-93F7-277838C057A6}"/>
              </a:ext>
            </a:extLst>
          </p:cNvPr>
          <p:cNvSpPr txBox="1"/>
          <p:nvPr/>
        </p:nvSpPr>
        <p:spPr>
          <a:xfrm>
            <a:off x="689401" y="4835610"/>
            <a:ext cx="4716849" cy="1077218"/>
          </a:xfrm>
          <a:prstGeom prst="rect">
            <a:avLst/>
          </a:prstGeom>
          <a:noFill/>
        </p:spPr>
        <p:txBody>
          <a:bodyPr wrap="square" rtlCol="0">
            <a:spAutoFit/>
          </a:bodyPr>
          <a:lstStyle/>
          <a:p>
            <a:r>
              <a:rPr lang="en-US" sz="3200" dirty="0">
                <a:latin typeface="+mj-lt"/>
              </a:rPr>
              <a:t>…from some other kind of mathematical objects?</a:t>
            </a:r>
          </a:p>
        </p:txBody>
      </p:sp>
      <p:sp>
        <p:nvSpPr>
          <p:cNvPr id="10" name="Right Arrow 9">
            <a:extLst>
              <a:ext uri="{FF2B5EF4-FFF2-40B4-BE49-F238E27FC236}">
                <a16:creationId xmlns:a16="http://schemas.microsoft.com/office/drawing/2014/main" id="{6061FC7A-C5A9-7743-A5FF-50601AF7C01E}"/>
              </a:ext>
            </a:extLst>
          </p:cNvPr>
          <p:cNvSpPr/>
          <p:nvPr/>
        </p:nvSpPr>
        <p:spPr>
          <a:xfrm>
            <a:off x="5207858" y="2316892"/>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99983DF2-0C90-2047-8A86-C3314384A83C}"/>
              </a:ext>
            </a:extLst>
          </p:cNvPr>
          <p:cNvSpPr/>
          <p:nvPr/>
        </p:nvSpPr>
        <p:spPr>
          <a:xfrm>
            <a:off x="5207858" y="5028053"/>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747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70840"/>
            <a:ext cx="12192000" cy="646331"/>
          </a:xfrm>
          <a:prstGeom prst="rect">
            <a:avLst/>
          </a:prstGeom>
          <a:noFill/>
        </p:spPr>
        <p:txBody>
          <a:bodyPr wrap="square" rtlCol="0">
            <a:spAutoFit/>
          </a:bodyPr>
          <a:lstStyle/>
          <a:p>
            <a:pPr algn="ctr"/>
            <a:r>
              <a:rPr lang="en-US" sz="3600" dirty="0">
                <a:latin typeface="+mj-lt"/>
              </a:rPr>
              <a:t>Search for a “classifying space” A…</a:t>
            </a:r>
          </a:p>
        </p:txBody>
      </p:sp>
      <p:pic>
        <p:nvPicPr>
          <p:cNvPr id="5" name="Picture 4">
            <a:extLst>
              <a:ext uri="{FF2B5EF4-FFF2-40B4-BE49-F238E27FC236}">
                <a16:creationId xmlns:a16="http://schemas.microsoft.com/office/drawing/2014/main" id="{A137C77E-0528-CE40-95DD-915834DB38CF}"/>
              </a:ext>
            </a:extLst>
          </p:cNvPr>
          <p:cNvPicPr>
            <a:picLocks noChangeAspect="1"/>
          </p:cNvPicPr>
          <p:nvPr/>
        </p:nvPicPr>
        <p:blipFill>
          <a:blip r:embed="rId2"/>
          <a:stretch>
            <a:fillRect/>
          </a:stretch>
        </p:blipFill>
        <p:spPr>
          <a:xfrm>
            <a:off x="370016" y="932180"/>
            <a:ext cx="7670800" cy="5803900"/>
          </a:xfrm>
          <a:prstGeom prst="rect">
            <a:avLst/>
          </a:prstGeom>
        </p:spPr>
      </p:pic>
      <p:sp>
        <p:nvSpPr>
          <p:cNvPr id="4" name="TextBox 3">
            <a:extLst>
              <a:ext uri="{FF2B5EF4-FFF2-40B4-BE49-F238E27FC236}">
                <a16:creationId xmlns:a16="http://schemas.microsoft.com/office/drawing/2014/main" id="{790883EF-4B37-564B-8C37-ECBAB955A03E}"/>
              </a:ext>
            </a:extLst>
          </p:cNvPr>
          <p:cNvSpPr txBox="1"/>
          <p:nvPr/>
        </p:nvSpPr>
        <p:spPr>
          <a:xfrm>
            <a:off x="4988697" y="3283021"/>
            <a:ext cx="6104238" cy="1754326"/>
          </a:xfrm>
          <a:prstGeom prst="rect">
            <a:avLst/>
          </a:prstGeom>
          <a:noFill/>
        </p:spPr>
        <p:txBody>
          <a:bodyPr wrap="square" rtlCol="0">
            <a:spAutoFit/>
          </a:bodyPr>
          <a:lstStyle/>
          <a:p>
            <a:r>
              <a:rPr lang="en-US" sz="3600" dirty="0">
                <a:latin typeface="+mj-lt"/>
              </a:rPr>
              <a:t>…such that A:X distinguishes even sequences of (</a:t>
            </a:r>
            <a:r>
              <a:rPr lang="en-US" sz="3600" dirty="0">
                <a:latin typeface="+mj-lt"/>
                <a:sym typeface="Wingdings" pitchFamily="2" charset="2"/>
              </a:rPr>
              <a:t>:)</a:t>
            </a:r>
            <a:r>
              <a:rPr lang="en-US" sz="3600" dirty="0">
                <a:latin typeface="+mj-lt"/>
              </a:rPr>
              <a:t> from odd sequences of (</a:t>
            </a:r>
            <a:r>
              <a:rPr lang="en-US" sz="3600" dirty="0">
                <a:latin typeface="+mj-lt"/>
                <a:sym typeface="Wingdings" pitchFamily="2" charset="2"/>
              </a:rPr>
              <a:t>:)</a:t>
            </a:r>
            <a:r>
              <a:rPr lang="en-US" sz="3600" dirty="0">
                <a:latin typeface="+mj-lt"/>
              </a:rPr>
              <a:t>.</a:t>
            </a:r>
          </a:p>
        </p:txBody>
      </p:sp>
    </p:spTree>
    <p:extLst>
      <p:ext uri="{BB962C8B-B14F-4D97-AF65-F5344CB8AC3E}">
        <p14:creationId xmlns:p14="http://schemas.microsoft.com/office/powerpoint/2010/main" val="14207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3248094" y="4114026"/>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3969312" y="4877132"/>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
        <p:nvSpPr>
          <p:cNvPr id="14" name="TextBox 13">
            <a:extLst>
              <a:ext uri="{FF2B5EF4-FFF2-40B4-BE49-F238E27FC236}">
                <a16:creationId xmlns:a16="http://schemas.microsoft.com/office/drawing/2014/main" id="{1CAABE25-6471-4B46-A9A8-BDFD8826D9C6}"/>
              </a:ext>
            </a:extLst>
          </p:cNvPr>
          <p:cNvSpPr txBox="1"/>
          <p:nvPr/>
        </p:nvSpPr>
        <p:spPr>
          <a:xfrm>
            <a:off x="6367064" y="3991982"/>
            <a:ext cx="5296296"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Formal system which can be a foundation of mathematics in general, analogous to ZFC or HOTT.</a:t>
            </a:r>
          </a:p>
          <a:p>
            <a:pPr marL="285750" indent="-285750" algn="just">
              <a:buFont typeface="Arial" panose="020B0604020202020204" pitchFamily="34" charset="0"/>
              <a:buChar char="•"/>
            </a:pPr>
            <a:r>
              <a:rPr lang="en-US" dirty="0"/>
              <a:t>A computing system where all computations are proofs and vice versa.</a:t>
            </a:r>
          </a:p>
          <a:p>
            <a:pPr marL="285750" indent="-285750" algn="just">
              <a:buFont typeface="Arial" panose="020B0604020202020204" pitchFamily="34" charset="0"/>
              <a:buChar char="•"/>
            </a:pPr>
            <a:r>
              <a:rPr lang="en-US" dirty="0"/>
              <a:t>Analogue of categories and types appears naturally.</a:t>
            </a:r>
          </a:p>
          <a:p>
            <a:pPr marL="285750" indent="-285750" algn="just">
              <a:buFont typeface="Arial" panose="020B0604020202020204" pitchFamily="34" charset="0"/>
              <a:buChar char="•"/>
            </a:pPr>
            <a:r>
              <a:rPr lang="en-US" dirty="0"/>
              <a:t>Applications are mathematical exploration, proof assistance, “mathematical machine learning.”</a:t>
            </a:r>
          </a:p>
          <a:p>
            <a:pPr marL="285750" indent="-285750" algn="just">
              <a:buFont typeface="Arial" panose="020B0604020202020204" pitchFamily="34" charset="0"/>
              <a:buChar char="•"/>
            </a:pPr>
            <a:r>
              <a:rPr lang="en-US" dirty="0"/>
              <a:t>This is Model theory-like in the sense that we can address issues like the consistency of Mathematics.</a:t>
            </a:r>
          </a:p>
        </p:txBody>
      </p:sp>
      <p:sp>
        <p:nvSpPr>
          <p:cNvPr id="12" name="Rectangle 11">
            <a:extLst>
              <a:ext uri="{FF2B5EF4-FFF2-40B4-BE49-F238E27FC236}">
                <a16:creationId xmlns:a16="http://schemas.microsoft.com/office/drawing/2014/main" id="{1020EAEF-77B8-1344-8569-E22A90FD0C92}"/>
              </a:ext>
            </a:extLst>
          </p:cNvPr>
          <p:cNvSpPr/>
          <p:nvPr/>
        </p:nvSpPr>
        <p:spPr>
          <a:xfrm flipV="1">
            <a:off x="6367063" y="3936568"/>
            <a:ext cx="5442645" cy="2735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257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650CA-652A-9949-B0CA-5A4F96B87323}"/>
              </a:ext>
            </a:extLst>
          </p:cNvPr>
          <p:cNvSpPr txBox="1"/>
          <p:nvPr/>
        </p:nvSpPr>
        <p:spPr>
          <a:xfrm>
            <a:off x="766119" y="407773"/>
            <a:ext cx="10181967" cy="954107"/>
          </a:xfrm>
          <a:prstGeom prst="rect">
            <a:avLst/>
          </a:prstGeom>
          <a:noFill/>
        </p:spPr>
        <p:txBody>
          <a:bodyPr wrap="square" rtlCol="0">
            <a:spAutoFit/>
          </a:bodyPr>
          <a:lstStyle/>
          <a:p>
            <a:r>
              <a:rPr lang="en-US" sz="2800" dirty="0">
                <a:latin typeface="+mj-lt"/>
              </a:rPr>
              <a:t>Three of these data successfully distinguish the two samples.  One of these is… </a:t>
            </a:r>
          </a:p>
        </p:txBody>
      </p:sp>
      <p:sp>
        <p:nvSpPr>
          <p:cNvPr id="3" name="TextBox 2">
            <a:extLst>
              <a:ext uri="{FF2B5EF4-FFF2-40B4-BE49-F238E27FC236}">
                <a16:creationId xmlns:a16="http://schemas.microsoft.com/office/drawing/2014/main" id="{C240BF66-2D9C-EE40-854F-0A7BDBB46D94}"/>
              </a:ext>
            </a:extLst>
          </p:cNvPr>
          <p:cNvSpPr txBox="1"/>
          <p:nvPr/>
        </p:nvSpPr>
        <p:spPr>
          <a:xfrm>
            <a:off x="0" y="939059"/>
            <a:ext cx="12192000" cy="1107996"/>
          </a:xfrm>
          <a:prstGeom prst="rect">
            <a:avLst/>
          </a:prstGeom>
          <a:noFill/>
        </p:spPr>
        <p:txBody>
          <a:bodyPr wrap="square" rtlCol="0">
            <a:spAutoFit/>
          </a:bodyPr>
          <a:lstStyle/>
          <a:p>
            <a:pPr algn="ctr"/>
            <a:r>
              <a:rPr lang="en-US" sz="5400" dirty="0">
                <a:latin typeface="+mj-lt"/>
              </a:rPr>
              <a:t>aps</a:t>
            </a:r>
            <a:r>
              <a:rPr lang="en-US" sz="6600" dirty="0">
                <a:latin typeface="+mj-lt"/>
              </a:rPr>
              <a:t> </a:t>
            </a:r>
            <a:r>
              <a:rPr lang="en-US" sz="5400" dirty="0">
                <a:latin typeface="+mj-lt"/>
              </a:rPr>
              <a:t>not </a:t>
            </a:r>
            <a:endParaRPr lang="en-US" sz="6600" dirty="0">
              <a:latin typeface="+mj-lt"/>
            </a:endParaRPr>
          </a:p>
        </p:txBody>
      </p:sp>
      <p:sp>
        <p:nvSpPr>
          <p:cNvPr id="4" name="TextBox 3">
            <a:extLst>
              <a:ext uri="{FF2B5EF4-FFF2-40B4-BE49-F238E27FC236}">
                <a16:creationId xmlns:a16="http://schemas.microsoft.com/office/drawing/2014/main" id="{A3896E8D-106F-3547-B407-9CDC81FE9502}"/>
              </a:ext>
            </a:extLst>
          </p:cNvPr>
          <p:cNvSpPr txBox="1"/>
          <p:nvPr/>
        </p:nvSpPr>
        <p:spPr>
          <a:xfrm>
            <a:off x="1056641" y="2284478"/>
            <a:ext cx="4037090" cy="1015663"/>
          </a:xfrm>
          <a:prstGeom prst="rect">
            <a:avLst/>
          </a:prstGeom>
          <a:noFill/>
        </p:spPr>
        <p:txBody>
          <a:bodyPr wrap="square" rtlCol="0">
            <a:spAutoFit/>
          </a:bodyPr>
          <a:lstStyle/>
          <a:p>
            <a:r>
              <a:rPr lang="en-US" sz="2000" dirty="0"/>
              <a:t>Combinatorial operator that turns binary operations like (+ A : B) to a sequential sum like </a:t>
            </a:r>
            <a:r>
              <a:rPr lang="en-US" sz="2000" dirty="0" err="1"/>
              <a:t>a+b+c+d</a:t>
            </a:r>
            <a:r>
              <a:rPr lang="en-US" sz="2000" dirty="0"/>
              <a:t>…</a:t>
            </a:r>
          </a:p>
        </p:txBody>
      </p:sp>
      <p:sp>
        <p:nvSpPr>
          <p:cNvPr id="5" name="TextBox 4">
            <a:extLst>
              <a:ext uri="{FF2B5EF4-FFF2-40B4-BE49-F238E27FC236}">
                <a16:creationId xmlns:a16="http://schemas.microsoft.com/office/drawing/2014/main" id="{214E4D2B-02D1-6A41-84C4-28DC737C17D0}"/>
              </a:ext>
            </a:extLst>
          </p:cNvPr>
          <p:cNvSpPr txBox="1"/>
          <p:nvPr/>
        </p:nvSpPr>
        <p:spPr>
          <a:xfrm>
            <a:off x="7142480" y="2369424"/>
            <a:ext cx="3805606" cy="1015663"/>
          </a:xfrm>
          <a:prstGeom prst="rect">
            <a:avLst/>
          </a:prstGeom>
          <a:noFill/>
        </p:spPr>
        <p:txBody>
          <a:bodyPr wrap="square" rtlCol="0">
            <a:spAutoFit/>
          </a:bodyPr>
          <a:lstStyle/>
          <a:p>
            <a:r>
              <a:rPr lang="en-US" sz="2000" dirty="0"/>
              <a:t>Logical negation operation.  </a:t>
            </a:r>
            <a:r>
              <a:rPr lang="en-US" sz="2000" dirty="0" err="1"/>
              <a:t>not:X</a:t>
            </a:r>
            <a:r>
              <a:rPr lang="en-US" sz="2000" dirty="0"/>
              <a:t> is atomic if X is empty and </a:t>
            </a:r>
            <a:r>
              <a:rPr lang="en-US" sz="2000" dirty="0" err="1"/>
              <a:t>not:X</a:t>
            </a:r>
            <a:r>
              <a:rPr lang="en-US" sz="2000" dirty="0"/>
              <a:t> is empty if X is atomic.</a:t>
            </a:r>
          </a:p>
        </p:txBody>
      </p:sp>
      <p:pic>
        <p:nvPicPr>
          <p:cNvPr id="7" name="Picture 6">
            <a:extLst>
              <a:ext uri="{FF2B5EF4-FFF2-40B4-BE49-F238E27FC236}">
                <a16:creationId xmlns:a16="http://schemas.microsoft.com/office/drawing/2014/main" id="{AA3F868D-C203-CA43-A835-D7CAE5BDDE6D}"/>
              </a:ext>
            </a:extLst>
          </p:cNvPr>
          <p:cNvPicPr>
            <a:picLocks noChangeAspect="1"/>
          </p:cNvPicPr>
          <p:nvPr/>
        </p:nvPicPr>
        <p:blipFill>
          <a:blip r:embed="rId2"/>
          <a:stretch>
            <a:fillRect/>
          </a:stretch>
        </p:blipFill>
        <p:spPr>
          <a:xfrm>
            <a:off x="2411284" y="3647440"/>
            <a:ext cx="5918543" cy="2930817"/>
          </a:xfrm>
          <a:prstGeom prst="rect">
            <a:avLst/>
          </a:prstGeom>
        </p:spPr>
      </p:pic>
      <p:sp>
        <p:nvSpPr>
          <p:cNvPr id="8" name="Rectangle 7">
            <a:extLst>
              <a:ext uri="{FF2B5EF4-FFF2-40B4-BE49-F238E27FC236}">
                <a16:creationId xmlns:a16="http://schemas.microsoft.com/office/drawing/2014/main" id="{BC180D73-0A7A-AA45-B4FA-CBCF58A7857A}"/>
              </a:ext>
            </a:extLst>
          </p:cNvPr>
          <p:cNvSpPr/>
          <p:nvPr/>
        </p:nvSpPr>
        <p:spPr>
          <a:xfrm flipV="1">
            <a:off x="4460240" y="1107437"/>
            <a:ext cx="3302000" cy="914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5">
            <a:extLst>
              <a:ext uri="{FF2B5EF4-FFF2-40B4-BE49-F238E27FC236}">
                <a16:creationId xmlns:a16="http://schemas.microsoft.com/office/drawing/2014/main" id="{D60E5FDE-1711-5240-970E-837247F0B91F}"/>
              </a:ext>
            </a:extLst>
          </p:cNvPr>
          <p:cNvSpPr/>
          <p:nvPr/>
        </p:nvSpPr>
        <p:spPr>
          <a:xfrm>
            <a:off x="4897120" y="2082800"/>
            <a:ext cx="600751" cy="665346"/>
          </a:xfrm>
          <a:custGeom>
            <a:avLst/>
            <a:gdLst>
              <a:gd name="connsiteX0" fmla="*/ 0 w 600751"/>
              <a:gd name="connsiteY0" fmla="*/ 660400 h 665346"/>
              <a:gd name="connsiteX1" fmla="*/ 386080 w 600751"/>
              <a:gd name="connsiteY1" fmla="*/ 629920 h 665346"/>
              <a:gd name="connsiteX2" fmla="*/ 568960 w 600751"/>
              <a:gd name="connsiteY2" fmla="*/ 396240 h 665346"/>
              <a:gd name="connsiteX3" fmla="*/ 599440 w 600751"/>
              <a:gd name="connsiteY3" fmla="*/ 0 h 665346"/>
            </a:gdLst>
            <a:ahLst/>
            <a:cxnLst>
              <a:cxn ang="0">
                <a:pos x="connsiteX0" y="connsiteY0"/>
              </a:cxn>
              <a:cxn ang="0">
                <a:pos x="connsiteX1" y="connsiteY1"/>
              </a:cxn>
              <a:cxn ang="0">
                <a:pos x="connsiteX2" y="connsiteY2"/>
              </a:cxn>
              <a:cxn ang="0">
                <a:pos x="connsiteX3" y="connsiteY3"/>
              </a:cxn>
            </a:cxnLst>
            <a:rect l="l" t="t" r="r" b="b"/>
            <a:pathLst>
              <a:path w="600751" h="665346">
                <a:moveTo>
                  <a:pt x="0" y="660400"/>
                </a:moveTo>
                <a:cubicBezTo>
                  <a:pt x="145627" y="667173"/>
                  <a:pt x="291254" y="673947"/>
                  <a:pt x="386080" y="629920"/>
                </a:cubicBezTo>
                <a:cubicBezTo>
                  <a:pt x="480906" y="585893"/>
                  <a:pt x="533400" y="501227"/>
                  <a:pt x="568960" y="396240"/>
                </a:cubicBezTo>
                <a:cubicBezTo>
                  <a:pt x="604520" y="291253"/>
                  <a:pt x="601980" y="145626"/>
                  <a:pt x="599440" y="0"/>
                </a:cubicBezTo>
              </a:path>
            </a:pathLst>
          </a:custGeom>
          <a:noFill/>
          <a:ln w="476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B140D985-7E75-C44A-9E73-841CE098E0CC}"/>
              </a:ext>
            </a:extLst>
          </p:cNvPr>
          <p:cNvSpPr/>
          <p:nvPr/>
        </p:nvSpPr>
        <p:spPr>
          <a:xfrm flipH="1">
            <a:off x="6561162" y="2038103"/>
            <a:ext cx="506751" cy="710043"/>
          </a:xfrm>
          <a:custGeom>
            <a:avLst/>
            <a:gdLst>
              <a:gd name="connsiteX0" fmla="*/ 0 w 600751"/>
              <a:gd name="connsiteY0" fmla="*/ 660400 h 665346"/>
              <a:gd name="connsiteX1" fmla="*/ 386080 w 600751"/>
              <a:gd name="connsiteY1" fmla="*/ 629920 h 665346"/>
              <a:gd name="connsiteX2" fmla="*/ 568960 w 600751"/>
              <a:gd name="connsiteY2" fmla="*/ 396240 h 665346"/>
              <a:gd name="connsiteX3" fmla="*/ 599440 w 600751"/>
              <a:gd name="connsiteY3" fmla="*/ 0 h 665346"/>
            </a:gdLst>
            <a:ahLst/>
            <a:cxnLst>
              <a:cxn ang="0">
                <a:pos x="connsiteX0" y="connsiteY0"/>
              </a:cxn>
              <a:cxn ang="0">
                <a:pos x="connsiteX1" y="connsiteY1"/>
              </a:cxn>
              <a:cxn ang="0">
                <a:pos x="connsiteX2" y="connsiteY2"/>
              </a:cxn>
              <a:cxn ang="0">
                <a:pos x="connsiteX3" y="connsiteY3"/>
              </a:cxn>
            </a:cxnLst>
            <a:rect l="l" t="t" r="r" b="b"/>
            <a:pathLst>
              <a:path w="600751" h="665346">
                <a:moveTo>
                  <a:pt x="0" y="660400"/>
                </a:moveTo>
                <a:cubicBezTo>
                  <a:pt x="145627" y="667173"/>
                  <a:pt x="291254" y="673947"/>
                  <a:pt x="386080" y="629920"/>
                </a:cubicBezTo>
                <a:cubicBezTo>
                  <a:pt x="480906" y="585893"/>
                  <a:pt x="533400" y="501227"/>
                  <a:pt x="568960" y="396240"/>
                </a:cubicBezTo>
                <a:cubicBezTo>
                  <a:pt x="604520" y="291253"/>
                  <a:pt x="601980" y="145626"/>
                  <a:pt x="599440" y="0"/>
                </a:cubicBezTo>
              </a:path>
            </a:pathLst>
          </a:custGeom>
          <a:noFill/>
          <a:ln w="476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6831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2909-859D-4C4E-8DFF-6EB75AD8C446}"/>
              </a:ext>
            </a:extLst>
          </p:cNvPr>
          <p:cNvSpPr txBox="1"/>
          <p:nvPr/>
        </p:nvSpPr>
        <p:spPr>
          <a:xfrm>
            <a:off x="568410" y="691978"/>
            <a:ext cx="10181968" cy="584775"/>
          </a:xfrm>
          <a:prstGeom prst="rect">
            <a:avLst/>
          </a:prstGeom>
          <a:noFill/>
        </p:spPr>
        <p:txBody>
          <a:bodyPr wrap="square" rtlCol="0">
            <a:spAutoFit/>
          </a:bodyPr>
          <a:lstStyle/>
          <a:p>
            <a:r>
              <a:rPr lang="en-US" sz="3200" dirty="0">
                <a:latin typeface="+mj-lt"/>
              </a:rPr>
              <a:t>Conclusions which hopefully generalize…</a:t>
            </a:r>
          </a:p>
        </p:txBody>
      </p:sp>
      <p:sp>
        <p:nvSpPr>
          <p:cNvPr id="3" name="TextBox 2">
            <a:extLst>
              <a:ext uri="{FF2B5EF4-FFF2-40B4-BE49-F238E27FC236}">
                <a16:creationId xmlns:a16="http://schemas.microsoft.com/office/drawing/2014/main" id="{1E235EA4-82C7-7349-98CA-B7EF3B9FA8A1}"/>
              </a:ext>
            </a:extLst>
          </p:cNvPr>
          <p:cNvSpPr txBox="1"/>
          <p:nvPr/>
        </p:nvSpPr>
        <p:spPr>
          <a:xfrm>
            <a:off x="1173891" y="1556952"/>
            <a:ext cx="10144897" cy="3539430"/>
          </a:xfrm>
          <a:prstGeom prst="rect">
            <a:avLst/>
          </a:prstGeom>
          <a:noFill/>
        </p:spPr>
        <p:txBody>
          <a:bodyPr wrap="square" rtlCol="0">
            <a:spAutoFit/>
          </a:bodyPr>
          <a:lstStyle/>
          <a:p>
            <a:pPr marL="457200" indent="-457200">
              <a:buFont typeface="+mj-lt"/>
              <a:buAutoNum type="arabicPeriod"/>
            </a:pPr>
            <a:r>
              <a:rPr lang="en-US" sz="2800" dirty="0">
                <a:latin typeface="+mj-lt"/>
              </a:rPr>
              <a:t>The solution is clever.  </a:t>
            </a:r>
            <a:r>
              <a:rPr lang="en-US" sz="2800" b="1" dirty="0">
                <a:solidFill>
                  <a:srgbClr val="FF0000"/>
                </a:solidFill>
                <a:latin typeface="+mj-lt"/>
              </a:rPr>
              <a:t>aps not</a:t>
            </a:r>
            <a:r>
              <a:rPr lang="en-US" sz="2800" dirty="0">
                <a:solidFill>
                  <a:srgbClr val="FF0000"/>
                </a:solidFill>
                <a:latin typeface="+mj-lt"/>
              </a:rPr>
              <a:t> </a:t>
            </a:r>
            <a:r>
              <a:rPr lang="en-US" sz="2800" dirty="0">
                <a:latin typeface="+mj-lt"/>
              </a:rPr>
              <a:t>combines a combinatorial operator with a logical operator in a way that I did not think of beforehand. </a:t>
            </a:r>
          </a:p>
          <a:p>
            <a:pPr marL="457200" indent="-457200">
              <a:buFont typeface="+mj-lt"/>
              <a:buAutoNum type="arabicPeriod"/>
            </a:pPr>
            <a:r>
              <a:rPr lang="en-US" sz="2800" dirty="0">
                <a:latin typeface="+mj-lt"/>
              </a:rPr>
              <a:t>The solution generalizes.  The solution distinguishes the atomic parity of any data, not just sequences of (</a:t>
            </a:r>
            <a:r>
              <a:rPr lang="en-US" sz="2800" dirty="0">
                <a:latin typeface="+mj-lt"/>
                <a:sym typeface="Wingdings" pitchFamily="2" charset="2"/>
              </a:rPr>
              <a:t>:).</a:t>
            </a:r>
          </a:p>
          <a:p>
            <a:pPr marL="457200" indent="-457200">
              <a:buFont typeface="+mj-lt"/>
              <a:buAutoNum type="arabicPeriod"/>
            </a:pPr>
            <a:r>
              <a:rPr lang="en-US" sz="2800" dirty="0">
                <a:latin typeface="+mj-lt"/>
                <a:sym typeface="Wingdings" pitchFamily="2" charset="2"/>
              </a:rPr>
              <a:t>A slightly modification: </a:t>
            </a:r>
            <a:r>
              <a:rPr lang="en-US" sz="2800" b="1" dirty="0">
                <a:solidFill>
                  <a:srgbClr val="FF0000"/>
                </a:solidFill>
                <a:latin typeface="+mj-lt"/>
                <a:sym typeface="Wingdings" pitchFamily="2" charset="2"/>
              </a:rPr>
              <a:t>bool * aps not</a:t>
            </a:r>
            <a:r>
              <a:rPr lang="en-US" sz="2800" dirty="0">
                <a:latin typeface="+mj-lt"/>
                <a:sym typeface="Wingdings" pitchFamily="2" charset="2"/>
              </a:rPr>
              <a:t> is a space, so we are “getting a mathematical structure for free.”</a:t>
            </a:r>
          </a:p>
          <a:p>
            <a:pPr marL="457200" indent="-457200">
              <a:buFont typeface="+mj-lt"/>
              <a:buAutoNum type="arabicPeriod"/>
            </a:pPr>
            <a:r>
              <a:rPr lang="en-US" sz="2800" dirty="0">
                <a:latin typeface="+mj-lt"/>
                <a:sym typeface="Wingdings" pitchFamily="2" charset="2"/>
              </a:rPr>
              <a:t>The morphisms of the category </a:t>
            </a:r>
            <a:r>
              <a:rPr lang="en-US" sz="2800" b="1" dirty="0">
                <a:solidFill>
                  <a:srgbClr val="FF0000"/>
                </a:solidFill>
                <a:latin typeface="+mj-lt"/>
                <a:sym typeface="Wingdings" pitchFamily="2" charset="2"/>
              </a:rPr>
              <a:t>bool * aps no</a:t>
            </a:r>
            <a:r>
              <a:rPr lang="en-US" sz="2800" dirty="0">
                <a:solidFill>
                  <a:srgbClr val="FF0000"/>
                </a:solidFill>
                <a:latin typeface="+mj-lt"/>
                <a:sym typeface="Wingdings" pitchFamily="2" charset="2"/>
              </a:rPr>
              <a:t>t </a:t>
            </a:r>
            <a:r>
              <a:rPr lang="en-US" sz="2800" dirty="0">
                <a:latin typeface="+mj-lt"/>
                <a:sym typeface="Wingdings" pitchFamily="2" charset="2"/>
              </a:rPr>
              <a:t>are interesting.  They are functions which preserve the atomic parity of data.  </a:t>
            </a:r>
            <a:endParaRPr lang="en-US" sz="2800" dirty="0">
              <a:latin typeface="+mj-lt"/>
            </a:endParaRPr>
          </a:p>
        </p:txBody>
      </p:sp>
    </p:spTree>
    <p:extLst>
      <p:ext uri="{BB962C8B-B14F-4D97-AF65-F5344CB8AC3E}">
        <p14:creationId xmlns:p14="http://schemas.microsoft.com/office/powerpoint/2010/main" val="2031155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C7BAA1-6C68-E842-90D7-F8D25EBD23ED}"/>
              </a:ext>
            </a:extLst>
          </p:cNvPr>
          <p:cNvSpPr txBox="1"/>
          <p:nvPr/>
        </p:nvSpPr>
        <p:spPr>
          <a:xfrm>
            <a:off x="0" y="471638"/>
            <a:ext cx="12192000" cy="923330"/>
          </a:xfrm>
          <a:prstGeom prst="rect">
            <a:avLst/>
          </a:prstGeom>
          <a:noFill/>
        </p:spPr>
        <p:txBody>
          <a:bodyPr wrap="square" rtlCol="0">
            <a:spAutoFit/>
          </a:bodyPr>
          <a:lstStyle/>
          <a:p>
            <a:pPr algn="ctr"/>
            <a:r>
              <a:rPr lang="en-US" sz="5400" dirty="0">
                <a:latin typeface="+mj-lt"/>
              </a:rPr>
              <a:t>But does this contradict </a:t>
            </a:r>
            <a:r>
              <a:rPr lang="en-US" sz="5400" dirty="0" err="1">
                <a:latin typeface="+mj-lt"/>
              </a:rPr>
              <a:t>Godel</a:t>
            </a:r>
            <a:r>
              <a:rPr lang="en-US" sz="5400" dirty="0">
                <a:latin typeface="+mj-lt"/>
              </a:rPr>
              <a:t>?</a:t>
            </a:r>
          </a:p>
        </p:txBody>
      </p:sp>
      <p:sp>
        <p:nvSpPr>
          <p:cNvPr id="6" name="TextBox 5">
            <a:extLst>
              <a:ext uri="{FF2B5EF4-FFF2-40B4-BE49-F238E27FC236}">
                <a16:creationId xmlns:a16="http://schemas.microsoft.com/office/drawing/2014/main" id="{61A379DD-D049-0D40-9B9C-FDC51A2E6A4C}"/>
              </a:ext>
            </a:extLst>
          </p:cNvPr>
          <p:cNvSpPr txBox="1"/>
          <p:nvPr/>
        </p:nvSpPr>
        <p:spPr>
          <a:xfrm>
            <a:off x="898358" y="1636296"/>
            <a:ext cx="10395284" cy="3970318"/>
          </a:xfrm>
          <a:prstGeom prst="rect">
            <a:avLst/>
          </a:prstGeom>
          <a:noFill/>
        </p:spPr>
        <p:txBody>
          <a:bodyPr wrap="square" rtlCol="0">
            <a:spAutoFit/>
          </a:bodyPr>
          <a:lstStyle/>
          <a:p>
            <a:pPr marL="514350" indent="-514350">
              <a:buFont typeface="+mj-lt"/>
              <a:buAutoNum type="arabicPeriod"/>
            </a:pPr>
            <a:r>
              <a:rPr lang="en-US" sz="2800" dirty="0">
                <a:latin typeface="+mj-lt"/>
              </a:rPr>
              <a:t>We are claiming that empty data is “true” and atomic data is “false.”</a:t>
            </a:r>
          </a:p>
          <a:p>
            <a:pPr marL="514350" indent="-514350">
              <a:buFont typeface="+mj-lt"/>
              <a:buAutoNum type="arabicPeriod"/>
            </a:pPr>
            <a:r>
              <a:rPr lang="en-US" sz="2800" dirty="0">
                <a:latin typeface="+mj-lt"/>
              </a:rPr>
              <a:t>Since atoms cannot be changed by a definition, no data can be both true and false. </a:t>
            </a:r>
          </a:p>
          <a:p>
            <a:pPr marL="514350" indent="-514350">
              <a:buFont typeface="+mj-lt"/>
              <a:buAutoNum type="arabicPeriod"/>
            </a:pPr>
            <a:r>
              <a:rPr lang="en-US" sz="2800" dirty="0">
                <a:latin typeface="+mj-lt"/>
              </a:rPr>
              <a:t>If coda and mathematics are supposed to be the same thing, this appears to prove that mathematics is consistent.</a:t>
            </a:r>
          </a:p>
          <a:p>
            <a:pPr marL="514350" indent="-514350">
              <a:buFont typeface="+mj-lt"/>
              <a:buAutoNum type="arabicPeriod"/>
            </a:pPr>
            <a:r>
              <a:rPr lang="en-US" sz="2800" dirty="0">
                <a:latin typeface="+mj-lt"/>
              </a:rPr>
              <a:t>But this contradicts </a:t>
            </a:r>
            <a:r>
              <a:rPr lang="en-US" sz="2800" dirty="0" err="1">
                <a:latin typeface="+mj-lt"/>
              </a:rPr>
              <a:t>Godel</a:t>
            </a:r>
            <a:r>
              <a:rPr lang="en-US" sz="2800" dirty="0">
                <a:latin typeface="+mj-lt"/>
              </a:rPr>
              <a:t>, who showed that an axiomatic system at least as strong as </a:t>
            </a:r>
            <a:r>
              <a:rPr lang="en-US" sz="2800" dirty="0" err="1">
                <a:latin typeface="+mj-lt"/>
              </a:rPr>
              <a:t>Peano</a:t>
            </a:r>
            <a:r>
              <a:rPr lang="en-US" sz="2800" dirty="0">
                <a:latin typeface="+mj-lt"/>
              </a:rPr>
              <a:t> arithmetic cannot prove it’s own consistency.</a:t>
            </a:r>
          </a:p>
          <a:p>
            <a:pPr marL="514350" indent="-514350">
              <a:buFont typeface="+mj-lt"/>
              <a:buAutoNum type="arabicPeriod"/>
            </a:pPr>
            <a:r>
              <a:rPr lang="en-US" sz="2800" dirty="0">
                <a:latin typeface="+mj-lt"/>
              </a:rPr>
              <a:t>?</a:t>
            </a:r>
          </a:p>
        </p:txBody>
      </p:sp>
    </p:spTree>
    <p:extLst>
      <p:ext uri="{BB962C8B-B14F-4D97-AF65-F5344CB8AC3E}">
        <p14:creationId xmlns:p14="http://schemas.microsoft.com/office/powerpoint/2010/main" val="2214389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652849" y="784516"/>
            <a:ext cx="10950341" cy="584775"/>
          </a:xfrm>
          <a:prstGeom prst="rect">
            <a:avLst/>
          </a:prstGeom>
          <a:noFill/>
        </p:spPr>
        <p:txBody>
          <a:bodyPr wrap="square" rtlCol="0">
            <a:spAutoFit/>
          </a:bodyPr>
          <a:lstStyle/>
          <a:p>
            <a:r>
              <a:rPr lang="en-US" sz="3200" dirty="0">
                <a:latin typeface="+mj-lt"/>
              </a:rPr>
              <a:t>To see the answer, express “coda is consistent” in coda…</a:t>
            </a:r>
          </a:p>
        </p:txBody>
      </p:sp>
      <p:sp>
        <p:nvSpPr>
          <p:cNvPr id="5" name="TextBox 4">
            <a:extLst>
              <a:ext uri="{FF2B5EF4-FFF2-40B4-BE49-F238E27FC236}">
                <a16:creationId xmlns:a16="http://schemas.microsoft.com/office/drawing/2014/main" id="{CB113016-2473-DE47-BA7C-2BD0AFCF688B}"/>
              </a:ext>
            </a:extLst>
          </p:cNvPr>
          <p:cNvSpPr txBox="1"/>
          <p:nvPr/>
        </p:nvSpPr>
        <p:spPr>
          <a:xfrm>
            <a:off x="716888" y="1751798"/>
            <a:ext cx="10886302" cy="3046988"/>
          </a:xfrm>
          <a:prstGeom prst="rect">
            <a:avLst/>
          </a:prstGeom>
          <a:noFill/>
        </p:spPr>
        <p:txBody>
          <a:bodyPr wrap="square" rtlCol="0">
            <a:spAutoFit/>
          </a:bodyPr>
          <a:lstStyle/>
          <a:p>
            <a:r>
              <a:rPr lang="en-US" sz="3200" dirty="0">
                <a:latin typeface="+mj-lt"/>
              </a:rPr>
              <a:t>let CONSISTENT : </a:t>
            </a:r>
          </a:p>
          <a:p>
            <a:r>
              <a:rPr lang="en-US" sz="3200" dirty="0">
                <a:latin typeface="+mj-lt"/>
              </a:rPr>
              <a:t>        </a:t>
            </a:r>
            <a:r>
              <a:rPr lang="en-US" sz="3200" dirty="0" err="1">
                <a:latin typeface="+mj-lt"/>
              </a:rPr>
              <a:t>ap</a:t>
            </a:r>
            <a:r>
              <a:rPr lang="en-US" sz="3200" dirty="0">
                <a:latin typeface="+mj-lt"/>
              </a:rPr>
              <a:t> { XOR (</a:t>
            </a:r>
            <a:r>
              <a:rPr lang="en-US" sz="3200" dirty="0" err="1">
                <a:latin typeface="+mj-lt"/>
              </a:rPr>
              <a:t>coda:B</a:t>
            </a:r>
            <a:r>
              <a:rPr lang="en-US" sz="3200" dirty="0">
                <a:latin typeface="+mj-lt"/>
              </a:rPr>
              <a:t>) : (</a:t>
            </a:r>
            <a:r>
              <a:rPr lang="en-US" sz="3200" dirty="0" err="1">
                <a:latin typeface="+mj-lt"/>
              </a:rPr>
              <a:t>not:coda:B</a:t>
            </a:r>
            <a:r>
              <a:rPr lang="en-US" sz="3200" dirty="0">
                <a:latin typeface="+mj-lt"/>
              </a:rPr>
              <a:t>) } : </a:t>
            </a:r>
            <a:r>
              <a:rPr lang="en-US" sz="3200" dirty="0" err="1">
                <a:latin typeface="+mj-lt"/>
              </a:rPr>
              <a:t>allByteSequences</a:t>
            </a:r>
            <a:r>
              <a:rPr lang="en-US" sz="3200" dirty="0">
                <a:latin typeface="+mj-lt"/>
              </a:rPr>
              <a:t>:</a:t>
            </a:r>
          </a:p>
          <a:p>
            <a:endParaRPr lang="en-US" sz="3200" dirty="0">
              <a:latin typeface="+mj-lt"/>
            </a:endParaRPr>
          </a:p>
          <a:p>
            <a:r>
              <a:rPr lang="en-US" sz="3200" dirty="0">
                <a:latin typeface="+mj-lt"/>
              </a:rPr>
              <a:t>Then the answer is…</a:t>
            </a:r>
          </a:p>
          <a:p>
            <a:endParaRPr lang="en-US" sz="3200" dirty="0">
              <a:latin typeface="+mj-lt"/>
            </a:endParaRPr>
          </a:p>
          <a:p>
            <a:r>
              <a:rPr lang="en-US" sz="3200" dirty="0">
                <a:latin typeface="+mj-lt"/>
              </a:rPr>
              <a:t>CONSISTENT?</a:t>
            </a:r>
          </a:p>
        </p:txBody>
      </p:sp>
    </p:spTree>
    <p:extLst>
      <p:ext uri="{BB962C8B-B14F-4D97-AF65-F5344CB8AC3E}">
        <p14:creationId xmlns:p14="http://schemas.microsoft.com/office/powerpoint/2010/main" val="333014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652849" y="784516"/>
            <a:ext cx="10950341" cy="584775"/>
          </a:xfrm>
          <a:prstGeom prst="rect">
            <a:avLst/>
          </a:prstGeom>
          <a:noFill/>
        </p:spPr>
        <p:txBody>
          <a:bodyPr wrap="square" rtlCol="0">
            <a:spAutoFit/>
          </a:bodyPr>
          <a:lstStyle/>
          <a:p>
            <a:r>
              <a:rPr lang="en-US" sz="3200" dirty="0">
                <a:latin typeface="+mj-lt"/>
              </a:rPr>
              <a:t>To see the answer, express “coda is consistent” in coda…</a:t>
            </a:r>
          </a:p>
        </p:txBody>
      </p:sp>
      <p:sp>
        <p:nvSpPr>
          <p:cNvPr id="5" name="TextBox 4">
            <a:extLst>
              <a:ext uri="{FF2B5EF4-FFF2-40B4-BE49-F238E27FC236}">
                <a16:creationId xmlns:a16="http://schemas.microsoft.com/office/drawing/2014/main" id="{CB113016-2473-DE47-BA7C-2BD0AFCF688B}"/>
              </a:ext>
            </a:extLst>
          </p:cNvPr>
          <p:cNvSpPr txBox="1"/>
          <p:nvPr/>
        </p:nvSpPr>
        <p:spPr>
          <a:xfrm>
            <a:off x="716888" y="1751798"/>
            <a:ext cx="10886302" cy="4031873"/>
          </a:xfrm>
          <a:prstGeom prst="rect">
            <a:avLst/>
          </a:prstGeom>
          <a:noFill/>
        </p:spPr>
        <p:txBody>
          <a:bodyPr wrap="square" rtlCol="0">
            <a:spAutoFit/>
          </a:bodyPr>
          <a:lstStyle/>
          <a:p>
            <a:r>
              <a:rPr lang="en-US" sz="3200" dirty="0">
                <a:latin typeface="+mj-lt"/>
              </a:rPr>
              <a:t>let CONSISTENT : </a:t>
            </a:r>
          </a:p>
          <a:p>
            <a:r>
              <a:rPr lang="en-US" sz="3200" dirty="0">
                <a:latin typeface="+mj-lt"/>
              </a:rPr>
              <a:t>        </a:t>
            </a:r>
            <a:r>
              <a:rPr lang="en-US" sz="3200" dirty="0" err="1">
                <a:latin typeface="+mj-lt"/>
              </a:rPr>
              <a:t>ap</a:t>
            </a:r>
            <a:r>
              <a:rPr lang="en-US" sz="3200" dirty="0">
                <a:latin typeface="+mj-lt"/>
              </a:rPr>
              <a:t> { XOR (</a:t>
            </a:r>
            <a:r>
              <a:rPr lang="en-US" sz="3200" dirty="0" err="1">
                <a:latin typeface="+mj-lt"/>
              </a:rPr>
              <a:t>coda:B</a:t>
            </a:r>
            <a:r>
              <a:rPr lang="en-US" sz="3200" dirty="0">
                <a:latin typeface="+mj-lt"/>
              </a:rPr>
              <a:t>) : (</a:t>
            </a:r>
            <a:r>
              <a:rPr lang="en-US" sz="3200" dirty="0" err="1">
                <a:latin typeface="+mj-lt"/>
              </a:rPr>
              <a:t>not:coda:B</a:t>
            </a:r>
            <a:r>
              <a:rPr lang="en-US" sz="3200" dirty="0">
                <a:latin typeface="+mj-lt"/>
              </a:rPr>
              <a:t>) } : </a:t>
            </a:r>
            <a:r>
              <a:rPr lang="en-US" sz="3200" dirty="0" err="1">
                <a:latin typeface="+mj-lt"/>
              </a:rPr>
              <a:t>allByteSequences</a:t>
            </a:r>
            <a:r>
              <a:rPr lang="en-US" sz="3200" dirty="0">
                <a:latin typeface="+mj-lt"/>
              </a:rPr>
              <a:t>:</a:t>
            </a:r>
          </a:p>
          <a:p>
            <a:endParaRPr lang="en-US" sz="3200" dirty="0">
              <a:latin typeface="+mj-lt"/>
            </a:endParaRPr>
          </a:p>
          <a:p>
            <a:r>
              <a:rPr lang="en-US" sz="3200" dirty="0">
                <a:latin typeface="+mj-lt"/>
              </a:rPr>
              <a:t>Then the answer is…</a:t>
            </a:r>
          </a:p>
          <a:p>
            <a:endParaRPr lang="en-US" sz="3200" dirty="0">
              <a:latin typeface="+mj-lt"/>
            </a:endParaRPr>
          </a:p>
          <a:p>
            <a:r>
              <a:rPr lang="en-US" sz="3200" dirty="0">
                <a:latin typeface="+mj-lt"/>
              </a:rPr>
              <a:t>CONSISTENT?</a:t>
            </a:r>
          </a:p>
          <a:p>
            <a:endParaRPr lang="en-US" sz="3200" dirty="0">
              <a:latin typeface="+mj-lt"/>
            </a:endParaRPr>
          </a:p>
          <a:p>
            <a:r>
              <a:rPr lang="en-US" sz="3200" dirty="0">
                <a:latin typeface="+mj-lt"/>
              </a:rPr>
              <a:t>() () () () () () … (…undecided…)</a:t>
            </a:r>
          </a:p>
        </p:txBody>
      </p:sp>
      <p:sp>
        <p:nvSpPr>
          <p:cNvPr id="3" name="TextBox 2">
            <a:extLst>
              <a:ext uri="{FF2B5EF4-FFF2-40B4-BE49-F238E27FC236}">
                <a16:creationId xmlns:a16="http://schemas.microsoft.com/office/drawing/2014/main" id="{72A3288E-126D-8E41-8DAD-966BE716B30E}"/>
              </a:ext>
            </a:extLst>
          </p:cNvPr>
          <p:cNvSpPr txBox="1"/>
          <p:nvPr/>
        </p:nvSpPr>
        <p:spPr>
          <a:xfrm>
            <a:off x="6294921" y="3378467"/>
            <a:ext cx="5072514" cy="1815882"/>
          </a:xfrm>
          <a:prstGeom prst="rect">
            <a:avLst/>
          </a:prstGeom>
          <a:noFill/>
        </p:spPr>
        <p:txBody>
          <a:bodyPr wrap="square" rtlCol="0">
            <a:spAutoFit/>
          </a:bodyPr>
          <a:lstStyle/>
          <a:p>
            <a:r>
              <a:rPr lang="en-US" sz="3600" dirty="0">
                <a:latin typeface="Papyrus Condensed" panose="020B0602040200020303" pitchFamily="34" charset="77"/>
              </a:rPr>
              <a:t>If you accept Coda as “mathematics”, then mathematics </a:t>
            </a:r>
            <a:r>
              <a:rPr lang="en-US" sz="4000" b="1" dirty="0">
                <a:solidFill>
                  <a:srgbClr val="FF0000"/>
                </a:solidFill>
                <a:latin typeface="Papyrus Condensed" panose="020B0602040200020303" pitchFamily="34" charset="77"/>
              </a:rPr>
              <a:t>is</a:t>
            </a:r>
            <a:r>
              <a:rPr lang="en-US" sz="3600" dirty="0">
                <a:latin typeface="Papyrus Condensed" panose="020B0602040200020303" pitchFamily="34" charset="77"/>
              </a:rPr>
              <a:t> consistent in this sense.  </a:t>
            </a:r>
          </a:p>
        </p:txBody>
      </p:sp>
      <p:sp>
        <p:nvSpPr>
          <p:cNvPr id="6" name="Freeform 5">
            <a:extLst>
              <a:ext uri="{FF2B5EF4-FFF2-40B4-BE49-F238E27FC236}">
                <a16:creationId xmlns:a16="http://schemas.microsoft.com/office/drawing/2014/main" id="{72D15476-A31A-8B4B-B6FA-3C11610E0042}"/>
              </a:ext>
            </a:extLst>
          </p:cNvPr>
          <p:cNvSpPr/>
          <p:nvPr/>
        </p:nvSpPr>
        <p:spPr>
          <a:xfrm>
            <a:off x="6015789" y="5072514"/>
            <a:ext cx="2136809" cy="654551"/>
          </a:xfrm>
          <a:custGeom>
            <a:avLst/>
            <a:gdLst>
              <a:gd name="connsiteX0" fmla="*/ 2136809 w 2136809"/>
              <a:gd name="connsiteY0" fmla="*/ 0 h 654551"/>
              <a:gd name="connsiteX1" fmla="*/ 1886552 w 2136809"/>
              <a:gd name="connsiteY1" fmla="*/ 490888 h 654551"/>
              <a:gd name="connsiteX2" fmla="*/ 1145407 w 2136809"/>
              <a:gd name="connsiteY2" fmla="*/ 654518 h 654551"/>
              <a:gd name="connsiteX3" fmla="*/ 0 w 2136809"/>
              <a:gd name="connsiteY3" fmla="*/ 481263 h 654551"/>
            </a:gdLst>
            <a:ahLst/>
            <a:cxnLst>
              <a:cxn ang="0">
                <a:pos x="connsiteX0" y="connsiteY0"/>
              </a:cxn>
              <a:cxn ang="0">
                <a:pos x="connsiteX1" y="connsiteY1"/>
              </a:cxn>
              <a:cxn ang="0">
                <a:pos x="connsiteX2" y="connsiteY2"/>
              </a:cxn>
              <a:cxn ang="0">
                <a:pos x="connsiteX3" y="connsiteY3"/>
              </a:cxn>
            </a:cxnLst>
            <a:rect l="l" t="t" r="r" b="b"/>
            <a:pathLst>
              <a:path w="2136809" h="654551">
                <a:moveTo>
                  <a:pt x="2136809" y="0"/>
                </a:moveTo>
                <a:cubicBezTo>
                  <a:pt x="2094297" y="190901"/>
                  <a:pt x="2051786" y="381802"/>
                  <a:pt x="1886552" y="490888"/>
                </a:cubicBezTo>
                <a:cubicBezTo>
                  <a:pt x="1721318" y="599974"/>
                  <a:pt x="1459832" y="656122"/>
                  <a:pt x="1145407" y="654518"/>
                </a:cubicBezTo>
                <a:cubicBezTo>
                  <a:pt x="830982" y="652914"/>
                  <a:pt x="415491" y="567088"/>
                  <a:pt x="0" y="481263"/>
                </a:cubicBezTo>
              </a:path>
            </a:pathLst>
          </a:custGeom>
          <a:noFill/>
          <a:ln w="47625">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776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2F38E-6000-6349-BF8B-637DB57FD1C4}"/>
              </a:ext>
            </a:extLst>
          </p:cNvPr>
          <p:cNvPicPr>
            <a:picLocks noChangeAspect="1"/>
          </p:cNvPicPr>
          <p:nvPr/>
        </p:nvPicPr>
        <p:blipFill>
          <a:blip r:embed="rId2"/>
          <a:stretch>
            <a:fillRect/>
          </a:stretch>
        </p:blipFill>
        <p:spPr>
          <a:xfrm>
            <a:off x="267150" y="0"/>
            <a:ext cx="9791952" cy="6858000"/>
          </a:xfrm>
          <a:prstGeom prst="rect">
            <a:avLst/>
          </a:prstGeom>
        </p:spPr>
      </p:pic>
    </p:spTree>
    <p:extLst>
      <p:ext uri="{BB962C8B-B14F-4D97-AF65-F5344CB8AC3E}">
        <p14:creationId xmlns:p14="http://schemas.microsoft.com/office/powerpoint/2010/main" val="1530803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6AF09-A469-B441-A7BB-BB392A585E00}"/>
              </a:ext>
            </a:extLst>
          </p:cNvPr>
          <p:cNvPicPr>
            <a:picLocks noChangeAspect="1"/>
          </p:cNvPicPr>
          <p:nvPr/>
        </p:nvPicPr>
        <p:blipFill>
          <a:blip r:embed="rId2"/>
          <a:stretch>
            <a:fillRect/>
          </a:stretch>
        </p:blipFill>
        <p:spPr>
          <a:xfrm>
            <a:off x="0" y="0"/>
            <a:ext cx="12192000" cy="6605914"/>
          </a:xfrm>
          <a:prstGeom prst="rect">
            <a:avLst/>
          </a:prstGeom>
        </p:spPr>
      </p:pic>
    </p:spTree>
    <p:extLst>
      <p:ext uri="{BB962C8B-B14F-4D97-AF65-F5344CB8AC3E}">
        <p14:creationId xmlns:p14="http://schemas.microsoft.com/office/powerpoint/2010/main" val="41368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E0266-1EA1-4C4B-B47D-FC900462C740}"/>
              </a:ext>
            </a:extLst>
          </p:cNvPr>
          <p:cNvSpPr txBox="1"/>
          <p:nvPr/>
        </p:nvSpPr>
        <p:spPr>
          <a:xfrm>
            <a:off x="903170" y="798897"/>
            <a:ext cx="10385659" cy="5632311"/>
          </a:xfrm>
          <a:prstGeom prst="rect">
            <a:avLst/>
          </a:prstGeom>
          <a:noFill/>
        </p:spPr>
        <p:txBody>
          <a:bodyPr wrap="square" rtlCol="0">
            <a:spAutoFit/>
          </a:bodyPr>
          <a:lstStyle/>
          <a:p>
            <a:pPr marL="342900" indent="-342900">
              <a:buFont typeface="Arial" panose="020B0604020202020204" pitchFamily="34" charset="0"/>
              <a:buChar char="•"/>
            </a:pPr>
            <a:r>
              <a:rPr lang="en-US" dirty="0"/>
              <a:t>Axiomatic formal system aimed at mathematics in general. </a:t>
            </a:r>
          </a:p>
          <a:p>
            <a:pPr marL="800100" lvl="1" indent="-342900">
              <a:buFont typeface="Arial" panose="020B0604020202020204" pitchFamily="34" charset="0"/>
              <a:buChar char="•"/>
            </a:pPr>
            <a:r>
              <a:rPr lang="en-US" dirty="0"/>
              <a:t>Pure data with natural algebra A B, A:B</a:t>
            </a:r>
          </a:p>
          <a:p>
            <a:pPr marL="800100" lvl="1" indent="-342900">
              <a:buFont typeface="Arial" panose="020B0604020202020204" pitchFamily="34" charset="0"/>
              <a:buChar char="•"/>
            </a:pPr>
            <a:r>
              <a:rPr lang="en-US" dirty="0"/>
              <a:t>Definitions added to a “context”</a:t>
            </a:r>
          </a:p>
          <a:p>
            <a:pPr marL="800100" lvl="1" indent="-342900">
              <a:buFont typeface="Arial" panose="020B0604020202020204" pitchFamily="34" charset="0"/>
              <a:buChar char="•"/>
            </a:pPr>
            <a:r>
              <a:rPr lang="en-US" dirty="0"/>
              <a:t>Only one axiom: The Axiom of Definition</a:t>
            </a:r>
          </a:p>
          <a:p>
            <a:pPr marL="800100" lvl="1" indent="-342900">
              <a:buFont typeface="Arial" panose="020B0604020202020204" pitchFamily="34" charset="0"/>
              <a:buChar char="•"/>
            </a:pPr>
            <a:r>
              <a:rPr lang="en-US" dirty="0"/>
              <a:t>Mathematical objects are different types of pure data</a:t>
            </a:r>
          </a:p>
          <a:p>
            <a:pPr marL="800100" lvl="1" indent="-342900">
              <a:buFont typeface="Arial" panose="020B0604020202020204" pitchFamily="34" charset="0"/>
              <a:buChar char="•"/>
            </a:pPr>
            <a:r>
              <a:rPr lang="en-US" dirty="0"/>
              <a:t>Context determines equality which determines mathematical meaning</a:t>
            </a:r>
          </a:p>
          <a:p>
            <a:pPr marL="342900" indent="-342900">
              <a:buFont typeface="Arial" panose="020B0604020202020204" pitchFamily="34" charset="0"/>
              <a:buChar char="•"/>
            </a:pPr>
            <a:r>
              <a:rPr lang="en-US" dirty="0"/>
              <a:t>Internal Logic</a:t>
            </a:r>
          </a:p>
          <a:p>
            <a:pPr marL="800100" lvl="1" indent="-342900">
              <a:buFont typeface="Arial" panose="020B0604020202020204" pitchFamily="34" charset="0"/>
              <a:buChar char="•"/>
            </a:pPr>
            <a:r>
              <a:rPr lang="en-US" dirty="0"/>
              <a:t>True/false/undecided </a:t>
            </a:r>
            <a:r>
              <a:rPr lang="en-US" dirty="0">
                <a:sym typeface="Wingdings" pitchFamily="2" charset="2"/>
              </a:rPr>
              <a:t> empty/atomic/neither data</a:t>
            </a:r>
          </a:p>
          <a:p>
            <a:pPr marL="342900" indent="-342900">
              <a:buFont typeface="Arial" panose="020B0604020202020204" pitchFamily="34" charset="0"/>
              <a:buChar char="•"/>
            </a:pPr>
            <a:r>
              <a:rPr lang="en-US" dirty="0">
                <a:sym typeface="Wingdings" pitchFamily="2" charset="2"/>
              </a:rPr>
              <a:t>Internal language</a:t>
            </a:r>
          </a:p>
          <a:p>
            <a:pPr marL="800100" lvl="1" indent="-342900">
              <a:buFont typeface="Arial" panose="020B0604020202020204" pitchFamily="34" charset="0"/>
              <a:buChar char="•"/>
            </a:pPr>
            <a:r>
              <a:rPr lang="en-US" dirty="0">
                <a:sym typeface="Wingdings" pitchFamily="2" charset="2"/>
              </a:rPr>
              <a:t>Language is a definition like any other</a:t>
            </a:r>
          </a:p>
          <a:p>
            <a:pPr marL="800100" lvl="1" indent="-342900">
              <a:buFont typeface="Arial" panose="020B0604020202020204" pitchFamily="34" charset="0"/>
              <a:buChar char="•"/>
            </a:pPr>
            <a:r>
              <a:rPr lang="en-US" dirty="0">
                <a:sym typeface="Wingdings" pitchFamily="2" charset="2"/>
              </a:rPr>
              <a:t>Language expressions freely mix during “evaluation”</a:t>
            </a:r>
          </a:p>
          <a:p>
            <a:pPr marL="342900" indent="-342900">
              <a:buFont typeface="Arial" panose="020B0604020202020204" pitchFamily="34" charset="0"/>
              <a:buChar char="•"/>
            </a:pPr>
            <a:r>
              <a:rPr lang="en-US" dirty="0">
                <a:sym typeface="Wingdings" pitchFamily="2" charset="2"/>
              </a:rPr>
              <a:t>Proof and computation</a:t>
            </a:r>
          </a:p>
          <a:p>
            <a:pPr marL="800100" lvl="1" indent="-342900">
              <a:buFont typeface="Arial" panose="020B0604020202020204" pitchFamily="34" charset="0"/>
              <a:buChar char="•"/>
            </a:pPr>
            <a:r>
              <a:rPr lang="en-US" dirty="0">
                <a:sym typeface="Wingdings" pitchFamily="2" charset="2"/>
              </a:rPr>
              <a:t>All proofs are computations.  All computations are proofs. </a:t>
            </a:r>
          </a:p>
          <a:p>
            <a:pPr marL="342900" indent="-342900">
              <a:buFont typeface="Arial" panose="020B0604020202020204" pitchFamily="34" charset="0"/>
              <a:buChar char="•"/>
            </a:pPr>
            <a:r>
              <a:rPr lang="en-US" dirty="0">
                <a:sym typeface="Wingdings" pitchFamily="2" charset="2"/>
              </a:rPr>
              <a:t>Abstract spaces</a:t>
            </a:r>
          </a:p>
          <a:p>
            <a:pPr marL="800100" lvl="1" indent="-342900">
              <a:buFont typeface="Arial" panose="020B0604020202020204" pitchFamily="34" charset="0"/>
              <a:buChar char="•"/>
            </a:pPr>
            <a:r>
              <a:rPr lang="en-US" dirty="0">
                <a:sym typeface="Wingdings" pitchFamily="2" charset="2"/>
              </a:rPr>
              <a:t>Analogues of types in type theory and categories in category theory naturally appear as “spaces”.</a:t>
            </a:r>
          </a:p>
          <a:p>
            <a:pPr marL="800100" lvl="1" indent="-342900">
              <a:buFont typeface="Arial" panose="020B0604020202020204" pitchFamily="34" charset="0"/>
              <a:buChar char="•"/>
            </a:pPr>
            <a:r>
              <a:rPr lang="en-US" dirty="0">
                <a:sym typeface="Wingdings" pitchFamily="2" charset="2"/>
              </a:rPr>
              <a:t>There appears to be an interesting abstract theory of spaces.</a:t>
            </a:r>
          </a:p>
          <a:p>
            <a:pPr marL="800100" lvl="1" indent="-342900">
              <a:buFont typeface="Arial" panose="020B0604020202020204" pitchFamily="34" charset="0"/>
              <a:buChar char="•"/>
            </a:pPr>
            <a:r>
              <a:rPr lang="en-US" dirty="0">
                <a:sym typeface="Wingdings" pitchFamily="2" charset="2"/>
              </a:rPr>
              <a:t>First tries at “Mathematical machine learning” yields interesting results.</a:t>
            </a:r>
          </a:p>
          <a:p>
            <a:pPr marL="342900" indent="-342900">
              <a:buFont typeface="Arial" panose="020B0604020202020204" pitchFamily="34" charset="0"/>
              <a:buChar char="•"/>
            </a:pPr>
            <a:r>
              <a:rPr lang="en-US" dirty="0">
                <a:sym typeface="Wingdings" pitchFamily="2" charset="2"/>
              </a:rPr>
              <a:t>Global issues</a:t>
            </a:r>
          </a:p>
          <a:p>
            <a:pPr marL="800100" lvl="1" indent="-342900">
              <a:buFont typeface="Arial" panose="020B0604020202020204" pitchFamily="34" charset="0"/>
              <a:buChar char="•"/>
            </a:pPr>
            <a:r>
              <a:rPr lang="en-US" dirty="0">
                <a:sym typeface="Wingdings" pitchFamily="2" charset="2"/>
              </a:rPr>
              <a:t>Mathematics is “consistent” in a specific described sense.</a:t>
            </a:r>
          </a:p>
          <a:p>
            <a:pPr marL="800100" lvl="1" indent="-342900">
              <a:buFont typeface="Arial" panose="020B0604020202020204" pitchFamily="34" charset="0"/>
              <a:buChar char="•"/>
            </a:pPr>
            <a:r>
              <a:rPr lang="en-US" dirty="0">
                <a:sym typeface="Wingdings" pitchFamily="2" charset="2"/>
              </a:rPr>
              <a:t>Direct computation of “paradoxes” gains confidence in logic.</a:t>
            </a:r>
          </a:p>
        </p:txBody>
      </p:sp>
      <p:sp>
        <p:nvSpPr>
          <p:cNvPr id="4" name="TextBox 3">
            <a:extLst>
              <a:ext uri="{FF2B5EF4-FFF2-40B4-BE49-F238E27FC236}">
                <a16:creationId xmlns:a16="http://schemas.microsoft.com/office/drawing/2014/main" id="{145CA865-6AEA-764B-AB19-60CE121312E3}"/>
              </a:ext>
            </a:extLst>
          </p:cNvPr>
          <p:cNvSpPr txBox="1"/>
          <p:nvPr/>
        </p:nvSpPr>
        <p:spPr>
          <a:xfrm>
            <a:off x="0" y="86625"/>
            <a:ext cx="12192000" cy="707886"/>
          </a:xfrm>
          <a:prstGeom prst="rect">
            <a:avLst/>
          </a:prstGeom>
          <a:noFill/>
        </p:spPr>
        <p:txBody>
          <a:bodyPr wrap="square" rtlCol="0">
            <a:spAutoFit/>
          </a:bodyPr>
          <a:lstStyle/>
          <a:p>
            <a:pPr algn="ctr"/>
            <a:r>
              <a:rPr lang="en-US" sz="4000" dirty="0">
                <a:latin typeface="+mj-lt"/>
              </a:rPr>
              <a:t>Summary</a:t>
            </a:r>
          </a:p>
        </p:txBody>
      </p:sp>
    </p:spTree>
    <p:extLst>
      <p:ext uri="{BB962C8B-B14F-4D97-AF65-F5344CB8AC3E}">
        <p14:creationId xmlns:p14="http://schemas.microsoft.com/office/powerpoint/2010/main" val="2272362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78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205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226146" y="1475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226146" y="1475821"/>
                <a:ext cx="6746983" cy="1815882"/>
              </a:xfrm>
              <a:prstGeom prst="rect">
                <a:avLst/>
              </a:prstGeom>
              <a:blipFill>
                <a:blip r:embed="rId2"/>
                <a:stretch>
                  <a:fillRect l="-1880" t="-3472"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226145" y="3873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226145" y="3873432"/>
                <a:ext cx="6746983" cy="1815882"/>
              </a:xfrm>
              <a:prstGeom prst="rect">
                <a:avLst/>
              </a:prstGeom>
              <a:blipFill>
                <a:blip r:embed="rId3"/>
                <a:stretch>
                  <a:fillRect l="-1880" t="-2778"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533400" y="1598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533400" y="4181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4" name="TextBox 13">
            <a:extLst>
              <a:ext uri="{FF2B5EF4-FFF2-40B4-BE49-F238E27FC236}">
                <a16:creationId xmlns:a16="http://schemas.microsoft.com/office/drawing/2014/main" id="{C2BE0944-293E-C44E-B500-26511670E7A8}"/>
              </a:ext>
            </a:extLst>
          </p:cNvPr>
          <p:cNvSpPr txBox="1"/>
          <p:nvPr/>
        </p:nvSpPr>
        <p:spPr>
          <a:xfrm>
            <a:off x="0" y="376180"/>
            <a:ext cx="12192000" cy="646331"/>
          </a:xfrm>
          <a:prstGeom prst="rect">
            <a:avLst/>
          </a:prstGeom>
          <a:noFill/>
        </p:spPr>
        <p:txBody>
          <a:bodyPr wrap="square" rtlCol="0">
            <a:spAutoFit/>
          </a:bodyPr>
          <a:lstStyle/>
          <a:p>
            <a:pPr algn="ctr"/>
            <a:r>
              <a:rPr lang="en-US" sz="3600" dirty="0">
                <a:latin typeface="+mj-lt"/>
              </a:rPr>
              <a:t>Mathematics is defined by formal systems</a:t>
            </a:r>
          </a:p>
        </p:txBody>
      </p:sp>
      <p:sp>
        <p:nvSpPr>
          <p:cNvPr id="15" name="TextBox 14">
            <a:extLst>
              <a:ext uri="{FF2B5EF4-FFF2-40B4-BE49-F238E27FC236}">
                <a16:creationId xmlns:a16="http://schemas.microsoft.com/office/drawing/2014/main" id="{525F3801-81CE-DA46-A44B-651D2A9BEAB7}"/>
              </a:ext>
            </a:extLst>
          </p:cNvPr>
          <p:cNvSpPr txBox="1"/>
          <p:nvPr/>
        </p:nvSpPr>
        <p:spPr>
          <a:xfrm>
            <a:off x="8061778" y="2506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267700" y="1736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5067300" y="3860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859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925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CBD3FA-DBEE-4745-BD00-150285E431D5}"/>
              </a:ext>
            </a:extLst>
          </p:cNvPr>
          <p:cNvSpPr txBox="1"/>
          <p:nvPr/>
        </p:nvSpPr>
        <p:spPr>
          <a:xfrm>
            <a:off x="1010653" y="356135"/>
            <a:ext cx="9721515" cy="3970318"/>
          </a:xfrm>
          <a:prstGeom prst="rect">
            <a:avLst/>
          </a:prstGeom>
          <a:noFill/>
        </p:spPr>
        <p:txBody>
          <a:bodyPr wrap="square" rtlCol="0">
            <a:spAutoFit/>
          </a:bodyPr>
          <a:lstStyle/>
          <a:p>
            <a:r>
              <a:rPr lang="en-US" dirty="0"/>
              <a:t>Typical Mathematical Questions</a:t>
            </a:r>
          </a:p>
          <a:p>
            <a:endParaRPr lang="en-US" dirty="0"/>
          </a:p>
          <a:p>
            <a:endParaRPr lang="en-US" dirty="0"/>
          </a:p>
          <a:p>
            <a:r>
              <a:rPr lang="en-US" dirty="0"/>
              <a:t>skip n? : prime : </a:t>
            </a:r>
            <a:r>
              <a:rPr lang="en-US" dirty="0" err="1"/>
              <a:t>nat</a:t>
            </a:r>
            <a:r>
              <a:rPr lang="en-US" dirty="0"/>
              <a:t> : 0 </a:t>
            </a:r>
          </a:p>
          <a:p>
            <a:endParaRPr lang="en-US" dirty="0"/>
          </a:p>
          <a:p>
            <a:r>
              <a:rPr lang="en-US" dirty="0"/>
              <a:t>sum n : X? Y? = sum n : Y? X? </a:t>
            </a:r>
          </a:p>
          <a:p>
            <a:endParaRPr lang="en-US" dirty="0"/>
          </a:p>
          <a:p>
            <a:r>
              <a:rPr lang="en-US" dirty="0"/>
              <a:t>Coda is consistent </a:t>
            </a:r>
          </a:p>
          <a:p>
            <a:endParaRPr lang="en-US" dirty="0"/>
          </a:p>
          <a:p>
            <a:r>
              <a:rPr lang="en-US" dirty="0"/>
              <a:t>def Space : { B : X? Y? = B : (B:X?) (B:Y?) } </a:t>
            </a:r>
          </a:p>
          <a:p>
            <a:endParaRPr lang="en-US" dirty="0"/>
          </a:p>
          <a:p>
            <a:r>
              <a:rPr lang="en-US" dirty="0"/>
              <a:t>def Group : { (</a:t>
            </a:r>
            <a:r>
              <a:rPr lang="en-US" dirty="0" err="1"/>
              <a:t>Space:B</a:t>
            </a:r>
            <a:r>
              <a:rPr lang="en-US" dirty="0"/>
              <a:t>) (</a:t>
            </a:r>
            <a:r>
              <a:rPr lang="en-US" dirty="0" err="1"/>
              <a:t>Antispace</a:t>
            </a:r>
            <a:r>
              <a:rPr lang="en-US" dirty="0"/>
              <a:t> A : B) } </a:t>
            </a:r>
          </a:p>
          <a:p>
            <a:endParaRPr lang="en-US" dirty="0"/>
          </a:p>
          <a:p>
            <a:endParaRPr lang="en-US" dirty="0"/>
          </a:p>
        </p:txBody>
      </p:sp>
    </p:spTree>
    <p:extLst>
      <p:ext uri="{BB962C8B-B14F-4D97-AF65-F5344CB8AC3E}">
        <p14:creationId xmlns:p14="http://schemas.microsoft.com/office/powerpoint/2010/main" val="527397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632311"/>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r>
              <a:rPr lang="en-US" sz="2400" dirty="0">
                <a:latin typeface="+mj-lt"/>
              </a:rPr>
              <a:t>Assume: </a:t>
            </a:r>
          </a:p>
          <a:p>
            <a:endParaRPr lang="en-US" sz="2400" dirty="0">
              <a:latin typeface="+mj-lt"/>
            </a:endParaRPr>
          </a:p>
          <a:p>
            <a:pPr marL="342900" indent="-342900">
              <a:buFont typeface="Arial" panose="020B0604020202020204" pitchFamily="34" charset="0"/>
              <a:buChar char="•"/>
            </a:pPr>
            <a:r>
              <a:rPr lang="en-US" sz="2400" dirty="0">
                <a:latin typeface="+mj-lt"/>
              </a:rPr>
              <a:t>…a </a:t>
            </a:r>
            <a:r>
              <a:rPr lang="en-US" sz="2400" dirty="0" err="1">
                <a:latin typeface="+mj-lt"/>
              </a:rPr>
              <a:t>Godel</a:t>
            </a:r>
            <a:r>
              <a:rPr lang="en-US" sz="2400" dirty="0">
                <a:latin typeface="+mj-lt"/>
              </a:rPr>
              <a:t> sentence G exists that says of itself that G is not provable in PA.</a:t>
            </a:r>
          </a:p>
          <a:p>
            <a:pPr marL="342900" indent="-342900">
              <a:buFont typeface="Arial" panose="020B0604020202020204" pitchFamily="34" charset="0"/>
              <a:buChar char="•"/>
            </a:pPr>
            <a:r>
              <a:rPr lang="en-US" sz="2400" dirty="0">
                <a:latin typeface="+mj-lt"/>
              </a:rPr>
              <a:t>…that PA is consistent, meaning that PA proved sentences are platonically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PA.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G is platonically true, but G is not provable within PA.</a:t>
            </a:r>
          </a:p>
        </p:txBody>
      </p:sp>
    </p:spTree>
    <p:extLst>
      <p:ext uri="{BB962C8B-B14F-4D97-AF65-F5344CB8AC3E}">
        <p14:creationId xmlns:p14="http://schemas.microsoft.com/office/powerpoint/2010/main" val="2663033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a:t>
            </a:r>
            <a:r>
              <a:rPr lang="en-US" sz="2400" b="1" dirty="0">
                <a:solidFill>
                  <a:srgbClr val="FF0000"/>
                </a:solidFill>
                <a:latin typeface="+mj-lt"/>
              </a:rPr>
              <a:t>coda</a:t>
            </a:r>
            <a:r>
              <a:rPr lang="en-US" sz="2400" dirty="0">
                <a:latin typeface="+mj-lt"/>
              </a:rPr>
              <a:t>.</a:t>
            </a:r>
          </a:p>
          <a:p>
            <a:pPr marL="342900" indent="-342900">
              <a:buFont typeface="Arial" panose="020B0604020202020204" pitchFamily="34" charset="0"/>
              <a:buChar char="•"/>
            </a:pPr>
            <a:r>
              <a:rPr lang="en-US" sz="2400" dirty="0">
                <a:latin typeface="+mj-lt"/>
              </a:rPr>
              <a:t>We assume that </a:t>
            </a:r>
            <a:r>
              <a:rPr lang="en-US" sz="2400" b="1" dirty="0">
                <a:solidFill>
                  <a:srgbClr val="FF0000"/>
                </a:solidFill>
                <a:latin typeface="+mj-lt"/>
              </a:rPr>
              <a:t>coda</a:t>
            </a:r>
            <a:r>
              <a:rPr lang="en-US" sz="2400" dirty="0">
                <a:latin typeface="+mj-lt"/>
              </a:rPr>
              <a:t> is consistent, meaning that a proved sentence in coda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coda.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a:t>
            </a:r>
            <a:r>
              <a:rPr lang="en-US" sz="2400" b="1" dirty="0">
                <a:solidFill>
                  <a:srgbClr val="FF0000"/>
                </a:solidFill>
                <a:latin typeface="+mj-lt"/>
              </a:rPr>
              <a:t>coda</a:t>
            </a:r>
            <a:r>
              <a:rPr lang="en-US" sz="2400" dirty="0">
                <a:latin typeface="+mj-lt"/>
              </a:rPr>
              <a:t>.</a:t>
            </a:r>
          </a:p>
        </p:txBody>
      </p:sp>
    </p:spTree>
    <p:extLst>
      <p:ext uri="{BB962C8B-B14F-4D97-AF65-F5344CB8AC3E}">
        <p14:creationId xmlns:p14="http://schemas.microsoft.com/office/powerpoint/2010/main" val="3749192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9FAFF-CDB1-6E42-923F-8EC44EC79850}"/>
              </a:ext>
            </a:extLst>
          </p:cNvPr>
          <p:cNvPicPr>
            <a:picLocks noChangeAspect="1"/>
          </p:cNvPicPr>
          <p:nvPr/>
        </p:nvPicPr>
        <p:blipFill>
          <a:blip r:embed="rId2"/>
          <a:stretch>
            <a:fillRect/>
          </a:stretch>
        </p:blipFill>
        <p:spPr>
          <a:xfrm>
            <a:off x="718457" y="2319823"/>
            <a:ext cx="10350500" cy="2628900"/>
          </a:xfrm>
          <a:prstGeom prst="rect">
            <a:avLst/>
          </a:prstGeom>
        </p:spPr>
      </p:pic>
      <p:sp>
        <p:nvSpPr>
          <p:cNvPr id="6" name="TextBox 5">
            <a:extLst>
              <a:ext uri="{FF2B5EF4-FFF2-40B4-BE49-F238E27FC236}">
                <a16:creationId xmlns:a16="http://schemas.microsoft.com/office/drawing/2014/main" id="{ADDB4C66-3D01-0D48-9EA5-EA86EC8C5FA3}"/>
              </a:ext>
            </a:extLst>
          </p:cNvPr>
          <p:cNvSpPr txBox="1"/>
          <p:nvPr/>
        </p:nvSpPr>
        <p:spPr>
          <a:xfrm>
            <a:off x="718457" y="457199"/>
            <a:ext cx="11019453" cy="1477328"/>
          </a:xfrm>
          <a:prstGeom prst="rect">
            <a:avLst/>
          </a:prstGeom>
          <a:noFill/>
        </p:spPr>
        <p:txBody>
          <a:bodyPr wrap="square" rtlCol="0">
            <a:spAutoFit/>
          </a:bodyPr>
          <a:lstStyle/>
          <a:p>
            <a:r>
              <a:rPr lang="en-US" dirty="0">
                <a:latin typeface="+mj-lt"/>
              </a:rPr>
              <a:t>In coda, data G? is provable if and only if it is true in the sense of being equal to empty data.  This means that </a:t>
            </a:r>
          </a:p>
          <a:p>
            <a:endParaRPr lang="en-US" dirty="0">
              <a:latin typeface="+mj-lt"/>
            </a:endParaRPr>
          </a:p>
          <a:p>
            <a:r>
              <a:rPr lang="en-US" dirty="0">
                <a:latin typeface="+mj-lt"/>
              </a:rPr>
              <a:t>let G : not : G? </a:t>
            </a:r>
          </a:p>
          <a:p>
            <a:endParaRPr lang="en-US" dirty="0">
              <a:latin typeface="+mj-lt"/>
            </a:endParaRPr>
          </a:p>
          <a:p>
            <a:r>
              <a:rPr lang="en-US" dirty="0">
                <a:latin typeface="+mj-lt"/>
              </a:rPr>
              <a:t>G? is true if it is not provable.</a:t>
            </a:r>
          </a:p>
        </p:txBody>
      </p:sp>
      <p:sp>
        <p:nvSpPr>
          <p:cNvPr id="7" name="TextBox 6">
            <a:extLst>
              <a:ext uri="{FF2B5EF4-FFF2-40B4-BE49-F238E27FC236}">
                <a16:creationId xmlns:a16="http://schemas.microsoft.com/office/drawing/2014/main" id="{04699B41-0402-1D4E-8A9B-0EA61946B838}"/>
              </a:ext>
            </a:extLst>
          </p:cNvPr>
          <p:cNvSpPr txBox="1"/>
          <p:nvPr/>
        </p:nvSpPr>
        <p:spPr>
          <a:xfrm>
            <a:off x="718457" y="5162938"/>
            <a:ext cx="11019453" cy="369332"/>
          </a:xfrm>
          <a:prstGeom prst="rect">
            <a:avLst/>
          </a:prstGeom>
          <a:noFill/>
        </p:spPr>
        <p:txBody>
          <a:bodyPr wrap="square" rtlCol="0">
            <a:spAutoFit/>
          </a:bodyPr>
          <a:lstStyle/>
          <a:p>
            <a:r>
              <a:rPr lang="en-US" dirty="0">
                <a:latin typeface="+mj-lt"/>
              </a:rPr>
              <a:t>This is clearly undecidable data in the coda sense. </a:t>
            </a:r>
          </a:p>
        </p:txBody>
      </p:sp>
      <p:pic>
        <p:nvPicPr>
          <p:cNvPr id="3" name="Picture 2">
            <a:extLst>
              <a:ext uri="{FF2B5EF4-FFF2-40B4-BE49-F238E27FC236}">
                <a16:creationId xmlns:a16="http://schemas.microsoft.com/office/drawing/2014/main" id="{8B77B7D0-8EAD-1246-A22A-DD634F6BF993}"/>
              </a:ext>
            </a:extLst>
          </p:cNvPr>
          <p:cNvPicPr>
            <a:picLocks noChangeAspect="1"/>
          </p:cNvPicPr>
          <p:nvPr/>
        </p:nvPicPr>
        <p:blipFill>
          <a:blip r:embed="rId3"/>
          <a:stretch>
            <a:fillRect/>
          </a:stretch>
        </p:blipFill>
        <p:spPr>
          <a:xfrm>
            <a:off x="718457" y="2030469"/>
            <a:ext cx="8068444" cy="3317135"/>
          </a:xfrm>
          <a:prstGeom prst="rect">
            <a:avLst/>
          </a:prstGeom>
        </p:spPr>
      </p:pic>
    </p:spTree>
    <p:extLst>
      <p:ext uri="{BB962C8B-B14F-4D97-AF65-F5344CB8AC3E}">
        <p14:creationId xmlns:p14="http://schemas.microsoft.com/office/powerpoint/2010/main" val="151867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137246" y="459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137246" y="459821"/>
                <a:ext cx="6746983" cy="1815882"/>
              </a:xfrm>
              <a:prstGeom prst="rect">
                <a:avLst/>
              </a:prstGeom>
              <a:blipFill>
                <a:blip r:embed="rId2"/>
                <a:stretch>
                  <a:fillRect l="-1692" t="-3497" b="-8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137245" y="2857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137245" y="2857432"/>
                <a:ext cx="6746983" cy="1815882"/>
              </a:xfrm>
              <a:prstGeom prst="rect">
                <a:avLst/>
              </a:prstGeom>
              <a:blipFill>
                <a:blip r:embed="rId3"/>
                <a:stretch>
                  <a:fillRect l="-1692"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444500" y="582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444500" y="3165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5" name="TextBox 14">
            <a:extLst>
              <a:ext uri="{FF2B5EF4-FFF2-40B4-BE49-F238E27FC236}">
                <a16:creationId xmlns:a16="http://schemas.microsoft.com/office/drawing/2014/main" id="{525F3801-81CE-DA46-A44B-651D2A9BEAB7}"/>
              </a:ext>
            </a:extLst>
          </p:cNvPr>
          <p:cNvSpPr txBox="1"/>
          <p:nvPr/>
        </p:nvSpPr>
        <p:spPr>
          <a:xfrm>
            <a:off x="7972878" y="1490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178800" y="720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4978400" y="2844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7147AF-7719-FF43-99FF-49BC21A389B1}"/>
                  </a:ext>
                </a:extLst>
              </p:cNvPr>
              <p:cNvSpPr txBox="1"/>
              <p:nvPr/>
            </p:nvSpPr>
            <p:spPr>
              <a:xfrm>
                <a:off x="3078108" y="4916032"/>
                <a:ext cx="6746983" cy="1384995"/>
              </a:xfrm>
              <a:prstGeom prst="rect">
                <a:avLst/>
              </a:prstGeom>
              <a:noFill/>
            </p:spPr>
            <p:txBody>
              <a:bodyPr wrap="square" rtlCol="0">
                <a:spAutoFit/>
              </a:bodyPr>
              <a:lstStyle/>
              <a:p>
                <a:r>
                  <a:rPr lang="en-US" sz="2800" b="1" dirty="0">
                    <a:solidFill>
                      <a:srgbClr val="FF0000"/>
                    </a:solidFill>
                    <a:latin typeface="+mj-lt"/>
                  </a:rPr>
                  <a:t>finite sequence </a:t>
                </a: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oMath>
                  </m:oMathPara>
                </a14:m>
                <a:endParaRPr lang="en-US" sz="2800" dirty="0">
                  <a:latin typeface="+mj-lt"/>
                </a:endParaRPr>
              </a:p>
              <a:p>
                <a:r>
                  <a:rPr lang="en-US" sz="2800" dirty="0">
                    <a:latin typeface="+mj-lt"/>
                  </a:rPr>
                  <a:t>Axiom of definition</a:t>
                </a:r>
              </a:p>
            </p:txBody>
          </p:sp>
        </mc:Choice>
        <mc:Fallback xmlns="">
          <p:sp>
            <p:nvSpPr>
              <p:cNvPr id="22" name="TextBox 21">
                <a:extLst>
                  <a:ext uri="{FF2B5EF4-FFF2-40B4-BE49-F238E27FC236}">
                    <a16:creationId xmlns:a16="http://schemas.microsoft.com/office/drawing/2014/main" id="{727147AF-7719-FF43-99FF-49BC21A389B1}"/>
                  </a:ext>
                </a:extLst>
              </p:cNvPr>
              <p:cNvSpPr txBox="1">
                <a:spLocks noRot="1" noChangeAspect="1" noMove="1" noResize="1" noEditPoints="1" noAdjustHandles="1" noChangeArrowheads="1" noChangeShapeType="1" noTextEdit="1"/>
              </p:cNvSpPr>
              <p:nvPr/>
            </p:nvSpPr>
            <p:spPr>
              <a:xfrm>
                <a:off x="3078108" y="4916032"/>
                <a:ext cx="6746983" cy="1384995"/>
              </a:xfrm>
              <a:prstGeom prst="rect">
                <a:avLst/>
              </a:prstGeom>
              <a:blipFill>
                <a:blip r:embed="rId4"/>
                <a:stretch>
                  <a:fillRect l="-1689" t="-3636" b="-10000"/>
                </a:stretch>
              </a:blipFill>
            </p:spPr>
            <p:txBody>
              <a:bodyPr/>
              <a:lstStyle/>
              <a:p>
                <a:r>
                  <a:rPr lang="en-US">
                    <a:noFill/>
                  </a:rPr>
                  <a:t> </a:t>
                </a:r>
              </a:p>
            </p:txBody>
          </p:sp>
        </mc:Fallback>
      </mc:AlternateContent>
      <p:sp>
        <p:nvSpPr>
          <p:cNvPr id="2" name="Freeform 1">
            <a:extLst>
              <a:ext uri="{FF2B5EF4-FFF2-40B4-BE49-F238E27FC236}">
                <a16:creationId xmlns:a16="http://schemas.microsoft.com/office/drawing/2014/main" id="{1E419966-694C-074A-B223-09BFC7956D1F}"/>
              </a:ext>
            </a:extLst>
          </p:cNvPr>
          <p:cNvSpPr/>
          <p:nvPr/>
        </p:nvSpPr>
        <p:spPr>
          <a:xfrm>
            <a:off x="5664200" y="2781300"/>
            <a:ext cx="4837882" cy="2425700"/>
          </a:xfrm>
          <a:custGeom>
            <a:avLst/>
            <a:gdLst>
              <a:gd name="connsiteX0" fmla="*/ 4749800 w 4837882"/>
              <a:gd name="connsiteY0" fmla="*/ 0 h 2425700"/>
              <a:gd name="connsiteX1" fmla="*/ 4737100 w 4837882"/>
              <a:gd name="connsiteY1" fmla="*/ 1524000 h 2425700"/>
              <a:gd name="connsiteX2" fmla="*/ 3733800 w 4837882"/>
              <a:gd name="connsiteY2" fmla="*/ 2273300 h 2425700"/>
              <a:gd name="connsiteX3" fmla="*/ 1701800 w 4837882"/>
              <a:gd name="connsiteY3" fmla="*/ 2400300 h 2425700"/>
              <a:gd name="connsiteX4" fmla="*/ 0 w 4837882"/>
              <a:gd name="connsiteY4" fmla="*/ 2425700 h 242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7882" h="2425700">
                <a:moveTo>
                  <a:pt x="4749800" y="0"/>
                </a:moveTo>
                <a:cubicBezTo>
                  <a:pt x="4828116" y="572558"/>
                  <a:pt x="4906433" y="1145117"/>
                  <a:pt x="4737100" y="1524000"/>
                </a:cubicBezTo>
                <a:cubicBezTo>
                  <a:pt x="4567767" y="1902883"/>
                  <a:pt x="4239683" y="2127250"/>
                  <a:pt x="3733800" y="2273300"/>
                </a:cubicBezTo>
                <a:cubicBezTo>
                  <a:pt x="3227917" y="2419350"/>
                  <a:pt x="2324100" y="2374900"/>
                  <a:pt x="1701800" y="2400300"/>
                </a:cubicBezTo>
                <a:cubicBezTo>
                  <a:pt x="1079500" y="2425700"/>
                  <a:pt x="539750" y="2425700"/>
                  <a:pt x="0" y="242570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n 22">
            <a:extLst>
              <a:ext uri="{FF2B5EF4-FFF2-40B4-BE49-F238E27FC236}">
                <a16:creationId xmlns:a16="http://schemas.microsoft.com/office/drawing/2014/main" id="{A1A9875F-F253-2347-ADAD-EA777C51FB74}"/>
              </a:ext>
            </a:extLst>
          </p:cNvPr>
          <p:cNvSpPr/>
          <p:nvPr/>
        </p:nvSpPr>
        <p:spPr>
          <a:xfrm>
            <a:off x="278770" y="4562102"/>
            <a:ext cx="2516450" cy="2183767"/>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FA18315C-3382-5743-B995-F80207A3C83D}"/>
              </a:ext>
            </a:extLst>
          </p:cNvPr>
          <p:cNvSpPr txBox="1"/>
          <p:nvPr/>
        </p:nvSpPr>
        <p:spPr>
          <a:xfrm>
            <a:off x="913489" y="5256563"/>
            <a:ext cx="1315692"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Tree>
    <p:extLst>
      <p:ext uri="{BB962C8B-B14F-4D97-AF65-F5344CB8AC3E}">
        <p14:creationId xmlns:p14="http://schemas.microsoft.com/office/powerpoint/2010/main" val="329919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737154"/>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721624"/>
            <a:ext cx="10474474" cy="954107"/>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915895"/>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636691"/>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647292"/>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a:t>
            </a:r>
            <a:r>
              <a:rPr lang="en-US" sz="2800" b="1" i="1" dirty="0">
                <a:solidFill>
                  <a:srgbClr val="FF0000"/>
                </a:solidFill>
                <a:latin typeface="+mj-lt"/>
              </a:rPr>
              <a:t>pure data</a:t>
            </a:r>
            <a:r>
              <a:rPr lang="en-US" sz="2800" dirty="0">
                <a:latin typeface="+mj-lt"/>
              </a:rPr>
              <a:t>.  Pure data is “finite sequences of nothing.”</a:t>
            </a:r>
          </a:p>
        </p:txBody>
      </p:sp>
      <p:sp>
        <p:nvSpPr>
          <p:cNvPr id="14" name="TextBox 13">
            <a:extLst>
              <a:ext uri="{FF2B5EF4-FFF2-40B4-BE49-F238E27FC236}">
                <a16:creationId xmlns:a16="http://schemas.microsoft.com/office/drawing/2014/main" id="{4F1573CC-26D4-834E-810A-AAB867B91624}"/>
              </a:ext>
            </a:extLst>
          </p:cNvPr>
          <p:cNvSpPr txBox="1"/>
          <p:nvPr/>
        </p:nvSpPr>
        <p:spPr>
          <a:xfrm>
            <a:off x="690832" y="3294684"/>
            <a:ext cx="10474474" cy="2246769"/>
          </a:xfrm>
          <a:prstGeom prst="rect">
            <a:avLst/>
          </a:prstGeom>
          <a:noFill/>
        </p:spPr>
        <p:txBody>
          <a:bodyPr wrap="square" rtlCol="0">
            <a:spAutoFit/>
          </a:bodyPr>
          <a:lstStyle/>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Tree>
    <p:extLst>
      <p:ext uri="{BB962C8B-B14F-4D97-AF65-F5344CB8AC3E}">
        <p14:creationId xmlns:p14="http://schemas.microsoft.com/office/powerpoint/2010/main" val="12654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solidFill>
                  <a:schemeClr val="accent1"/>
                </a:solidFill>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solidFill>
                  <a:schemeClr val="accent1"/>
                </a:solidFill>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xmlns="">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xmlns="">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FF000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xmlns="">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576531" y="5998749"/>
            <a:ext cx="10185715" cy="523220"/>
          </a:xfrm>
          <a:prstGeom prst="rect">
            <a:avLst/>
          </a:prstGeom>
          <a:noFill/>
        </p:spPr>
        <p:txBody>
          <a:bodyPr wrap="square" rtlCol="0">
            <a:spAutoFit/>
          </a:bodyPr>
          <a:lstStyle/>
          <a:p>
            <a:r>
              <a:rPr lang="en-US" sz="2800" dirty="0">
                <a:latin typeface="+mj-lt"/>
              </a:rPr>
              <a:t>There is only one axiom.</a:t>
            </a:r>
          </a:p>
        </p:txBody>
      </p:sp>
      <p:sp>
        <p:nvSpPr>
          <p:cNvPr id="2" name="TextBox 1">
            <a:extLst>
              <a:ext uri="{FF2B5EF4-FFF2-40B4-BE49-F238E27FC236}">
                <a16:creationId xmlns:a16="http://schemas.microsoft.com/office/drawing/2014/main" id="{8BFA1414-15F6-9340-AA81-170D6FED402C}"/>
              </a:ext>
            </a:extLst>
          </p:cNvPr>
          <p:cNvSpPr txBox="1"/>
          <p:nvPr/>
        </p:nvSpPr>
        <p:spPr>
          <a:xfrm>
            <a:off x="5575300" y="2396690"/>
            <a:ext cx="5035483" cy="954107"/>
          </a:xfrm>
          <a:prstGeom prst="rect">
            <a:avLst/>
          </a:prstGeom>
          <a:noFill/>
        </p:spPr>
        <p:txBody>
          <a:bodyPr wrap="square" rtlCol="0">
            <a:spAutoFit/>
          </a:bodyPr>
          <a:lstStyle/>
          <a:p>
            <a:r>
              <a:rPr lang="en-US" sz="2800" dirty="0">
                <a:latin typeface="+mj-lt"/>
              </a:rPr>
              <a:t>These are the “deduction rules” in the sense of a formal system.</a:t>
            </a:r>
          </a:p>
        </p:txBody>
      </p:sp>
      <p:sp>
        <p:nvSpPr>
          <p:cNvPr id="4" name="Right Brace 3">
            <a:extLst>
              <a:ext uri="{FF2B5EF4-FFF2-40B4-BE49-F238E27FC236}">
                <a16:creationId xmlns:a16="http://schemas.microsoft.com/office/drawing/2014/main" id="{E307DCB0-6CF4-A241-8EAF-D39C56E2E670}"/>
              </a:ext>
            </a:extLst>
          </p:cNvPr>
          <p:cNvSpPr/>
          <p:nvPr/>
        </p:nvSpPr>
        <p:spPr>
          <a:xfrm>
            <a:off x="5020777" y="2409389"/>
            <a:ext cx="215900" cy="95410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58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3"/>
          <a:stretch>
            <a:fillRect/>
          </a:stretch>
        </p:blipFill>
        <p:spPr>
          <a:xfrm>
            <a:off x="5230313" y="182238"/>
            <a:ext cx="6801935" cy="2836826"/>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4"/>
          <a:stretch>
            <a:fillRect/>
          </a:stretch>
        </p:blipFill>
        <p:spPr>
          <a:xfrm>
            <a:off x="0" y="4780439"/>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250556" y="1050839"/>
            <a:ext cx="4834759" cy="1323439"/>
          </a:xfrm>
          <a:prstGeom prst="rect">
            <a:avLst/>
          </a:prstGeom>
          <a:noFill/>
        </p:spPr>
        <p:txBody>
          <a:bodyPr wrap="square" rtlCol="0">
            <a:spAutoFit/>
          </a:bodyPr>
          <a:lstStyle/>
          <a:p>
            <a:r>
              <a:rPr lang="en-US" sz="2000" dirty="0">
                <a:latin typeface="+mj-lt"/>
              </a:rPr>
              <a:t>The 0 and 1 bit, bit sequences, byte sequences, functions, variables, categories, morphisms, types, theorems, language expressions,… are represented by pure data.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D1CF72-717A-844E-AD80-0137179B71CB}"/>
                  </a:ext>
                </a:extLst>
              </p:cNvPr>
              <p:cNvSpPr txBox="1"/>
              <p:nvPr/>
            </p:nvSpPr>
            <p:spPr>
              <a:xfrm>
                <a:off x="304801" y="3188396"/>
                <a:ext cx="11081288" cy="1015663"/>
              </a:xfrm>
              <a:prstGeom prst="rect">
                <a:avLst/>
              </a:prstGeom>
              <a:noFill/>
            </p:spPr>
            <p:txBody>
              <a:bodyPr wrap="square" rtlCol="0">
                <a:spAutoFit/>
              </a:bodyPr>
              <a:lstStyle/>
              <a:p>
                <a:r>
                  <a:rPr lang="en-US" sz="2000" dirty="0">
                    <a:latin typeface="+mj-lt"/>
                  </a:rPr>
                  <a:t>In a context </a:t>
                </a:r>
                <a14:m>
                  <m:oMath xmlns:m="http://schemas.openxmlformats.org/officeDocument/2006/math">
                    <m:r>
                      <a:rPr lang="en-US" sz="2000" i="1" smtClean="0">
                        <a:latin typeface="Cambria Math" panose="02040503050406030204" pitchFamily="18" charset="0"/>
                        <a:ea typeface="Cambria Math" panose="02040503050406030204" pitchFamily="18" charset="0"/>
                      </a:rPr>
                      <m:t>𝛿</m:t>
                    </m:r>
                  </m:oMath>
                </a14:m>
                <a:r>
                  <a:rPr lang="en-US" sz="2000" dirty="0">
                    <a:latin typeface="+mj-lt"/>
                  </a:rPr>
                  <a:t>, if </a:t>
                </a:r>
                <a14:m>
                  <m:oMath xmlns:m="http://schemas.openxmlformats.org/officeDocument/2006/math">
                    <m:r>
                      <a:rPr lang="en-US" sz="2000" i="1">
                        <a:latin typeface="Cambria Math" panose="02040503050406030204" pitchFamily="18" charset="0"/>
                        <a:ea typeface="Cambria Math" panose="02040503050406030204" pitchFamily="18" charset="0"/>
                      </a:rPr>
                      <m:t>𝛿</m:t>
                    </m:r>
                  </m:oMath>
                </a14:m>
                <a:r>
                  <a:rPr lang="en-US" sz="2000" dirty="0">
                    <a:latin typeface="+mj-lt"/>
                  </a:rPr>
                  <a:t>(c) = c for coda c, then c is called an </a:t>
                </a:r>
                <a:r>
                  <a:rPr lang="en-US" sz="2000" b="1" dirty="0"/>
                  <a:t>atom</a:t>
                </a:r>
                <a:r>
                  <a:rPr lang="en-US" sz="2000" dirty="0">
                    <a:latin typeface="+mj-lt"/>
                  </a:rPr>
                  <a:t>.  In the above, the “hydrogen atom” (</a:t>
                </a:r>
                <a:r>
                  <a:rPr lang="en-US" sz="2000" dirty="0">
                    <a:latin typeface="+mj-lt"/>
                    <a:sym typeface="Wingdings" pitchFamily="2" charset="2"/>
                  </a:rPr>
                  <a:t>:), individual bits, bit sequences and byte sequences are all atoms, unchanged by any future definition.  If data contains one or more atoms in it’s sequence, it is </a:t>
                </a:r>
                <a:r>
                  <a:rPr lang="en-US" sz="2000" b="1" dirty="0">
                    <a:sym typeface="Wingdings" pitchFamily="2" charset="2"/>
                  </a:rPr>
                  <a:t>atomic data</a:t>
                </a:r>
                <a:r>
                  <a:rPr lang="en-US" sz="2000" dirty="0">
                    <a:latin typeface="+mj-lt"/>
                    <a:sym typeface="Wingdings" pitchFamily="2" charset="2"/>
                  </a:rPr>
                  <a:t>.</a:t>
                </a:r>
                <a:endParaRPr lang="en-US" sz="2000" dirty="0">
                  <a:latin typeface="+mj-lt"/>
                </a:endParaRPr>
              </a:p>
            </p:txBody>
          </p:sp>
        </mc:Choice>
        <mc:Fallback xmlns="">
          <p:sp>
            <p:nvSpPr>
              <p:cNvPr id="2" name="TextBox 1">
                <a:extLst>
                  <a:ext uri="{FF2B5EF4-FFF2-40B4-BE49-F238E27FC236}">
                    <a16:creationId xmlns:a16="http://schemas.microsoft.com/office/drawing/2014/main" id="{65D1CF72-717A-844E-AD80-0137179B71CB}"/>
                  </a:ext>
                </a:extLst>
              </p:cNvPr>
              <p:cNvSpPr txBox="1">
                <a:spLocks noRot="1" noChangeAspect="1" noMove="1" noResize="1" noEditPoints="1" noAdjustHandles="1" noChangeArrowheads="1" noChangeShapeType="1" noTextEdit="1"/>
              </p:cNvSpPr>
              <p:nvPr/>
            </p:nvSpPr>
            <p:spPr>
              <a:xfrm>
                <a:off x="304801" y="3188396"/>
                <a:ext cx="11081288" cy="1015663"/>
              </a:xfrm>
              <a:prstGeom prst="rect">
                <a:avLst/>
              </a:prstGeom>
              <a:blipFill>
                <a:blip r:embed="rId5"/>
                <a:stretch>
                  <a:fillRect l="-573" t="-2469" r="-802" b="-8642"/>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8CD0F99-4C50-0447-AE1D-13EF60189A11}"/>
              </a:ext>
            </a:extLst>
          </p:cNvPr>
          <p:cNvSpPr/>
          <p:nvPr/>
        </p:nvSpPr>
        <p:spPr>
          <a:xfrm>
            <a:off x="250556" y="3116337"/>
            <a:ext cx="11249186" cy="147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496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7DCA62-F3BB-E440-A2E9-C4A4052CFFDB}"/>
                  </a:ext>
                </a:extLst>
              </p:cNvPr>
              <p:cNvSpPr txBox="1"/>
              <p:nvPr/>
            </p:nvSpPr>
            <p:spPr>
              <a:xfrm>
                <a:off x="506306" y="998567"/>
                <a:ext cx="1088617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Doing nothing to “input”</a:t>
                </a:r>
              </a:p>
              <a:p>
                <a:pPr marL="800100" lvl="1" indent="-342900">
                  <a:buFont typeface="Arial" panose="020B0604020202020204" pitchFamily="34" charset="0"/>
                  <a:buChar char="•"/>
                </a:pPr>
                <a:r>
                  <a:rPr lang="en-US" sz="2400" dirty="0">
                    <a:latin typeface="+mj-lt"/>
                  </a:rPr>
                  <a:t>(pass A:B) -&gt; B</a:t>
                </a:r>
              </a:p>
              <a:p>
                <a:pPr marL="342900" indent="-342900">
                  <a:buFont typeface="Arial" panose="020B0604020202020204" pitchFamily="34" charset="0"/>
                  <a:buChar char="•"/>
                </a:pPr>
                <a:r>
                  <a:rPr lang="en-US" sz="2400" dirty="0">
                    <a:latin typeface="+mj-lt"/>
                  </a:rPr>
                  <a:t>Null data for any A,B</a:t>
                </a:r>
              </a:p>
              <a:p>
                <a:pPr marL="800100" lvl="1" indent="-342900">
                  <a:buFont typeface="Arial" panose="020B0604020202020204" pitchFamily="34" charset="0"/>
                  <a:buChar char="•"/>
                </a:pPr>
                <a:r>
                  <a:rPr lang="en-US" sz="2400" dirty="0">
                    <a:latin typeface="+mj-lt"/>
                  </a:rPr>
                  <a:t>(null A : B) -&gt; ()</a:t>
                </a:r>
              </a:p>
              <a:p>
                <a:pPr marL="342900" indent="-342900">
                  <a:buFont typeface="Arial" panose="020B0604020202020204" pitchFamily="34" charset="0"/>
                  <a:buChar char="•"/>
                </a:pPr>
                <a:r>
                  <a:rPr lang="en-US" sz="2400" dirty="0">
                    <a:latin typeface="+mj-lt"/>
                  </a:rPr>
                  <a:t>Reversing the order of data</a:t>
                </a:r>
              </a:p>
              <a:p>
                <a:pPr marL="800100" lvl="1" indent="-342900">
                  <a:buFont typeface="Arial" panose="020B0604020202020204" pitchFamily="34" charset="0"/>
                  <a:buChar char="•"/>
                </a:pPr>
                <a:r>
                  <a:rPr lang="en-US" sz="2400" dirty="0">
                    <a:latin typeface="+mj-lt"/>
                  </a:rPr>
                  <a:t>(rev : A B)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(rev : B) (rev : A)</a:t>
                </a:r>
              </a:p>
              <a:p>
                <a:pPr marL="800100" lvl="1" indent="-342900">
                  <a:buFont typeface="Arial" panose="020B0604020202020204" pitchFamily="34" charset="0"/>
                  <a:buChar char="•"/>
                </a:pPr>
                <a:r>
                  <a:rPr lang="en-US" sz="2400" dirty="0">
                    <a:latin typeface="+mj-lt"/>
                  </a:rPr>
                  <a:t>(rev : a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  if a is an </a:t>
                </a:r>
                <a:r>
                  <a:rPr lang="en-US" sz="2400" b="1" dirty="0">
                    <a:solidFill>
                      <a:srgbClr val="0070C0"/>
                    </a:solidFill>
                    <a:latin typeface="+mj-lt"/>
                  </a:rPr>
                  <a:t>atom</a:t>
                </a:r>
              </a:p>
              <a:p>
                <a:pPr marL="800100" lvl="1" indent="-342900">
                  <a:buFont typeface="Arial" panose="020B0604020202020204" pitchFamily="34" charset="0"/>
                  <a:buChar char="•"/>
                </a:pPr>
                <a:r>
                  <a:rPr lang="en-US" sz="2400" dirty="0">
                    <a:latin typeface="+mj-lt"/>
                  </a:rPr>
                  <a:t>(rev : ()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p>
              <a:p>
                <a:pPr marL="342900" indent="-342900">
                  <a:buFont typeface="Arial" panose="020B0604020202020204" pitchFamily="34" charset="0"/>
                  <a:buChar char="•"/>
                </a:pPr>
                <a:r>
                  <a:rPr lang="en-US" sz="2400" dirty="0">
                    <a:latin typeface="+mj-lt"/>
                  </a:rPr>
                  <a:t>Typical combinatorics</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B C)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ap</a:t>
                </a:r>
                <a:r>
                  <a:rPr lang="en-US" sz="2400" dirty="0">
                    <a:latin typeface="+mj-lt"/>
                  </a:rPr>
                  <a:t> A:B) (</a:t>
                </a:r>
                <a:r>
                  <a:rPr lang="en-US" sz="2400" dirty="0" err="1">
                    <a:latin typeface="+mj-lt"/>
                  </a:rPr>
                  <a:t>ap</a:t>
                </a:r>
                <a:r>
                  <a:rPr lang="en-US" sz="2400" dirty="0">
                    <a:latin typeface="+mj-lt"/>
                  </a:rPr>
                  <a:t> A : C)</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b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A:b</a:t>
                </a:r>
                <a:r>
                  <a:rPr lang="en-US" sz="2400" dirty="0">
                    <a:latin typeface="+mj-lt"/>
                  </a:rPr>
                  <a:t> if b is an </a:t>
                </a:r>
                <a:r>
                  <a:rPr lang="en-US" sz="2400" b="1" dirty="0">
                    <a:solidFill>
                      <a:srgbClr val="0070C0"/>
                    </a:solidFill>
                    <a:latin typeface="+mj-lt"/>
                  </a:rPr>
                  <a:t>atom</a:t>
                </a:r>
                <a:r>
                  <a:rPr lang="en-US" sz="2400" dirty="0">
                    <a:latin typeface="+mj-lt"/>
                  </a:rPr>
                  <a:t> </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p>
              <a:p>
                <a:pPr marL="342900" indent="-342900">
                  <a:buFont typeface="Arial" panose="020B0604020202020204" pitchFamily="34" charset="0"/>
                  <a:buChar char="•"/>
                </a:pPr>
                <a:r>
                  <a:rPr lang="en-US" sz="2400" dirty="0">
                    <a:latin typeface="+mj-lt"/>
                  </a:rPr>
                  <a:t>The natural numbers</a:t>
                </a:r>
              </a:p>
              <a:p>
                <a:pPr marL="800100" lvl="1" indent="-342900">
                  <a:buFont typeface="Arial" panose="020B0604020202020204" pitchFamily="34" charset="0"/>
                  <a:buChar char="•"/>
                </a:pPr>
                <a:r>
                  <a:rPr lang="en-US" sz="2400" dirty="0">
                    <a:latin typeface="+mj-lt"/>
                  </a:rPr>
                  <a:t>(</a:t>
                </a:r>
                <a:r>
                  <a:rPr lang="en-US" sz="2400" dirty="0" err="1">
                    <a:latin typeface="+mj-lt"/>
                  </a:rPr>
                  <a:t>nat</a:t>
                </a:r>
                <a:r>
                  <a:rPr lang="en-US" sz="2400" dirty="0">
                    <a:latin typeface="+mj-lt"/>
                  </a:rPr>
                  <a:t> : n)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n (</a:t>
                </a:r>
                <a:r>
                  <a:rPr lang="en-US" sz="2400" dirty="0" err="1">
                    <a:latin typeface="+mj-lt"/>
                  </a:rPr>
                  <a:t>nat</a:t>
                </a:r>
                <a:r>
                  <a:rPr lang="en-US" sz="2400" dirty="0">
                    <a:latin typeface="+mj-lt"/>
                  </a:rPr>
                  <a:t>: n+1)</a:t>
                </a:r>
                <a:endParaRPr lang="en-US" sz="2800" dirty="0">
                  <a:latin typeface="+mj-lt"/>
                </a:endParaRPr>
              </a:p>
            </p:txBody>
          </p:sp>
        </mc:Choice>
        <mc:Fallback xmlns="">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506306" y="998567"/>
                <a:ext cx="10886173" cy="5262979"/>
              </a:xfrm>
              <a:prstGeom prst="rect">
                <a:avLst/>
              </a:prstGeom>
              <a:blipFill>
                <a:blip r:embed="rId2"/>
                <a:stretch>
                  <a:fillRect l="-699" t="-964" b="-168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380062" y="270841"/>
            <a:ext cx="9615638" cy="523220"/>
          </a:xfrm>
          <a:prstGeom prst="rect">
            <a:avLst/>
          </a:prstGeom>
          <a:noFill/>
        </p:spPr>
        <p:txBody>
          <a:bodyPr wrap="square" rtlCol="0">
            <a:spAutoFit/>
          </a:bodyPr>
          <a:lstStyle/>
          <a:p>
            <a:r>
              <a:rPr lang="en-US" sz="2800" dirty="0">
                <a:latin typeface="+mj-lt"/>
              </a:rPr>
              <a:t>Typical definitions:</a:t>
            </a:r>
          </a:p>
        </p:txBody>
      </p:sp>
      <p:pic>
        <p:nvPicPr>
          <p:cNvPr id="6" name="Picture 5">
            <a:extLst>
              <a:ext uri="{FF2B5EF4-FFF2-40B4-BE49-F238E27FC236}">
                <a16:creationId xmlns:a16="http://schemas.microsoft.com/office/drawing/2014/main" id="{A50C7906-CDE6-574A-B015-BBE44651217D}"/>
              </a:ext>
            </a:extLst>
          </p:cNvPr>
          <p:cNvPicPr>
            <a:picLocks noChangeAspect="1"/>
          </p:cNvPicPr>
          <p:nvPr/>
        </p:nvPicPr>
        <p:blipFill>
          <a:blip r:embed="rId3"/>
          <a:stretch>
            <a:fillRect/>
          </a:stretch>
        </p:blipFill>
        <p:spPr>
          <a:xfrm>
            <a:off x="6187070" y="1616406"/>
            <a:ext cx="5742643" cy="3436041"/>
          </a:xfrm>
          <a:prstGeom prst="rect">
            <a:avLst/>
          </a:prstGeom>
        </p:spPr>
      </p:pic>
    </p:spTree>
    <p:extLst>
      <p:ext uri="{BB962C8B-B14F-4D97-AF65-F5344CB8AC3E}">
        <p14:creationId xmlns:p14="http://schemas.microsoft.com/office/powerpoint/2010/main" val="33275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20462</TotalTime>
  <Words>3713</Words>
  <Application>Microsoft Macintosh PowerPoint</Application>
  <PresentationFormat>Widescreen</PresentationFormat>
  <Paragraphs>397</Paragraphs>
  <Slides>44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Apple Chancery</vt:lpstr>
      <vt:lpstr>Arial</vt:lpstr>
      <vt:lpstr>Calibri</vt:lpstr>
      <vt:lpstr>Calibri Light</vt:lpstr>
      <vt:lpstr>Cambria Math</vt:lpstr>
      <vt:lpstr>Papyrus Condensed</vt:lpstr>
      <vt:lpstr>Wingdings</vt:lpstr>
      <vt:lpstr>Office Theme</vt:lpstr>
      <vt:lpstr>Pure Data Foundations of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395</cp:revision>
  <dcterms:created xsi:type="dcterms:W3CDTF">2023-04-09T01:59:03Z</dcterms:created>
  <dcterms:modified xsi:type="dcterms:W3CDTF">2023-05-01T02:30:38Z</dcterms:modified>
</cp:coreProperties>
</file>