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66" r:id="rId4"/>
    <p:sldId id="267" r:id="rId5"/>
    <p:sldId id="258" r:id="rId6"/>
    <p:sldId id="259" r:id="rId7"/>
    <p:sldId id="268" r:id="rId8"/>
    <p:sldId id="261" r:id="rId9"/>
    <p:sldId id="262" r:id="rId10"/>
    <p:sldId id="273" r:id="rId11"/>
    <p:sldId id="263" r:id="rId12"/>
    <p:sldId id="270" r:id="rId13"/>
    <p:sldId id="269" r:id="rId14"/>
    <p:sldId id="260" r:id="rId15"/>
    <p:sldId id="271" r:id="rId16"/>
    <p:sldId id="272" r:id="rId17"/>
    <p:sldId id="274" r:id="rId18"/>
    <p:sldId id="275" r:id="rId19"/>
    <p:sldId id="276" r:id="rId20"/>
    <p:sldId id="277" r:id="rId21"/>
    <p:sldId id="278"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07"/>
    <p:restoredTop sz="97020"/>
  </p:normalViewPr>
  <p:slideViewPr>
    <p:cSldViewPr snapToGrid="0" snapToObjects="1">
      <p:cViewPr varScale="1">
        <p:scale>
          <a:sx n="121" d="100"/>
          <a:sy n="121" d="100"/>
        </p:scale>
        <p:origin x="168" y="8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B8826-D100-874B-8C15-AE362370B6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E205DA-005A-084A-A03C-CB3297E7E3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C662E0-CBCE-9049-8EB7-76DA865272C8}"/>
              </a:ext>
            </a:extLst>
          </p:cNvPr>
          <p:cNvSpPr>
            <a:spLocks noGrp="1"/>
          </p:cNvSpPr>
          <p:nvPr>
            <p:ph type="dt" sz="half" idx="10"/>
          </p:nvPr>
        </p:nvSpPr>
        <p:spPr/>
        <p:txBody>
          <a:bodyPr/>
          <a:lstStyle/>
          <a:p>
            <a:fld id="{C8AF9E6B-4137-DD45-811B-1D1601D99F07}" type="datetimeFigureOut">
              <a:rPr lang="en-US" smtClean="0"/>
              <a:t>4/8/23</a:t>
            </a:fld>
            <a:endParaRPr lang="en-US"/>
          </a:p>
        </p:txBody>
      </p:sp>
      <p:sp>
        <p:nvSpPr>
          <p:cNvPr id="5" name="Footer Placeholder 4">
            <a:extLst>
              <a:ext uri="{FF2B5EF4-FFF2-40B4-BE49-F238E27FC236}">
                <a16:creationId xmlns:a16="http://schemas.microsoft.com/office/drawing/2014/main" id="{C73F070A-8D25-714E-A569-DC1D48226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EE03FC-13AD-B048-BD84-804A4FCC9C27}"/>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3905194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773B-5174-D744-BACA-B8145E7F58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2C7CFA-20F1-1347-A357-B0D2AF3FD5F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304B0B-8CB6-984E-ACAA-DB744EEA1D0C}"/>
              </a:ext>
            </a:extLst>
          </p:cNvPr>
          <p:cNvSpPr>
            <a:spLocks noGrp="1"/>
          </p:cNvSpPr>
          <p:nvPr>
            <p:ph type="dt" sz="half" idx="10"/>
          </p:nvPr>
        </p:nvSpPr>
        <p:spPr/>
        <p:txBody>
          <a:bodyPr/>
          <a:lstStyle/>
          <a:p>
            <a:fld id="{C8AF9E6B-4137-DD45-811B-1D1601D99F07}" type="datetimeFigureOut">
              <a:rPr lang="en-US" smtClean="0"/>
              <a:t>4/8/23</a:t>
            </a:fld>
            <a:endParaRPr lang="en-US"/>
          </a:p>
        </p:txBody>
      </p:sp>
      <p:sp>
        <p:nvSpPr>
          <p:cNvPr id="5" name="Footer Placeholder 4">
            <a:extLst>
              <a:ext uri="{FF2B5EF4-FFF2-40B4-BE49-F238E27FC236}">
                <a16:creationId xmlns:a16="http://schemas.microsoft.com/office/drawing/2014/main" id="{F7958E56-7EC2-5544-9279-D2AC46C93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279E93-D86F-DD45-A05A-282B56AF49FF}"/>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1930255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46CFB-87B3-8D4C-8049-76A05585E7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286100-11F5-0448-8204-9F97445EA9E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855BF-278E-F94E-A0E5-33F979506CBF}"/>
              </a:ext>
            </a:extLst>
          </p:cNvPr>
          <p:cNvSpPr>
            <a:spLocks noGrp="1"/>
          </p:cNvSpPr>
          <p:nvPr>
            <p:ph type="dt" sz="half" idx="10"/>
          </p:nvPr>
        </p:nvSpPr>
        <p:spPr/>
        <p:txBody>
          <a:bodyPr/>
          <a:lstStyle/>
          <a:p>
            <a:fld id="{C8AF9E6B-4137-DD45-811B-1D1601D99F07}" type="datetimeFigureOut">
              <a:rPr lang="en-US" smtClean="0"/>
              <a:t>4/8/23</a:t>
            </a:fld>
            <a:endParaRPr lang="en-US"/>
          </a:p>
        </p:txBody>
      </p:sp>
      <p:sp>
        <p:nvSpPr>
          <p:cNvPr id="5" name="Footer Placeholder 4">
            <a:extLst>
              <a:ext uri="{FF2B5EF4-FFF2-40B4-BE49-F238E27FC236}">
                <a16:creationId xmlns:a16="http://schemas.microsoft.com/office/drawing/2014/main" id="{BE2010AC-D305-574A-8F93-246F37B78B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C86318-2D24-974B-B8AA-DC05B3EDAB0F}"/>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1614075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E238B-B245-A545-83A8-51B7E8B188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E4D0AE-4308-DB47-9C11-1D64F688B6E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1EE74D-4CD3-2E4E-AD8F-CE8A5645585B}"/>
              </a:ext>
            </a:extLst>
          </p:cNvPr>
          <p:cNvSpPr>
            <a:spLocks noGrp="1"/>
          </p:cNvSpPr>
          <p:nvPr>
            <p:ph type="dt" sz="half" idx="10"/>
          </p:nvPr>
        </p:nvSpPr>
        <p:spPr/>
        <p:txBody>
          <a:bodyPr/>
          <a:lstStyle/>
          <a:p>
            <a:fld id="{C8AF9E6B-4137-DD45-811B-1D1601D99F07}" type="datetimeFigureOut">
              <a:rPr lang="en-US" smtClean="0"/>
              <a:t>4/8/23</a:t>
            </a:fld>
            <a:endParaRPr lang="en-US"/>
          </a:p>
        </p:txBody>
      </p:sp>
      <p:sp>
        <p:nvSpPr>
          <p:cNvPr id="5" name="Footer Placeholder 4">
            <a:extLst>
              <a:ext uri="{FF2B5EF4-FFF2-40B4-BE49-F238E27FC236}">
                <a16:creationId xmlns:a16="http://schemas.microsoft.com/office/drawing/2014/main" id="{FDF5777E-29EE-154E-ADD9-6F8467CC58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00F463-8CBF-004B-924B-F27AC0A88151}"/>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3525612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3FE0C-A6D9-FA42-9526-A9676A5916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717327-0334-F346-B2C0-EEE9542059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9C648C4-FA97-8948-AB5A-C1BC588C26C0}"/>
              </a:ext>
            </a:extLst>
          </p:cNvPr>
          <p:cNvSpPr>
            <a:spLocks noGrp="1"/>
          </p:cNvSpPr>
          <p:nvPr>
            <p:ph type="dt" sz="half" idx="10"/>
          </p:nvPr>
        </p:nvSpPr>
        <p:spPr/>
        <p:txBody>
          <a:bodyPr/>
          <a:lstStyle/>
          <a:p>
            <a:fld id="{C8AF9E6B-4137-DD45-811B-1D1601D99F07}" type="datetimeFigureOut">
              <a:rPr lang="en-US" smtClean="0"/>
              <a:t>4/8/23</a:t>
            </a:fld>
            <a:endParaRPr lang="en-US"/>
          </a:p>
        </p:txBody>
      </p:sp>
      <p:sp>
        <p:nvSpPr>
          <p:cNvPr id="5" name="Footer Placeholder 4">
            <a:extLst>
              <a:ext uri="{FF2B5EF4-FFF2-40B4-BE49-F238E27FC236}">
                <a16:creationId xmlns:a16="http://schemas.microsoft.com/office/drawing/2014/main" id="{2AB7CDFB-2DD6-594D-9774-CD549EC7FD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11F243-37F0-9148-9561-AD122E0993EB}"/>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4019007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17BAC-1ECA-D541-B1BA-56BBEA9E5C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927977-F523-A945-8622-7007047CF6E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EE01DE-AB2C-134F-A37D-96372B9C087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105770-BD0C-3047-9130-CF18275AFA61}"/>
              </a:ext>
            </a:extLst>
          </p:cNvPr>
          <p:cNvSpPr>
            <a:spLocks noGrp="1"/>
          </p:cNvSpPr>
          <p:nvPr>
            <p:ph type="dt" sz="half" idx="10"/>
          </p:nvPr>
        </p:nvSpPr>
        <p:spPr/>
        <p:txBody>
          <a:bodyPr/>
          <a:lstStyle/>
          <a:p>
            <a:fld id="{C8AF9E6B-4137-DD45-811B-1D1601D99F07}" type="datetimeFigureOut">
              <a:rPr lang="en-US" smtClean="0"/>
              <a:t>4/8/23</a:t>
            </a:fld>
            <a:endParaRPr lang="en-US"/>
          </a:p>
        </p:txBody>
      </p:sp>
      <p:sp>
        <p:nvSpPr>
          <p:cNvPr id="6" name="Footer Placeholder 5">
            <a:extLst>
              <a:ext uri="{FF2B5EF4-FFF2-40B4-BE49-F238E27FC236}">
                <a16:creationId xmlns:a16="http://schemas.microsoft.com/office/drawing/2014/main" id="{8BDE7BD9-DF1A-094C-825C-F052E37BE1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4F6FD3-90A1-2D42-BF39-C4CBF876E33E}"/>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2452522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D5FAA-C95E-9446-B6A6-7B92696A3F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A09AD3-45AD-784F-A911-D0CDA3AE13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DDC7BDE-5B4C-5F4D-BC53-9EC3E380334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B5BD59-110A-164D-AD97-835B9C94C9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DC5819E-E7E3-EC48-B449-44DC16C6D40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24784A-F2B6-2C4D-B1C4-CC6F3C3D8F9A}"/>
              </a:ext>
            </a:extLst>
          </p:cNvPr>
          <p:cNvSpPr>
            <a:spLocks noGrp="1"/>
          </p:cNvSpPr>
          <p:nvPr>
            <p:ph type="dt" sz="half" idx="10"/>
          </p:nvPr>
        </p:nvSpPr>
        <p:spPr/>
        <p:txBody>
          <a:bodyPr/>
          <a:lstStyle/>
          <a:p>
            <a:fld id="{C8AF9E6B-4137-DD45-811B-1D1601D99F07}" type="datetimeFigureOut">
              <a:rPr lang="en-US" smtClean="0"/>
              <a:t>4/8/23</a:t>
            </a:fld>
            <a:endParaRPr lang="en-US"/>
          </a:p>
        </p:txBody>
      </p:sp>
      <p:sp>
        <p:nvSpPr>
          <p:cNvPr id="8" name="Footer Placeholder 7">
            <a:extLst>
              <a:ext uri="{FF2B5EF4-FFF2-40B4-BE49-F238E27FC236}">
                <a16:creationId xmlns:a16="http://schemas.microsoft.com/office/drawing/2014/main" id="{EABA6B0E-C1A4-D242-86E3-AC22A3FD73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FD618D-B83E-1745-80F6-FC17B21FC808}"/>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2914077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212C9-0DAA-7F42-9EF5-9BB615C6EC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39090A-6485-0B4F-AFC5-7D6F8917C201}"/>
              </a:ext>
            </a:extLst>
          </p:cNvPr>
          <p:cNvSpPr>
            <a:spLocks noGrp="1"/>
          </p:cNvSpPr>
          <p:nvPr>
            <p:ph type="dt" sz="half" idx="10"/>
          </p:nvPr>
        </p:nvSpPr>
        <p:spPr/>
        <p:txBody>
          <a:bodyPr/>
          <a:lstStyle/>
          <a:p>
            <a:fld id="{C8AF9E6B-4137-DD45-811B-1D1601D99F07}" type="datetimeFigureOut">
              <a:rPr lang="en-US" smtClean="0"/>
              <a:t>4/8/23</a:t>
            </a:fld>
            <a:endParaRPr lang="en-US"/>
          </a:p>
        </p:txBody>
      </p:sp>
      <p:sp>
        <p:nvSpPr>
          <p:cNvPr id="4" name="Footer Placeholder 3">
            <a:extLst>
              <a:ext uri="{FF2B5EF4-FFF2-40B4-BE49-F238E27FC236}">
                <a16:creationId xmlns:a16="http://schemas.microsoft.com/office/drawing/2014/main" id="{A08FCFE2-8E60-CA4E-9DED-4334A8375E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E7CF60-14BD-FE42-8B62-94B7C3D8A5E8}"/>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3350143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5F6AF5-D18A-E746-AF65-37EF8800249B}"/>
              </a:ext>
            </a:extLst>
          </p:cNvPr>
          <p:cNvSpPr>
            <a:spLocks noGrp="1"/>
          </p:cNvSpPr>
          <p:nvPr>
            <p:ph type="dt" sz="half" idx="10"/>
          </p:nvPr>
        </p:nvSpPr>
        <p:spPr/>
        <p:txBody>
          <a:bodyPr/>
          <a:lstStyle/>
          <a:p>
            <a:fld id="{C8AF9E6B-4137-DD45-811B-1D1601D99F07}" type="datetimeFigureOut">
              <a:rPr lang="en-US" smtClean="0"/>
              <a:t>4/8/23</a:t>
            </a:fld>
            <a:endParaRPr lang="en-US"/>
          </a:p>
        </p:txBody>
      </p:sp>
      <p:sp>
        <p:nvSpPr>
          <p:cNvPr id="3" name="Footer Placeholder 2">
            <a:extLst>
              <a:ext uri="{FF2B5EF4-FFF2-40B4-BE49-F238E27FC236}">
                <a16:creationId xmlns:a16="http://schemas.microsoft.com/office/drawing/2014/main" id="{7DFC5174-262E-1549-8EA0-B1218148DD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0A831E-7BAB-7B40-B5F7-60C989259BE9}"/>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677039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6F14F-2737-3543-BD53-8131C4F376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B15040-BF0C-4545-A105-26C64D3B03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AC1B79-91C4-D64E-AD94-4D2E22054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574B8A-887B-8548-B8DA-C8FAD72A9327}"/>
              </a:ext>
            </a:extLst>
          </p:cNvPr>
          <p:cNvSpPr>
            <a:spLocks noGrp="1"/>
          </p:cNvSpPr>
          <p:nvPr>
            <p:ph type="dt" sz="half" idx="10"/>
          </p:nvPr>
        </p:nvSpPr>
        <p:spPr/>
        <p:txBody>
          <a:bodyPr/>
          <a:lstStyle/>
          <a:p>
            <a:fld id="{C8AF9E6B-4137-DD45-811B-1D1601D99F07}" type="datetimeFigureOut">
              <a:rPr lang="en-US" smtClean="0"/>
              <a:t>4/8/23</a:t>
            </a:fld>
            <a:endParaRPr lang="en-US"/>
          </a:p>
        </p:txBody>
      </p:sp>
      <p:sp>
        <p:nvSpPr>
          <p:cNvPr id="6" name="Footer Placeholder 5">
            <a:extLst>
              <a:ext uri="{FF2B5EF4-FFF2-40B4-BE49-F238E27FC236}">
                <a16:creationId xmlns:a16="http://schemas.microsoft.com/office/drawing/2014/main" id="{133DDEB9-D456-8342-AE21-5498A6E2F3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0735DD-524E-6F46-8BB7-88BFE31A80E7}"/>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2487798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58784-A98A-EA44-AA4E-52A054D46F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00C87E-6BAF-C744-A5B3-DB1ACED471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94692C-E825-5E4E-B318-9FD609E9C8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49DC690-DB31-3242-B42E-E882102208EC}"/>
              </a:ext>
            </a:extLst>
          </p:cNvPr>
          <p:cNvSpPr>
            <a:spLocks noGrp="1"/>
          </p:cNvSpPr>
          <p:nvPr>
            <p:ph type="dt" sz="half" idx="10"/>
          </p:nvPr>
        </p:nvSpPr>
        <p:spPr/>
        <p:txBody>
          <a:bodyPr/>
          <a:lstStyle/>
          <a:p>
            <a:fld id="{C8AF9E6B-4137-DD45-811B-1D1601D99F07}" type="datetimeFigureOut">
              <a:rPr lang="en-US" smtClean="0"/>
              <a:t>4/8/23</a:t>
            </a:fld>
            <a:endParaRPr lang="en-US"/>
          </a:p>
        </p:txBody>
      </p:sp>
      <p:sp>
        <p:nvSpPr>
          <p:cNvPr id="6" name="Footer Placeholder 5">
            <a:extLst>
              <a:ext uri="{FF2B5EF4-FFF2-40B4-BE49-F238E27FC236}">
                <a16:creationId xmlns:a16="http://schemas.microsoft.com/office/drawing/2014/main" id="{6A5D5B43-A777-A843-A933-A3C058948A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7D185-F074-AF46-BAF7-130A5C606969}"/>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176280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40E202-7DA9-7B4B-B172-CF268B66E5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7978BD-FAC4-2548-AF99-4C910FC158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B4120E-FC98-3845-A1CA-A10DD65159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F9E6B-4137-DD45-811B-1D1601D99F07}" type="datetimeFigureOut">
              <a:rPr lang="en-US" smtClean="0"/>
              <a:t>4/8/23</a:t>
            </a:fld>
            <a:endParaRPr lang="en-US"/>
          </a:p>
        </p:txBody>
      </p:sp>
      <p:sp>
        <p:nvSpPr>
          <p:cNvPr id="5" name="Footer Placeholder 4">
            <a:extLst>
              <a:ext uri="{FF2B5EF4-FFF2-40B4-BE49-F238E27FC236}">
                <a16:creationId xmlns:a16="http://schemas.microsoft.com/office/drawing/2014/main" id="{5BA2E506-7721-3F4C-BFE4-9725EAA118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F0469E-9616-0542-8FAB-B7079E6686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34F87D-3AE2-A544-AA96-F36964E47B32}" type="slidenum">
              <a:rPr lang="en-US" smtClean="0"/>
              <a:t>‹#›</a:t>
            </a:fld>
            <a:endParaRPr lang="en-US"/>
          </a:p>
        </p:txBody>
      </p:sp>
    </p:spTree>
    <p:extLst>
      <p:ext uri="{BB962C8B-B14F-4D97-AF65-F5344CB8AC3E}">
        <p14:creationId xmlns:p14="http://schemas.microsoft.com/office/powerpoint/2010/main" val="3408533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7C107-7C31-B14E-834B-AF6DB3CCBA1C}"/>
              </a:ext>
            </a:extLst>
          </p:cNvPr>
          <p:cNvSpPr>
            <a:spLocks noGrp="1"/>
          </p:cNvSpPr>
          <p:nvPr>
            <p:ph type="ctrTitle"/>
          </p:nvPr>
        </p:nvSpPr>
        <p:spPr>
          <a:xfrm>
            <a:off x="1465811" y="307716"/>
            <a:ext cx="9144000" cy="2387600"/>
          </a:xfrm>
        </p:spPr>
        <p:txBody>
          <a:bodyPr>
            <a:normAutofit/>
          </a:bodyPr>
          <a:lstStyle/>
          <a:p>
            <a:r>
              <a:rPr lang="en-US" dirty="0"/>
              <a:t>Tiny Foundations</a:t>
            </a:r>
          </a:p>
        </p:txBody>
      </p:sp>
      <p:sp>
        <p:nvSpPr>
          <p:cNvPr id="3" name="Subtitle 2">
            <a:extLst>
              <a:ext uri="{FF2B5EF4-FFF2-40B4-BE49-F238E27FC236}">
                <a16:creationId xmlns:a16="http://schemas.microsoft.com/office/drawing/2014/main" id="{2CC7E299-E225-6F46-8B12-6391C1B36733}"/>
              </a:ext>
            </a:extLst>
          </p:cNvPr>
          <p:cNvSpPr>
            <a:spLocks noGrp="1"/>
          </p:cNvSpPr>
          <p:nvPr>
            <p:ph type="subTitle" idx="1"/>
          </p:nvPr>
        </p:nvSpPr>
        <p:spPr/>
        <p:txBody>
          <a:bodyPr/>
          <a:lstStyle/>
          <a:p>
            <a:r>
              <a:rPr lang="en-US" dirty="0"/>
              <a:t>Saul Youssef</a:t>
            </a:r>
          </a:p>
          <a:p>
            <a:r>
              <a:rPr lang="en-US" dirty="0"/>
              <a:t>Boston University</a:t>
            </a:r>
          </a:p>
          <a:p>
            <a:r>
              <a:rPr lang="en-US" dirty="0"/>
              <a:t>April, 2023</a:t>
            </a:r>
          </a:p>
        </p:txBody>
      </p:sp>
    </p:spTree>
    <p:extLst>
      <p:ext uri="{BB962C8B-B14F-4D97-AF65-F5344CB8AC3E}">
        <p14:creationId xmlns:p14="http://schemas.microsoft.com/office/powerpoint/2010/main" val="111730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6718D4-7F7A-6044-A83B-4E22378757E9}"/>
              </a:ext>
            </a:extLst>
          </p:cNvPr>
          <p:cNvSpPr txBox="1"/>
          <p:nvPr/>
        </p:nvSpPr>
        <p:spPr>
          <a:xfrm>
            <a:off x="338976" y="354289"/>
            <a:ext cx="11380305" cy="646331"/>
          </a:xfrm>
          <a:prstGeom prst="rect">
            <a:avLst/>
          </a:prstGeom>
          <a:noFill/>
        </p:spPr>
        <p:txBody>
          <a:bodyPr wrap="square" rtlCol="0">
            <a:spAutoFit/>
          </a:bodyPr>
          <a:lstStyle/>
          <a:p>
            <a:r>
              <a:rPr lang="en-US" sz="3600" dirty="0">
                <a:latin typeface="+mj-lt"/>
              </a:rPr>
              <a:t>There a few points to notice…</a:t>
            </a:r>
          </a:p>
        </p:txBody>
      </p:sp>
      <p:sp>
        <p:nvSpPr>
          <p:cNvPr id="3" name="TextBox 2">
            <a:extLst>
              <a:ext uri="{FF2B5EF4-FFF2-40B4-BE49-F238E27FC236}">
                <a16:creationId xmlns:a16="http://schemas.microsoft.com/office/drawing/2014/main" id="{51EC9E2F-AC57-774C-876F-21D5097C8CDC}"/>
              </a:ext>
            </a:extLst>
          </p:cNvPr>
          <p:cNvSpPr txBox="1"/>
          <p:nvPr/>
        </p:nvSpPr>
        <p:spPr>
          <a:xfrm>
            <a:off x="767255" y="1324303"/>
            <a:ext cx="10310648" cy="4401205"/>
          </a:xfrm>
          <a:prstGeom prst="rect">
            <a:avLst/>
          </a:prstGeom>
          <a:noFill/>
        </p:spPr>
        <p:txBody>
          <a:bodyPr wrap="square" rtlCol="0">
            <a:spAutoFit/>
          </a:bodyPr>
          <a:lstStyle/>
          <a:p>
            <a:pPr marL="342900" indent="-342900">
              <a:buFont typeface="+mj-lt"/>
              <a:buAutoNum type="arabicPeriod"/>
            </a:pPr>
            <a:r>
              <a:rPr lang="en-US" sz="2800" dirty="0">
                <a:latin typeface="+mj-lt"/>
              </a:rPr>
              <a:t>Since each of the steps is the application of one definition, each  computation is a valid proof and each proof is a computation.  </a:t>
            </a:r>
          </a:p>
          <a:p>
            <a:pPr marL="342900" indent="-342900">
              <a:buFont typeface="+mj-lt"/>
              <a:buAutoNum type="arabicPeriod"/>
            </a:pPr>
            <a:r>
              <a:rPr lang="en-US" sz="2800" dirty="0">
                <a:latin typeface="+mj-lt"/>
              </a:rPr>
              <a:t>This is different than the situation in dependent type theory with the Curry-Howard correspondence.</a:t>
            </a:r>
          </a:p>
          <a:p>
            <a:pPr marL="342900" indent="-342900">
              <a:buFont typeface="+mj-lt"/>
              <a:buAutoNum type="arabicPeriod"/>
            </a:pPr>
            <a:r>
              <a:rPr lang="en-US" sz="2800" dirty="0">
                <a:latin typeface="+mj-lt"/>
              </a:rPr>
              <a:t>Since any definition can be applied at any point in the data, there is no unique way to “execute” data.  There are different strategies for different purposes.  </a:t>
            </a:r>
          </a:p>
          <a:p>
            <a:pPr marL="342900" indent="-342900">
              <a:buFont typeface="+mj-lt"/>
              <a:buAutoNum type="arabicPeriod"/>
            </a:pPr>
            <a:r>
              <a:rPr lang="en-US" sz="2800" dirty="0">
                <a:latin typeface="+mj-lt"/>
              </a:rPr>
              <a:t>Although the the number of steps in the previous page may be unbounded, each step is the application of a definition, so each individual step cannot loop, by definition. </a:t>
            </a:r>
          </a:p>
        </p:txBody>
      </p:sp>
    </p:spTree>
    <p:extLst>
      <p:ext uri="{BB962C8B-B14F-4D97-AF65-F5344CB8AC3E}">
        <p14:creationId xmlns:p14="http://schemas.microsoft.com/office/powerpoint/2010/main" val="64431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928096-2571-E54E-B70A-C4718B923C9D}"/>
              </a:ext>
            </a:extLst>
          </p:cNvPr>
          <p:cNvSpPr txBox="1"/>
          <p:nvPr/>
        </p:nvSpPr>
        <p:spPr>
          <a:xfrm>
            <a:off x="49691" y="256752"/>
            <a:ext cx="11757992" cy="707886"/>
          </a:xfrm>
          <a:prstGeom prst="rect">
            <a:avLst/>
          </a:prstGeom>
          <a:noFill/>
        </p:spPr>
        <p:txBody>
          <a:bodyPr wrap="square" rtlCol="0">
            <a:spAutoFit/>
          </a:bodyPr>
          <a:lstStyle/>
          <a:p>
            <a:pPr algn="ctr"/>
            <a:r>
              <a:rPr lang="en-US" sz="4000" dirty="0">
                <a:latin typeface="+mj-lt"/>
              </a:rPr>
              <a:t>Language</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FF1CDBA4-64C7-864D-896C-57E8DACF6E67}"/>
                  </a:ext>
                </a:extLst>
              </p:cNvPr>
              <p:cNvSpPr txBox="1"/>
              <p:nvPr/>
            </p:nvSpPr>
            <p:spPr>
              <a:xfrm>
                <a:off x="824944" y="3011352"/>
                <a:ext cx="10207487" cy="2769091"/>
              </a:xfrm>
              <a:prstGeom prst="rect">
                <a:avLst/>
              </a:prstGeom>
              <a:noFill/>
            </p:spPr>
            <p:txBody>
              <a:bodyPr wrap="square" rtlCol="0">
                <a:spAutoFit/>
              </a:bodyPr>
              <a:lstStyle/>
              <a:p>
                <a:endParaRPr lang="en-US" sz="2400" dirty="0">
                  <a:latin typeface="+mj-lt"/>
                </a:endParaRPr>
              </a:p>
              <a:p>
                <a:pPr marL="342900" indent="-342900">
                  <a:buFont typeface="Arial" panose="020B0604020202020204" pitchFamily="34" charset="0"/>
                  <a:buChar char="•"/>
                </a:pP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𝑦</m:t>
                            </m:r>
                          </m:e>
                        </m:d>
                        <m:r>
                          <a:rPr lang="en-US" sz="2400" b="0" i="1" smtClean="0">
                            <a:latin typeface="Cambria Math" panose="02040503050406030204" pitchFamily="18" charset="0"/>
                          </a:rPr>
                          <m:t> </m:t>
                        </m:r>
                        <m:r>
                          <a:rPr lang="en-US" sz="2400" b="0" i="1" smtClean="0">
                            <a:latin typeface="Cambria Math" panose="02040503050406030204" pitchFamily="18" charset="0"/>
                          </a:rPr>
                          <m:t>𝐴</m:t>
                        </m:r>
                        <m:r>
                          <a:rPr lang="en-US" sz="2400" b="0" i="1" smtClean="0">
                            <a:latin typeface="Cambria Math" panose="02040503050406030204" pitchFamily="18" charset="0"/>
                          </a:rPr>
                          <m:t> :</m:t>
                        </m:r>
                        <m:r>
                          <a:rPr lang="en-US" sz="2400" b="0" i="1" smtClean="0">
                            <a:latin typeface="Cambria Math" panose="02040503050406030204" pitchFamily="18" charset="0"/>
                          </a:rPr>
                          <m:t>𝐵</m:t>
                        </m:r>
                        <m:r>
                          <a:rPr lang="en-US" sz="2400" b="0" i="1" smtClean="0">
                            <a:latin typeface="Cambria Math" panose="02040503050406030204" pitchFamily="18" charset="0"/>
                          </a:rPr>
                          <m:t> </m:t>
                        </m:r>
                      </m:e>
                    </m:d>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𝐵</m:t>
                        </m:r>
                      </m:e>
                    </m:d>
                    <m:r>
                      <a:rPr lang="en-US" sz="2400" b="0" i="1" smtClean="0">
                        <a:latin typeface="Cambria Math" panose="02040503050406030204" pitchFamily="18" charset="0"/>
                        <a:ea typeface="Cambria Math" panose="02040503050406030204" pitchFamily="18" charset="0"/>
                      </a:rPr>
                      <m:t> </m:t>
                    </m:r>
                    <m:d>
                      <m:dPr>
                        <m:ctrlPr>
                          <a:rPr lang="en-US" sz="2400" b="0" i="1" smtClean="0">
                            <a:latin typeface="Cambria Math" panose="02040503050406030204" pitchFamily="18" charset="0"/>
                            <a:ea typeface="Cambria Math" panose="02040503050406030204" pitchFamily="18" charset="0"/>
                          </a:rPr>
                        </m:ctrlPr>
                      </m:d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𝑦</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 </m:t>
                        </m:r>
                      </m:e>
                    </m:d>
                  </m:oMath>
                </a14:m>
                <a:endParaRPr lang="en-US" sz="2400" b="0" dirty="0">
                  <a:latin typeface="+mj-lt"/>
                  <a:ea typeface="Cambria Math" panose="02040503050406030204" pitchFamily="18" charset="0"/>
                </a:endParaRPr>
              </a:p>
              <a:p>
                <a:pPr marL="342900" indent="-342900">
                  <a:buFont typeface="Arial" panose="020B0604020202020204" pitchFamily="34" charset="0"/>
                  <a:buChar char="•"/>
                </a:pP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𝑦</m:t>
                            </m:r>
                          </m:e>
                        </m:d>
                        <m:r>
                          <a:rPr lang="en-US" sz="2400" b="0" i="1" smtClean="0">
                            <a:latin typeface="Cambria Math" panose="02040503050406030204" pitchFamily="18" charset="0"/>
                          </a:rPr>
                          <m:t> </m:t>
                        </m:r>
                        <m:r>
                          <a:rPr lang="en-US" sz="2400" b="0" i="1" smtClean="0">
                            <a:latin typeface="Cambria Math" panose="02040503050406030204" pitchFamily="18" charset="0"/>
                          </a:rPr>
                          <m:t>𝐴</m:t>
                        </m:r>
                        <m:r>
                          <a:rPr lang="en-US" sz="2400" b="0" i="1" smtClean="0">
                            <a:latin typeface="Cambria Math" panose="02040503050406030204" pitchFamily="18" charset="0"/>
                          </a:rPr>
                          <m:t> :</m:t>
                        </m:r>
                        <m:r>
                          <a:rPr lang="en-US" sz="2400" b="0" i="1" smtClean="0">
                            <a:latin typeface="Cambria Math" panose="02040503050406030204" pitchFamily="18" charset="0"/>
                          </a:rPr>
                          <m:t>𝐵</m:t>
                        </m:r>
                      </m:e>
                    </m:d>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𝐵</m:t>
                        </m:r>
                      </m:e>
                    </m:d>
                    <m:r>
                      <a:rPr lang="en-US" sz="2400" b="0" i="1" smtClean="0">
                        <a:latin typeface="Cambria Math" panose="02040503050406030204" pitchFamily="18" charset="0"/>
                        <a:ea typeface="Cambria Math" panose="02040503050406030204" pitchFamily="18" charset="0"/>
                      </a:rPr>
                      <m:t> :</m:t>
                    </m:r>
                    <m:d>
                      <m:dPr>
                        <m:ctrlPr>
                          <a:rPr lang="en-US" sz="2400" b="0" i="1" smtClean="0">
                            <a:latin typeface="Cambria Math" panose="02040503050406030204" pitchFamily="18" charset="0"/>
                            <a:ea typeface="Cambria Math" panose="02040503050406030204" pitchFamily="18" charset="0"/>
                          </a:rPr>
                        </m:ctrlPr>
                      </m:d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𝑦</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𝐵</m:t>
                        </m:r>
                      </m:e>
                    </m:d>
                  </m:oMath>
                </a14:m>
                <a:endParaRPr lang="en-US" sz="2400" b="0" dirty="0">
                  <a:latin typeface="+mj-lt"/>
                  <a:ea typeface="Cambria Math" panose="02040503050406030204" pitchFamily="18" charset="0"/>
                </a:endParaRPr>
              </a:p>
              <a:p>
                <a:pPr marL="342900" indent="-342900">
                  <a:buFont typeface="Arial" panose="020B0604020202020204" pitchFamily="34" charset="0"/>
                  <a:buChar char="•"/>
                </a:pPr>
                <a14:m>
                  <m:oMath xmlns:m="http://schemas.openxmlformats.org/officeDocument/2006/math">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r>
                          <a:rPr lang="en-US" sz="2400" b="0" i="1" smtClean="0">
                            <a:latin typeface="Cambria Math" panose="02040503050406030204" pitchFamily="18" charset="0"/>
                          </a:rPr>
                          <m:t> </m:t>
                        </m:r>
                        <m:r>
                          <a:rPr lang="en-US" sz="2400" b="0" i="1" smtClean="0">
                            <a:latin typeface="Cambria Math" panose="02040503050406030204" pitchFamily="18" charset="0"/>
                          </a:rPr>
                          <m:t>𝐴</m:t>
                        </m:r>
                        <m:r>
                          <a:rPr lang="en-US" sz="2400" b="0" i="1" smtClean="0">
                            <a:latin typeface="Cambria Math" panose="02040503050406030204" pitchFamily="18" charset="0"/>
                          </a:rPr>
                          <m:t> :</m:t>
                        </m:r>
                        <m:r>
                          <a:rPr lang="en-US" sz="2400" b="0" i="1" smtClean="0">
                            <a:latin typeface="Cambria Math" panose="02040503050406030204" pitchFamily="18" charset="0"/>
                          </a:rPr>
                          <m:t>𝐵</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oMath>
                </a14:m>
                <a:endParaRPr lang="en-US" sz="2400" b="0" i="1" dirty="0">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14:m>
                  <m:oMath xmlns:m="http://schemas.openxmlformats.org/officeDocument/2006/math">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𝐵</m:t>
                            </m:r>
                          </m:e>
                        </m:d>
                        <m:r>
                          <a:rPr lang="en-US" sz="2400" b="0" i="1" smtClean="0">
                            <a:latin typeface="Cambria Math" panose="02040503050406030204" pitchFamily="18" charset="0"/>
                          </a:rPr>
                          <m:t> </m:t>
                        </m:r>
                        <m:r>
                          <a:rPr lang="en-US" sz="2400" b="0" i="1" smtClean="0">
                            <a:latin typeface="Cambria Math" panose="02040503050406030204" pitchFamily="18" charset="0"/>
                          </a:rPr>
                          <m:t>𝐴</m:t>
                        </m:r>
                        <m:r>
                          <a:rPr lang="en-US" sz="2400" b="0" i="1" smtClean="0">
                            <a:latin typeface="Cambria Math" panose="02040503050406030204" pitchFamily="18" charset="0"/>
                          </a:rPr>
                          <m:t> :</m:t>
                        </m:r>
                        <m:r>
                          <a:rPr lang="en-US" sz="2400" b="0" i="1" smtClean="0">
                            <a:latin typeface="Cambria Math" panose="02040503050406030204" pitchFamily="18" charset="0"/>
                          </a:rPr>
                          <m:t>𝐵</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oMath>
                </a14:m>
                <a:endParaRPr lang="en-US" sz="2400" dirty="0"/>
              </a:p>
              <a:p>
                <a:pPr marL="342900" indent="-342900">
                  <a:buFont typeface="Arial" panose="020B0604020202020204" pitchFamily="34" charset="0"/>
                  <a:buChar char="•"/>
                </a:pPr>
                <a:r>
                  <a:rPr lang="en-US" sz="2400" dirty="0">
                    <a:latin typeface="+mj-lt"/>
                  </a:rPr>
                  <a:t>…plus a few more like these complete the language</a:t>
                </a:r>
              </a:p>
              <a:p>
                <a:pPr/>
                <a:endParaRPr lang="en-US" sz="2400" dirty="0"/>
              </a:p>
            </p:txBody>
          </p:sp>
        </mc:Choice>
        <mc:Fallback>
          <p:sp>
            <p:nvSpPr>
              <p:cNvPr id="4" name="TextBox 3">
                <a:extLst>
                  <a:ext uri="{FF2B5EF4-FFF2-40B4-BE49-F238E27FC236}">
                    <a16:creationId xmlns:a16="http://schemas.microsoft.com/office/drawing/2014/main" id="{FF1CDBA4-64C7-864D-896C-57E8DACF6E67}"/>
                  </a:ext>
                </a:extLst>
              </p:cNvPr>
              <p:cNvSpPr txBox="1">
                <a:spLocks noRot="1" noChangeAspect="1" noMove="1" noResize="1" noEditPoints="1" noAdjustHandles="1" noChangeArrowheads="1" noChangeShapeType="1" noTextEdit="1"/>
              </p:cNvSpPr>
              <p:nvPr/>
            </p:nvSpPr>
            <p:spPr>
              <a:xfrm>
                <a:off x="824944" y="3011352"/>
                <a:ext cx="10207487" cy="2769091"/>
              </a:xfrm>
              <a:prstGeom prst="rect">
                <a:avLst/>
              </a:prstGeom>
              <a:blipFill>
                <a:blip r:embed="rId2"/>
                <a:stretch>
                  <a:fillRect l="-745"/>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909E5956-500C-CB44-BEF6-5D8349DDFBFB}"/>
              </a:ext>
            </a:extLst>
          </p:cNvPr>
          <p:cNvSpPr txBox="1"/>
          <p:nvPr/>
        </p:nvSpPr>
        <p:spPr>
          <a:xfrm>
            <a:off x="725017" y="1072360"/>
            <a:ext cx="10654481" cy="1938992"/>
          </a:xfrm>
          <a:prstGeom prst="rect">
            <a:avLst/>
          </a:prstGeom>
          <a:noFill/>
        </p:spPr>
        <p:txBody>
          <a:bodyPr wrap="square" rtlCol="0">
            <a:spAutoFit/>
          </a:bodyPr>
          <a:lstStyle/>
          <a:p>
            <a:pPr algn="just"/>
            <a:r>
              <a:rPr lang="en-US" sz="2400" dirty="0">
                <a:latin typeface="+mj-lt"/>
              </a:rPr>
              <a:t>As with predicate calculus with ZFC and dependent type theory, coda has a language which specifies data valued expressions.  Unlike ZFC and dependent type theory, however, the whole language is merely one more definition just as we have defined it.  It is a partial function from coda to data acting on codas of the form ( {…some sequence of bytes…} A : B ) where A and B can be any data.   </a:t>
            </a:r>
          </a:p>
        </p:txBody>
      </p:sp>
      <p:sp>
        <p:nvSpPr>
          <p:cNvPr id="7" name="TextBox 6">
            <a:extLst>
              <a:ext uri="{FF2B5EF4-FFF2-40B4-BE49-F238E27FC236}">
                <a16:creationId xmlns:a16="http://schemas.microsoft.com/office/drawing/2014/main" id="{ABEEA0D4-7838-854C-9364-641183A011D5}"/>
              </a:ext>
            </a:extLst>
          </p:cNvPr>
          <p:cNvSpPr txBox="1"/>
          <p:nvPr/>
        </p:nvSpPr>
        <p:spPr>
          <a:xfrm>
            <a:off x="824944" y="5780443"/>
            <a:ext cx="10654481" cy="461665"/>
          </a:xfrm>
          <a:prstGeom prst="rect">
            <a:avLst/>
          </a:prstGeom>
          <a:noFill/>
        </p:spPr>
        <p:txBody>
          <a:bodyPr wrap="square" rtlCol="0">
            <a:spAutoFit/>
          </a:bodyPr>
          <a:lstStyle/>
          <a:p>
            <a:pPr algn="just"/>
            <a:r>
              <a:rPr lang="en-US" sz="2400" dirty="0">
                <a:latin typeface="+mj-lt"/>
              </a:rPr>
              <a:t>There are several points to notice…</a:t>
            </a:r>
          </a:p>
        </p:txBody>
      </p:sp>
    </p:spTree>
    <p:extLst>
      <p:ext uri="{BB962C8B-B14F-4D97-AF65-F5344CB8AC3E}">
        <p14:creationId xmlns:p14="http://schemas.microsoft.com/office/powerpoint/2010/main" val="1672248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8CF0E8-452C-214B-980A-39B6B626F8DD}"/>
              </a:ext>
            </a:extLst>
          </p:cNvPr>
          <p:cNvSpPr txBox="1"/>
          <p:nvPr/>
        </p:nvSpPr>
        <p:spPr>
          <a:xfrm>
            <a:off x="478955" y="442324"/>
            <a:ext cx="10654481" cy="584775"/>
          </a:xfrm>
          <a:prstGeom prst="rect">
            <a:avLst/>
          </a:prstGeom>
          <a:noFill/>
        </p:spPr>
        <p:txBody>
          <a:bodyPr wrap="square" rtlCol="0">
            <a:spAutoFit/>
          </a:bodyPr>
          <a:lstStyle/>
          <a:p>
            <a:pPr algn="just"/>
            <a:r>
              <a:rPr lang="en-US" sz="3200" dirty="0">
                <a:latin typeface="+mj-lt"/>
              </a:rPr>
              <a:t>There are several points to notice…</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7DE07A58-949C-D749-B70C-2D577672B745}"/>
                  </a:ext>
                </a:extLst>
              </p:cNvPr>
              <p:cNvSpPr txBox="1"/>
              <p:nvPr/>
            </p:nvSpPr>
            <p:spPr>
              <a:xfrm>
                <a:off x="894384" y="1322173"/>
                <a:ext cx="10239052" cy="4154984"/>
              </a:xfrm>
              <a:prstGeom prst="rect">
                <a:avLst/>
              </a:prstGeom>
              <a:noFill/>
            </p:spPr>
            <p:txBody>
              <a:bodyPr wrap="square" rtlCol="0">
                <a:spAutoFit/>
              </a:bodyPr>
              <a:lstStyle/>
              <a:p>
                <a:pPr marL="342900" indent="-342900">
                  <a:buFont typeface="+mj-lt"/>
                  <a:buAutoNum type="arabicPeriod"/>
                </a:pPr>
                <a:r>
                  <a:rPr lang="en-US" sz="2400" dirty="0">
                    <a:latin typeface="+mj-lt"/>
                  </a:rPr>
                  <a:t>Because the whole language is merely one more definition like any other, we do not need to define a syntax with additional axioms or rules.</a:t>
                </a:r>
              </a:p>
              <a:p>
                <a:pPr marL="342900" indent="-342900">
                  <a:buFont typeface="+mj-lt"/>
                  <a:buAutoNum type="arabicPeriod"/>
                </a:pPr>
                <a:r>
                  <a:rPr lang="en-US" sz="2400" dirty="0">
                    <a:latin typeface="+mj-lt"/>
                  </a:rPr>
                  <a:t>Because the language is just a definition, language expressions freely mix with any other kind of data during proofs/computations. </a:t>
                </a:r>
              </a:p>
              <a:p>
                <a:pPr marL="342900" indent="-342900">
                  <a:buFont typeface="+mj-lt"/>
                  <a:buAutoNum type="arabicPeriod"/>
                </a:pPr>
                <a:r>
                  <a:rPr lang="en-US" sz="2400" dirty="0">
                    <a:latin typeface="+mj-lt"/>
                  </a:rPr>
                  <a:t>In predicate calculus with ZFC or dependent type theory, one needs to define a syntax to distinguish meaningful sentences from nonsense sentences like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𝑥𝑦𝑦</m:t>
                    </m:r>
                    <m:r>
                      <a:rPr lang="en-US" sz="2400" b="0" i="1" smtClean="0">
                        <a:latin typeface="Cambria Math" panose="02040503050406030204" pitchFamily="18" charset="0"/>
                        <a:ea typeface="Cambria Math" panose="02040503050406030204" pitchFamily="18" charset="0"/>
                      </a:rPr>
                      <m:t>∀∀∀</m:t>
                    </m:r>
                  </m:oMath>
                </a14:m>
                <a:r>
                  <a:rPr lang="en-US" sz="2400" dirty="0">
                    <a:latin typeface="+mj-lt"/>
                  </a:rPr>
                  <a:t>.”  This is not actually necessary in coda because every byte sequence is valid coda source code.  There is no such thing as a syntax error.</a:t>
                </a:r>
              </a:p>
              <a:p>
                <a:pPr marL="342900" indent="-342900">
                  <a:buFont typeface="+mj-lt"/>
                  <a:buAutoNum type="arabicPeriod"/>
                </a:pPr>
                <a:r>
                  <a:rPr lang="en-US" sz="2400" dirty="0">
                    <a:latin typeface="+mj-lt"/>
                  </a:rPr>
                  <a:t>The mapping </a:t>
                </a:r>
                <a14:m>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𝑠</m:t>
                        </m:r>
                      </m:e>
                    </m:d>
                    <m:r>
                      <a:rPr lang="en-US" sz="2400" b="0" i="1" smtClean="0">
                        <a:latin typeface="Cambria Math" panose="02040503050406030204" pitchFamily="18" charset="0"/>
                        <a:ea typeface="Cambria Math" panose="02040503050406030204" pitchFamily="18" charset="0"/>
                      </a:rPr>
                      <m:t>:</m:t>
                    </m:r>
                  </m:oMath>
                </a14:m>
                <a:r>
                  <a:rPr lang="en-US" sz="2400" dirty="0">
                    <a:latin typeface="+mj-lt"/>
                  </a:rPr>
                  <a:t> is an onto mapping from finite byte sequences </a:t>
                </a:r>
                <a14:m>
                  <m:oMath xmlns:m="http://schemas.openxmlformats.org/officeDocument/2006/math">
                    <m:r>
                      <a:rPr lang="en-US" sz="2400" b="0" i="1" smtClean="0">
                        <a:latin typeface="Cambria Math" panose="02040503050406030204" pitchFamily="18" charset="0"/>
                      </a:rPr>
                      <m:t>𝑠</m:t>
                    </m:r>
                  </m:oMath>
                </a14:m>
                <a:r>
                  <a:rPr lang="en-US" sz="2400" dirty="0">
                    <a:latin typeface="+mj-lt"/>
                  </a:rPr>
                  <a:t> to data.  From pure data, it is also clear that there is an invertible mapping from data to coda source code.  </a:t>
                </a:r>
              </a:p>
            </p:txBody>
          </p:sp>
        </mc:Choice>
        <mc:Fallback>
          <p:sp>
            <p:nvSpPr>
              <p:cNvPr id="3" name="TextBox 2">
                <a:extLst>
                  <a:ext uri="{FF2B5EF4-FFF2-40B4-BE49-F238E27FC236}">
                    <a16:creationId xmlns:a16="http://schemas.microsoft.com/office/drawing/2014/main" id="{7DE07A58-949C-D749-B70C-2D577672B745}"/>
                  </a:ext>
                </a:extLst>
              </p:cNvPr>
              <p:cNvSpPr txBox="1">
                <a:spLocks noRot="1" noChangeAspect="1" noMove="1" noResize="1" noEditPoints="1" noAdjustHandles="1" noChangeArrowheads="1" noChangeShapeType="1" noTextEdit="1"/>
              </p:cNvSpPr>
              <p:nvPr/>
            </p:nvSpPr>
            <p:spPr>
              <a:xfrm>
                <a:off x="894384" y="1322173"/>
                <a:ext cx="10239052" cy="4154984"/>
              </a:xfrm>
              <a:prstGeom prst="rect">
                <a:avLst/>
              </a:prstGeom>
              <a:blipFill>
                <a:blip r:embed="rId2"/>
                <a:stretch>
                  <a:fillRect l="-866" t="-1220" r="-1485" b="-2134"/>
                </a:stretch>
              </a:blipFill>
            </p:spPr>
            <p:txBody>
              <a:bodyPr/>
              <a:lstStyle/>
              <a:p>
                <a:r>
                  <a:rPr lang="en-US">
                    <a:noFill/>
                  </a:rPr>
                  <a:t> </a:t>
                </a:r>
              </a:p>
            </p:txBody>
          </p:sp>
        </mc:Fallback>
      </mc:AlternateContent>
    </p:spTree>
    <p:extLst>
      <p:ext uri="{BB962C8B-B14F-4D97-AF65-F5344CB8AC3E}">
        <p14:creationId xmlns:p14="http://schemas.microsoft.com/office/powerpoint/2010/main" val="35908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62D5C0-7EA5-234E-946C-8AE82252DFD0}"/>
              </a:ext>
            </a:extLst>
          </p:cNvPr>
          <p:cNvSpPr txBox="1"/>
          <p:nvPr/>
        </p:nvSpPr>
        <p:spPr>
          <a:xfrm>
            <a:off x="0" y="418779"/>
            <a:ext cx="11757992" cy="584775"/>
          </a:xfrm>
          <a:prstGeom prst="rect">
            <a:avLst/>
          </a:prstGeom>
          <a:noFill/>
        </p:spPr>
        <p:txBody>
          <a:bodyPr wrap="square" rtlCol="0">
            <a:spAutoFit/>
          </a:bodyPr>
          <a:lstStyle/>
          <a:p>
            <a:pPr algn="ctr"/>
            <a:r>
              <a:rPr lang="en-US" sz="3200" dirty="0">
                <a:latin typeface="+mj-lt"/>
              </a:rPr>
              <a:t>Language expressions mix freely with any other data</a:t>
            </a:r>
          </a:p>
        </p:txBody>
      </p:sp>
      <p:pic>
        <p:nvPicPr>
          <p:cNvPr id="5" name="Picture 4">
            <a:extLst>
              <a:ext uri="{FF2B5EF4-FFF2-40B4-BE49-F238E27FC236}">
                <a16:creationId xmlns:a16="http://schemas.microsoft.com/office/drawing/2014/main" id="{079A4A14-BF29-F349-8F00-3C204C4A1501}"/>
              </a:ext>
            </a:extLst>
          </p:cNvPr>
          <p:cNvPicPr>
            <a:picLocks noChangeAspect="1"/>
          </p:cNvPicPr>
          <p:nvPr/>
        </p:nvPicPr>
        <p:blipFill>
          <a:blip r:embed="rId2"/>
          <a:stretch>
            <a:fillRect/>
          </a:stretch>
        </p:blipFill>
        <p:spPr>
          <a:xfrm>
            <a:off x="24603" y="1407144"/>
            <a:ext cx="12167397" cy="4351106"/>
          </a:xfrm>
          <a:prstGeom prst="rect">
            <a:avLst/>
          </a:prstGeom>
        </p:spPr>
      </p:pic>
    </p:spTree>
    <p:extLst>
      <p:ext uri="{BB962C8B-B14F-4D97-AF65-F5344CB8AC3E}">
        <p14:creationId xmlns:p14="http://schemas.microsoft.com/office/powerpoint/2010/main" val="1187104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36C39E-D35A-7D44-8A5D-C5A7C4915B7C}"/>
              </a:ext>
            </a:extLst>
          </p:cNvPr>
          <p:cNvSpPr txBox="1"/>
          <p:nvPr/>
        </p:nvSpPr>
        <p:spPr>
          <a:xfrm>
            <a:off x="506895" y="208723"/>
            <a:ext cx="9084367" cy="9140964"/>
          </a:xfrm>
          <a:prstGeom prst="rect">
            <a:avLst/>
          </a:prstGeom>
          <a:noFill/>
        </p:spPr>
        <p:txBody>
          <a:bodyPr wrap="square" rtlCol="0">
            <a:spAutoFit/>
          </a:bodyPr>
          <a:lstStyle/>
          <a:p>
            <a:r>
              <a:rPr lang="en-US" sz="2800" dirty="0">
                <a:latin typeface="+mj-lt"/>
              </a:rPr>
              <a:t>X?....variable  </a:t>
            </a:r>
          </a:p>
          <a:p>
            <a:endParaRPr lang="en-US" sz="2800" dirty="0">
              <a:latin typeface="+mj-lt"/>
            </a:endParaRPr>
          </a:p>
          <a:p>
            <a:r>
              <a:rPr lang="en-US" sz="2800" dirty="0" err="1">
                <a:latin typeface="+mj-lt"/>
              </a:rPr>
              <a:t>Natural:n</a:t>
            </a:r>
            <a:r>
              <a:rPr lang="en-US" sz="2800" dirty="0">
                <a:latin typeface="+mj-lt"/>
              </a:rPr>
              <a:t> </a:t>
            </a:r>
          </a:p>
          <a:p>
            <a:endParaRPr lang="en-US" sz="2800" dirty="0">
              <a:latin typeface="+mj-lt"/>
            </a:endParaRPr>
          </a:p>
          <a:p>
            <a:r>
              <a:rPr lang="en-US" sz="2800" dirty="0">
                <a:latin typeface="+mj-lt"/>
              </a:rPr>
              <a:t>def Group : { (Type : B)</a:t>
            </a:r>
          </a:p>
          <a:p>
            <a:r>
              <a:rPr lang="en-US" sz="2800" dirty="0">
                <a:latin typeface="+mj-lt"/>
              </a:rPr>
              <a:t>              (Associative : prod B)</a:t>
            </a:r>
          </a:p>
          <a:p>
            <a:r>
              <a:rPr lang="en-US" sz="2800" dirty="0">
                <a:latin typeface="+mj-lt"/>
              </a:rPr>
              <a:t>              (Identity prod B : (</a:t>
            </a:r>
            <a:r>
              <a:rPr lang="en-US" sz="2800" dirty="0" err="1">
                <a:latin typeface="+mj-lt"/>
              </a:rPr>
              <a:t>id:B</a:t>
            </a:r>
            <a:r>
              <a:rPr lang="en-US" sz="2800" dirty="0">
                <a:latin typeface="+mj-lt"/>
              </a:rPr>
              <a:t>))</a:t>
            </a:r>
          </a:p>
          <a:p>
            <a:r>
              <a:rPr lang="en-US" sz="2800" dirty="0">
                <a:latin typeface="+mj-lt"/>
              </a:rPr>
              <a:t>              (Inverse prod B : (</a:t>
            </a:r>
            <a:r>
              <a:rPr lang="en-US" sz="2800" dirty="0" err="1">
                <a:latin typeface="+mj-lt"/>
              </a:rPr>
              <a:t>inv:B</a:t>
            </a:r>
            <a:r>
              <a:rPr lang="en-US" sz="2800" dirty="0">
                <a:latin typeface="+mj-lt"/>
              </a:rPr>
              <a:t>))</a:t>
            </a:r>
          </a:p>
          <a:p>
            <a:r>
              <a:rPr lang="en-US" sz="2800" dirty="0">
                <a:latin typeface="+mj-lt"/>
              </a:rPr>
              <a:t>            }</a:t>
            </a:r>
          </a:p>
          <a:p>
            <a:endParaRPr lang="en-US" sz="2800" dirty="0">
              <a:latin typeface="+mj-lt"/>
            </a:endParaRPr>
          </a:p>
          <a:p>
            <a:r>
              <a:rPr lang="en-US" sz="2800" dirty="0">
                <a:latin typeface="+mj-lt"/>
              </a:rPr>
              <a:t>skip N? : prime : </a:t>
            </a:r>
            <a:r>
              <a:rPr lang="en-US" sz="2800" dirty="0" err="1">
                <a:latin typeface="+mj-lt"/>
              </a:rPr>
              <a:t>nat</a:t>
            </a:r>
            <a:r>
              <a:rPr lang="en-US" sz="2800" dirty="0">
                <a:latin typeface="+mj-lt"/>
              </a:rPr>
              <a:t> : 0…there are an infinite number of primes.</a:t>
            </a:r>
          </a:p>
          <a:p>
            <a:endParaRPr lang="en-US" sz="2800" dirty="0">
              <a:latin typeface="+mj-lt"/>
            </a:endParaRPr>
          </a:p>
          <a:p>
            <a:r>
              <a:rPr lang="en-US" sz="2800" dirty="0">
                <a:latin typeface="+mj-lt"/>
              </a:rPr>
              <a:t>sum n : X? Y? = sum n : Y? X?...addition of natural numbers is commutative.</a:t>
            </a:r>
          </a:p>
          <a:p>
            <a:endParaRPr lang="en-US" sz="2800" dirty="0">
              <a:latin typeface="+mj-lt"/>
            </a:endParaRPr>
          </a:p>
          <a:p>
            <a:r>
              <a:rPr lang="en-US" sz="2800" dirty="0">
                <a:latin typeface="+mj-lt"/>
              </a:rPr>
              <a:t>C : X? Y? = C : (C:X?) (C:Y?) </a:t>
            </a:r>
          </a:p>
          <a:p>
            <a:endParaRPr lang="en-US" sz="2800" dirty="0">
              <a:latin typeface="+mj-lt"/>
            </a:endParaRPr>
          </a:p>
          <a:p>
            <a:r>
              <a:rPr lang="en-US" sz="2800" dirty="0">
                <a:latin typeface="+mj-lt"/>
              </a:rPr>
              <a:t>M*C = C*M </a:t>
            </a:r>
          </a:p>
          <a:p>
            <a:endParaRPr lang="en-US" sz="2800" dirty="0">
              <a:latin typeface="+mj-lt"/>
            </a:endParaRPr>
          </a:p>
          <a:p>
            <a:r>
              <a:rPr lang="en-US" sz="2800" dirty="0">
                <a:latin typeface="+mj-lt"/>
              </a:rPr>
              <a:t>let </a:t>
            </a:r>
            <a:r>
              <a:rPr lang="en-US" sz="2800" dirty="0" err="1">
                <a:latin typeface="+mj-lt"/>
              </a:rPr>
              <a:t>this_is_true</a:t>
            </a:r>
            <a:r>
              <a:rPr lang="en-US" sz="2800" dirty="0">
                <a:latin typeface="+mj-lt"/>
              </a:rPr>
              <a:t>? : not : </a:t>
            </a:r>
            <a:r>
              <a:rPr lang="en-US" sz="2800" dirty="0" err="1">
                <a:latin typeface="+mj-lt"/>
              </a:rPr>
              <a:t>this_is_true</a:t>
            </a:r>
            <a:r>
              <a:rPr lang="en-US" sz="2800" dirty="0">
                <a:latin typeface="+mj-lt"/>
              </a:rPr>
              <a:t>? </a:t>
            </a:r>
          </a:p>
        </p:txBody>
      </p:sp>
    </p:spTree>
    <p:extLst>
      <p:ext uri="{BB962C8B-B14F-4D97-AF65-F5344CB8AC3E}">
        <p14:creationId xmlns:p14="http://schemas.microsoft.com/office/powerpoint/2010/main" val="2241145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FDCF70-3168-1E4C-A181-5F637780B010}"/>
              </a:ext>
            </a:extLst>
          </p:cNvPr>
          <p:cNvSpPr txBox="1"/>
          <p:nvPr/>
        </p:nvSpPr>
        <p:spPr>
          <a:xfrm>
            <a:off x="0" y="315245"/>
            <a:ext cx="12192000" cy="646331"/>
          </a:xfrm>
          <a:prstGeom prst="rect">
            <a:avLst/>
          </a:prstGeom>
          <a:noFill/>
        </p:spPr>
        <p:txBody>
          <a:bodyPr wrap="square" rtlCol="0">
            <a:spAutoFit/>
          </a:bodyPr>
          <a:lstStyle/>
          <a:p>
            <a:pPr algn="ctr"/>
            <a:r>
              <a:rPr lang="en-US" sz="3600" dirty="0">
                <a:latin typeface="+mj-lt"/>
              </a:rPr>
              <a:t>Is Mathematics Consistent?</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FCE14E08-D999-E84A-A600-71DCCF6E4FF9}"/>
                  </a:ext>
                </a:extLst>
              </p:cNvPr>
              <p:cNvSpPr txBox="1"/>
              <p:nvPr/>
            </p:nvSpPr>
            <p:spPr>
              <a:xfrm>
                <a:off x="715773" y="1225433"/>
                <a:ext cx="10771322" cy="4893647"/>
              </a:xfrm>
              <a:prstGeom prst="rect">
                <a:avLst/>
              </a:prstGeom>
              <a:noFill/>
            </p:spPr>
            <p:txBody>
              <a:bodyPr wrap="square" rtlCol="0">
                <a:spAutoFit/>
              </a:bodyPr>
              <a:lstStyle/>
              <a:p>
                <a:r>
                  <a:rPr lang="en-US" sz="2400" dirty="0">
                    <a:latin typeface="+mj-lt"/>
                  </a:rPr>
                  <a:t>If one either takes coda to define “Mathematics” or if one takes coda to be a model of mathematics in a Model theory sense, then the issue of the consistency of Mathematics is easily accessible.  </a:t>
                </a:r>
              </a:p>
              <a:p>
                <a:endParaRPr lang="en-US" sz="2400" dirty="0">
                  <a:latin typeface="+mj-lt"/>
                </a:endParaRPr>
              </a:p>
              <a:p>
                <a:r>
                  <a:rPr lang="en-US" sz="2400" b="1" dirty="0">
                    <a:solidFill>
                      <a:srgbClr val="0070C0"/>
                    </a:solidFill>
                    <a:latin typeface="+mj-lt"/>
                  </a:rPr>
                  <a:t>def </a:t>
                </a:r>
                <a:r>
                  <a:rPr lang="en-US" sz="2400" b="1" dirty="0" err="1">
                    <a:solidFill>
                      <a:srgbClr val="0070C0"/>
                    </a:solidFill>
                    <a:latin typeface="+mj-lt"/>
                  </a:rPr>
                  <a:t>both_true_and_false</a:t>
                </a:r>
                <a:r>
                  <a:rPr lang="en-US" sz="2400" b="1" dirty="0">
                    <a:solidFill>
                      <a:srgbClr val="0070C0"/>
                    </a:solidFill>
                    <a:latin typeface="+mj-lt"/>
                  </a:rPr>
                  <a:t> : {logic : B (</a:t>
                </a:r>
                <a:r>
                  <a:rPr lang="en-US" sz="2400" b="1" dirty="0" err="1">
                    <a:solidFill>
                      <a:srgbClr val="0070C0"/>
                    </a:solidFill>
                    <a:latin typeface="+mj-lt"/>
                  </a:rPr>
                  <a:t>not:B</a:t>
                </a:r>
                <a:r>
                  <a:rPr lang="en-US" sz="2400" b="1" dirty="0">
                    <a:solidFill>
                      <a:srgbClr val="0070C0"/>
                    </a:solidFill>
                    <a:latin typeface="+mj-lt"/>
                  </a:rPr>
                  <a:t>) } </a:t>
                </a:r>
              </a:p>
              <a:p>
                <a:endParaRPr lang="en-US" sz="2400" b="1" dirty="0">
                  <a:solidFill>
                    <a:srgbClr val="0070C0"/>
                  </a:solidFill>
                  <a:latin typeface="+mj-lt"/>
                </a:endParaRPr>
              </a:p>
              <a:p>
                <a:r>
                  <a:rPr lang="en-US" sz="2400" dirty="0">
                    <a:latin typeface="+mj-lt"/>
                  </a:rPr>
                  <a:t>Once defined, if (</a:t>
                </a:r>
                <a:r>
                  <a:rPr lang="en-US" sz="2400" dirty="0" err="1">
                    <a:latin typeface="+mj-lt"/>
                  </a:rPr>
                  <a:t>Both_true_and_false:B</a:t>
                </a:r>
                <a:r>
                  <a:rPr lang="en-US" sz="2400" dirty="0">
                    <a:latin typeface="+mj-lt"/>
                  </a:rPr>
                  <a:t>) is true for any B, then coda is inconsistent.  If no such data exists, coda is consistent.  The consistency of coda is then the data </a:t>
                </a:r>
              </a:p>
              <a:p>
                <a:endParaRPr lang="en-US" sz="2400" dirty="0">
                  <a:latin typeface="+mj-lt"/>
                </a:endParaRPr>
              </a:p>
              <a:p>
                <a:r>
                  <a:rPr lang="en-US" sz="2400" b="1" dirty="0" err="1">
                    <a:solidFill>
                      <a:srgbClr val="0070C0"/>
                    </a:solidFill>
                    <a:latin typeface="+mj-lt"/>
                  </a:rPr>
                  <a:t>ap</a:t>
                </a:r>
                <a:r>
                  <a:rPr lang="en-US" sz="2400" b="1" dirty="0">
                    <a:solidFill>
                      <a:srgbClr val="0070C0"/>
                    </a:solidFill>
                    <a:latin typeface="+mj-lt"/>
                  </a:rPr>
                  <a:t> {not : </a:t>
                </a:r>
                <a:r>
                  <a:rPr lang="en-US" sz="2400" b="1" dirty="0" err="1">
                    <a:solidFill>
                      <a:srgbClr val="0070C0"/>
                    </a:solidFill>
                    <a:latin typeface="+mj-lt"/>
                  </a:rPr>
                  <a:t>both_true_and_false</a:t>
                </a:r>
                <a:r>
                  <a:rPr lang="en-US" sz="2400" b="1" dirty="0">
                    <a:solidFill>
                      <a:srgbClr val="0070C0"/>
                    </a:solidFill>
                    <a:latin typeface="+mj-lt"/>
                  </a:rPr>
                  <a:t> : coda : B} : </a:t>
                </a:r>
                <a:r>
                  <a:rPr lang="en-US" sz="2400" b="1" dirty="0" err="1">
                    <a:solidFill>
                      <a:srgbClr val="0070C0"/>
                    </a:solidFill>
                    <a:latin typeface="+mj-lt"/>
                  </a:rPr>
                  <a:t>allcodes</a:t>
                </a:r>
                <a:r>
                  <a:rPr lang="en-US" sz="2400" b="1" dirty="0">
                    <a:solidFill>
                      <a:srgbClr val="0070C0"/>
                    </a:solidFill>
                    <a:latin typeface="+mj-lt"/>
                  </a:rPr>
                  <a:t> :  </a:t>
                </a:r>
              </a:p>
              <a:p>
                <a:endParaRPr lang="en-US" sz="2400" b="1" dirty="0">
                  <a:solidFill>
                    <a:srgbClr val="0070C0"/>
                  </a:solidFill>
                  <a:latin typeface="+mj-lt"/>
                </a:endParaRPr>
              </a:p>
              <a:p>
                <a:r>
                  <a:rPr lang="en-US" sz="2400" dirty="0">
                    <a:latin typeface="+mj-lt"/>
                  </a:rPr>
                  <a:t>Is the answer to the question (</a:t>
                </a:r>
                <a:r>
                  <a:rPr lang="en-US" sz="2400" dirty="0" err="1">
                    <a:latin typeface="+mj-lt"/>
                  </a:rPr>
                  <a:t>allcodes</a:t>
                </a:r>
                <a:r>
                  <a:rPr lang="en-US" sz="2400" dirty="0">
                    <a:latin typeface="+mj-lt"/>
                  </a:rPr>
                  <a:t> produces all finite byte strings and coda compiles byte strings into data via </a:t>
                </a:r>
                <a14:m>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 </m:t>
                    </m:r>
                  </m:oMath>
                </a14:m>
                <a:r>
                  <a:rPr lang="en-US" sz="2400" dirty="0">
                    <a:latin typeface="+mj-lt"/>
                  </a:rPr>
                  <a:t>as usual).  </a:t>
                </a:r>
              </a:p>
            </p:txBody>
          </p:sp>
        </mc:Choice>
        <mc:Fallback>
          <p:sp>
            <p:nvSpPr>
              <p:cNvPr id="3" name="TextBox 2">
                <a:extLst>
                  <a:ext uri="{FF2B5EF4-FFF2-40B4-BE49-F238E27FC236}">
                    <a16:creationId xmlns:a16="http://schemas.microsoft.com/office/drawing/2014/main" id="{FCE14E08-D999-E84A-A600-71DCCF6E4FF9}"/>
                  </a:ext>
                </a:extLst>
              </p:cNvPr>
              <p:cNvSpPr txBox="1">
                <a:spLocks noRot="1" noChangeAspect="1" noMove="1" noResize="1" noEditPoints="1" noAdjustHandles="1" noChangeArrowheads="1" noChangeShapeType="1" noTextEdit="1"/>
              </p:cNvSpPr>
              <p:nvPr/>
            </p:nvSpPr>
            <p:spPr>
              <a:xfrm>
                <a:off x="715773" y="1225433"/>
                <a:ext cx="10771322" cy="4893647"/>
              </a:xfrm>
              <a:prstGeom prst="rect">
                <a:avLst/>
              </a:prstGeom>
              <a:blipFill>
                <a:blip r:embed="rId2"/>
                <a:stretch>
                  <a:fillRect l="-824" t="-1036" r="-942" b="-1554"/>
                </a:stretch>
              </a:blipFill>
            </p:spPr>
            <p:txBody>
              <a:bodyPr/>
              <a:lstStyle/>
              <a:p>
                <a:r>
                  <a:rPr lang="en-US">
                    <a:noFill/>
                  </a:rPr>
                  <a:t> </a:t>
                </a:r>
              </a:p>
            </p:txBody>
          </p:sp>
        </mc:Fallback>
      </mc:AlternateContent>
    </p:spTree>
    <p:extLst>
      <p:ext uri="{BB962C8B-B14F-4D97-AF65-F5344CB8AC3E}">
        <p14:creationId xmlns:p14="http://schemas.microsoft.com/office/powerpoint/2010/main" val="4086309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C584B5-7A0F-F548-9C53-10BD472DCFF3}"/>
              </a:ext>
            </a:extLst>
          </p:cNvPr>
          <p:cNvSpPr txBox="1"/>
          <p:nvPr/>
        </p:nvSpPr>
        <p:spPr>
          <a:xfrm>
            <a:off x="736795" y="521241"/>
            <a:ext cx="10771322" cy="523220"/>
          </a:xfrm>
          <a:prstGeom prst="rect">
            <a:avLst/>
          </a:prstGeom>
          <a:noFill/>
        </p:spPr>
        <p:txBody>
          <a:bodyPr wrap="square" rtlCol="0">
            <a:spAutoFit/>
          </a:bodyPr>
          <a:lstStyle/>
          <a:p>
            <a:r>
              <a:rPr lang="en-US" sz="2800" b="1" dirty="0" err="1">
                <a:solidFill>
                  <a:srgbClr val="0070C0"/>
                </a:solidFill>
                <a:latin typeface="+mj-lt"/>
              </a:rPr>
              <a:t>ap</a:t>
            </a:r>
            <a:r>
              <a:rPr lang="en-US" sz="2800" b="1" dirty="0">
                <a:solidFill>
                  <a:srgbClr val="0070C0"/>
                </a:solidFill>
                <a:latin typeface="+mj-lt"/>
              </a:rPr>
              <a:t> {not: </a:t>
            </a:r>
            <a:r>
              <a:rPr lang="en-US" sz="2800" b="1" dirty="0" err="1">
                <a:solidFill>
                  <a:srgbClr val="0070C0"/>
                </a:solidFill>
                <a:latin typeface="+mj-lt"/>
              </a:rPr>
              <a:t>Both_true_and_false</a:t>
            </a:r>
            <a:r>
              <a:rPr lang="en-US" sz="2800" b="1" dirty="0">
                <a:solidFill>
                  <a:srgbClr val="0070C0"/>
                </a:solidFill>
                <a:latin typeface="+mj-lt"/>
              </a:rPr>
              <a:t> : coda : B} : </a:t>
            </a:r>
            <a:r>
              <a:rPr lang="en-US" sz="2800" b="1" dirty="0" err="1">
                <a:solidFill>
                  <a:srgbClr val="0070C0"/>
                </a:solidFill>
                <a:latin typeface="+mj-lt"/>
              </a:rPr>
              <a:t>allcodes</a:t>
            </a:r>
            <a:r>
              <a:rPr lang="en-US" sz="2800" b="1" dirty="0">
                <a:solidFill>
                  <a:srgbClr val="0070C0"/>
                </a:solidFill>
                <a:latin typeface="+mj-lt"/>
              </a:rPr>
              <a:t> : </a:t>
            </a:r>
          </a:p>
        </p:txBody>
      </p:sp>
      <p:sp>
        <p:nvSpPr>
          <p:cNvPr id="4" name="TextBox 3">
            <a:extLst>
              <a:ext uri="{FF2B5EF4-FFF2-40B4-BE49-F238E27FC236}">
                <a16:creationId xmlns:a16="http://schemas.microsoft.com/office/drawing/2014/main" id="{53BA2E46-FB12-3A4B-93BF-987E090C7D04}"/>
              </a:ext>
            </a:extLst>
          </p:cNvPr>
          <p:cNvSpPr txBox="1"/>
          <p:nvPr/>
        </p:nvSpPr>
        <p:spPr>
          <a:xfrm>
            <a:off x="736795" y="1418896"/>
            <a:ext cx="10877136" cy="4893647"/>
          </a:xfrm>
          <a:prstGeom prst="rect">
            <a:avLst/>
          </a:prstGeom>
          <a:noFill/>
        </p:spPr>
        <p:txBody>
          <a:bodyPr wrap="square" rtlCol="0">
            <a:spAutoFit/>
          </a:bodyPr>
          <a:lstStyle/>
          <a:p>
            <a:pPr marL="457200" indent="-457200">
              <a:buFont typeface="+mj-lt"/>
              <a:buAutoNum type="arabicPeriod"/>
            </a:pPr>
            <a:r>
              <a:rPr lang="en-US" sz="2400" dirty="0">
                <a:latin typeface="+mj-lt"/>
              </a:rPr>
              <a:t>If data A is equal to data B, then A and B have the same number of atoms.  Thus atomic data cannot be equal to empty data and, therefore, no data can be both true and false.  This means that each application of </a:t>
            </a:r>
          </a:p>
          <a:p>
            <a:endParaRPr lang="en-US" sz="2400" dirty="0">
              <a:latin typeface="+mj-lt"/>
            </a:endParaRPr>
          </a:p>
          <a:p>
            <a:pPr lvl="1"/>
            <a:r>
              <a:rPr lang="en-US" sz="2400" dirty="0">
                <a:latin typeface="+mj-lt"/>
              </a:rPr>
              <a:t>{not : </a:t>
            </a:r>
            <a:r>
              <a:rPr lang="en-US" sz="2400" dirty="0" err="1">
                <a:latin typeface="+mj-lt"/>
              </a:rPr>
              <a:t>Both_true_and_false</a:t>
            </a:r>
            <a:r>
              <a:rPr lang="en-US" sz="2400" dirty="0">
                <a:latin typeface="+mj-lt"/>
              </a:rPr>
              <a:t> : coda : B} </a:t>
            </a:r>
          </a:p>
          <a:p>
            <a:pPr lvl="1"/>
            <a:endParaRPr lang="en-US" sz="2400" dirty="0">
              <a:latin typeface="+mj-lt"/>
            </a:endParaRPr>
          </a:p>
          <a:p>
            <a:pPr lvl="1"/>
            <a:r>
              <a:rPr lang="en-US" sz="2400" dirty="0">
                <a:latin typeface="+mj-lt"/>
              </a:rPr>
              <a:t>is empty.</a:t>
            </a:r>
          </a:p>
          <a:p>
            <a:r>
              <a:rPr lang="en-US" sz="2400" dirty="0">
                <a:latin typeface="+mj-lt"/>
              </a:rPr>
              <a:t>2.</a:t>
            </a:r>
          </a:p>
          <a:p>
            <a:pPr lvl="1"/>
            <a:r>
              <a:rPr lang="en-US" sz="2400" dirty="0">
                <a:latin typeface="+mj-lt"/>
              </a:rPr>
              <a:t>Since “</a:t>
            </a:r>
            <a:r>
              <a:rPr lang="en-US" sz="2400" dirty="0" err="1">
                <a:latin typeface="+mj-lt"/>
              </a:rPr>
              <a:t>allcodes</a:t>
            </a:r>
            <a:r>
              <a:rPr lang="en-US" sz="2400" dirty="0">
                <a:latin typeface="+mj-lt"/>
              </a:rPr>
              <a:t>” will eventually produce the string </a:t>
            </a:r>
          </a:p>
          <a:p>
            <a:pPr lvl="1"/>
            <a:endParaRPr lang="en-US" sz="2400" dirty="0">
              <a:latin typeface="+mj-lt"/>
            </a:endParaRPr>
          </a:p>
          <a:p>
            <a:pPr lvl="1"/>
            <a:r>
              <a:rPr lang="en-US" sz="2400" dirty="0">
                <a:latin typeface="+mj-lt"/>
              </a:rPr>
              <a:t>”</a:t>
            </a:r>
            <a:r>
              <a:rPr lang="en-US" sz="2400" b="1" dirty="0" err="1">
                <a:solidFill>
                  <a:srgbClr val="0070C0"/>
                </a:solidFill>
                <a:latin typeface="+mj-lt"/>
              </a:rPr>
              <a:t>ap</a:t>
            </a:r>
            <a:r>
              <a:rPr lang="en-US" sz="2400" b="1" dirty="0">
                <a:solidFill>
                  <a:srgbClr val="0070C0"/>
                </a:solidFill>
                <a:latin typeface="+mj-lt"/>
              </a:rPr>
              <a:t> {not: </a:t>
            </a:r>
            <a:r>
              <a:rPr lang="en-US" sz="2400" b="1" dirty="0" err="1">
                <a:solidFill>
                  <a:srgbClr val="0070C0"/>
                </a:solidFill>
                <a:latin typeface="+mj-lt"/>
              </a:rPr>
              <a:t>Both_true_and_false</a:t>
            </a:r>
            <a:r>
              <a:rPr lang="en-US" sz="2400" b="1" dirty="0">
                <a:solidFill>
                  <a:srgbClr val="0070C0"/>
                </a:solidFill>
                <a:latin typeface="+mj-lt"/>
              </a:rPr>
              <a:t> : coda : B} : </a:t>
            </a:r>
            <a:r>
              <a:rPr lang="en-US" sz="2400" b="1" dirty="0" err="1">
                <a:solidFill>
                  <a:srgbClr val="0070C0"/>
                </a:solidFill>
                <a:latin typeface="+mj-lt"/>
              </a:rPr>
              <a:t>allcodes</a:t>
            </a:r>
            <a:r>
              <a:rPr lang="en-US" sz="2400" b="1" dirty="0">
                <a:solidFill>
                  <a:srgbClr val="0070C0"/>
                </a:solidFill>
                <a:latin typeface="+mj-lt"/>
              </a:rPr>
              <a:t> :”</a:t>
            </a:r>
          </a:p>
          <a:p>
            <a:pPr lvl="1"/>
            <a:endParaRPr lang="en-US" sz="2400" b="1" dirty="0">
              <a:solidFill>
                <a:srgbClr val="0070C0"/>
              </a:solidFill>
              <a:latin typeface="+mj-lt"/>
            </a:endParaRPr>
          </a:p>
          <a:p>
            <a:pPr lvl="1"/>
            <a:r>
              <a:rPr lang="en-US" sz="2400" dirty="0">
                <a:latin typeface="+mj-lt"/>
              </a:rPr>
              <a:t>and so the expression above will recursively never finish. </a:t>
            </a:r>
          </a:p>
        </p:txBody>
      </p:sp>
    </p:spTree>
    <p:extLst>
      <p:ext uri="{BB962C8B-B14F-4D97-AF65-F5344CB8AC3E}">
        <p14:creationId xmlns:p14="http://schemas.microsoft.com/office/powerpoint/2010/main" val="1530803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326E0B-0E11-BE49-AD5E-4E7E79A13ECA}"/>
              </a:ext>
            </a:extLst>
          </p:cNvPr>
          <p:cNvSpPr txBox="1"/>
          <p:nvPr/>
        </p:nvSpPr>
        <p:spPr>
          <a:xfrm>
            <a:off x="0" y="257448"/>
            <a:ext cx="12192000" cy="646331"/>
          </a:xfrm>
          <a:prstGeom prst="rect">
            <a:avLst/>
          </a:prstGeom>
          <a:noFill/>
        </p:spPr>
        <p:txBody>
          <a:bodyPr wrap="square" rtlCol="0">
            <a:spAutoFit/>
          </a:bodyPr>
          <a:lstStyle/>
          <a:p>
            <a:pPr algn="ctr"/>
            <a:r>
              <a:rPr lang="en-US" sz="3600" dirty="0">
                <a:latin typeface="+mj-lt"/>
              </a:rPr>
              <a:t>Spaces</a:t>
            </a:r>
          </a:p>
        </p:txBody>
      </p:sp>
    </p:spTree>
    <p:extLst>
      <p:ext uri="{BB962C8B-B14F-4D97-AF65-F5344CB8AC3E}">
        <p14:creationId xmlns:p14="http://schemas.microsoft.com/office/powerpoint/2010/main" val="3024053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501194-0F88-E146-B41B-7D9624A794F6}"/>
              </a:ext>
            </a:extLst>
          </p:cNvPr>
          <p:cNvSpPr txBox="1"/>
          <p:nvPr/>
        </p:nvSpPr>
        <p:spPr>
          <a:xfrm>
            <a:off x="0" y="257448"/>
            <a:ext cx="12192000" cy="646331"/>
          </a:xfrm>
          <a:prstGeom prst="rect">
            <a:avLst/>
          </a:prstGeom>
          <a:noFill/>
        </p:spPr>
        <p:txBody>
          <a:bodyPr wrap="square" rtlCol="0">
            <a:spAutoFit/>
          </a:bodyPr>
          <a:lstStyle/>
          <a:p>
            <a:pPr algn="ctr"/>
            <a:r>
              <a:rPr lang="en-US" sz="3600" dirty="0">
                <a:latin typeface="+mj-lt"/>
              </a:rPr>
              <a:t>Paradoxes</a:t>
            </a:r>
          </a:p>
        </p:txBody>
      </p:sp>
    </p:spTree>
    <p:extLst>
      <p:ext uri="{BB962C8B-B14F-4D97-AF65-F5344CB8AC3E}">
        <p14:creationId xmlns:p14="http://schemas.microsoft.com/office/powerpoint/2010/main" val="3361622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313AFA-B10B-F64E-BABB-8DDB53B3EDA0}"/>
              </a:ext>
            </a:extLst>
          </p:cNvPr>
          <p:cNvSpPr txBox="1"/>
          <p:nvPr/>
        </p:nvSpPr>
        <p:spPr>
          <a:xfrm>
            <a:off x="0" y="394082"/>
            <a:ext cx="12192000" cy="646331"/>
          </a:xfrm>
          <a:prstGeom prst="rect">
            <a:avLst/>
          </a:prstGeom>
          <a:noFill/>
        </p:spPr>
        <p:txBody>
          <a:bodyPr wrap="square" rtlCol="0">
            <a:spAutoFit/>
          </a:bodyPr>
          <a:lstStyle/>
          <a:p>
            <a:pPr algn="ctr"/>
            <a:r>
              <a:rPr lang="en-US" sz="3600" dirty="0">
                <a:latin typeface="+mj-lt"/>
              </a:rPr>
              <a:t>Data can be undecidable</a:t>
            </a:r>
          </a:p>
        </p:txBody>
      </p:sp>
      <p:pic>
        <p:nvPicPr>
          <p:cNvPr id="6" name="Picture 5">
            <a:extLst>
              <a:ext uri="{FF2B5EF4-FFF2-40B4-BE49-F238E27FC236}">
                <a16:creationId xmlns:a16="http://schemas.microsoft.com/office/drawing/2014/main" id="{9F7E2A45-027B-0041-9134-BE3AA562BC74}"/>
              </a:ext>
            </a:extLst>
          </p:cNvPr>
          <p:cNvPicPr>
            <a:picLocks noChangeAspect="1"/>
          </p:cNvPicPr>
          <p:nvPr/>
        </p:nvPicPr>
        <p:blipFill>
          <a:blip r:embed="rId2"/>
          <a:stretch>
            <a:fillRect/>
          </a:stretch>
        </p:blipFill>
        <p:spPr>
          <a:xfrm>
            <a:off x="69850" y="1428532"/>
            <a:ext cx="12052300" cy="4064000"/>
          </a:xfrm>
          <a:prstGeom prst="rect">
            <a:avLst/>
          </a:prstGeom>
        </p:spPr>
      </p:pic>
    </p:spTree>
    <p:extLst>
      <p:ext uri="{BB962C8B-B14F-4D97-AF65-F5344CB8AC3E}">
        <p14:creationId xmlns:p14="http://schemas.microsoft.com/office/powerpoint/2010/main" val="3730271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B815895-75EF-EF4C-951C-430CF7D09D43}"/>
              </a:ext>
            </a:extLst>
          </p:cNvPr>
          <p:cNvSpPr txBox="1"/>
          <p:nvPr/>
        </p:nvSpPr>
        <p:spPr>
          <a:xfrm>
            <a:off x="623455" y="737154"/>
            <a:ext cx="10185715" cy="954107"/>
          </a:xfrm>
          <a:prstGeom prst="rect">
            <a:avLst/>
          </a:prstGeom>
          <a:noFill/>
        </p:spPr>
        <p:txBody>
          <a:bodyPr wrap="square" rtlCol="0">
            <a:spAutoFit/>
          </a:bodyPr>
          <a:lstStyle/>
          <a:p>
            <a:pPr marL="514350" indent="-514350">
              <a:buFont typeface="+mj-lt"/>
              <a:buAutoNum type="alphaLcParenR"/>
            </a:pPr>
            <a:r>
              <a:rPr lang="en-US" sz="2800" dirty="0">
                <a:latin typeface="+mj-lt"/>
              </a:rPr>
              <a:t>A </a:t>
            </a:r>
            <a:r>
              <a:rPr lang="en-US" sz="2800" b="1" dirty="0">
                <a:solidFill>
                  <a:srgbClr val="0070C0"/>
                </a:solidFill>
                <a:latin typeface="+mj-lt"/>
              </a:rPr>
              <a:t>data</a:t>
            </a:r>
            <a:r>
              <a:rPr lang="en-US" sz="2800" b="1" dirty="0">
                <a:latin typeface="+mj-lt"/>
              </a:rPr>
              <a:t> </a:t>
            </a:r>
            <a:r>
              <a:rPr lang="en-US" sz="2800" dirty="0">
                <a:latin typeface="+mj-lt"/>
              </a:rPr>
              <a:t>is a finite sequence of codas.</a:t>
            </a:r>
          </a:p>
          <a:p>
            <a:pPr marL="514350" indent="-514350">
              <a:buFont typeface="+mj-lt"/>
              <a:buAutoNum type="alphaLcParenR"/>
            </a:pPr>
            <a:r>
              <a:rPr lang="en-US" sz="2800" dirty="0">
                <a:latin typeface="+mj-lt"/>
              </a:rPr>
              <a:t>A </a:t>
            </a:r>
            <a:r>
              <a:rPr lang="en-US" sz="2800" b="1" dirty="0">
                <a:solidFill>
                  <a:srgbClr val="0070C0"/>
                </a:solidFill>
                <a:latin typeface="+mj-lt"/>
              </a:rPr>
              <a:t>coda</a:t>
            </a:r>
            <a:r>
              <a:rPr lang="en-US" sz="2800" dirty="0">
                <a:latin typeface="+mj-lt"/>
              </a:rPr>
              <a:t> is a pair of data.</a:t>
            </a:r>
          </a:p>
        </p:txBody>
      </p:sp>
      <p:sp>
        <p:nvSpPr>
          <p:cNvPr id="10" name="TextBox 9">
            <a:extLst>
              <a:ext uri="{FF2B5EF4-FFF2-40B4-BE49-F238E27FC236}">
                <a16:creationId xmlns:a16="http://schemas.microsoft.com/office/drawing/2014/main" id="{96F594DC-0207-EF44-A14D-B5BBD35581AD}"/>
              </a:ext>
            </a:extLst>
          </p:cNvPr>
          <p:cNvSpPr txBox="1"/>
          <p:nvPr/>
        </p:nvSpPr>
        <p:spPr>
          <a:xfrm>
            <a:off x="623455" y="2721624"/>
            <a:ext cx="10474474" cy="954107"/>
          </a:xfrm>
          <a:prstGeom prst="rect">
            <a:avLst/>
          </a:prstGeom>
          <a:noFill/>
        </p:spPr>
        <p:txBody>
          <a:bodyPr wrap="square" rtlCol="0">
            <a:spAutoFit/>
          </a:bodyPr>
          <a:lstStyle/>
          <a:p>
            <a:r>
              <a:rPr lang="en-US" sz="2800" dirty="0">
                <a:solidFill>
                  <a:srgbClr val="0070C0"/>
                </a:solidFill>
                <a:latin typeface="+mj-lt"/>
              </a:rPr>
              <a:t>A   B</a:t>
            </a:r>
            <a:r>
              <a:rPr lang="en-US" sz="2800" dirty="0">
                <a:latin typeface="+mj-lt"/>
              </a:rPr>
              <a:t>  denotes the concatenation of data A with data B. </a:t>
            </a:r>
          </a:p>
          <a:p>
            <a:r>
              <a:rPr lang="en-US" sz="2800" dirty="0">
                <a:solidFill>
                  <a:srgbClr val="0070C0"/>
                </a:solidFill>
                <a:latin typeface="+mj-lt"/>
              </a:rPr>
              <a:t>A : B  </a:t>
            </a:r>
            <a:r>
              <a:rPr lang="en-US" sz="2800" dirty="0">
                <a:latin typeface="+mj-lt"/>
              </a:rPr>
              <a:t>denotes the data consisting of a single coda made from A and B.</a:t>
            </a:r>
          </a:p>
        </p:txBody>
      </p:sp>
      <p:sp>
        <p:nvSpPr>
          <p:cNvPr id="7" name="TextBox 6">
            <a:extLst>
              <a:ext uri="{FF2B5EF4-FFF2-40B4-BE49-F238E27FC236}">
                <a16:creationId xmlns:a16="http://schemas.microsoft.com/office/drawing/2014/main" id="{F440B712-5B7A-944D-80A9-EB854505152B}"/>
              </a:ext>
            </a:extLst>
          </p:cNvPr>
          <p:cNvSpPr txBox="1"/>
          <p:nvPr/>
        </p:nvSpPr>
        <p:spPr>
          <a:xfrm>
            <a:off x="690832" y="1915895"/>
            <a:ext cx="10185715" cy="523220"/>
          </a:xfrm>
          <a:prstGeom prst="rect">
            <a:avLst/>
          </a:prstGeom>
          <a:noFill/>
        </p:spPr>
        <p:txBody>
          <a:bodyPr wrap="square" rtlCol="0">
            <a:spAutoFit/>
          </a:bodyPr>
          <a:lstStyle/>
          <a:p>
            <a:r>
              <a:rPr lang="en-US" sz="2800" dirty="0">
                <a:latin typeface="+mj-lt"/>
              </a:rPr>
              <a:t>We will use a small natural algebra of data:</a:t>
            </a:r>
          </a:p>
        </p:txBody>
      </p:sp>
      <p:sp>
        <p:nvSpPr>
          <p:cNvPr id="11" name="Rectangle 10">
            <a:extLst>
              <a:ext uri="{FF2B5EF4-FFF2-40B4-BE49-F238E27FC236}">
                <a16:creationId xmlns:a16="http://schemas.microsoft.com/office/drawing/2014/main" id="{D645E537-6849-054A-BB09-344D0CA73086}"/>
              </a:ext>
            </a:extLst>
          </p:cNvPr>
          <p:cNvSpPr/>
          <p:nvPr/>
        </p:nvSpPr>
        <p:spPr>
          <a:xfrm>
            <a:off x="487098" y="636691"/>
            <a:ext cx="10678208" cy="1155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35D33F4-CC6D-DC4D-823B-8990DF070422}"/>
              </a:ext>
            </a:extLst>
          </p:cNvPr>
          <p:cNvSpPr/>
          <p:nvPr/>
        </p:nvSpPr>
        <p:spPr>
          <a:xfrm>
            <a:off x="487098" y="2647292"/>
            <a:ext cx="10678208" cy="1155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6C83820A-2A7E-4D48-AF4F-7F326E582B11}"/>
              </a:ext>
            </a:extLst>
          </p:cNvPr>
          <p:cNvSpPr txBox="1"/>
          <p:nvPr/>
        </p:nvSpPr>
        <p:spPr>
          <a:xfrm>
            <a:off x="623455" y="5857847"/>
            <a:ext cx="10185715" cy="523220"/>
          </a:xfrm>
          <a:prstGeom prst="rect">
            <a:avLst/>
          </a:prstGeom>
          <a:noFill/>
        </p:spPr>
        <p:txBody>
          <a:bodyPr wrap="square" rtlCol="0">
            <a:spAutoFit/>
          </a:bodyPr>
          <a:lstStyle/>
          <a:p>
            <a:r>
              <a:rPr lang="en-US" sz="2800" dirty="0">
                <a:latin typeface="+mj-lt"/>
              </a:rPr>
              <a:t>This is “pure data”.  It is “made of nothing.”</a:t>
            </a:r>
          </a:p>
        </p:txBody>
      </p:sp>
      <p:sp>
        <p:nvSpPr>
          <p:cNvPr id="14" name="TextBox 13">
            <a:extLst>
              <a:ext uri="{FF2B5EF4-FFF2-40B4-BE49-F238E27FC236}">
                <a16:creationId xmlns:a16="http://schemas.microsoft.com/office/drawing/2014/main" id="{4F1573CC-26D4-834E-810A-AAB867B91624}"/>
              </a:ext>
            </a:extLst>
          </p:cNvPr>
          <p:cNvSpPr txBox="1"/>
          <p:nvPr/>
        </p:nvSpPr>
        <p:spPr>
          <a:xfrm>
            <a:off x="690832" y="3294684"/>
            <a:ext cx="10474474" cy="2246769"/>
          </a:xfrm>
          <a:prstGeom prst="rect">
            <a:avLst/>
          </a:prstGeom>
          <a:noFill/>
        </p:spPr>
        <p:txBody>
          <a:bodyPr wrap="square" rtlCol="0">
            <a:spAutoFit/>
          </a:bodyPr>
          <a:lstStyle/>
          <a:p>
            <a:endParaRPr lang="en-US" sz="2800" dirty="0">
              <a:latin typeface="+mj-lt"/>
            </a:endParaRPr>
          </a:p>
          <a:p>
            <a:endParaRPr lang="en-US" sz="2800" dirty="0">
              <a:latin typeface="+mj-lt"/>
            </a:endParaRPr>
          </a:p>
          <a:p>
            <a:r>
              <a:rPr lang="en-US" sz="2800" dirty="0">
                <a:solidFill>
                  <a:srgbClr val="0070C0"/>
                </a:solidFill>
                <a:latin typeface="+mj-lt"/>
              </a:rPr>
              <a:t>( )     </a:t>
            </a:r>
            <a:r>
              <a:rPr lang="en-US" sz="2800" dirty="0">
                <a:latin typeface="+mj-lt"/>
              </a:rPr>
              <a:t>- the empty sequence of codas.</a:t>
            </a:r>
          </a:p>
          <a:p>
            <a:r>
              <a:rPr lang="en-US" sz="2800" dirty="0">
                <a:solidFill>
                  <a:srgbClr val="0070C0"/>
                </a:solidFill>
                <a:latin typeface="+mj-lt"/>
              </a:rPr>
              <a:t>(:)</a:t>
            </a:r>
            <a:r>
              <a:rPr lang="en-US" sz="2800" dirty="0">
                <a:latin typeface="+mj-lt"/>
              </a:rPr>
              <a:t>     - the data consisting of one coda made from the pair () and ().</a:t>
            </a:r>
          </a:p>
          <a:p>
            <a:r>
              <a:rPr lang="en-US" sz="2800" dirty="0">
                <a:solidFill>
                  <a:srgbClr val="0070C0"/>
                </a:solidFill>
                <a:latin typeface="+mj-lt"/>
              </a:rPr>
              <a:t>(:) (</a:t>
            </a:r>
            <a:r>
              <a:rPr lang="en-US" sz="2800" dirty="0">
                <a:solidFill>
                  <a:srgbClr val="0070C0"/>
                </a:solidFill>
                <a:latin typeface="+mj-lt"/>
                <a:sym typeface="Wingdings" pitchFamily="2" charset="2"/>
              </a:rPr>
              <a:t>:) ((:):(:))  </a:t>
            </a:r>
            <a:r>
              <a:rPr lang="en-US" sz="2800" dirty="0">
                <a:latin typeface="+mj-lt"/>
                <a:sym typeface="Wingdings" pitchFamily="2" charset="2"/>
              </a:rPr>
              <a:t>- a sequence of three codas.</a:t>
            </a:r>
            <a:endParaRPr lang="en-US" sz="2800" dirty="0">
              <a:latin typeface="+mj-lt"/>
            </a:endParaRPr>
          </a:p>
        </p:txBody>
      </p:sp>
    </p:spTree>
    <p:extLst>
      <p:ext uri="{BB962C8B-B14F-4D97-AF65-F5344CB8AC3E}">
        <p14:creationId xmlns:p14="http://schemas.microsoft.com/office/powerpoint/2010/main" val="1265450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3749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66747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7567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4956BA2-E051-6742-A3C5-BAE3513EC997}"/>
              </a:ext>
            </a:extLst>
          </p:cNvPr>
          <p:cNvSpPr/>
          <p:nvPr/>
        </p:nvSpPr>
        <p:spPr>
          <a:xfrm>
            <a:off x="690832" y="3710307"/>
            <a:ext cx="10580351" cy="19924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9B815895-75EF-EF4C-951C-430CF7D09D43}"/>
              </a:ext>
            </a:extLst>
          </p:cNvPr>
          <p:cNvSpPr txBox="1"/>
          <p:nvPr/>
        </p:nvSpPr>
        <p:spPr>
          <a:xfrm>
            <a:off x="623455" y="421846"/>
            <a:ext cx="10185715"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mj-lt"/>
              </a:rPr>
              <a:t>A </a:t>
            </a:r>
            <a:r>
              <a:rPr lang="en-US" sz="2800" b="1" dirty="0">
                <a:latin typeface="+mj-lt"/>
              </a:rPr>
              <a:t>definition</a:t>
            </a:r>
            <a:r>
              <a:rPr lang="en-US" sz="2800" dirty="0">
                <a:latin typeface="+mj-lt"/>
              </a:rPr>
              <a:t> is a partial function from coda to data.</a:t>
            </a:r>
          </a:p>
          <a:p>
            <a:pPr marL="285750" indent="-285750">
              <a:buFont typeface="Arial" panose="020B0604020202020204" pitchFamily="34" charset="0"/>
              <a:buChar char="•"/>
            </a:pPr>
            <a:r>
              <a:rPr lang="en-US" sz="2800" dirty="0">
                <a:latin typeface="+mj-lt"/>
              </a:rPr>
              <a:t>A valid </a:t>
            </a:r>
            <a:r>
              <a:rPr lang="en-US" sz="2800" b="1" dirty="0">
                <a:latin typeface="+mj-lt"/>
              </a:rPr>
              <a:t>context</a:t>
            </a:r>
            <a:r>
              <a:rPr lang="en-US" sz="2800" dirty="0">
                <a:latin typeface="+mj-lt"/>
              </a:rPr>
              <a:t> is a definition that has been accepted as valid. </a:t>
            </a:r>
            <a:endParaRPr lang="en-US" sz="3600" dirty="0">
              <a:latin typeface="+mj-lt"/>
            </a:endParaRP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96F594DC-0207-EF44-A14D-B5BBD35581AD}"/>
                  </a:ext>
                </a:extLst>
              </p:cNvPr>
              <p:cNvSpPr txBox="1"/>
              <p:nvPr/>
            </p:nvSpPr>
            <p:spPr>
              <a:xfrm>
                <a:off x="690832" y="2396691"/>
                <a:ext cx="10474474" cy="954107"/>
              </a:xfrm>
              <a:prstGeom prst="rect">
                <a:avLst/>
              </a:prstGeom>
              <a:noFill/>
            </p:spPr>
            <p:txBody>
              <a:bodyPr wrap="square" rtlCol="0">
                <a:spAutoFit/>
              </a:bodyPr>
              <a:lstStyle/>
              <a:p>
                <a:r>
                  <a:rPr lang="en-US" sz="2800" dirty="0">
                    <a:latin typeface="+mj-lt"/>
                  </a:rPr>
                  <a:t>A   B  = </a:t>
                </a:r>
                <a14:m>
                  <m:oMath xmlns:m="http://schemas.openxmlformats.org/officeDocument/2006/math">
                    <m:r>
                      <a:rPr lang="en-US" sz="2800" b="0" i="0" smtClean="0">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𝛿</m:t>
                    </m:r>
                  </m:oMath>
                </a14:m>
                <a:r>
                  <a:rPr lang="en-US" sz="2800" dirty="0">
                    <a:latin typeface="+mj-lt"/>
                  </a:rPr>
                  <a:t> (A)   B  =  A </a:t>
                </a:r>
                <a14:m>
                  <m:oMath xmlns:m="http://schemas.openxmlformats.org/officeDocument/2006/math">
                    <m:r>
                      <a:rPr lang="en-US" sz="2800" b="0" i="0" smtClean="0">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𝛿</m:t>
                    </m:r>
                  </m:oMath>
                </a14:m>
                <a:r>
                  <a:rPr lang="en-US" sz="2800" dirty="0">
                    <a:latin typeface="+mj-lt"/>
                  </a:rPr>
                  <a:t> (B)</a:t>
                </a:r>
              </a:p>
              <a:p>
                <a:r>
                  <a:rPr lang="en-US" sz="2800" dirty="0">
                    <a:latin typeface="+mj-lt"/>
                  </a:rPr>
                  <a:t>A : B  = </a:t>
                </a:r>
                <a14:m>
                  <m:oMath xmlns:m="http://schemas.openxmlformats.org/officeDocument/2006/math">
                    <m:r>
                      <a:rPr lang="en-US" sz="2800" b="0" i="0" smtClean="0">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𝛿</m:t>
                    </m:r>
                  </m:oMath>
                </a14:m>
                <a:r>
                  <a:rPr lang="en-US" sz="2800" dirty="0">
                    <a:latin typeface="+mj-lt"/>
                  </a:rPr>
                  <a:t> (A) : B  =  A :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oMath>
                </a14:m>
                <a:r>
                  <a:rPr lang="en-US" sz="2800" dirty="0">
                    <a:latin typeface="+mj-lt"/>
                  </a:rPr>
                  <a:t> (B) </a:t>
                </a:r>
              </a:p>
            </p:txBody>
          </p:sp>
        </mc:Choice>
        <mc:Fallback>
          <p:sp>
            <p:nvSpPr>
              <p:cNvPr id="10" name="TextBox 9">
                <a:extLst>
                  <a:ext uri="{FF2B5EF4-FFF2-40B4-BE49-F238E27FC236}">
                    <a16:creationId xmlns:a16="http://schemas.microsoft.com/office/drawing/2014/main" id="{96F594DC-0207-EF44-A14D-B5BBD35581AD}"/>
                  </a:ext>
                </a:extLst>
              </p:cNvPr>
              <p:cNvSpPr txBox="1">
                <a:spLocks noRot="1" noChangeAspect="1" noMove="1" noResize="1" noEditPoints="1" noAdjustHandles="1" noChangeArrowheads="1" noChangeShapeType="1" noTextEdit="1"/>
              </p:cNvSpPr>
              <p:nvPr/>
            </p:nvSpPr>
            <p:spPr>
              <a:xfrm>
                <a:off x="690832" y="2396691"/>
                <a:ext cx="10474474" cy="954107"/>
              </a:xfrm>
              <a:prstGeom prst="rect">
                <a:avLst/>
              </a:prstGeom>
              <a:blipFill>
                <a:blip r:embed="rId2"/>
                <a:stretch>
                  <a:fillRect l="-1090" t="-6579" b="-157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F440B712-5B7A-944D-80A9-EB854505152B}"/>
                  </a:ext>
                </a:extLst>
              </p:cNvPr>
              <p:cNvSpPr txBox="1"/>
              <p:nvPr/>
            </p:nvSpPr>
            <p:spPr>
              <a:xfrm>
                <a:off x="690832" y="1600587"/>
                <a:ext cx="10185715" cy="523220"/>
              </a:xfrm>
              <a:prstGeom prst="rect">
                <a:avLst/>
              </a:prstGeom>
              <a:noFill/>
            </p:spPr>
            <p:txBody>
              <a:bodyPr wrap="square" rtlCol="0">
                <a:spAutoFit/>
              </a:bodyPr>
              <a:lstStyle/>
              <a:p>
                <a:r>
                  <a:rPr lang="en-US" sz="2800" dirty="0">
                    <a:latin typeface="+mj-lt"/>
                  </a:rPr>
                  <a:t>Given a context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r>
                      <a:rPr lang="en-US" sz="2800" b="0" i="0" smtClean="0">
                        <a:latin typeface="Cambria Math" panose="02040503050406030204" pitchFamily="18" charset="0"/>
                        <a:ea typeface="Cambria Math" panose="02040503050406030204" pitchFamily="18" charset="0"/>
                      </a:rPr>
                      <m:t>, </m:t>
                    </m:r>
                  </m:oMath>
                </a14:m>
                <a:r>
                  <a:rPr lang="en-US" sz="2800" dirty="0">
                    <a:latin typeface="+mj-lt"/>
                  </a:rPr>
                  <a:t>equality of data is defined by</a:t>
                </a:r>
              </a:p>
            </p:txBody>
          </p:sp>
        </mc:Choice>
        <mc:Fallback>
          <p:sp>
            <p:nvSpPr>
              <p:cNvPr id="7" name="TextBox 6">
                <a:extLst>
                  <a:ext uri="{FF2B5EF4-FFF2-40B4-BE49-F238E27FC236}">
                    <a16:creationId xmlns:a16="http://schemas.microsoft.com/office/drawing/2014/main" id="{F440B712-5B7A-944D-80A9-EB854505152B}"/>
                  </a:ext>
                </a:extLst>
              </p:cNvPr>
              <p:cNvSpPr txBox="1">
                <a:spLocks noRot="1" noChangeAspect="1" noMove="1" noResize="1" noEditPoints="1" noAdjustHandles="1" noChangeArrowheads="1" noChangeShapeType="1" noTextEdit="1"/>
              </p:cNvSpPr>
              <p:nvPr/>
            </p:nvSpPr>
            <p:spPr>
              <a:xfrm>
                <a:off x="690832" y="1600587"/>
                <a:ext cx="10185715" cy="523220"/>
              </a:xfrm>
              <a:prstGeom prst="rect">
                <a:avLst/>
              </a:prstGeom>
              <a:blipFill>
                <a:blip r:embed="rId3"/>
                <a:stretch>
                  <a:fillRect l="-1121" t="-11905" b="-3095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BB4807A-7FF0-AE43-9340-680FC5D873D2}"/>
                  </a:ext>
                </a:extLst>
              </p:cNvPr>
              <p:cNvSpPr txBox="1"/>
              <p:nvPr/>
            </p:nvSpPr>
            <p:spPr>
              <a:xfrm>
                <a:off x="719707" y="3768057"/>
                <a:ext cx="10753607" cy="1815882"/>
              </a:xfrm>
              <a:prstGeom prst="rect">
                <a:avLst/>
              </a:prstGeom>
              <a:noFill/>
            </p:spPr>
            <p:txBody>
              <a:bodyPr wrap="square" rtlCol="0">
                <a:spAutoFit/>
              </a:bodyPr>
              <a:lstStyle/>
              <a:p>
                <a:r>
                  <a:rPr lang="en-US" sz="2800" b="1" dirty="0">
                    <a:solidFill>
                      <a:srgbClr val="0070C0"/>
                    </a:solidFill>
                    <a:latin typeface="+mj-lt"/>
                  </a:rPr>
                  <a:t>The Axiom of Definition:</a:t>
                </a:r>
              </a:p>
              <a:p>
                <a:pPr marL="971550" lvl="1" indent="-514350">
                  <a:buFont typeface="+mj-lt"/>
                  <a:buAutoNum type="alphaLcParenR"/>
                </a:pPr>
                <a:r>
                  <a:rPr lang="en-US" sz="2800" dirty="0">
                    <a:latin typeface="+mj-lt"/>
                  </a:rPr>
                  <a:t>The empty definition is a valid context.</a:t>
                </a:r>
              </a:p>
              <a:p>
                <a:pPr marL="971550" lvl="1" indent="-514350">
                  <a:buFont typeface="+mj-lt"/>
                  <a:buAutoNum type="alphaLcParenR"/>
                </a:pPr>
                <a:r>
                  <a:rPr lang="en-US" sz="2800" dirty="0">
                    <a:latin typeface="+mj-lt"/>
                  </a:rPr>
                  <a:t>Given a valid context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m:t>
                    </m:r>
                  </m:oMath>
                </a14:m>
                <a:r>
                  <a:rPr lang="en-US" sz="2800" dirty="0">
                    <a:latin typeface="+mj-lt"/>
                  </a:rPr>
                  <a:t> if definition</a:t>
                </a:r>
                <a14:m>
                  <m:oMath xmlns:m="http://schemas.openxmlformats.org/officeDocument/2006/math">
                    <m:r>
                      <a:rPr lang="en-US" sz="2800" b="0" i="0" smtClean="0">
                        <a:latin typeface="Cambria Math" panose="02040503050406030204" pitchFamily="18" charset="0"/>
                        <a:ea typeface="Cambria Math" panose="02040503050406030204" pitchFamily="18" charset="0"/>
                      </a:rPr>
                      <m:t> </m:t>
                    </m:r>
                    <m:sSup>
                      <m:sSupPr>
                        <m:ctrlPr>
                          <a:rPr lang="en-US" sz="2800" b="0" i="0" smtClean="0">
                            <a:latin typeface="Cambria Math" panose="02040503050406030204" pitchFamily="18" charset="0"/>
                            <a:ea typeface="Cambria Math" panose="02040503050406030204" pitchFamily="18" charset="0"/>
                          </a:rPr>
                        </m:ctrlPr>
                      </m:sSupPr>
                      <m:e>
                        <m:r>
                          <a:rPr lang="en-US" sz="2800" i="1" smtClean="0">
                            <a:latin typeface="Cambria Math" panose="02040503050406030204" pitchFamily="18" charset="0"/>
                            <a:ea typeface="Cambria Math" panose="02040503050406030204" pitchFamily="18" charset="0"/>
                          </a:rPr>
                          <m:t>𝛿</m:t>
                        </m:r>
                      </m:e>
                      <m:sup>
                        <m:r>
                          <a:rPr lang="en-US" sz="2800" b="0" i="0" smtClean="0">
                            <a:latin typeface="Cambria Math" panose="02040503050406030204" pitchFamily="18" charset="0"/>
                            <a:ea typeface="Cambria Math" panose="02040503050406030204" pitchFamily="18" charset="0"/>
                          </a:rPr>
                          <m:t>′</m:t>
                        </m:r>
                      </m:sup>
                    </m:sSup>
                  </m:oMath>
                </a14:m>
                <a:r>
                  <a:rPr lang="en-US" sz="2800" dirty="0">
                    <a:latin typeface="+mj-lt"/>
                  </a:rPr>
                  <a:t> has a domain which is disjoint from the domain of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oMath>
                </a14:m>
                <a:r>
                  <a:rPr lang="en-US" sz="2800" dirty="0">
                    <a:latin typeface="+mj-lt"/>
                  </a:rPr>
                  <a:t>, then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r>
                      <a:rPr lang="en-US" sz="280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i="1" smtClean="0">
                            <a:latin typeface="Cambria Math" panose="02040503050406030204" pitchFamily="18" charset="0"/>
                            <a:ea typeface="Cambria Math" panose="02040503050406030204" pitchFamily="18" charset="0"/>
                          </a:rPr>
                          <m:t>𝛿</m:t>
                        </m:r>
                      </m:e>
                      <m:sup>
                        <m:r>
                          <a:rPr lang="en-US" sz="2800" b="0" i="1" smtClean="0">
                            <a:latin typeface="Cambria Math" panose="02040503050406030204" pitchFamily="18" charset="0"/>
                            <a:ea typeface="Cambria Math" panose="02040503050406030204" pitchFamily="18" charset="0"/>
                          </a:rPr>
                          <m:t>′</m:t>
                        </m:r>
                      </m:sup>
                    </m:sSup>
                  </m:oMath>
                </a14:m>
                <a:r>
                  <a:rPr lang="en-US" sz="2800" dirty="0">
                    <a:latin typeface="+mj-lt"/>
                  </a:rPr>
                  <a:t>is also a valid context.</a:t>
                </a:r>
              </a:p>
            </p:txBody>
          </p:sp>
        </mc:Choice>
        <mc:Fallback>
          <p:sp>
            <p:nvSpPr>
              <p:cNvPr id="8" name="TextBox 7">
                <a:extLst>
                  <a:ext uri="{FF2B5EF4-FFF2-40B4-BE49-F238E27FC236}">
                    <a16:creationId xmlns:a16="http://schemas.microsoft.com/office/drawing/2014/main" id="{DBB4807A-7FF0-AE43-9340-680FC5D873D2}"/>
                  </a:ext>
                </a:extLst>
              </p:cNvPr>
              <p:cNvSpPr txBox="1">
                <a:spLocks noRot="1" noChangeAspect="1" noMove="1" noResize="1" noEditPoints="1" noAdjustHandles="1" noChangeArrowheads="1" noChangeShapeType="1" noTextEdit="1"/>
              </p:cNvSpPr>
              <p:nvPr/>
            </p:nvSpPr>
            <p:spPr>
              <a:xfrm>
                <a:off x="719707" y="3768057"/>
                <a:ext cx="10753607" cy="1815882"/>
              </a:xfrm>
              <a:prstGeom prst="rect">
                <a:avLst/>
              </a:prstGeom>
              <a:blipFill>
                <a:blip r:embed="rId4"/>
                <a:stretch>
                  <a:fillRect l="-1181" t="-3472" b="-7639"/>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5DBAB8E0-AB85-7543-8613-C2B33BF99079}"/>
              </a:ext>
            </a:extLst>
          </p:cNvPr>
          <p:cNvSpPr txBox="1"/>
          <p:nvPr/>
        </p:nvSpPr>
        <p:spPr>
          <a:xfrm>
            <a:off x="690831" y="6062249"/>
            <a:ext cx="10185715" cy="523220"/>
          </a:xfrm>
          <a:prstGeom prst="rect">
            <a:avLst/>
          </a:prstGeom>
          <a:noFill/>
        </p:spPr>
        <p:txBody>
          <a:bodyPr wrap="square" rtlCol="0">
            <a:spAutoFit/>
          </a:bodyPr>
          <a:lstStyle/>
          <a:p>
            <a:r>
              <a:rPr lang="en-US" sz="2800" dirty="0">
                <a:latin typeface="+mj-lt"/>
              </a:rPr>
              <a:t>That’s it.  There is only one axiom.</a:t>
            </a:r>
          </a:p>
        </p:txBody>
      </p:sp>
    </p:spTree>
    <p:extLst>
      <p:ext uri="{BB962C8B-B14F-4D97-AF65-F5344CB8AC3E}">
        <p14:creationId xmlns:p14="http://schemas.microsoft.com/office/powerpoint/2010/main" val="2358810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47DCA62-F3BB-E440-A2E9-C4A4052CFFDB}"/>
                  </a:ext>
                </a:extLst>
              </p:cNvPr>
              <p:cNvSpPr txBox="1"/>
              <p:nvPr/>
            </p:nvSpPr>
            <p:spPr>
              <a:xfrm>
                <a:off x="808523" y="998569"/>
                <a:ext cx="10886173" cy="4401205"/>
              </a:xfrm>
              <a:prstGeom prst="rect">
                <a:avLst/>
              </a:prstGeom>
              <a:noFill/>
            </p:spPr>
            <p:txBody>
              <a:bodyPr wrap="square" rtlCol="0">
                <a:spAutoFit/>
              </a:bodyPr>
              <a:lstStyle/>
              <a:p>
                <a:pPr marL="514350" indent="-514350">
                  <a:buFont typeface="+mj-lt"/>
                  <a:buAutoNum type="arabicPeriod"/>
                </a:pPr>
                <a:r>
                  <a:rPr lang="en-US" sz="2800" dirty="0">
                    <a:latin typeface="+mj-lt"/>
                  </a:rPr>
                  <a:t>Reversing the order of data</a:t>
                </a:r>
              </a:p>
              <a:p>
                <a:pPr marL="971550" lvl="1" indent="-514350">
                  <a:buFont typeface="Arial" panose="020B0604020202020204" pitchFamily="34" charset="0"/>
                  <a:buChar char="•"/>
                </a:pPr>
                <a:r>
                  <a:rPr lang="en-US" sz="2800" dirty="0">
                    <a:latin typeface="+mj-lt"/>
                  </a:rPr>
                  <a:t>(rev : A B)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latin typeface="+mj-lt"/>
                  </a:rPr>
                  <a:t> (rev : B) (rev : A) </a:t>
                </a:r>
              </a:p>
              <a:p>
                <a:pPr marL="971550" lvl="1" indent="-514350">
                  <a:buFont typeface="Arial" panose="020B0604020202020204" pitchFamily="34" charset="0"/>
                  <a:buChar char="•"/>
                </a:pPr>
                <a:r>
                  <a:rPr lang="en-US" sz="2800" dirty="0">
                    <a:latin typeface="+mj-lt"/>
                  </a:rPr>
                  <a:t>(rev : a )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latin typeface="+mj-lt"/>
                  </a:rPr>
                  <a:t> a  if a is an </a:t>
                </a:r>
                <a:r>
                  <a:rPr lang="en-US" sz="2800" b="1" dirty="0">
                    <a:solidFill>
                      <a:srgbClr val="0070C0"/>
                    </a:solidFill>
                    <a:latin typeface="+mj-lt"/>
                  </a:rPr>
                  <a:t>atom</a:t>
                </a:r>
              </a:p>
              <a:p>
                <a:pPr marL="971550" lvl="1" indent="-514350">
                  <a:buFont typeface="Arial" panose="020B0604020202020204" pitchFamily="34" charset="0"/>
                  <a:buChar char="•"/>
                </a:pPr>
                <a:r>
                  <a:rPr lang="en-US" sz="2800" dirty="0">
                    <a:latin typeface="+mj-lt"/>
                  </a:rPr>
                  <a:t>(rev : () )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latin typeface="+mj-lt"/>
                  </a:rPr>
                  <a:t> ()</a:t>
                </a:r>
              </a:p>
              <a:p>
                <a:pPr marL="514350" indent="-514350">
                  <a:buFont typeface="+mj-lt"/>
                  <a:buAutoNum type="arabicPeriod"/>
                </a:pPr>
                <a:r>
                  <a:rPr lang="en-US" sz="2800" dirty="0">
                    <a:latin typeface="+mj-lt"/>
                  </a:rPr>
                  <a:t>Typical combinatorics</a:t>
                </a:r>
              </a:p>
              <a:p>
                <a:pPr marL="971550" lvl="1" indent="-514350">
                  <a:buFont typeface="Arial" panose="020B0604020202020204" pitchFamily="34" charset="0"/>
                  <a:buChar char="•"/>
                </a:pPr>
                <a:r>
                  <a:rPr lang="en-US" sz="2800" dirty="0">
                    <a:latin typeface="+mj-lt"/>
                  </a:rPr>
                  <a:t>(</a:t>
                </a:r>
                <a:r>
                  <a:rPr lang="en-US" sz="2800" dirty="0" err="1">
                    <a:latin typeface="+mj-lt"/>
                  </a:rPr>
                  <a:t>ap</a:t>
                </a:r>
                <a:r>
                  <a:rPr lang="en-US" sz="2800" dirty="0">
                    <a:latin typeface="+mj-lt"/>
                  </a:rPr>
                  <a:t> A : B C)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latin typeface="+mj-lt"/>
                  </a:rPr>
                  <a:t> (</a:t>
                </a:r>
                <a:r>
                  <a:rPr lang="en-US" sz="2800" dirty="0" err="1">
                    <a:latin typeface="+mj-lt"/>
                  </a:rPr>
                  <a:t>ap</a:t>
                </a:r>
                <a:r>
                  <a:rPr lang="en-US" sz="2800" dirty="0">
                    <a:latin typeface="+mj-lt"/>
                  </a:rPr>
                  <a:t> A:B) (</a:t>
                </a:r>
                <a:r>
                  <a:rPr lang="en-US" sz="2800" dirty="0" err="1">
                    <a:latin typeface="+mj-lt"/>
                  </a:rPr>
                  <a:t>ap</a:t>
                </a:r>
                <a:r>
                  <a:rPr lang="en-US" sz="2800" dirty="0">
                    <a:latin typeface="+mj-lt"/>
                  </a:rPr>
                  <a:t> A : C)</a:t>
                </a:r>
              </a:p>
              <a:p>
                <a:pPr marL="971550" lvl="1" indent="-514350">
                  <a:buFont typeface="Arial" panose="020B0604020202020204" pitchFamily="34" charset="0"/>
                  <a:buChar char="•"/>
                </a:pPr>
                <a:r>
                  <a:rPr lang="en-US" sz="2800" dirty="0">
                    <a:latin typeface="+mj-lt"/>
                  </a:rPr>
                  <a:t>(</a:t>
                </a:r>
                <a:r>
                  <a:rPr lang="en-US" sz="2800" dirty="0" err="1">
                    <a:latin typeface="+mj-lt"/>
                  </a:rPr>
                  <a:t>ap</a:t>
                </a:r>
                <a:r>
                  <a:rPr lang="en-US" sz="2800" dirty="0">
                    <a:latin typeface="+mj-lt"/>
                  </a:rPr>
                  <a:t> A : b )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latin typeface="+mj-lt"/>
                  </a:rPr>
                  <a:t> </a:t>
                </a:r>
                <a:r>
                  <a:rPr lang="en-US" sz="2800" dirty="0" err="1">
                    <a:latin typeface="+mj-lt"/>
                  </a:rPr>
                  <a:t>A:b</a:t>
                </a:r>
                <a:r>
                  <a:rPr lang="en-US" sz="2800" dirty="0">
                    <a:latin typeface="+mj-lt"/>
                  </a:rPr>
                  <a:t> if b is an </a:t>
                </a:r>
                <a:r>
                  <a:rPr lang="en-US" sz="2800" b="1" dirty="0">
                    <a:solidFill>
                      <a:srgbClr val="0070C0"/>
                    </a:solidFill>
                    <a:latin typeface="+mj-lt"/>
                  </a:rPr>
                  <a:t>atom</a:t>
                </a:r>
                <a:r>
                  <a:rPr lang="en-US" sz="2800" dirty="0">
                    <a:latin typeface="+mj-lt"/>
                  </a:rPr>
                  <a:t> </a:t>
                </a:r>
              </a:p>
              <a:p>
                <a:pPr marL="971550" lvl="1" indent="-514350">
                  <a:buFont typeface="Arial" panose="020B0604020202020204" pitchFamily="34" charset="0"/>
                  <a:buChar char="•"/>
                </a:pPr>
                <a:r>
                  <a:rPr lang="en-US" sz="2800" dirty="0">
                    <a:latin typeface="+mj-lt"/>
                  </a:rPr>
                  <a:t>(</a:t>
                </a:r>
                <a:r>
                  <a:rPr lang="en-US" sz="2800" dirty="0" err="1">
                    <a:latin typeface="+mj-lt"/>
                  </a:rPr>
                  <a:t>ap</a:t>
                </a:r>
                <a:r>
                  <a:rPr lang="en-US" sz="2800" dirty="0">
                    <a:latin typeface="+mj-lt"/>
                  </a:rPr>
                  <a:t> A : () )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latin typeface="+mj-lt"/>
                  </a:rPr>
                  <a:t> ()</a:t>
                </a:r>
              </a:p>
              <a:p>
                <a:pPr marL="514350" indent="-514350">
                  <a:buFont typeface="+mj-lt"/>
                  <a:buAutoNum type="arabicPeriod"/>
                </a:pPr>
                <a:r>
                  <a:rPr lang="en-US" sz="2800" dirty="0">
                    <a:latin typeface="+mj-lt"/>
                  </a:rPr>
                  <a:t>The natural numbers</a:t>
                </a:r>
              </a:p>
              <a:p>
                <a:pPr marL="971550" lvl="1" indent="-514350">
                  <a:buFont typeface="Arial" panose="020B0604020202020204" pitchFamily="34" charset="0"/>
                  <a:buChar char="•"/>
                </a:pPr>
                <a:r>
                  <a:rPr lang="en-US" sz="2800" dirty="0">
                    <a:latin typeface="+mj-lt"/>
                  </a:rPr>
                  <a:t>(</a:t>
                </a:r>
                <a:r>
                  <a:rPr lang="en-US" sz="2800" dirty="0" err="1">
                    <a:latin typeface="+mj-lt"/>
                  </a:rPr>
                  <a:t>nat:n</a:t>
                </a:r>
                <a:r>
                  <a:rPr lang="en-US" sz="2800" dirty="0">
                    <a:latin typeface="+mj-lt"/>
                  </a:rPr>
                  <a:t>)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latin typeface="+mj-lt"/>
                  </a:rPr>
                  <a:t> n (nat:n+1)</a:t>
                </a:r>
              </a:p>
            </p:txBody>
          </p:sp>
        </mc:Choice>
        <mc:Fallback>
          <p:sp>
            <p:nvSpPr>
              <p:cNvPr id="2" name="TextBox 1">
                <a:extLst>
                  <a:ext uri="{FF2B5EF4-FFF2-40B4-BE49-F238E27FC236}">
                    <a16:creationId xmlns:a16="http://schemas.microsoft.com/office/drawing/2014/main" id="{347DCA62-F3BB-E440-A2E9-C4A4052CFFDB}"/>
                  </a:ext>
                </a:extLst>
              </p:cNvPr>
              <p:cNvSpPr txBox="1">
                <a:spLocks noRot="1" noChangeAspect="1" noMove="1" noResize="1" noEditPoints="1" noAdjustHandles="1" noChangeArrowheads="1" noChangeShapeType="1" noTextEdit="1"/>
              </p:cNvSpPr>
              <p:nvPr/>
            </p:nvSpPr>
            <p:spPr>
              <a:xfrm>
                <a:off x="808523" y="998569"/>
                <a:ext cx="10886173" cy="4401205"/>
              </a:xfrm>
              <a:prstGeom prst="rect">
                <a:avLst/>
              </a:prstGeom>
              <a:blipFill>
                <a:blip r:embed="rId2"/>
                <a:stretch>
                  <a:fillRect l="-1166" t="-1729" b="-288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6F800AC1-81EA-0744-A0AC-245CA8F86552}"/>
                  </a:ext>
                </a:extLst>
              </p:cNvPr>
              <p:cNvSpPr txBox="1"/>
              <p:nvPr/>
            </p:nvSpPr>
            <p:spPr>
              <a:xfrm>
                <a:off x="604788" y="5695698"/>
                <a:ext cx="9615638" cy="523220"/>
              </a:xfrm>
              <a:prstGeom prst="rect">
                <a:avLst/>
              </a:prstGeom>
              <a:noFill/>
            </p:spPr>
            <p:txBody>
              <a:bodyPr wrap="square" rtlCol="0">
                <a:spAutoFit/>
              </a:bodyPr>
              <a:lstStyle/>
              <a:p>
                <a:r>
                  <a:rPr lang="en-US" sz="2800" dirty="0">
                    <a:latin typeface="+mj-lt"/>
                  </a:rPr>
                  <a:t>Data A is an </a:t>
                </a:r>
                <a:r>
                  <a:rPr lang="en-US" sz="2800" b="1" dirty="0">
                    <a:solidFill>
                      <a:srgbClr val="0070C0"/>
                    </a:solidFill>
                    <a:latin typeface="+mj-lt"/>
                  </a:rPr>
                  <a:t>atom</a:t>
                </a:r>
                <a:r>
                  <a:rPr lang="en-US" sz="2800" dirty="0">
                    <a:latin typeface="+mj-lt"/>
                  </a:rPr>
                  <a:t> if the length of A is 1 and if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oMath>
                </a14:m>
                <a:r>
                  <a:rPr lang="en-US" sz="2800" dirty="0">
                    <a:latin typeface="+mj-lt"/>
                  </a:rPr>
                  <a:t>(A) = A.</a:t>
                </a:r>
              </a:p>
            </p:txBody>
          </p:sp>
        </mc:Choice>
        <mc:Fallback>
          <p:sp>
            <p:nvSpPr>
              <p:cNvPr id="4" name="TextBox 3">
                <a:extLst>
                  <a:ext uri="{FF2B5EF4-FFF2-40B4-BE49-F238E27FC236}">
                    <a16:creationId xmlns:a16="http://schemas.microsoft.com/office/drawing/2014/main" id="{6F800AC1-81EA-0744-A0AC-245CA8F86552}"/>
                  </a:ext>
                </a:extLst>
              </p:cNvPr>
              <p:cNvSpPr txBox="1">
                <a:spLocks noRot="1" noChangeAspect="1" noMove="1" noResize="1" noEditPoints="1" noAdjustHandles="1" noChangeArrowheads="1" noChangeShapeType="1" noTextEdit="1"/>
              </p:cNvSpPr>
              <p:nvPr/>
            </p:nvSpPr>
            <p:spPr>
              <a:xfrm>
                <a:off x="604788" y="5695698"/>
                <a:ext cx="9615638" cy="523220"/>
              </a:xfrm>
              <a:prstGeom prst="rect">
                <a:avLst/>
              </a:prstGeom>
              <a:blipFill>
                <a:blip r:embed="rId3"/>
                <a:stretch>
                  <a:fillRect l="-1453" t="-9302" b="-27907"/>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D81885D5-856E-EA4D-BA68-2B6E27B62E34}"/>
              </a:ext>
            </a:extLst>
          </p:cNvPr>
          <p:cNvSpPr txBox="1"/>
          <p:nvPr/>
        </p:nvSpPr>
        <p:spPr>
          <a:xfrm>
            <a:off x="604788" y="263092"/>
            <a:ext cx="9615638" cy="523220"/>
          </a:xfrm>
          <a:prstGeom prst="rect">
            <a:avLst/>
          </a:prstGeom>
          <a:noFill/>
        </p:spPr>
        <p:txBody>
          <a:bodyPr wrap="square" rtlCol="0">
            <a:spAutoFit/>
          </a:bodyPr>
          <a:lstStyle/>
          <a:p>
            <a:r>
              <a:rPr lang="en-US" sz="2800" dirty="0">
                <a:latin typeface="+mj-lt"/>
              </a:rPr>
              <a:t>Typical definitions with disjoint domains:</a:t>
            </a:r>
          </a:p>
        </p:txBody>
      </p:sp>
      <p:sp>
        <p:nvSpPr>
          <p:cNvPr id="13" name="Rectangle 12">
            <a:extLst>
              <a:ext uri="{FF2B5EF4-FFF2-40B4-BE49-F238E27FC236}">
                <a16:creationId xmlns:a16="http://schemas.microsoft.com/office/drawing/2014/main" id="{0C81ED2A-83C8-1A46-87AE-132CBEBDA38A}"/>
              </a:ext>
            </a:extLst>
          </p:cNvPr>
          <p:cNvSpPr/>
          <p:nvPr/>
        </p:nvSpPr>
        <p:spPr>
          <a:xfrm>
            <a:off x="604788" y="5657698"/>
            <a:ext cx="8067574" cy="6666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27528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030EF9-C19D-F648-BFA3-DC2F112EA62B}"/>
              </a:ext>
            </a:extLst>
          </p:cNvPr>
          <p:cNvPicPr>
            <a:picLocks noChangeAspect="1"/>
          </p:cNvPicPr>
          <p:nvPr/>
        </p:nvPicPr>
        <p:blipFill>
          <a:blip r:embed="rId2"/>
          <a:stretch>
            <a:fillRect/>
          </a:stretch>
        </p:blipFill>
        <p:spPr>
          <a:xfrm>
            <a:off x="5284557" y="693683"/>
            <a:ext cx="6801935" cy="2836826"/>
          </a:xfrm>
          <a:prstGeom prst="rect">
            <a:avLst/>
          </a:prstGeom>
        </p:spPr>
      </p:pic>
      <p:pic>
        <p:nvPicPr>
          <p:cNvPr id="8" name="Picture 7">
            <a:extLst>
              <a:ext uri="{FF2B5EF4-FFF2-40B4-BE49-F238E27FC236}">
                <a16:creationId xmlns:a16="http://schemas.microsoft.com/office/drawing/2014/main" id="{0E133C49-41CC-8044-954D-1482F6048FF9}"/>
              </a:ext>
            </a:extLst>
          </p:cNvPr>
          <p:cNvPicPr>
            <a:picLocks noChangeAspect="1"/>
          </p:cNvPicPr>
          <p:nvPr/>
        </p:nvPicPr>
        <p:blipFill>
          <a:blip r:embed="rId3"/>
          <a:stretch>
            <a:fillRect/>
          </a:stretch>
        </p:blipFill>
        <p:spPr>
          <a:xfrm>
            <a:off x="0" y="3981912"/>
            <a:ext cx="12192000" cy="2077561"/>
          </a:xfrm>
          <a:prstGeom prst="rect">
            <a:avLst/>
          </a:prstGeom>
        </p:spPr>
      </p:pic>
      <p:sp>
        <p:nvSpPr>
          <p:cNvPr id="9" name="TextBox 8">
            <a:extLst>
              <a:ext uri="{FF2B5EF4-FFF2-40B4-BE49-F238E27FC236}">
                <a16:creationId xmlns:a16="http://schemas.microsoft.com/office/drawing/2014/main" id="{2EB0D9A6-A89E-E14E-B23D-B9E6F37A7B81}"/>
              </a:ext>
            </a:extLst>
          </p:cNvPr>
          <p:cNvSpPr txBox="1"/>
          <p:nvPr/>
        </p:nvSpPr>
        <p:spPr>
          <a:xfrm>
            <a:off x="304800" y="1178233"/>
            <a:ext cx="4834759" cy="1938992"/>
          </a:xfrm>
          <a:prstGeom prst="rect">
            <a:avLst/>
          </a:prstGeom>
          <a:noFill/>
        </p:spPr>
        <p:txBody>
          <a:bodyPr wrap="square" rtlCol="0">
            <a:spAutoFit/>
          </a:bodyPr>
          <a:lstStyle/>
          <a:p>
            <a:r>
              <a:rPr lang="en-US" sz="2400" dirty="0">
                <a:latin typeface="+mj-lt"/>
              </a:rPr>
              <a:t>The 0 and 1 bit, bit sequences, byte sequences, functions, variables, categories, morphisms, types, theorems, language expressions,… are represented by pure data. </a:t>
            </a:r>
          </a:p>
        </p:txBody>
      </p:sp>
    </p:spTree>
    <p:extLst>
      <p:ext uri="{BB962C8B-B14F-4D97-AF65-F5344CB8AC3E}">
        <p14:creationId xmlns:p14="http://schemas.microsoft.com/office/powerpoint/2010/main" val="3894961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AFC455-3AAD-4442-9567-37E5CC921146}"/>
              </a:ext>
            </a:extLst>
          </p:cNvPr>
          <p:cNvSpPr txBox="1"/>
          <p:nvPr/>
        </p:nvSpPr>
        <p:spPr>
          <a:xfrm>
            <a:off x="504286" y="552480"/>
            <a:ext cx="11031415" cy="3416320"/>
          </a:xfrm>
          <a:prstGeom prst="rect">
            <a:avLst/>
          </a:prstGeom>
          <a:noFill/>
        </p:spPr>
        <p:txBody>
          <a:bodyPr wrap="square" rtlCol="0">
            <a:spAutoFit/>
          </a:bodyPr>
          <a:lstStyle/>
          <a:p>
            <a:r>
              <a:rPr lang="en-US" sz="2400" dirty="0">
                <a:latin typeface="+mj-lt"/>
              </a:rPr>
              <a:t>Within coda, all items of mathematics or computing are merely different kinds of data as we have defined.  This means, roughly speaking, that any mathematical question will be of the form</a:t>
            </a:r>
          </a:p>
          <a:p>
            <a:endParaRPr lang="en-US" sz="2400" dirty="0">
              <a:latin typeface="+mj-lt"/>
            </a:endParaRPr>
          </a:p>
          <a:p>
            <a:r>
              <a:rPr lang="en-US" sz="2400" dirty="0">
                <a:latin typeface="+mj-lt"/>
              </a:rPr>
              <a:t>      Is data A equal to data B?</a:t>
            </a:r>
          </a:p>
          <a:p>
            <a:endParaRPr lang="en-US" sz="2400" dirty="0">
              <a:latin typeface="+mj-lt"/>
            </a:endParaRPr>
          </a:p>
          <a:p>
            <a:r>
              <a:rPr lang="en-US" sz="2400" dirty="0">
                <a:latin typeface="+mj-lt"/>
              </a:rPr>
              <a:t>Since the answer to this question A=B is also data, the answer to this question should be deducible from the concrete data (= A : B) suggesting that “logic” should be the coarsest classification of data in general. </a:t>
            </a:r>
          </a:p>
        </p:txBody>
      </p:sp>
      <p:sp>
        <p:nvSpPr>
          <p:cNvPr id="3" name="TextBox 2">
            <a:extLst>
              <a:ext uri="{FF2B5EF4-FFF2-40B4-BE49-F238E27FC236}">
                <a16:creationId xmlns:a16="http://schemas.microsoft.com/office/drawing/2014/main" id="{0D29AE80-BD06-DF49-9ECC-9C91AF4CB11C}"/>
              </a:ext>
            </a:extLst>
          </p:cNvPr>
          <p:cNvSpPr txBox="1"/>
          <p:nvPr/>
        </p:nvSpPr>
        <p:spPr>
          <a:xfrm>
            <a:off x="1848107" y="4432053"/>
            <a:ext cx="8030818" cy="1384995"/>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mj-lt"/>
              </a:rPr>
              <a:t>Data A is </a:t>
            </a:r>
            <a:r>
              <a:rPr lang="en-US" sz="2800" b="1" dirty="0">
                <a:solidFill>
                  <a:srgbClr val="0070C0"/>
                </a:solidFill>
                <a:latin typeface="+mj-lt"/>
              </a:rPr>
              <a:t>true</a:t>
            </a:r>
            <a:r>
              <a:rPr lang="en-US" sz="2800" dirty="0">
                <a:latin typeface="+mj-lt"/>
              </a:rPr>
              <a:t> if A is equal to the empty data.</a:t>
            </a:r>
          </a:p>
          <a:p>
            <a:pPr marL="457200" indent="-457200">
              <a:buFont typeface="Arial" panose="020B0604020202020204" pitchFamily="34" charset="0"/>
              <a:buChar char="•"/>
            </a:pPr>
            <a:r>
              <a:rPr lang="en-US" sz="2800" dirty="0">
                <a:latin typeface="+mj-lt"/>
              </a:rPr>
              <a:t>Data A is </a:t>
            </a:r>
            <a:r>
              <a:rPr lang="en-US" sz="2800" b="1" dirty="0">
                <a:solidFill>
                  <a:srgbClr val="0070C0"/>
                </a:solidFill>
                <a:latin typeface="+mj-lt"/>
              </a:rPr>
              <a:t>false</a:t>
            </a:r>
            <a:r>
              <a:rPr lang="en-US" sz="2800" dirty="0">
                <a:latin typeface="+mj-lt"/>
              </a:rPr>
              <a:t> if A as a sequence contains an atom.</a:t>
            </a:r>
          </a:p>
          <a:p>
            <a:pPr marL="457200" indent="-457200">
              <a:buFont typeface="Arial" panose="020B0604020202020204" pitchFamily="34" charset="0"/>
              <a:buChar char="•"/>
            </a:pPr>
            <a:r>
              <a:rPr lang="en-US" sz="2800" dirty="0">
                <a:latin typeface="+mj-lt"/>
              </a:rPr>
              <a:t>Data A is </a:t>
            </a:r>
            <a:r>
              <a:rPr lang="en-US" sz="2800" b="1" dirty="0">
                <a:solidFill>
                  <a:srgbClr val="0070C0"/>
                </a:solidFill>
                <a:latin typeface="+mj-lt"/>
              </a:rPr>
              <a:t>undecided</a:t>
            </a:r>
            <a:r>
              <a:rPr lang="en-US" sz="2800" dirty="0">
                <a:latin typeface="+mj-lt"/>
              </a:rPr>
              <a:t> otherwise.</a:t>
            </a:r>
          </a:p>
        </p:txBody>
      </p:sp>
      <p:sp>
        <p:nvSpPr>
          <p:cNvPr id="4" name="Rectangle 3">
            <a:extLst>
              <a:ext uri="{FF2B5EF4-FFF2-40B4-BE49-F238E27FC236}">
                <a16:creationId xmlns:a16="http://schemas.microsoft.com/office/drawing/2014/main" id="{0452E3AA-89CB-134D-99ED-65628B5D598E}"/>
              </a:ext>
            </a:extLst>
          </p:cNvPr>
          <p:cNvSpPr/>
          <p:nvPr/>
        </p:nvSpPr>
        <p:spPr>
          <a:xfrm>
            <a:off x="1549933" y="4315671"/>
            <a:ext cx="8328992" cy="16177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45608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D81885D5-856E-EA4D-BA68-2B6E27B62E34}"/>
                  </a:ext>
                </a:extLst>
              </p:cNvPr>
              <p:cNvSpPr txBox="1"/>
              <p:nvPr/>
            </p:nvSpPr>
            <p:spPr>
              <a:xfrm>
                <a:off x="818861" y="620646"/>
                <a:ext cx="10312965" cy="4708981"/>
              </a:xfrm>
              <a:prstGeom prst="rect">
                <a:avLst/>
              </a:prstGeom>
              <a:noFill/>
            </p:spPr>
            <p:txBody>
              <a:bodyPr wrap="square" rtlCol="0">
                <a:spAutoFit/>
              </a:bodyPr>
              <a:lstStyle/>
              <a:p>
                <a:r>
                  <a:rPr lang="en-US" sz="2400" dirty="0">
                    <a:latin typeface="+mj-lt"/>
                    <a:sym typeface="Wingdings" pitchFamily="2" charset="2"/>
                  </a:rPr>
                  <a:t>Notice that logic is directly visible in the duality between () and (:) in pure data.  Since “everything is made of (:)”, a definition</a:t>
                </a:r>
              </a:p>
              <a:p>
                <a:endParaRPr lang="en-US" sz="3600" i="1" dirty="0">
                  <a:latin typeface="Cambria Math" panose="02040503050406030204" pitchFamily="18" charset="0"/>
                  <a:sym typeface="Wingdings" pitchFamily="2" charset="2"/>
                </a:endParaRPr>
              </a:p>
              <a:p>
                <a:pPr/>
                <a14:m>
                  <m:oMathPara xmlns:m="http://schemas.openxmlformats.org/officeDocument/2006/math">
                    <m:oMathParaPr>
                      <m:jc m:val="left"/>
                    </m:oMathParaPr>
                    <m:oMath xmlns:m="http://schemas.openxmlformats.org/officeDocument/2006/math">
                      <m:d>
                        <m:dPr>
                          <m:ctrlPr>
                            <a:rPr lang="en-US" sz="3600" b="0" i="1" smtClean="0">
                              <a:latin typeface="Cambria Math" panose="02040503050406030204" pitchFamily="18" charset="0"/>
                              <a:sym typeface="Wingdings" pitchFamily="2" charset="2"/>
                            </a:rPr>
                          </m:ctrlPr>
                        </m:dPr>
                        <m:e>
                          <m:r>
                            <a:rPr lang="en-US" sz="3600" b="0" i="1" smtClean="0">
                              <a:latin typeface="Cambria Math" panose="02040503050406030204" pitchFamily="18" charset="0"/>
                              <a:sym typeface="Wingdings" pitchFamily="2" charset="2"/>
                            </a:rPr>
                            <m:t> :</m:t>
                          </m:r>
                        </m:e>
                      </m:d>
                      <m:r>
                        <a:rPr lang="en-US" sz="3600" b="0" i="1" smtClean="0">
                          <a:latin typeface="Cambria Math" panose="02040503050406030204" pitchFamily="18" charset="0"/>
                          <a:ea typeface="Cambria Math" panose="02040503050406030204" pitchFamily="18" charset="0"/>
                          <a:sym typeface="Wingdings" pitchFamily="2" charset="2"/>
                        </a:rPr>
                        <m:t>→( )</m:t>
                      </m:r>
                    </m:oMath>
                  </m:oMathPara>
                </a14:m>
                <a:endParaRPr lang="en-US" sz="3600" dirty="0">
                  <a:latin typeface="+mj-lt"/>
                  <a:sym typeface="Wingdings" pitchFamily="2" charset="2"/>
                </a:endParaRPr>
              </a:p>
              <a:p>
                <a:endParaRPr lang="en-US" sz="3600" dirty="0">
                  <a:latin typeface="+mj-lt"/>
                  <a:sym typeface="Wingdings" pitchFamily="2" charset="2"/>
                </a:endParaRPr>
              </a:p>
              <a:p>
                <a:r>
                  <a:rPr lang="en-US" sz="2400" dirty="0">
                    <a:latin typeface="+mj-lt"/>
                    <a:sym typeface="Wingdings" pitchFamily="2" charset="2"/>
                  </a:rPr>
                  <a:t>would cause all data to collapse to the empty data. The alternative </a:t>
                </a:r>
              </a:p>
              <a:p>
                <a:endParaRPr lang="en-US" sz="2400" b="0" i="1" dirty="0">
                  <a:latin typeface="+mj-lt"/>
                  <a:sym typeface="Wingdings" pitchFamily="2" charset="2"/>
                </a:endParaRPr>
              </a:p>
              <a:p>
                <a14:m>
                  <m:oMath xmlns:m="http://schemas.openxmlformats.org/officeDocument/2006/math">
                    <m:d>
                      <m:dPr>
                        <m:ctrlPr>
                          <a:rPr lang="en-US" sz="3600" b="0" i="1" smtClean="0">
                            <a:latin typeface="Cambria Math" panose="02040503050406030204" pitchFamily="18" charset="0"/>
                            <a:sym typeface="Wingdings" pitchFamily="2" charset="2"/>
                          </a:rPr>
                        </m:ctrlPr>
                      </m:dPr>
                      <m:e>
                        <m:r>
                          <a:rPr lang="en-US" sz="3600" b="0" i="1" smtClean="0">
                            <a:latin typeface="Cambria Math" panose="02040503050406030204" pitchFamily="18" charset="0"/>
                            <a:sym typeface="Wingdings" pitchFamily="2" charset="2"/>
                          </a:rPr>
                          <m:t> :</m:t>
                        </m:r>
                      </m:e>
                    </m:d>
                    <m:r>
                      <a:rPr lang="en-US" sz="3600" b="0" i="1" smtClean="0">
                        <a:latin typeface="Cambria Math" panose="02040503050406030204" pitchFamily="18" charset="0"/>
                        <a:ea typeface="Cambria Math" panose="02040503050406030204" pitchFamily="18" charset="0"/>
                        <a:sym typeface="Wingdings" pitchFamily="2" charset="2"/>
                      </a:rPr>
                      <m:t>→</m:t>
                    </m:r>
                  </m:oMath>
                </a14:m>
                <a:r>
                  <a:rPr lang="en-US" sz="3600" b="0" dirty="0">
                    <a:sym typeface="Wingdings" pitchFamily="2" charset="2"/>
                  </a:rPr>
                  <a:t> </a:t>
                </a:r>
                <a14:m>
                  <m:oMath xmlns:m="http://schemas.openxmlformats.org/officeDocument/2006/math">
                    <m:d>
                      <m:dPr>
                        <m:ctrlPr>
                          <a:rPr lang="en-US" sz="3600" b="0" i="1" smtClean="0">
                            <a:latin typeface="Cambria Math" panose="02040503050406030204" pitchFamily="18" charset="0"/>
                            <a:sym typeface="Wingdings" pitchFamily="2" charset="2"/>
                          </a:rPr>
                        </m:ctrlPr>
                      </m:dPr>
                      <m:e>
                        <m:r>
                          <a:rPr lang="en-US" sz="3600" b="0" i="1" smtClean="0">
                            <a:latin typeface="Cambria Math" panose="02040503050406030204" pitchFamily="18" charset="0"/>
                            <a:sym typeface="Wingdings" pitchFamily="2" charset="2"/>
                          </a:rPr>
                          <m:t> :</m:t>
                        </m:r>
                      </m:e>
                    </m:d>
                  </m:oMath>
                </a14:m>
                <a:endParaRPr lang="en-US" sz="3600" dirty="0">
                  <a:latin typeface="+mj-lt"/>
                  <a:sym typeface="Wingdings" pitchFamily="2" charset="2"/>
                </a:endParaRPr>
              </a:p>
              <a:p>
                <a:endParaRPr lang="en-US" sz="3600" dirty="0">
                  <a:latin typeface="+mj-lt"/>
                  <a:sym typeface="Wingdings" pitchFamily="2" charset="2"/>
                </a:endParaRPr>
              </a:p>
              <a:p>
                <a:r>
                  <a:rPr lang="en-US" sz="2400" dirty="0">
                    <a:latin typeface="+mj-lt"/>
                    <a:sym typeface="Wingdings" pitchFamily="2" charset="2"/>
                  </a:rPr>
                  <a:t>Makes (:) into an atom which can never be modified by a future definition.</a:t>
                </a:r>
              </a:p>
            </p:txBody>
          </p:sp>
        </mc:Choice>
        <mc:Fallback>
          <p:sp>
            <p:nvSpPr>
              <p:cNvPr id="12" name="TextBox 11">
                <a:extLst>
                  <a:ext uri="{FF2B5EF4-FFF2-40B4-BE49-F238E27FC236}">
                    <a16:creationId xmlns:a16="http://schemas.microsoft.com/office/drawing/2014/main" id="{D81885D5-856E-EA4D-BA68-2B6E27B62E34}"/>
                  </a:ext>
                </a:extLst>
              </p:cNvPr>
              <p:cNvSpPr txBox="1">
                <a:spLocks noRot="1" noChangeAspect="1" noMove="1" noResize="1" noEditPoints="1" noAdjustHandles="1" noChangeArrowheads="1" noChangeShapeType="1" noTextEdit="1"/>
              </p:cNvSpPr>
              <p:nvPr/>
            </p:nvSpPr>
            <p:spPr>
              <a:xfrm>
                <a:off x="818861" y="620646"/>
                <a:ext cx="10312965" cy="4708981"/>
              </a:xfrm>
              <a:prstGeom prst="rect">
                <a:avLst/>
              </a:prstGeom>
              <a:blipFill>
                <a:blip r:embed="rId2"/>
                <a:stretch>
                  <a:fillRect l="-737" t="-806" b="-1882"/>
                </a:stretch>
              </a:blipFill>
            </p:spPr>
            <p:txBody>
              <a:bodyPr/>
              <a:lstStyle/>
              <a:p>
                <a:r>
                  <a:rPr lang="en-US">
                    <a:noFill/>
                  </a:rPr>
                  <a:t> </a:t>
                </a:r>
              </a:p>
            </p:txBody>
          </p:sp>
        </mc:Fallback>
      </mc:AlternateContent>
    </p:spTree>
    <p:extLst>
      <p:ext uri="{BB962C8B-B14F-4D97-AF65-F5344CB8AC3E}">
        <p14:creationId xmlns:p14="http://schemas.microsoft.com/office/powerpoint/2010/main" val="1569463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9105AF-9495-C446-AE19-B00E1AC44403}"/>
              </a:ext>
            </a:extLst>
          </p:cNvPr>
          <p:cNvSpPr/>
          <p:nvPr/>
        </p:nvSpPr>
        <p:spPr>
          <a:xfrm>
            <a:off x="932621" y="297244"/>
            <a:ext cx="10437745" cy="830997"/>
          </a:xfrm>
          <a:prstGeom prst="rect">
            <a:avLst/>
          </a:prstGeom>
        </p:spPr>
        <p:txBody>
          <a:bodyPr wrap="square">
            <a:spAutoFit/>
          </a:bodyPr>
          <a:lstStyle/>
          <a:p>
            <a:r>
              <a:rPr lang="en-US" sz="2400" dirty="0">
                <a:latin typeface="+mj-lt"/>
                <a:sym typeface="Wingdings" pitchFamily="2" charset="2"/>
              </a:rPr>
              <a:t>Since any added definitions must avoid the domain of any existing definition, being an atom is permanent.  </a:t>
            </a:r>
          </a:p>
        </p:txBody>
      </p:sp>
      <p:sp>
        <p:nvSpPr>
          <p:cNvPr id="3" name="Rectangle 2">
            <a:extLst>
              <a:ext uri="{FF2B5EF4-FFF2-40B4-BE49-F238E27FC236}">
                <a16:creationId xmlns:a16="http://schemas.microsoft.com/office/drawing/2014/main" id="{7E1EB187-A19B-6C43-AFC1-7693F1A3458D}"/>
              </a:ext>
            </a:extLst>
          </p:cNvPr>
          <p:cNvSpPr/>
          <p:nvPr/>
        </p:nvSpPr>
        <p:spPr>
          <a:xfrm>
            <a:off x="1020418" y="1648097"/>
            <a:ext cx="8709991" cy="1200329"/>
          </a:xfrm>
          <a:prstGeom prst="rect">
            <a:avLst/>
          </a:prstGeom>
        </p:spPr>
        <p:txBody>
          <a:bodyPr wrap="square">
            <a:spAutoFit/>
          </a:bodyPr>
          <a:lstStyle/>
          <a:p>
            <a:pPr marL="342900" indent="-342900">
              <a:buFont typeface="Arial" panose="020B0604020202020204" pitchFamily="34" charset="0"/>
              <a:buChar char="•"/>
            </a:pPr>
            <a:r>
              <a:rPr lang="en-US" sz="2400" dirty="0">
                <a:latin typeface="+mj-lt"/>
                <a:sym typeface="Wingdings" pitchFamily="2" charset="2"/>
              </a:rPr>
              <a:t>True data is “always true” independent of future definitions.</a:t>
            </a:r>
          </a:p>
          <a:p>
            <a:pPr marL="342900" indent="-342900">
              <a:buFont typeface="Arial" panose="020B0604020202020204" pitchFamily="34" charset="0"/>
              <a:buChar char="•"/>
            </a:pPr>
            <a:r>
              <a:rPr lang="en-US" sz="2400" dirty="0">
                <a:latin typeface="+mj-lt"/>
                <a:sym typeface="Wingdings" pitchFamily="2" charset="2"/>
              </a:rPr>
              <a:t>False data is “always false” independent of future definitions.</a:t>
            </a:r>
          </a:p>
          <a:p>
            <a:pPr marL="342900" indent="-342900">
              <a:buFont typeface="Arial" panose="020B0604020202020204" pitchFamily="34" charset="0"/>
              <a:buChar char="•"/>
            </a:pPr>
            <a:r>
              <a:rPr lang="en-US" sz="2400" dirty="0">
                <a:latin typeface="+mj-lt"/>
                <a:sym typeface="Wingdings" pitchFamily="2" charset="2"/>
              </a:rPr>
              <a:t>Undecided data may become true or false with future definitions</a:t>
            </a:r>
          </a:p>
        </p:txBody>
      </p:sp>
      <p:sp>
        <p:nvSpPr>
          <p:cNvPr id="4" name="Rectangle 3">
            <a:extLst>
              <a:ext uri="{FF2B5EF4-FFF2-40B4-BE49-F238E27FC236}">
                <a16:creationId xmlns:a16="http://schemas.microsoft.com/office/drawing/2014/main" id="{257C3C00-113F-4F47-867C-837BC8D4E07D}"/>
              </a:ext>
            </a:extLst>
          </p:cNvPr>
          <p:cNvSpPr/>
          <p:nvPr/>
        </p:nvSpPr>
        <p:spPr>
          <a:xfrm>
            <a:off x="932621" y="1439382"/>
            <a:ext cx="8885583" cy="16177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75325EA7-E783-2B44-9A10-D263BF447DF3}"/>
              </a:ext>
            </a:extLst>
          </p:cNvPr>
          <p:cNvSpPr/>
          <p:nvPr/>
        </p:nvSpPr>
        <p:spPr>
          <a:xfrm>
            <a:off x="932621" y="3368280"/>
            <a:ext cx="10437745" cy="3046988"/>
          </a:xfrm>
          <a:prstGeom prst="rect">
            <a:avLst/>
          </a:prstGeom>
        </p:spPr>
        <p:txBody>
          <a:bodyPr wrap="square">
            <a:spAutoFit/>
          </a:bodyPr>
          <a:lstStyle/>
          <a:p>
            <a:pPr algn="just"/>
            <a:r>
              <a:rPr lang="en-US" sz="2400" dirty="0">
                <a:latin typeface="+mj-lt"/>
                <a:sym typeface="Wingdings" pitchFamily="2" charset="2"/>
              </a:rPr>
              <a:t>Undecided data like (</a:t>
            </a:r>
            <a:r>
              <a:rPr lang="en-US" sz="2400" dirty="0" err="1">
                <a:latin typeface="+mj-lt"/>
                <a:sym typeface="Wingdings" pitchFamily="2" charset="2"/>
              </a:rPr>
              <a:t>foo:bar</a:t>
            </a:r>
            <a:r>
              <a:rPr lang="en-US" sz="2400" dirty="0">
                <a:latin typeface="+mj-lt"/>
                <a:sym typeface="Wingdings" pitchFamily="2" charset="2"/>
              </a:rPr>
              <a:t>) or (?:X) are “variables” in the sense that they may receive values in future definitions.  If data A=B is undecided, the undecided value presumably provides insight into why A is not equal to B.  It may, for instance, inspire a new definition.</a:t>
            </a:r>
          </a:p>
          <a:p>
            <a:pPr algn="just"/>
            <a:endParaRPr lang="en-US" sz="2400" dirty="0">
              <a:latin typeface="+mj-lt"/>
              <a:sym typeface="Wingdings" pitchFamily="2" charset="2"/>
            </a:endParaRPr>
          </a:p>
          <a:p>
            <a:pPr algn="just"/>
            <a:r>
              <a:rPr lang="en-US" sz="2400" dirty="0">
                <a:latin typeface="+mj-lt"/>
                <a:sym typeface="Wingdings" pitchFamily="2" charset="2"/>
              </a:rPr>
              <a:t>Some undecided data remains undecided no matter what future definitions are chosen.  Such data are called </a:t>
            </a:r>
            <a:r>
              <a:rPr lang="en-US" sz="2400" b="1" dirty="0">
                <a:solidFill>
                  <a:srgbClr val="0070C0"/>
                </a:solidFill>
                <a:latin typeface="+mj-lt"/>
                <a:sym typeface="Wingdings" pitchFamily="2" charset="2"/>
              </a:rPr>
              <a:t>undecidable</a:t>
            </a:r>
            <a:r>
              <a:rPr lang="en-US" sz="2400" dirty="0">
                <a:latin typeface="+mj-lt"/>
                <a:sym typeface="Wingdings" pitchFamily="2" charset="2"/>
              </a:rPr>
              <a:t>.  This is the </a:t>
            </a:r>
            <a:r>
              <a:rPr lang="en-US" sz="2400" dirty="0" err="1">
                <a:latin typeface="+mj-lt"/>
                <a:sym typeface="Wingdings" pitchFamily="2" charset="2"/>
              </a:rPr>
              <a:t>Godel</a:t>
            </a:r>
            <a:r>
              <a:rPr lang="en-US" sz="2400" dirty="0">
                <a:latin typeface="+mj-lt"/>
                <a:sym typeface="Wingdings" pitchFamily="2" charset="2"/>
              </a:rPr>
              <a:t> phenomenon, which we will see later. </a:t>
            </a:r>
          </a:p>
        </p:txBody>
      </p:sp>
    </p:spTree>
    <p:extLst>
      <p:ext uri="{BB962C8B-B14F-4D97-AF65-F5344CB8AC3E}">
        <p14:creationId xmlns:p14="http://schemas.microsoft.com/office/powerpoint/2010/main" val="851846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CB0358-E15D-094E-AC2F-715A6746EDAE}"/>
              </a:ext>
            </a:extLst>
          </p:cNvPr>
          <p:cNvSpPr txBox="1"/>
          <p:nvPr/>
        </p:nvSpPr>
        <p:spPr>
          <a:xfrm>
            <a:off x="69574" y="86528"/>
            <a:ext cx="11757992" cy="584775"/>
          </a:xfrm>
          <a:prstGeom prst="rect">
            <a:avLst/>
          </a:prstGeom>
          <a:noFill/>
        </p:spPr>
        <p:txBody>
          <a:bodyPr wrap="square" rtlCol="0">
            <a:spAutoFit/>
          </a:bodyPr>
          <a:lstStyle/>
          <a:p>
            <a:pPr algn="ctr"/>
            <a:r>
              <a:rPr lang="en-US" sz="3200" dirty="0">
                <a:latin typeface="+mj-lt"/>
              </a:rPr>
              <a:t>Proof and Computation</a:t>
            </a:r>
          </a:p>
        </p:txBody>
      </p:sp>
      <p:sp>
        <p:nvSpPr>
          <p:cNvPr id="3" name="TextBox 2">
            <a:extLst>
              <a:ext uri="{FF2B5EF4-FFF2-40B4-BE49-F238E27FC236}">
                <a16:creationId xmlns:a16="http://schemas.microsoft.com/office/drawing/2014/main" id="{68342FF3-723A-6A4B-BDA9-B7FDD5206E76}"/>
              </a:ext>
            </a:extLst>
          </p:cNvPr>
          <p:cNvSpPr txBox="1"/>
          <p:nvPr/>
        </p:nvSpPr>
        <p:spPr>
          <a:xfrm>
            <a:off x="627958" y="917061"/>
            <a:ext cx="11380305" cy="461665"/>
          </a:xfrm>
          <a:prstGeom prst="rect">
            <a:avLst/>
          </a:prstGeom>
          <a:noFill/>
        </p:spPr>
        <p:txBody>
          <a:bodyPr wrap="square" rtlCol="0">
            <a:spAutoFit/>
          </a:bodyPr>
          <a:lstStyle/>
          <a:p>
            <a:r>
              <a:rPr lang="en-US" sz="2400" dirty="0">
                <a:latin typeface="+mj-lt"/>
              </a:rPr>
              <a:t>Any sequence A=D</a:t>
            </a:r>
            <a:r>
              <a:rPr lang="en-US" sz="2400" baseline="-25000" dirty="0">
                <a:latin typeface="+mj-lt"/>
              </a:rPr>
              <a:t>1</a:t>
            </a:r>
            <a:r>
              <a:rPr lang="en-US" sz="2400" dirty="0">
                <a:latin typeface="+mj-lt"/>
              </a:rPr>
              <a:t>=D</a:t>
            </a:r>
            <a:r>
              <a:rPr lang="en-US" sz="2400" baseline="-25000" dirty="0">
                <a:latin typeface="+mj-lt"/>
              </a:rPr>
              <a:t>2</a:t>
            </a:r>
            <a:r>
              <a:rPr lang="en-US" sz="2400" dirty="0">
                <a:latin typeface="+mj-lt"/>
              </a:rPr>
              <a:t>=…=</a:t>
            </a:r>
            <a:r>
              <a:rPr lang="en-US" sz="2400" dirty="0" err="1">
                <a:latin typeface="+mj-lt"/>
              </a:rPr>
              <a:t>D</a:t>
            </a:r>
            <a:r>
              <a:rPr lang="en-US" sz="2400" baseline="-25000" dirty="0" err="1">
                <a:latin typeface="+mj-lt"/>
              </a:rPr>
              <a:t>n</a:t>
            </a:r>
            <a:r>
              <a:rPr lang="en-US" sz="2400" dirty="0">
                <a:latin typeface="+mj-lt"/>
              </a:rPr>
              <a:t>=B constitutes a proof that data A is equal to data B. </a:t>
            </a:r>
          </a:p>
        </p:txBody>
      </p:sp>
      <p:grpSp>
        <p:nvGrpSpPr>
          <p:cNvPr id="9" name="Group 8">
            <a:extLst>
              <a:ext uri="{FF2B5EF4-FFF2-40B4-BE49-F238E27FC236}">
                <a16:creationId xmlns:a16="http://schemas.microsoft.com/office/drawing/2014/main" id="{F34B1FA8-4038-6845-87FA-9FBAEF6DF91B}"/>
              </a:ext>
            </a:extLst>
          </p:cNvPr>
          <p:cNvGrpSpPr/>
          <p:nvPr/>
        </p:nvGrpSpPr>
        <p:grpSpPr>
          <a:xfrm>
            <a:off x="865924" y="1818502"/>
            <a:ext cx="1123122" cy="904461"/>
            <a:chOff x="864704" y="2773016"/>
            <a:chExt cx="1123122" cy="904461"/>
          </a:xfrm>
        </p:grpSpPr>
        <p:sp>
          <p:nvSpPr>
            <p:cNvPr id="4" name="Cloud 3">
              <a:extLst>
                <a:ext uri="{FF2B5EF4-FFF2-40B4-BE49-F238E27FC236}">
                  <a16:creationId xmlns:a16="http://schemas.microsoft.com/office/drawing/2014/main" id="{3F16BF61-A8BC-434D-95B6-EADA4F363B39}"/>
                </a:ext>
              </a:extLst>
            </p:cNvPr>
            <p:cNvSpPr/>
            <p:nvPr/>
          </p:nvSpPr>
          <p:spPr>
            <a:xfrm>
              <a:off x="864704" y="2773016"/>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B70AD0E1-E5A4-424E-8891-25F995231687}"/>
                </a:ext>
              </a:extLst>
            </p:cNvPr>
            <p:cNvSpPr txBox="1"/>
            <p:nvPr/>
          </p:nvSpPr>
          <p:spPr>
            <a:xfrm>
              <a:off x="1189662" y="2871303"/>
              <a:ext cx="473206" cy="707886"/>
            </a:xfrm>
            <a:prstGeom prst="rect">
              <a:avLst/>
            </a:prstGeom>
            <a:noFill/>
          </p:spPr>
          <p:txBody>
            <a:bodyPr wrap="none" rtlCol="0">
              <a:spAutoFit/>
            </a:bodyPr>
            <a:lstStyle/>
            <a:p>
              <a:r>
                <a:rPr lang="en-US" sz="4000" dirty="0">
                  <a:latin typeface="+mj-lt"/>
                </a:rPr>
                <a:t>A</a:t>
              </a:r>
            </a:p>
          </p:txBody>
        </p:sp>
      </p:grpSp>
      <p:grpSp>
        <p:nvGrpSpPr>
          <p:cNvPr id="10" name="Group 9">
            <a:extLst>
              <a:ext uri="{FF2B5EF4-FFF2-40B4-BE49-F238E27FC236}">
                <a16:creationId xmlns:a16="http://schemas.microsoft.com/office/drawing/2014/main" id="{1FCC4B97-DC03-AA48-9D38-6FB5273FB51E}"/>
              </a:ext>
            </a:extLst>
          </p:cNvPr>
          <p:cNvGrpSpPr/>
          <p:nvPr/>
        </p:nvGrpSpPr>
        <p:grpSpPr>
          <a:xfrm>
            <a:off x="2864796" y="1788904"/>
            <a:ext cx="897696" cy="806176"/>
            <a:chOff x="864704" y="2773016"/>
            <a:chExt cx="1123122" cy="904461"/>
          </a:xfrm>
        </p:grpSpPr>
        <p:sp>
          <p:nvSpPr>
            <p:cNvPr id="11" name="Cloud 10">
              <a:extLst>
                <a:ext uri="{FF2B5EF4-FFF2-40B4-BE49-F238E27FC236}">
                  <a16:creationId xmlns:a16="http://schemas.microsoft.com/office/drawing/2014/main" id="{422947CB-BA93-5143-8B1D-3466CB6ED1D7}"/>
                </a:ext>
              </a:extLst>
            </p:cNvPr>
            <p:cNvSpPr/>
            <p:nvPr/>
          </p:nvSpPr>
          <p:spPr>
            <a:xfrm>
              <a:off x="864704" y="2773016"/>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9509A43D-54D1-7347-B5CC-DF741273B25A}"/>
                </a:ext>
              </a:extLst>
            </p:cNvPr>
            <p:cNvSpPr txBox="1"/>
            <p:nvPr/>
          </p:nvSpPr>
          <p:spPr>
            <a:xfrm>
              <a:off x="1189661" y="2871302"/>
              <a:ext cx="231120" cy="794188"/>
            </a:xfrm>
            <a:prstGeom prst="rect">
              <a:avLst/>
            </a:prstGeom>
            <a:noFill/>
          </p:spPr>
          <p:txBody>
            <a:bodyPr wrap="none" rtlCol="0">
              <a:spAutoFit/>
            </a:bodyPr>
            <a:lstStyle/>
            <a:p>
              <a:endParaRPr lang="en-US" sz="4000" dirty="0">
                <a:latin typeface="+mj-lt"/>
              </a:endParaRPr>
            </a:p>
          </p:txBody>
        </p:sp>
      </p:grpSp>
      <p:grpSp>
        <p:nvGrpSpPr>
          <p:cNvPr id="13" name="Group 12">
            <a:extLst>
              <a:ext uri="{FF2B5EF4-FFF2-40B4-BE49-F238E27FC236}">
                <a16:creationId xmlns:a16="http://schemas.microsoft.com/office/drawing/2014/main" id="{D644D484-C352-E74E-BF02-DE9D619050D1}"/>
              </a:ext>
            </a:extLst>
          </p:cNvPr>
          <p:cNvGrpSpPr/>
          <p:nvPr/>
        </p:nvGrpSpPr>
        <p:grpSpPr>
          <a:xfrm>
            <a:off x="4703803" y="1759963"/>
            <a:ext cx="997228" cy="785972"/>
            <a:chOff x="864704" y="2773016"/>
            <a:chExt cx="1123122" cy="989301"/>
          </a:xfrm>
        </p:grpSpPr>
        <p:sp>
          <p:nvSpPr>
            <p:cNvPr id="14" name="Cloud 13">
              <a:extLst>
                <a:ext uri="{FF2B5EF4-FFF2-40B4-BE49-F238E27FC236}">
                  <a16:creationId xmlns:a16="http://schemas.microsoft.com/office/drawing/2014/main" id="{BF8AAE69-5FF9-C44C-A825-8ADCF490D0B5}"/>
                </a:ext>
              </a:extLst>
            </p:cNvPr>
            <p:cNvSpPr/>
            <p:nvPr/>
          </p:nvSpPr>
          <p:spPr>
            <a:xfrm>
              <a:off x="864704" y="2773016"/>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ADDE3C03-004E-CB4C-B85C-4D8F0A9721BC}"/>
                </a:ext>
              </a:extLst>
            </p:cNvPr>
            <p:cNvSpPr txBox="1"/>
            <p:nvPr/>
          </p:nvSpPr>
          <p:spPr>
            <a:xfrm>
              <a:off x="1189663" y="2871303"/>
              <a:ext cx="208052" cy="891014"/>
            </a:xfrm>
            <a:prstGeom prst="rect">
              <a:avLst/>
            </a:prstGeom>
            <a:noFill/>
          </p:spPr>
          <p:txBody>
            <a:bodyPr wrap="none" rtlCol="0">
              <a:spAutoFit/>
            </a:bodyPr>
            <a:lstStyle/>
            <a:p>
              <a:endParaRPr lang="en-US" sz="4000" dirty="0">
                <a:latin typeface="+mj-lt"/>
              </a:endParaRPr>
            </a:p>
          </p:txBody>
        </p:sp>
      </p:grpSp>
      <p:grpSp>
        <p:nvGrpSpPr>
          <p:cNvPr id="16" name="Group 15">
            <a:extLst>
              <a:ext uri="{FF2B5EF4-FFF2-40B4-BE49-F238E27FC236}">
                <a16:creationId xmlns:a16="http://schemas.microsoft.com/office/drawing/2014/main" id="{3E3877DB-516A-E645-901C-041532FDDC67}"/>
              </a:ext>
            </a:extLst>
          </p:cNvPr>
          <p:cNvGrpSpPr/>
          <p:nvPr/>
        </p:nvGrpSpPr>
        <p:grpSpPr>
          <a:xfrm>
            <a:off x="6299454" y="1759963"/>
            <a:ext cx="1359725" cy="904461"/>
            <a:chOff x="1189662" y="2709727"/>
            <a:chExt cx="1359725" cy="904461"/>
          </a:xfrm>
        </p:grpSpPr>
        <p:sp>
          <p:nvSpPr>
            <p:cNvPr id="17" name="Cloud 16">
              <a:extLst>
                <a:ext uri="{FF2B5EF4-FFF2-40B4-BE49-F238E27FC236}">
                  <a16:creationId xmlns:a16="http://schemas.microsoft.com/office/drawing/2014/main" id="{AAE9067B-3BE8-4B4D-8A43-8018C84CCC9E}"/>
                </a:ext>
              </a:extLst>
            </p:cNvPr>
            <p:cNvSpPr/>
            <p:nvPr/>
          </p:nvSpPr>
          <p:spPr>
            <a:xfrm>
              <a:off x="1426265" y="2709727"/>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5EFC2B4A-E32D-574C-9CFE-AE689D00D6BA}"/>
                </a:ext>
              </a:extLst>
            </p:cNvPr>
            <p:cNvSpPr txBox="1"/>
            <p:nvPr/>
          </p:nvSpPr>
          <p:spPr>
            <a:xfrm>
              <a:off x="1189662" y="2871303"/>
              <a:ext cx="184731" cy="707886"/>
            </a:xfrm>
            <a:prstGeom prst="rect">
              <a:avLst/>
            </a:prstGeom>
            <a:noFill/>
          </p:spPr>
          <p:txBody>
            <a:bodyPr wrap="none" rtlCol="0">
              <a:spAutoFit/>
            </a:bodyPr>
            <a:lstStyle/>
            <a:p>
              <a:endParaRPr lang="en-US" sz="4000" dirty="0">
                <a:latin typeface="+mj-lt"/>
              </a:endParaRPr>
            </a:p>
          </p:txBody>
        </p:sp>
      </p:grpSp>
      <p:grpSp>
        <p:nvGrpSpPr>
          <p:cNvPr id="19" name="Group 18">
            <a:extLst>
              <a:ext uri="{FF2B5EF4-FFF2-40B4-BE49-F238E27FC236}">
                <a16:creationId xmlns:a16="http://schemas.microsoft.com/office/drawing/2014/main" id="{F17E48E5-E256-5847-972C-20A82C02443C}"/>
              </a:ext>
            </a:extLst>
          </p:cNvPr>
          <p:cNvGrpSpPr/>
          <p:nvPr/>
        </p:nvGrpSpPr>
        <p:grpSpPr>
          <a:xfrm>
            <a:off x="8929872" y="1818499"/>
            <a:ext cx="1123122" cy="904461"/>
            <a:chOff x="864704" y="2773016"/>
            <a:chExt cx="1123122" cy="904461"/>
          </a:xfrm>
        </p:grpSpPr>
        <p:sp>
          <p:nvSpPr>
            <p:cNvPr id="20" name="Cloud 19">
              <a:extLst>
                <a:ext uri="{FF2B5EF4-FFF2-40B4-BE49-F238E27FC236}">
                  <a16:creationId xmlns:a16="http://schemas.microsoft.com/office/drawing/2014/main" id="{569099FC-705D-C54D-B734-1AE4E591E315}"/>
                </a:ext>
              </a:extLst>
            </p:cNvPr>
            <p:cNvSpPr/>
            <p:nvPr/>
          </p:nvSpPr>
          <p:spPr>
            <a:xfrm>
              <a:off x="864704" y="2773016"/>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8C9AC57D-BFB5-6B4D-8146-86B061129683}"/>
                </a:ext>
              </a:extLst>
            </p:cNvPr>
            <p:cNvSpPr txBox="1"/>
            <p:nvPr/>
          </p:nvSpPr>
          <p:spPr>
            <a:xfrm>
              <a:off x="1189662" y="2871303"/>
              <a:ext cx="458780" cy="707886"/>
            </a:xfrm>
            <a:prstGeom prst="rect">
              <a:avLst/>
            </a:prstGeom>
            <a:noFill/>
          </p:spPr>
          <p:txBody>
            <a:bodyPr wrap="none" rtlCol="0">
              <a:spAutoFit/>
            </a:bodyPr>
            <a:lstStyle/>
            <a:p>
              <a:r>
                <a:rPr lang="en-US" sz="4000" dirty="0">
                  <a:latin typeface="+mj-lt"/>
                </a:rPr>
                <a:t>B</a:t>
              </a:r>
            </a:p>
          </p:txBody>
        </p:sp>
      </p:grpSp>
      <p:grpSp>
        <p:nvGrpSpPr>
          <p:cNvPr id="22" name="Group 21">
            <a:extLst>
              <a:ext uri="{FF2B5EF4-FFF2-40B4-BE49-F238E27FC236}">
                <a16:creationId xmlns:a16="http://schemas.microsoft.com/office/drawing/2014/main" id="{B7D46D32-0D0A-9F41-8EB5-AAE418DDABA6}"/>
              </a:ext>
            </a:extLst>
          </p:cNvPr>
          <p:cNvGrpSpPr/>
          <p:nvPr/>
        </p:nvGrpSpPr>
        <p:grpSpPr>
          <a:xfrm>
            <a:off x="698335" y="3914887"/>
            <a:ext cx="1878495" cy="1295399"/>
            <a:chOff x="864704" y="2773016"/>
            <a:chExt cx="1123122" cy="904461"/>
          </a:xfrm>
        </p:grpSpPr>
        <p:sp>
          <p:nvSpPr>
            <p:cNvPr id="23" name="Cloud 22">
              <a:extLst>
                <a:ext uri="{FF2B5EF4-FFF2-40B4-BE49-F238E27FC236}">
                  <a16:creationId xmlns:a16="http://schemas.microsoft.com/office/drawing/2014/main" id="{D6C89609-7326-A441-9228-1D0B0BAAA9C1}"/>
                </a:ext>
              </a:extLst>
            </p:cNvPr>
            <p:cNvSpPr/>
            <p:nvPr/>
          </p:nvSpPr>
          <p:spPr>
            <a:xfrm>
              <a:off x="864704" y="2773016"/>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EC01CC14-7B61-714B-91AF-244C9E1E2B7F}"/>
                </a:ext>
              </a:extLst>
            </p:cNvPr>
            <p:cNvSpPr txBox="1"/>
            <p:nvPr/>
          </p:nvSpPr>
          <p:spPr>
            <a:xfrm>
              <a:off x="1266914" y="2969591"/>
              <a:ext cx="473206" cy="707886"/>
            </a:xfrm>
            <a:prstGeom prst="rect">
              <a:avLst/>
            </a:prstGeom>
            <a:noFill/>
          </p:spPr>
          <p:txBody>
            <a:bodyPr wrap="none" rtlCol="0">
              <a:spAutoFit/>
            </a:bodyPr>
            <a:lstStyle/>
            <a:p>
              <a:r>
                <a:rPr lang="en-US" sz="4000" dirty="0">
                  <a:latin typeface="+mj-lt"/>
                </a:rPr>
                <a:t>A</a:t>
              </a:r>
            </a:p>
          </p:txBody>
        </p:sp>
      </p:grpSp>
      <p:sp>
        <p:nvSpPr>
          <p:cNvPr id="28" name="Freeform 27">
            <a:extLst>
              <a:ext uri="{FF2B5EF4-FFF2-40B4-BE49-F238E27FC236}">
                <a16:creationId xmlns:a16="http://schemas.microsoft.com/office/drawing/2014/main" id="{C33F079B-106E-904A-B74E-DAE5CA96FA66}"/>
              </a:ext>
            </a:extLst>
          </p:cNvPr>
          <p:cNvSpPr/>
          <p:nvPr/>
        </p:nvSpPr>
        <p:spPr>
          <a:xfrm>
            <a:off x="5037814" y="4387032"/>
            <a:ext cx="6301409" cy="496957"/>
          </a:xfrm>
          <a:custGeom>
            <a:avLst/>
            <a:gdLst>
              <a:gd name="connsiteX0" fmla="*/ 89452 w 5357192"/>
              <a:gd name="connsiteY0" fmla="*/ 288235 h 496957"/>
              <a:gd name="connsiteX1" fmla="*/ 159026 w 5357192"/>
              <a:gd name="connsiteY1" fmla="*/ 278296 h 496957"/>
              <a:gd name="connsiteX2" fmla="*/ 188844 w 5357192"/>
              <a:gd name="connsiteY2" fmla="*/ 268357 h 496957"/>
              <a:gd name="connsiteX3" fmla="*/ 228600 w 5357192"/>
              <a:gd name="connsiteY3" fmla="*/ 258418 h 496957"/>
              <a:gd name="connsiteX4" fmla="*/ 298174 w 5357192"/>
              <a:gd name="connsiteY4" fmla="*/ 248478 h 496957"/>
              <a:gd name="connsiteX5" fmla="*/ 397566 w 5357192"/>
              <a:gd name="connsiteY5" fmla="*/ 258418 h 496957"/>
              <a:gd name="connsiteX6" fmla="*/ 526774 w 5357192"/>
              <a:gd name="connsiteY6" fmla="*/ 278296 h 496957"/>
              <a:gd name="connsiteX7" fmla="*/ 636105 w 5357192"/>
              <a:gd name="connsiteY7" fmla="*/ 268357 h 496957"/>
              <a:gd name="connsiteX8" fmla="*/ 815009 w 5357192"/>
              <a:gd name="connsiteY8" fmla="*/ 258418 h 496957"/>
              <a:gd name="connsiteX9" fmla="*/ 954157 w 5357192"/>
              <a:gd name="connsiteY9" fmla="*/ 228600 h 496957"/>
              <a:gd name="connsiteX10" fmla="*/ 1302026 w 5357192"/>
              <a:gd name="connsiteY10" fmla="*/ 238539 h 496957"/>
              <a:gd name="connsiteX11" fmla="*/ 1639957 w 5357192"/>
              <a:gd name="connsiteY11" fmla="*/ 218661 h 496957"/>
              <a:gd name="connsiteX12" fmla="*/ 2067339 w 5357192"/>
              <a:gd name="connsiteY12" fmla="*/ 238539 h 496957"/>
              <a:gd name="connsiteX13" fmla="*/ 2107096 w 5357192"/>
              <a:gd name="connsiteY13" fmla="*/ 228600 h 496957"/>
              <a:gd name="connsiteX14" fmla="*/ 2166731 w 5357192"/>
              <a:gd name="connsiteY14" fmla="*/ 208722 h 496957"/>
              <a:gd name="connsiteX15" fmla="*/ 2186609 w 5357192"/>
              <a:gd name="connsiteY15" fmla="*/ 178905 h 496957"/>
              <a:gd name="connsiteX16" fmla="*/ 2226366 w 5357192"/>
              <a:gd name="connsiteY16" fmla="*/ 139148 h 496957"/>
              <a:gd name="connsiteX17" fmla="*/ 2266122 w 5357192"/>
              <a:gd name="connsiteY17" fmla="*/ 89452 h 496957"/>
              <a:gd name="connsiteX18" fmla="*/ 2295939 w 5357192"/>
              <a:gd name="connsiteY18" fmla="*/ 69574 h 496957"/>
              <a:gd name="connsiteX19" fmla="*/ 2365513 w 5357192"/>
              <a:gd name="connsiteY19" fmla="*/ 89452 h 496957"/>
              <a:gd name="connsiteX20" fmla="*/ 2385392 w 5357192"/>
              <a:gd name="connsiteY20" fmla="*/ 109331 h 496957"/>
              <a:gd name="connsiteX21" fmla="*/ 2415209 w 5357192"/>
              <a:gd name="connsiteY21" fmla="*/ 168965 h 496957"/>
              <a:gd name="connsiteX22" fmla="*/ 2445026 w 5357192"/>
              <a:gd name="connsiteY22" fmla="*/ 188844 h 496957"/>
              <a:gd name="connsiteX23" fmla="*/ 2474844 w 5357192"/>
              <a:gd name="connsiteY23" fmla="*/ 198783 h 496957"/>
              <a:gd name="connsiteX24" fmla="*/ 2584174 w 5357192"/>
              <a:gd name="connsiteY24" fmla="*/ 188844 h 496957"/>
              <a:gd name="connsiteX25" fmla="*/ 2693505 w 5357192"/>
              <a:gd name="connsiteY25" fmla="*/ 218661 h 496957"/>
              <a:gd name="connsiteX26" fmla="*/ 2981739 w 5357192"/>
              <a:gd name="connsiteY26" fmla="*/ 208722 h 496957"/>
              <a:gd name="connsiteX27" fmla="*/ 3051313 w 5357192"/>
              <a:gd name="connsiteY27" fmla="*/ 188844 h 496957"/>
              <a:gd name="connsiteX28" fmla="*/ 3140766 w 5357192"/>
              <a:gd name="connsiteY28" fmla="*/ 178905 h 496957"/>
              <a:gd name="connsiteX29" fmla="*/ 3448879 w 5357192"/>
              <a:gd name="connsiteY29" fmla="*/ 168965 h 496957"/>
              <a:gd name="connsiteX30" fmla="*/ 3478696 w 5357192"/>
              <a:gd name="connsiteY30" fmla="*/ 149087 h 496957"/>
              <a:gd name="connsiteX31" fmla="*/ 3518452 w 5357192"/>
              <a:gd name="connsiteY31" fmla="*/ 89452 h 496957"/>
              <a:gd name="connsiteX32" fmla="*/ 3538331 w 5357192"/>
              <a:gd name="connsiteY32" fmla="*/ 69574 h 496957"/>
              <a:gd name="connsiteX33" fmla="*/ 3548270 w 5357192"/>
              <a:gd name="connsiteY33" fmla="*/ 39757 h 496957"/>
              <a:gd name="connsiteX34" fmla="*/ 3578087 w 5357192"/>
              <a:gd name="connsiteY34" fmla="*/ 19878 h 496957"/>
              <a:gd name="connsiteX35" fmla="*/ 3597966 w 5357192"/>
              <a:gd name="connsiteY35" fmla="*/ 0 h 496957"/>
              <a:gd name="connsiteX36" fmla="*/ 3717235 w 5357192"/>
              <a:gd name="connsiteY36" fmla="*/ 9939 h 496957"/>
              <a:gd name="connsiteX37" fmla="*/ 3756992 w 5357192"/>
              <a:gd name="connsiteY37" fmla="*/ 49696 h 496957"/>
              <a:gd name="connsiteX38" fmla="*/ 3786809 w 5357192"/>
              <a:gd name="connsiteY38" fmla="*/ 69574 h 496957"/>
              <a:gd name="connsiteX39" fmla="*/ 3826566 w 5357192"/>
              <a:gd name="connsiteY39" fmla="*/ 119270 h 496957"/>
              <a:gd name="connsiteX40" fmla="*/ 3856383 w 5357192"/>
              <a:gd name="connsiteY40" fmla="*/ 129209 h 496957"/>
              <a:gd name="connsiteX41" fmla="*/ 4114800 w 5357192"/>
              <a:gd name="connsiteY41" fmla="*/ 149087 h 496957"/>
              <a:gd name="connsiteX42" fmla="*/ 4164496 w 5357192"/>
              <a:gd name="connsiteY42" fmla="*/ 139148 h 496957"/>
              <a:gd name="connsiteX43" fmla="*/ 4244009 w 5357192"/>
              <a:gd name="connsiteY43" fmla="*/ 119270 h 496957"/>
              <a:gd name="connsiteX44" fmla="*/ 4303644 w 5357192"/>
              <a:gd name="connsiteY44" fmla="*/ 109331 h 496957"/>
              <a:gd name="connsiteX45" fmla="*/ 4343400 w 5357192"/>
              <a:gd name="connsiteY45" fmla="*/ 99392 h 496957"/>
              <a:gd name="connsiteX46" fmla="*/ 4403035 w 5357192"/>
              <a:gd name="connsiteY46" fmla="*/ 89452 h 496957"/>
              <a:gd name="connsiteX47" fmla="*/ 4820479 w 5357192"/>
              <a:gd name="connsiteY47" fmla="*/ 99392 h 496957"/>
              <a:gd name="connsiteX48" fmla="*/ 5118652 w 5357192"/>
              <a:gd name="connsiteY48" fmla="*/ 89452 h 496957"/>
              <a:gd name="connsiteX49" fmla="*/ 5178287 w 5357192"/>
              <a:gd name="connsiteY49" fmla="*/ 99392 h 496957"/>
              <a:gd name="connsiteX50" fmla="*/ 5327374 w 5357192"/>
              <a:gd name="connsiteY50" fmla="*/ 109331 h 496957"/>
              <a:gd name="connsiteX51" fmla="*/ 5357192 w 5357192"/>
              <a:gd name="connsiteY51" fmla="*/ 168965 h 496957"/>
              <a:gd name="connsiteX52" fmla="*/ 5317435 w 5357192"/>
              <a:gd name="connsiteY52" fmla="*/ 228600 h 496957"/>
              <a:gd name="connsiteX53" fmla="*/ 5218044 w 5357192"/>
              <a:gd name="connsiteY53" fmla="*/ 258418 h 496957"/>
              <a:gd name="connsiteX54" fmla="*/ 5078896 w 5357192"/>
              <a:gd name="connsiteY54" fmla="*/ 268357 h 496957"/>
              <a:gd name="connsiteX55" fmla="*/ 5029200 w 5357192"/>
              <a:gd name="connsiteY55" fmla="*/ 278296 h 496957"/>
              <a:gd name="connsiteX56" fmla="*/ 4989444 w 5357192"/>
              <a:gd name="connsiteY56" fmla="*/ 288235 h 496957"/>
              <a:gd name="connsiteX57" fmla="*/ 4840357 w 5357192"/>
              <a:gd name="connsiteY57" fmla="*/ 308113 h 496957"/>
              <a:gd name="connsiteX58" fmla="*/ 4780722 w 5357192"/>
              <a:gd name="connsiteY58" fmla="*/ 318052 h 496957"/>
              <a:gd name="connsiteX59" fmla="*/ 4671392 w 5357192"/>
              <a:gd name="connsiteY59" fmla="*/ 337931 h 496957"/>
              <a:gd name="connsiteX60" fmla="*/ 4601818 w 5357192"/>
              <a:gd name="connsiteY60" fmla="*/ 347870 h 496957"/>
              <a:gd name="connsiteX61" fmla="*/ 4283766 w 5357192"/>
              <a:gd name="connsiteY61" fmla="*/ 337931 h 496957"/>
              <a:gd name="connsiteX62" fmla="*/ 4224131 w 5357192"/>
              <a:gd name="connsiteY62" fmla="*/ 318052 h 496957"/>
              <a:gd name="connsiteX63" fmla="*/ 4144618 w 5357192"/>
              <a:gd name="connsiteY63" fmla="*/ 308113 h 496957"/>
              <a:gd name="connsiteX64" fmla="*/ 3916018 w 5357192"/>
              <a:gd name="connsiteY64" fmla="*/ 318052 h 496957"/>
              <a:gd name="connsiteX65" fmla="*/ 3796748 w 5357192"/>
              <a:gd name="connsiteY65" fmla="*/ 337931 h 496957"/>
              <a:gd name="connsiteX66" fmla="*/ 3727174 w 5357192"/>
              <a:gd name="connsiteY66" fmla="*/ 347870 h 496957"/>
              <a:gd name="connsiteX67" fmla="*/ 3687418 w 5357192"/>
              <a:gd name="connsiteY67" fmla="*/ 357809 h 496957"/>
              <a:gd name="connsiteX68" fmla="*/ 3578087 w 5357192"/>
              <a:gd name="connsiteY68" fmla="*/ 377687 h 496957"/>
              <a:gd name="connsiteX69" fmla="*/ 3458818 w 5357192"/>
              <a:gd name="connsiteY69" fmla="*/ 387626 h 496957"/>
              <a:gd name="connsiteX70" fmla="*/ 3041374 w 5357192"/>
              <a:gd name="connsiteY70" fmla="*/ 407505 h 496957"/>
              <a:gd name="connsiteX71" fmla="*/ 2832652 w 5357192"/>
              <a:gd name="connsiteY71" fmla="*/ 417444 h 496957"/>
              <a:gd name="connsiteX72" fmla="*/ 2713383 w 5357192"/>
              <a:gd name="connsiteY72" fmla="*/ 407505 h 496957"/>
              <a:gd name="connsiteX73" fmla="*/ 2604052 w 5357192"/>
              <a:gd name="connsiteY73" fmla="*/ 387626 h 496957"/>
              <a:gd name="connsiteX74" fmla="*/ 2564296 w 5357192"/>
              <a:gd name="connsiteY74" fmla="*/ 377687 h 496957"/>
              <a:gd name="connsiteX75" fmla="*/ 2454966 w 5357192"/>
              <a:gd name="connsiteY75" fmla="*/ 357809 h 496957"/>
              <a:gd name="connsiteX76" fmla="*/ 2355574 w 5357192"/>
              <a:gd name="connsiteY76" fmla="*/ 377687 h 496957"/>
              <a:gd name="connsiteX77" fmla="*/ 2236305 w 5357192"/>
              <a:gd name="connsiteY77" fmla="*/ 397565 h 496957"/>
              <a:gd name="connsiteX78" fmla="*/ 2196548 w 5357192"/>
              <a:gd name="connsiteY78" fmla="*/ 407505 h 496957"/>
              <a:gd name="connsiteX79" fmla="*/ 2136913 w 5357192"/>
              <a:gd name="connsiteY79" fmla="*/ 427383 h 496957"/>
              <a:gd name="connsiteX80" fmla="*/ 1977887 w 5357192"/>
              <a:gd name="connsiteY80" fmla="*/ 437322 h 496957"/>
              <a:gd name="connsiteX81" fmla="*/ 1848679 w 5357192"/>
              <a:gd name="connsiteY81" fmla="*/ 457200 h 496957"/>
              <a:gd name="connsiteX82" fmla="*/ 1590261 w 5357192"/>
              <a:gd name="connsiteY82" fmla="*/ 437322 h 496957"/>
              <a:gd name="connsiteX83" fmla="*/ 1311966 w 5357192"/>
              <a:gd name="connsiteY83" fmla="*/ 467139 h 496957"/>
              <a:gd name="connsiteX84" fmla="*/ 1133061 w 5357192"/>
              <a:gd name="connsiteY84" fmla="*/ 457200 h 496957"/>
              <a:gd name="connsiteX85" fmla="*/ 1063487 w 5357192"/>
              <a:gd name="connsiteY85" fmla="*/ 447261 h 496957"/>
              <a:gd name="connsiteX86" fmla="*/ 914400 w 5357192"/>
              <a:gd name="connsiteY86" fmla="*/ 457200 h 496957"/>
              <a:gd name="connsiteX87" fmla="*/ 288235 w 5357192"/>
              <a:gd name="connsiteY87" fmla="*/ 457200 h 496957"/>
              <a:gd name="connsiteX88" fmla="*/ 178905 w 5357192"/>
              <a:gd name="connsiteY88" fmla="*/ 487018 h 496957"/>
              <a:gd name="connsiteX89" fmla="*/ 149087 w 5357192"/>
              <a:gd name="connsiteY89" fmla="*/ 496957 h 496957"/>
              <a:gd name="connsiteX90" fmla="*/ 69574 w 5357192"/>
              <a:gd name="connsiteY90" fmla="*/ 467139 h 496957"/>
              <a:gd name="connsiteX91" fmla="*/ 59635 w 5357192"/>
              <a:gd name="connsiteY91" fmla="*/ 437322 h 496957"/>
              <a:gd name="connsiteX92" fmla="*/ 29818 w 5357192"/>
              <a:gd name="connsiteY92" fmla="*/ 417444 h 496957"/>
              <a:gd name="connsiteX93" fmla="*/ 9939 w 5357192"/>
              <a:gd name="connsiteY93" fmla="*/ 397565 h 496957"/>
              <a:gd name="connsiteX94" fmla="*/ 0 w 5357192"/>
              <a:gd name="connsiteY94" fmla="*/ 367748 h 496957"/>
              <a:gd name="connsiteX95" fmla="*/ 9939 w 5357192"/>
              <a:gd name="connsiteY95" fmla="*/ 337931 h 496957"/>
              <a:gd name="connsiteX96" fmla="*/ 59635 w 5357192"/>
              <a:gd name="connsiteY96" fmla="*/ 288235 h 496957"/>
              <a:gd name="connsiteX97" fmla="*/ 89452 w 5357192"/>
              <a:gd name="connsiteY97" fmla="*/ 288235 h 496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5357192" h="496957">
                <a:moveTo>
                  <a:pt x="89452" y="288235"/>
                </a:moveTo>
                <a:cubicBezTo>
                  <a:pt x="106017" y="286579"/>
                  <a:pt x="136054" y="282890"/>
                  <a:pt x="159026" y="278296"/>
                </a:cubicBezTo>
                <a:cubicBezTo>
                  <a:pt x="169299" y="276241"/>
                  <a:pt x="178770" y="271235"/>
                  <a:pt x="188844" y="268357"/>
                </a:cubicBezTo>
                <a:cubicBezTo>
                  <a:pt x="201978" y="264604"/>
                  <a:pt x="215161" y="260862"/>
                  <a:pt x="228600" y="258418"/>
                </a:cubicBezTo>
                <a:cubicBezTo>
                  <a:pt x="251649" y="254227"/>
                  <a:pt x="274983" y="251791"/>
                  <a:pt x="298174" y="248478"/>
                </a:cubicBezTo>
                <a:lnTo>
                  <a:pt x="397566" y="258418"/>
                </a:lnTo>
                <a:cubicBezTo>
                  <a:pt x="441050" y="263534"/>
                  <a:pt x="483636" y="271106"/>
                  <a:pt x="526774" y="278296"/>
                </a:cubicBezTo>
                <a:cubicBezTo>
                  <a:pt x="563218" y="274983"/>
                  <a:pt x="599598" y="270875"/>
                  <a:pt x="636105" y="268357"/>
                </a:cubicBezTo>
                <a:cubicBezTo>
                  <a:pt x="695690" y="264248"/>
                  <a:pt x="755622" y="264781"/>
                  <a:pt x="815009" y="258418"/>
                </a:cubicBezTo>
                <a:cubicBezTo>
                  <a:pt x="854475" y="254189"/>
                  <a:pt x="911266" y="239322"/>
                  <a:pt x="954157" y="228600"/>
                </a:cubicBezTo>
                <a:cubicBezTo>
                  <a:pt x="1070113" y="231913"/>
                  <a:pt x="1186022" y="238539"/>
                  <a:pt x="1302026" y="238539"/>
                </a:cubicBezTo>
                <a:cubicBezTo>
                  <a:pt x="1419532" y="238539"/>
                  <a:pt x="1525078" y="228234"/>
                  <a:pt x="1639957" y="218661"/>
                </a:cubicBezTo>
                <a:cubicBezTo>
                  <a:pt x="1741759" y="224317"/>
                  <a:pt x="1981055" y="238539"/>
                  <a:pt x="2067339" y="238539"/>
                </a:cubicBezTo>
                <a:cubicBezTo>
                  <a:pt x="2080999" y="238539"/>
                  <a:pt x="2094012" y="232525"/>
                  <a:pt x="2107096" y="228600"/>
                </a:cubicBezTo>
                <a:cubicBezTo>
                  <a:pt x="2127166" y="222579"/>
                  <a:pt x="2166731" y="208722"/>
                  <a:pt x="2166731" y="208722"/>
                </a:cubicBezTo>
                <a:cubicBezTo>
                  <a:pt x="2173357" y="198783"/>
                  <a:pt x="2178835" y="187974"/>
                  <a:pt x="2186609" y="178905"/>
                </a:cubicBezTo>
                <a:cubicBezTo>
                  <a:pt x="2198806" y="164675"/>
                  <a:pt x="2215970" y="154742"/>
                  <a:pt x="2226366" y="139148"/>
                </a:cubicBezTo>
                <a:cubicBezTo>
                  <a:pt x="2241124" y="117011"/>
                  <a:pt x="2245892" y="105637"/>
                  <a:pt x="2266122" y="89452"/>
                </a:cubicBezTo>
                <a:cubicBezTo>
                  <a:pt x="2275450" y="81990"/>
                  <a:pt x="2286000" y="76200"/>
                  <a:pt x="2295939" y="69574"/>
                </a:cubicBezTo>
                <a:cubicBezTo>
                  <a:pt x="2303365" y="71431"/>
                  <a:pt x="2355328" y="83341"/>
                  <a:pt x="2365513" y="89452"/>
                </a:cubicBezTo>
                <a:cubicBezTo>
                  <a:pt x="2373549" y="94273"/>
                  <a:pt x="2378766" y="102705"/>
                  <a:pt x="2385392" y="109331"/>
                </a:cubicBezTo>
                <a:cubicBezTo>
                  <a:pt x="2393476" y="133582"/>
                  <a:pt x="2395942" y="149697"/>
                  <a:pt x="2415209" y="168965"/>
                </a:cubicBezTo>
                <a:cubicBezTo>
                  <a:pt x="2423656" y="177412"/>
                  <a:pt x="2434342" y="183502"/>
                  <a:pt x="2445026" y="188844"/>
                </a:cubicBezTo>
                <a:cubicBezTo>
                  <a:pt x="2454397" y="193529"/>
                  <a:pt x="2464905" y="195470"/>
                  <a:pt x="2474844" y="198783"/>
                </a:cubicBezTo>
                <a:cubicBezTo>
                  <a:pt x="2511287" y="195470"/>
                  <a:pt x="2547631" y="186921"/>
                  <a:pt x="2584174" y="188844"/>
                </a:cubicBezTo>
                <a:cubicBezTo>
                  <a:pt x="2610795" y="190245"/>
                  <a:pt x="2661950" y="208143"/>
                  <a:pt x="2693505" y="218661"/>
                </a:cubicBezTo>
                <a:cubicBezTo>
                  <a:pt x="2789583" y="215348"/>
                  <a:pt x="2885780" y="214538"/>
                  <a:pt x="2981739" y="208722"/>
                </a:cubicBezTo>
                <a:cubicBezTo>
                  <a:pt x="3030165" y="205787"/>
                  <a:pt x="3009683" y="195782"/>
                  <a:pt x="3051313" y="188844"/>
                </a:cubicBezTo>
                <a:cubicBezTo>
                  <a:pt x="3080906" y="183912"/>
                  <a:pt x="3110802" y="180403"/>
                  <a:pt x="3140766" y="178905"/>
                </a:cubicBezTo>
                <a:cubicBezTo>
                  <a:pt x="3243396" y="173773"/>
                  <a:pt x="3346175" y="172278"/>
                  <a:pt x="3448879" y="168965"/>
                </a:cubicBezTo>
                <a:cubicBezTo>
                  <a:pt x="3458818" y="162339"/>
                  <a:pt x="3470830" y="158077"/>
                  <a:pt x="3478696" y="149087"/>
                </a:cubicBezTo>
                <a:cubicBezTo>
                  <a:pt x="3494428" y="131107"/>
                  <a:pt x="3501558" y="106345"/>
                  <a:pt x="3518452" y="89452"/>
                </a:cubicBezTo>
                <a:lnTo>
                  <a:pt x="3538331" y="69574"/>
                </a:lnTo>
                <a:cubicBezTo>
                  <a:pt x="3541644" y="59635"/>
                  <a:pt x="3541725" y="47938"/>
                  <a:pt x="3548270" y="39757"/>
                </a:cubicBezTo>
                <a:cubicBezTo>
                  <a:pt x="3555732" y="30429"/>
                  <a:pt x="3568759" y="27340"/>
                  <a:pt x="3578087" y="19878"/>
                </a:cubicBezTo>
                <a:cubicBezTo>
                  <a:pt x="3585404" y="14024"/>
                  <a:pt x="3591340" y="6626"/>
                  <a:pt x="3597966" y="0"/>
                </a:cubicBezTo>
                <a:cubicBezTo>
                  <a:pt x="3637722" y="3313"/>
                  <a:pt x="3679157" y="-1961"/>
                  <a:pt x="3717235" y="9939"/>
                </a:cubicBezTo>
                <a:cubicBezTo>
                  <a:pt x="3735123" y="15529"/>
                  <a:pt x="3741398" y="39300"/>
                  <a:pt x="3756992" y="49696"/>
                </a:cubicBezTo>
                <a:lnTo>
                  <a:pt x="3786809" y="69574"/>
                </a:lnTo>
                <a:cubicBezTo>
                  <a:pt x="3795839" y="83120"/>
                  <a:pt x="3810827" y="109827"/>
                  <a:pt x="3826566" y="119270"/>
                </a:cubicBezTo>
                <a:cubicBezTo>
                  <a:pt x="3835550" y="124660"/>
                  <a:pt x="3846219" y="126668"/>
                  <a:pt x="3856383" y="129209"/>
                </a:cubicBezTo>
                <a:cubicBezTo>
                  <a:pt x="3945226" y="151419"/>
                  <a:pt x="4009404" y="144068"/>
                  <a:pt x="4114800" y="149087"/>
                </a:cubicBezTo>
                <a:cubicBezTo>
                  <a:pt x="4131365" y="145774"/>
                  <a:pt x="4148035" y="142947"/>
                  <a:pt x="4164496" y="139148"/>
                </a:cubicBezTo>
                <a:cubicBezTo>
                  <a:pt x="4191116" y="133005"/>
                  <a:pt x="4217061" y="123761"/>
                  <a:pt x="4244009" y="119270"/>
                </a:cubicBezTo>
                <a:cubicBezTo>
                  <a:pt x="4263887" y="115957"/>
                  <a:pt x="4283883" y="113283"/>
                  <a:pt x="4303644" y="109331"/>
                </a:cubicBezTo>
                <a:cubicBezTo>
                  <a:pt x="4317039" y="106652"/>
                  <a:pt x="4330005" y="102071"/>
                  <a:pt x="4343400" y="99392"/>
                </a:cubicBezTo>
                <a:cubicBezTo>
                  <a:pt x="4363161" y="95440"/>
                  <a:pt x="4383157" y="92765"/>
                  <a:pt x="4403035" y="89452"/>
                </a:cubicBezTo>
                <a:cubicBezTo>
                  <a:pt x="4542183" y="92765"/>
                  <a:pt x="4681292" y="99392"/>
                  <a:pt x="4820479" y="99392"/>
                </a:cubicBezTo>
                <a:cubicBezTo>
                  <a:pt x="4919925" y="99392"/>
                  <a:pt x="5019206" y="89452"/>
                  <a:pt x="5118652" y="89452"/>
                </a:cubicBezTo>
                <a:cubicBezTo>
                  <a:pt x="5138805" y="89452"/>
                  <a:pt x="5158225" y="97481"/>
                  <a:pt x="5178287" y="99392"/>
                </a:cubicBezTo>
                <a:cubicBezTo>
                  <a:pt x="5227869" y="104114"/>
                  <a:pt x="5277678" y="106018"/>
                  <a:pt x="5327374" y="109331"/>
                </a:cubicBezTo>
                <a:cubicBezTo>
                  <a:pt x="5337423" y="124404"/>
                  <a:pt x="5357192" y="148393"/>
                  <a:pt x="5357192" y="168965"/>
                </a:cubicBezTo>
                <a:cubicBezTo>
                  <a:pt x="5357192" y="204139"/>
                  <a:pt x="5347392" y="215286"/>
                  <a:pt x="5317435" y="228600"/>
                </a:cubicBezTo>
                <a:cubicBezTo>
                  <a:pt x="5307449" y="233038"/>
                  <a:pt x="5237313" y="256277"/>
                  <a:pt x="5218044" y="258418"/>
                </a:cubicBezTo>
                <a:cubicBezTo>
                  <a:pt x="5171828" y="263553"/>
                  <a:pt x="5125279" y="265044"/>
                  <a:pt x="5078896" y="268357"/>
                </a:cubicBezTo>
                <a:cubicBezTo>
                  <a:pt x="5062331" y="271670"/>
                  <a:pt x="5045691" y="274631"/>
                  <a:pt x="5029200" y="278296"/>
                </a:cubicBezTo>
                <a:cubicBezTo>
                  <a:pt x="5015865" y="281259"/>
                  <a:pt x="5002884" y="285791"/>
                  <a:pt x="4989444" y="288235"/>
                </a:cubicBezTo>
                <a:cubicBezTo>
                  <a:pt x="4948138" y="295745"/>
                  <a:pt x="4880737" y="302345"/>
                  <a:pt x="4840357" y="308113"/>
                </a:cubicBezTo>
                <a:cubicBezTo>
                  <a:pt x="4820407" y="310963"/>
                  <a:pt x="4800600" y="314739"/>
                  <a:pt x="4780722" y="318052"/>
                </a:cubicBezTo>
                <a:cubicBezTo>
                  <a:pt x="4724096" y="336929"/>
                  <a:pt x="4765046" y="325444"/>
                  <a:pt x="4671392" y="337931"/>
                </a:cubicBezTo>
                <a:lnTo>
                  <a:pt x="4601818" y="347870"/>
                </a:lnTo>
                <a:cubicBezTo>
                  <a:pt x="4495801" y="344557"/>
                  <a:pt x="4389506" y="346279"/>
                  <a:pt x="4283766" y="337931"/>
                </a:cubicBezTo>
                <a:cubicBezTo>
                  <a:pt x="4262877" y="336282"/>
                  <a:pt x="4244923" y="320651"/>
                  <a:pt x="4224131" y="318052"/>
                </a:cubicBezTo>
                <a:lnTo>
                  <a:pt x="4144618" y="308113"/>
                </a:lnTo>
                <a:cubicBezTo>
                  <a:pt x="4068418" y="311426"/>
                  <a:pt x="3992121" y="312978"/>
                  <a:pt x="3916018" y="318052"/>
                </a:cubicBezTo>
                <a:cubicBezTo>
                  <a:pt x="3861892" y="321661"/>
                  <a:pt x="3846217" y="329686"/>
                  <a:pt x="3796748" y="337931"/>
                </a:cubicBezTo>
                <a:cubicBezTo>
                  <a:pt x="3773640" y="341782"/>
                  <a:pt x="3750223" y="343679"/>
                  <a:pt x="3727174" y="347870"/>
                </a:cubicBezTo>
                <a:cubicBezTo>
                  <a:pt x="3713734" y="350314"/>
                  <a:pt x="3700753" y="354846"/>
                  <a:pt x="3687418" y="357809"/>
                </a:cubicBezTo>
                <a:cubicBezTo>
                  <a:pt x="3663832" y="363050"/>
                  <a:pt x="3599664" y="375290"/>
                  <a:pt x="3578087" y="377687"/>
                </a:cubicBezTo>
                <a:cubicBezTo>
                  <a:pt x="3538437" y="382093"/>
                  <a:pt x="3498611" y="384784"/>
                  <a:pt x="3458818" y="387626"/>
                </a:cubicBezTo>
                <a:cubicBezTo>
                  <a:pt x="3262353" y="401659"/>
                  <a:pt x="3273991" y="397606"/>
                  <a:pt x="3041374" y="407505"/>
                </a:cubicBezTo>
                <a:lnTo>
                  <a:pt x="2832652" y="417444"/>
                </a:lnTo>
                <a:cubicBezTo>
                  <a:pt x="2792896" y="414131"/>
                  <a:pt x="2753033" y="411911"/>
                  <a:pt x="2713383" y="407505"/>
                </a:cubicBezTo>
                <a:cubicBezTo>
                  <a:pt x="2691816" y="405109"/>
                  <a:pt x="2627629" y="392865"/>
                  <a:pt x="2604052" y="387626"/>
                </a:cubicBezTo>
                <a:cubicBezTo>
                  <a:pt x="2590717" y="384663"/>
                  <a:pt x="2577631" y="380650"/>
                  <a:pt x="2564296" y="377687"/>
                </a:cubicBezTo>
                <a:cubicBezTo>
                  <a:pt x="2522625" y="368427"/>
                  <a:pt x="2498118" y="365001"/>
                  <a:pt x="2454966" y="357809"/>
                </a:cubicBezTo>
                <a:cubicBezTo>
                  <a:pt x="2421835" y="364435"/>
                  <a:pt x="2389021" y="372909"/>
                  <a:pt x="2355574" y="377687"/>
                </a:cubicBezTo>
                <a:cubicBezTo>
                  <a:pt x="2297500" y="385983"/>
                  <a:pt x="2288620" y="385939"/>
                  <a:pt x="2236305" y="397565"/>
                </a:cubicBezTo>
                <a:cubicBezTo>
                  <a:pt x="2222970" y="400528"/>
                  <a:pt x="2209632" y="403580"/>
                  <a:pt x="2196548" y="407505"/>
                </a:cubicBezTo>
                <a:cubicBezTo>
                  <a:pt x="2176478" y="413526"/>
                  <a:pt x="2157826" y="426076"/>
                  <a:pt x="2136913" y="427383"/>
                </a:cubicBezTo>
                <a:lnTo>
                  <a:pt x="1977887" y="437322"/>
                </a:lnTo>
                <a:cubicBezTo>
                  <a:pt x="1940055" y="444888"/>
                  <a:pt x="1884783" y="457200"/>
                  <a:pt x="1848679" y="457200"/>
                </a:cubicBezTo>
                <a:cubicBezTo>
                  <a:pt x="1776581" y="457200"/>
                  <a:pt x="1667174" y="445013"/>
                  <a:pt x="1590261" y="437322"/>
                </a:cubicBezTo>
                <a:cubicBezTo>
                  <a:pt x="1432303" y="468913"/>
                  <a:pt x="1524604" y="455326"/>
                  <a:pt x="1311966" y="467139"/>
                </a:cubicBezTo>
                <a:cubicBezTo>
                  <a:pt x="1252331" y="463826"/>
                  <a:pt x="1192598" y="461963"/>
                  <a:pt x="1133061" y="457200"/>
                </a:cubicBezTo>
                <a:cubicBezTo>
                  <a:pt x="1109709" y="455332"/>
                  <a:pt x="1086914" y="447261"/>
                  <a:pt x="1063487" y="447261"/>
                </a:cubicBezTo>
                <a:cubicBezTo>
                  <a:pt x="1013681" y="447261"/>
                  <a:pt x="964096" y="453887"/>
                  <a:pt x="914400" y="457200"/>
                </a:cubicBezTo>
                <a:cubicBezTo>
                  <a:pt x="607969" y="447315"/>
                  <a:pt x="597828" y="440465"/>
                  <a:pt x="288235" y="457200"/>
                </a:cubicBezTo>
                <a:cubicBezTo>
                  <a:pt x="254696" y="459013"/>
                  <a:pt x="209041" y="476972"/>
                  <a:pt x="178905" y="487018"/>
                </a:cubicBezTo>
                <a:lnTo>
                  <a:pt x="149087" y="496957"/>
                </a:lnTo>
                <a:cubicBezTo>
                  <a:pt x="122147" y="491569"/>
                  <a:pt x="89074" y="491514"/>
                  <a:pt x="69574" y="467139"/>
                </a:cubicBezTo>
                <a:cubicBezTo>
                  <a:pt x="63029" y="458958"/>
                  <a:pt x="66180" y="445503"/>
                  <a:pt x="59635" y="437322"/>
                </a:cubicBezTo>
                <a:cubicBezTo>
                  <a:pt x="52173" y="427994"/>
                  <a:pt x="39146" y="424906"/>
                  <a:pt x="29818" y="417444"/>
                </a:cubicBezTo>
                <a:cubicBezTo>
                  <a:pt x="22500" y="411590"/>
                  <a:pt x="16565" y="404191"/>
                  <a:pt x="9939" y="397565"/>
                </a:cubicBezTo>
                <a:cubicBezTo>
                  <a:pt x="6626" y="387626"/>
                  <a:pt x="0" y="378225"/>
                  <a:pt x="0" y="367748"/>
                </a:cubicBezTo>
                <a:cubicBezTo>
                  <a:pt x="0" y="357271"/>
                  <a:pt x="5254" y="347302"/>
                  <a:pt x="9939" y="337931"/>
                </a:cubicBezTo>
                <a:cubicBezTo>
                  <a:pt x="19878" y="318053"/>
                  <a:pt x="36444" y="294861"/>
                  <a:pt x="59635" y="288235"/>
                </a:cubicBezTo>
                <a:cubicBezTo>
                  <a:pt x="72377" y="284594"/>
                  <a:pt x="72887" y="289891"/>
                  <a:pt x="89452" y="288235"/>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1">
            <a:extLst>
              <a:ext uri="{FF2B5EF4-FFF2-40B4-BE49-F238E27FC236}">
                <a16:creationId xmlns:a16="http://schemas.microsoft.com/office/drawing/2014/main" id="{73DFF6C7-1EE5-3C42-8E10-C5CFAA40872A}"/>
              </a:ext>
            </a:extLst>
          </p:cNvPr>
          <p:cNvSpPr/>
          <p:nvPr/>
        </p:nvSpPr>
        <p:spPr>
          <a:xfrm>
            <a:off x="2008924" y="1847809"/>
            <a:ext cx="815009" cy="229112"/>
          </a:xfrm>
          <a:custGeom>
            <a:avLst/>
            <a:gdLst>
              <a:gd name="connsiteX0" fmla="*/ 0 w 815009"/>
              <a:gd name="connsiteY0" fmla="*/ 179416 h 229112"/>
              <a:gd name="connsiteX1" fmla="*/ 387626 w 815009"/>
              <a:gd name="connsiteY1" fmla="*/ 512 h 229112"/>
              <a:gd name="connsiteX2" fmla="*/ 815009 w 815009"/>
              <a:gd name="connsiteY2" fmla="*/ 229112 h 229112"/>
            </a:gdLst>
            <a:ahLst/>
            <a:cxnLst>
              <a:cxn ang="0">
                <a:pos x="connsiteX0" y="connsiteY0"/>
              </a:cxn>
              <a:cxn ang="0">
                <a:pos x="connsiteX1" y="connsiteY1"/>
              </a:cxn>
              <a:cxn ang="0">
                <a:pos x="connsiteX2" y="connsiteY2"/>
              </a:cxn>
            </a:cxnLst>
            <a:rect l="l" t="t" r="r" b="b"/>
            <a:pathLst>
              <a:path w="815009" h="229112">
                <a:moveTo>
                  <a:pt x="0" y="179416"/>
                </a:moveTo>
                <a:cubicBezTo>
                  <a:pt x="125895" y="85822"/>
                  <a:pt x="251791" y="-7771"/>
                  <a:pt x="387626" y="512"/>
                </a:cubicBezTo>
                <a:cubicBezTo>
                  <a:pt x="523461" y="8795"/>
                  <a:pt x="669235" y="118953"/>
                  <a:pt x="815009" y="229112"/>
                </a:cubicBezTo>
              </a:path>
            </a:pathLst>
          </a:custGeom>
          <a:noFill/>
          <a:ln w="444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42">
            <a:extLst>
              <a:ext uri="{FF2B5EF4-FFF2-40B4-BE49-F238E27FC236}">
                <a16:creationId xmlns:a16="http://schemas.microsoft.com/office/drawing/2014/main" id="{B8C7305A-D711-E240-BD7D-D3D7C5469E4D}"/>
              </a:ext>
            </a:extLst>
          </p:cNvPr>
          <p:cNvSpPr/>
          <p:nvPr/>
        </p:nvSpPr>
        <p:spPr>
          <a:xfrm>
            <a:off x="3831948" y="1761954"/>
            <a:ext cx="815009" cy="229112"/>
          </a:xfrm>
          <a:custGeom>
            <a:avLst/>
            <a:gdLst>
              <a:gd name="connsiteX0" fmla="*/ 0 w 815009"/>
              <a:gd name="connsiteY0" fmla="*/ 179416 h 229112"/>
              <a:gd name="connsiteX1" fmla="*/ 387626 w 815009"/>
              <a:gd name="connsiteY1" fmla="*/ 512 h 229112"/>
              <a:gd name="connsiteX2" fmla="*/ 815009 w 815009"/>
              <a:gd name="connsiteY2" fmla="*/ 229112 h 229112"/>
            </a:gdLst>
            <a:ahLst/>
            <a:cxnLst>
              <a:cxn ang="0">
                <a:pos x="connsiteX0" y="connsiteY0"/>
              </a:cxn>
              <a:cxn ang="0">
                <a:pos x="connsiteX1" y="connsiteY1"/>
              </a:cxn>
              <a:cxn ang="0">
                <a:pos x="connsiteX2" y="connsiteY2"/>
              </a:cxn>
            </a:cxnLst>
            <a:rect l="l" t="t" r="r" b="b"/>
            <a:pathLst>
              <a:path w="815009" h="229112">
                <a:moveTo>
                  <a:pt x="0" y="179416"/>
                </a:moveTo>
                <a:cubicBezTo>
                  <a:pt x="125895" y="85822"/>
                  <a:pt x="251791" y="-7771"/>
                  <a:pt x="387626" y="512"/>
                </a:cubicBezTo>
                <a:cubicBezTo>
                  <a:pt x="523461" y="8795"/>
                  <a:pt x="669235" y="118953"/>
                  <a:pt x="815009" y="229112"/>
                </a:cubicBezTo>
              </a:path>
            </a:pathLst>
          </a:custGeom>
          <a:noFill/>
          <a:ln w="444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44">
            <a:extLst>
              <a:ext uri="{FF2B5EF4-FFF2-40B4-BE49-F238E27FC236}">
                <a16:creationId xmlns:a16="http://schemas.microsoft.com/office/drawing/2014/main" id="{0111D1C2-3B61-2F48-A4EA-7FF4BDCE19EE}"/>
              </a:ext>
            </a:extLst>
          </p:cNvPr>
          <p:cNvSpPr/>
          <p:nvPr/>
        </p:nvSpPr>
        <p:spPr>
          <a:xfrm flipH="1">
            <a:off x="5701031" y="1613613"/>
            <a:ext cx="980552" cy="347601"/>
          </a:xfrm>
          <a:custGeom>
            <a:avLst/>
            <a:gdLst>
              <a:gd name="connsiteX0" fmla="*/ 0 w 815009"/>
              <a:gd name="connsiteY0" fmla="*/ 179416 h 229112"/>
              <a:gd name="connsiteX1" fmla="*/ 387626 w 815009"/>
              <a:gd name="connsiteY1" fmla="*/ 512 h 229112"/>
              <a:gd name="connsiteX2" fmla="*/ 815009 w 815009"/>
              <a:gd name="connsiteY2" fmla="*/ 229112 h 229112"/>
            </a:gdLst>
            <a:ahLst/>
            <a:cxnLst>
              <a:cxn ang="0">
                <a:pos x="connsiteX0" y="connsiteY0"/>
              </a:cxn>
              <a:cxn ang="0">
                <a:pos x="connsiteX1" y="connsiteY1"/>
              </a:cxn>
              <a:cxn ang="0">
                <a:pos x="connsiteX2" y="connsiteY2"/>
              </a:cxn>
            </a:cxnLst>
            <a:rect l="l" t="t" r="r" b="b"/>
            <a:pathLst>
              <a:path w="815009" h="229112">
                <a:moveTo>
                  <a:pt x="0" y="179416"/>
                </a:moveTo>
                <a:cubicBezTo>
                  <a:pt x="125895" y="85822"/>
                  <a:pt x="251791" y="-7771"/>
                  <a:pt x="387626" y="512"/>
                </a:cubicBezTo>
                <a:cubicBezTo>
                  <a:pt x="523461" y="8795"/>
                  <a:pt x="669235" y="118953"/>
                  <a:pt x="815009" y="229112"/>
                </a:cubicBezTo>
              </a:path>
            </a:pathLst>
          </a:custGeom>
          <a:noFill/>
          <a:ln w="444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a:extLst>
              <a:ext uri="{FF2B5EF4-FFF2-40B4-BE49-F238E27FC236}">
                <a16:creationId xmlns:a16="http://schemas.microsoft.com/office/drawing/2014/main" id="{4C7EC34F-90F4-6C4D-B5D4-ACA5EC7FB1A6}"/>
              </a:ext>
            </a:extLst>
          </p:cNvPr>
          <p:cNvSpPr/>
          <p:nvPr/>
        </p:nvSpPr>
        <p:spPr>
          <a:xfrm>
            <a:off x="7659179" y="1656144"/>
            <a:ext cx="1238917" cy="324710"/>
          </a:xfrm>
          <a:custGeom>
            <a:avLst/>
            <a:gdLst>
              <a:gd name="connsiteX0" fmla="*/ 0 w 815009"/>
              <a:gd name="connsiteY0" fmla="*/ 179416 h 229112"/>
              <a:gd name="connsiteX1" fmla="*/ 387626 w 815009"/>
              <a:gd name="connsiteY1" fmla="*/ 512 h 229112"/>
              <a:gd name="connsiteX2" fmla="*/ 815009 w 815009"/>
              <a:gd name="connsiteY2" fmla="*/ 229112 h 229112"/>
            </a:gdLst>
            <a:ahLst/>
            <a:cxnLst>
              <a:cxn ang="0">
                <a:pos x="connsiteX0" y="connsiteY0"/>
              </a:cxn>
              <a:cxn ang="0">
                <a:pos x="connsiteX1" y="connsiteY1"/>
              </a:cxn>
              <a:cxn ang="0">
                <a:pos x="connsiteX2" y="connsiteY2"/>
              </a:cxn>
            </a:cxnLst>
            <a:rect l="l" t="t" r="r" b="b"/>
            <a:pathLst>
              <a:path w="815009" h="229112">
                <a:moveTo>
                  <a:pt x="0" y="179416"/>
                </a:moveTo>
                <a:cubicBezTo>
                  <a:pt x="125895" y="85822"/>
                  <a:pt x="251791" y="-7771"/>
                  <a:pt x="387626" y="512"/>
                </a:cubicBezTo>
                <a:cubicBezTo>
                  <a:pt x="523461" y="8795"/>
                  <a:pt x="669235" y="118953"/>
                  <a:pt x="815009" y="229112"/>
                </a:cubicBezTo>
              </a:path>
            </a:pathLst>
          </a:custGeom>
          <a:noFill/>
          <a:ln w="444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46">
            <a:extLst>
              <a:ext uri="{FF2B5EF4-FFF2-40B4-BE49-F238E27FC236}">
                <a16:creationId xmlns:a16="http://schemas.microsoft.com/office/drawing/2014/main" id="{D6F7C7EE-47F5-3545-9F2B-EAF26FFA44DF}"/>
              </a:ext>
            </a:extLst>
          </p:cNvPr>
          <p:cNvSpPr/>
          <p:nvPr/>
        </p:nvSpPr>
        <p:spPr>
          <a:xfrm>
            <a:off x="2635269" y="4209732"/>
            <a:ext cx="2572991" cy="324710"/>
          </a:xfrm>
          <a:custGeom>
            <a:avLst/>
            <a:gdLst>
              <a:gd name="connsiteX0" fmla="*/ 0 w 815009"/>
              <a:gd name="connsiteY0" fmla="*/ 179416 h 229112"/>
              <a:gd name="connsiteX1" fmla="*/ 387626 w 815009"/>
              <a:gd name="connsiteY1" fmla="*/ 512 h 229112"/>
              <a:gd name="connsiteX2" fmla="*/ 815009 w 815009"/>
              <a:gd name="connsiteY2" fmla="*/ 229112 h 229112"/>
            </a:gdLst>
            <a:ahLst/>
            <a:cxnLst>
              <a:cxn ang="0">
                <a:pos x="connsiteX0" y="connsiteY0"/>
              </a:cxn>
              <a:cxn ang="0">
                <a:pos x="connsiteX1" y="connsiteY1"/>
              </a:cxn>
              <a:cxn ang="0">
                <a:pos x="connsiteX2" y="connsiteY2"/>
              </a:cxn>
            </a:cxnLst>
            <a:rect l="l" t="t" r="r" b="b"/>
            <a:pathLst>
              <a:path w="815009" h="229112">
                <a:moveTo>
                  <a:pt x="0" y="179416"/>
                </a:moveTo>
                <a:cubicBezTo>
                  <a:pt x="125895" y="85822"/>
                  <a:pt x="251791" y="-7771"/>
                  <a:pt x="387626" y="512"/>
                </a:cubicBezTo>
                <a:cubicBezTo>
                  <a:pt x="523461" y="8795"/>
                  <a:pt x="669235" y="118953"/>
                  <a:pt x="815009" y="229112"/>
                </a:cubicBezTo>
              </a:path>
            </a:pathLst>
          </a:custGeom>
          <a:noFill/>
          <a:ln w="444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6436E86A-6262-A843-A5A5-0C23F8AA280C}"/>
              </a:ext>
            </a:extLst>
          </p:cNvPr>
          <p:cNvSpPr txBox="1"/>
          <p:nvPr/>
        </p:nvSpPr>
        <p:spPr>
          <a:xfrm>
            <a:off x="7870720" y="3855789"/>
            <a:ext cx="458780" cy="707886"/>
          </a:xfrm>
          <a:prstGeom prst="rect">
            <a:avLst/>
          </a:prstGeom>
          <a:noFill/>
        </p:spPr>
        <p:txBody>
          <a:bodyPr wrap="none" rtlCol="0">
            <a:spAutoFit/>
          </a:bodyPr>
          <a:lstStyle/>
          <a:p>
            <a:r>
              <a:rPr lang="en-US" sz="4000" dirty="0">
                <a:latin typeface="+mj-lt"/>
              </a:rPr>
              <a:t>B</a:t>
            </a:r>
          </a:p>
        </p:txBody>
      </p:sp>
      <p:sp>
        <p:nvSpPr>
          <p:cNvPr id="49" name="TextBox 48">
            <a:extLst>
              <a:ext uri="{FF2B5EF4-FFF2-40B4-BE49-F238E27FC236}">
                <a16:creationId xmlns:a16="http://schemas.microsoft.com/office/drawing/2014/main" id="{A292CBF7-3FB8-B84F-8A32-F1C9D3783942}"/>
              </a:ext>
            </a:extLst>
          </p:cNvPr>
          <p:cNvSpPr txBox="1"/>
          <p:nvPr/>
        </p:nvSpPr>
        <p:spPr>
          <a:xfrm>
            <a:off x="627958" y="2849518"/>
            <a:ext cx="8674319" cy="830997"/>
          </a:xfrm>
          <a:prstGeom prst="rect">
            <a:avLst/>
          </a:prstGeom>
          <a:noFill/>
        </p:spPr>
        <p:txBody>
          <a:bodyPr wrap="square" rtlCol="0">
            <a:spAutoFit/>
          </a:bodyPr>
          <a:lstStyle/>
          <a:p>
            <a:r>
              <a:rPr lang="en-US" sz="2400" dirty="0">
                <a:latin typeface="+mj-lt"/>
              </a:rPr>
              <a:t>“Computation of A” just means proving that A=B where B is suitably “flattened” for terminal output</a:t>
            </a:r>
          </a:p>
        </p:txBody>
      </p:sp>
      <p:sp>
        <p:nvSpPr>
          <p:cNvPr id="50" name="TextBox 49">
            <a:extLst>
              <a:ext uri="{FF2B5EF4-FFF2-40B4-BE49-F238E27FC236}">
                <a16:creationId xmlns:a16="http://schemas.microsoft.com/office/drawing/2014/main" id="{5A15B31B-B894-5D4D-A23E-F77C54D729D5}"/>
              </a:ext>
            </a:extLst>
          </p:cNvPr>
          <p:cNvSpPr txBox="1"/>
          <p:nvPr/>
        </p:nvSpPr>
        <p:spPr>
          <a:xfrm>
            <a:off x="580713" y="5588441"/>
            <a:ext cx="11380305" cy="461665"/>
          </a:xfrm>
          <a:prstGeom prst="rect">
            <a:avLst/>
          </a:prstGeom>
          <a:noFill/>
        </p:spPr>
        <p:txBody>
          <a:bodyPr wrap="square" rtlCol="0">
            <a:spAutoFit/>
          </a:bodyPr>
          <a:lstStyle/>
          <a:p>
            <a:r>
              <a:rPr lang="en-US" sz="2400" dirty="0">
                <a:latin typeface="+mj-lt"/>
              </a:rPr>
              <a:t>There are a few points to notice…</a:t>
            </a:r>
          </a:p>
        </p:txBody>
      </p:sp>
    </p:spTree>
    <p:extLst>
      <p:ext uri="{BB962C8B-B14F-4D97-AF65-F5344CB8AC3E}">
        <p14:creationId xmlns:p14="http://schemas.microsoft.com/office/powerpoint/2010/main" val="3370486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1566</TotalTime>
  <Words>1580</Words>
  <Application>Microsoft Macintosh PowerPoint</Application>
  <PresentationFormat>Widescreen</PresentationFormat>
  <Paragraphs>133</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Cambria Math</vt:lpstr>
      <vt:lpstr>Wingdings</vt:lpstr>
      <vt:lpstr>Office Theme</vt:lpstr>
      <vt:lpstr>Tiny Foundations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Tiny Foundations</dc:title>
  <dc:creator>Youssef, Saul</dc:creator>
  <cp:lastModifiedBy>Youssef, Saul</cp:lastModifiedBy>
  <cp:revision>99</cp:revision>
  <dcterms:created xsi:type="dcterms:W3CDTF">2023-04-09T01:59:03Z</dcterms:created>
  <dcterms:modified xsi:type="dcterms:W3CDTF">2023-04-10T04:05:47Z</dcterms:modified>
</cp:coreProperties>
</file>