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90" r:id="rId27"/>
    <p:sldId id="278" r:id="rId28"/>
    <p:sldId id="288" r:id="rId29"/>
    <p:sldId id="286" r:id="rId30"/>
    <p:sldId id="289" r:id="rId31"/>
    <p:sldId id="271" r:id="rId32"/>
    <p:sldId id="295" r:id="rId33"/>
    <p:sldId id="296" r:id="rId34"/>
    <p:sldId id="297" r:id="rId35"/>
    <p:sldId id="272" r:id="rId36"/>
    <p:sldId id="291" r:id="rId37"/>
    <p:sldId id="300" r:id="rId38"/>
    <p:sldId id="285" r:id="rId39"/>
    <p:sldId id="260" r:id="rId40"/>
    <p:sldId id="298" r:id="rId41"/>
    <p:sldId id="301"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1"/>
    <p:restoredTop sz="86479"/>
  </p:normalViewPr>
  <p:slideViewPr>
    <p:cSldViewPr snapToGrid="0" snapToObjects="1">
      <p:cViewPr varScale="1">
        <p:scale>
          <a:sx n="137" d="100"/>
          <a:sy n="137" d="100"/>
        </p:scale>
        <p:origin x="124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8</a:t>
            </a:fld>
            <a:endParaRPr lang="en-US"/>
          </a:p>
        </p:txBody>
      </p:sp>
    </p:spTree>
    <p:extLst>
      <p:ext uri="{BB962C8B-B14F-4D97-AF65-F5344CB8AC3E}">
        <p14:creationId xmlns:p14="http://schemas.microsoft.com/office/powerpoint/2010/main" val="18287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4/22/23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4/22/23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3758278" y="4892077"/>
            <a:ext cx="520844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true</a:t>
            </a:r>
            <a:r>
              <a:rPr lang="en-US" sz="2800" dirty="0">
                <a:latin typeface="+mj-lt"/>
              </a:rPr>
              <a:t> if it is empty.</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false</a:t>
            </a:r>
            <a:r>
              <a:rPr lang="en-US" sz="2800" dirty="0">
                <a:latin typeface="+mj-lt"/>
              </a:rPr>
              <a:t> if it is atomic.</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3510370" y="4775695"/>
            <a:ext cx="521375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data </a:t>
            </a:r>
            <a:r>
              <a:rPr lang="en-US" sz="2400" b="1" dirty="0">
                <a:solidFill>
                  <a:schemeClr val="accent1"/>
                </a:solidFill>
                <a:latin typeface="+mj-lt"/>
              </a:rPr>
              <a:t>({sum n: 1 1} :</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a:t>
            </a:r>
            <a:r>
              <a:rPr lang="en-US" sz="3200" dirty="0" err="1">
                <a:latin typeface="+mj-lt"/>
              </a:rPr>
              <a:t>mathemathical</a:t>
            </a:r>
            <a:r>
              <a:rPr lang="en-US" sz="3200" dirty="0">
                <a:latin typeface="+mj-lt"/>
              </a:rPr>
              <a:t>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One of these is…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 theory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quite becomes ``true’’ in the coda sense.</a:t>
                </a:r>
              </a:p>
            </p:txBody>
          </p:sp>
        </mc:Choice>
        <mc:Fallback>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0"/>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632311"/>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r>
              <a:rPr lang="en-US" sz="2400" dirty="0">
                <a:latin typeface="+mj-lt"/>
              </a:rPr>
              <a:t>Assume: </a:t>
            </a:r>
          </a:p>
          <a:p>
            <a:endParaRPr lang="en-US" sz="2400" dirty="0">
              <a:latin typeface="+mj-lt"/>
            </a:endParaRPr>
          </a:p>
          <a:p>
            <a:pPr marL="342900" indent="-342900">
              <a:buFont typeface="Arial" panose="020B0604020202020204" pitchFamily="34" charset="0"/>
              <a:buChar char="•"/>
            </a:pPr>
            <a:r>
              <a:rPr lang="en-US" sz="2400" dirty="0">
                <a:latin typeface="+mj-lt"/>
              </a:rPr>
              <a:t>…a </a:t>
            </a:r>
            <a:r>
              <a:rPr lang="en-US" sz="2400" dirty="0" err="1">
                <a:latin typeface="+mj-lt"/>
              </a:rPr>
              <a:t>Godel</a:t>
            </a:r>
            <a:r>
              <a:rPr lang="en-US" sz="2400" dirty="0">
                <a:latin typeface="+mj-lt"/>
              </a:rPr>
              <a:t> sentence G exists that says of itself that G is not provable in PA.</a:t>
            </a:r>
          </a:p>
          <a:p>
            <a:pPr marL="342900" indent="-342900">
              <a:buFont typeface="Arial" panose="020B0604020202020204" pitchFamily="34" charset="0"/>
              <a:buChar char="•"/>
            </a:pPr>
            <a:r>
              <a:rPr lang="en-US" sz="2400" dirty="0">
                <a:latin typeface="+mj-lt"/>
              </a:rPr>
              <a:t>…that PA is consistent, meaning that PA proved sentences are platonically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G is platonically true, but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3"/>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4"/>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015663"/>
              </a:xfrm>
              <a:prstGeom prst="rect">
                <a:avLst/>
              </a:prstGeom>
              <a:noFill/>
            </p:spPr>
            <p:txBody>
              <a:bodyPr wrap="square" rtlCol="0">
                <a:spAutoFit/>
              </a:bodyPr>
              <a:lstStyle/>
              <a:p>
                <a:r>
                  <a:rPr lang="en-US" sz="2000" dirty="0">
                    <a:latin typeface="+mj-lt"/>
                  </a:rPr>
                  <a:t>In a context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 if </a:t>
                </a:r>
                <a14:m>
                  <m:oMath xmlns:m="http://schemas.openxmlformats.org/officeDocument/2006/math">
                    <m:r>
                      <a:rPr lang="en-US" sz="2000" i="1">
                        <a:latin typeface="Cambria Math" panose="02040503050406030204" pitchFamily="18" charset="0"/>
                        <a:ea typeface="Cambria Math" panose="02040503050406030204" pitchFamily="18" charset="0"/>
                      </a:rPr>
                      <m:t>𝛿</m:t>
                    </m:r>
                  </m:oMath>
                </a14:m>
                <a:r>
                  <a:rPr lang="en-US" sz="2000" dirty="0">
                    <a:latin typeface="+mj-lt"/>
                  </a:rPr>
                  <a:t>(c) = c for coda c, then c is called an </a:t>
                </a:r>
                <a:r>
                  <a:rPr lang="en-US" sz="2000" b="1" dirty="0"/>
                  <a:t>atom</a:t>
                </a:r>
                <a:r>
                  <a:rPr lang="en-US" sz="2000" dirty="0">
                    <a:latin typeface="+mj-lt"/>
                  </a:rPr>
                  <a: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015663"/>
              </a:xfrm>
              <a:prstGeom prst="rect">
                <a:avLst/>
              </a:prstGeom>
              <a:blipFill>
                <a:blip r:embed="rId5"/>
                <a:stretch>
                  <a:fillRect l="-573" t="-2469" r="-802" b="-864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Doing nothing to “input”</a:t>
                </a:r>
              </a:p>
              <a:p>
                <a:pPr marL="800100" lvl="1" indent="-342900">
                  <a:buFont typeface="Arial" panose="020B0604020202020204" pitchFamily="34" charset="0"/>
                  <a:buChar char="•"/>
                </a:pPr>
                <a:r>
                  <a:rPr lang="en-US" sz="2400" dirty="0">
                    <a:latin typeface="+mj-lt"/>
                  </a:rPr>
                  <a:t>(pass A:B) -&gt; B</a:t>
                </a:r>
              </a:p>
              <a:p>
                <a:pPr marL="342900" indent="-342900">
                  <a:buFont typeface="Arial" panose="020B0604020202020204" pitchFamily="34" charset="0"/>
                  <a:buChar char="•"/>
                </a:pPr>
                <a:r>
                  <a:rPr lang="en-US" sz="2400" dirty="0">
                    <a:latin typeface="+mj-lt"/>
                  </a:rPr>
                  <a:t>Null data for any A,B</a:t>
                </a:r>
              </a:p>
              <a:p>
                <a:pPr marL="800100" lvl="1" indent="-342900">
                  <a:buFont typeface="Arial" panose="020B0604020202020204" pitchFamily="34" charset="0"/>
                  <a:buChar char="•"/>
                </a:pPr>
                <a:r>
                  <a:rPr lang="en-US" sz="2400" dirty="0">
                    <a:latin typeface="+mj-lt"/>
                  </a:rPr>
                  <a:t>(null A : B) -&gt; ()</a:t>
                </a:r>
              </a:p>
              <a:p>
                <a:pPr marL="342900" indent="-342900">
                  <a:buFont typeface="Arial" panose="020B0604020202020204" pitchFamily="34" charset="0"/>
                  <a:buChar char="•"/>
                </a:pPr>
                <a:r>
                  <a:rPr lang="en-US" sz="2400" dirty="0">
                    <a:latin typeface="+mj-lt"/>
                  </a:rPr>
                  <a:t>Reversing the order of data</a:t>
                </a:r>
              </a:p>
              <a:p>
                <a:pPr marL="800100" lvl="1" indent="-342900">
                  <a:buFont typeface="Arial" panose="020B0604020202020204" pitchFamily="34" charset="0"/>
                  <a:buChar char="•"/>
                </a:pPr>
                <a:r>
                  <a:rPr lang="en-US" sz="2400" dirty="0">
                    <a:latin typeface="+mj-lt"/>
                  </a:rPr>
                  <a:t>(rev : A B)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(rev : B) (rev : A)</a:t>
                </a:r>
              </a:p>
              <a:p>
                <a:pPr marL="800100" lvl="1" indent="-342900">
                  <a:buFont typeface="Arial" panose="020B0604020202020204" pitchFamily="34" charset="0"/>
                  <a:buChar char="•"/>
                </a:pPr>
                <a:r>
                  <a:rPr lang="en-US" sz="2400" dirty="0">
                    <a:latin typeface="+mj-lt"/>
                  </a:rPr>
                  <a:t>(rev : a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  if a is an </a:t>
                </a:r>
                <a:r>
                  <a:rPr lang="en-US" sz="2400" b="1" dirty="0">
                    <a:solidFill>
                      <a:srgbClr val="0070C0"/>
                    </a:solidFill>
                    <a:latin typeface="+mj-lt"/>
                  </a:rPr>
                  <a:t>atom</a:t>
                </a:r>
              </a:p>
              <a:p>
                <a:pPr marL="800100" lvl="1" indent="-342900">
                  <a:buFont typeface="Arial" panose="020B0604020202020204" pitchFamily="34" charset="0"/>
                  <a:buChar char="•"/>
                </a:pPr>
                <a:r>
                  <a:rPr lang="en-US" sz="2400" dirty="0">
                    <a:latin typeface="+mj-lt"/>
                  </a:rPr>
                  <a:t>(rev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Typical combinatorics</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C)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ap</a:t>
                </a:r>
                <a:r>
                  <a:rPr lang="en-US" sz="2400" dirty="0">
                    <a:latin typeface="+mj-lt"/>
                  </a:rPr>
                  <a:t> A:B) (</a:t>
                </a:r>
                <a:r>
                  <a:rPr lang="en-US" sz="2400" dirty="0" err="1">
                    <a:latin typeface="+mj-lt"/>
                  </a:rPr>
                  <a:t>ap</a:t>
                </a:r>
                <a:r>
                  <a:rPr lang="en-US" sz="2400" dirty="0">
                    <a:latin typeface="+mj-lt"/>
                  </a:rPr>
                  <a:t> A : C)</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A:b</a:t>
                </a:r>
                <a:r>
                  <a:rPr lang="en-US" sz="2400" dirty="0">
                    <a:latin typeface="+mj-lt"/>
                  </a:rPr>
                  <a:t> if b is an </a:t>
                </a:r>
                <a:r>
                  <a:rPr lang="en-US" sz="2400" b="1" dirty="0">
                    <a:solidFill>
                      <a:srgbClr val="0070C0"/>
                    </a:solidFill>
                    <a:latin typeface="+mj-lt"/>
                  </a:rPr>
                  <a:t>atom</a:t>
                </a:r>
                <a:r>
                  <a:rPr lang="en-US" sz="2400" dirty="0">
                    <a:latin typeface="+mj-lt"/>
                  </a:rPr>
                  <a:t> </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The natural numbers</a:t>
                </a:r>
              </a:p>
              <a:p>
                <a:pPr marL="800100" lvl="1" indent="-342900">
                  <a:buFont typeface="Arial" panose="020B0604020202020204" pitchFamily="34" charset="0"/>
                  <a:buChar char="•"/>
                </a:pPr>
                <a:r>
                  <a:rPr lang="en-US" sz="2400" dirty="0">
                    <a:latin typeface="+mj-lt"/>
                  </a:rPr>
                  <a:t>(</a:t>
                </a:r>
                <a:r>
                  <a:rPr lang="en-US" sz="2400" dirty="0" err="1">
                    <a:latin typeface="+mj-lt"/>
                  </a:rPr>
                  <a:t>nat</a:t>
                </a:r>
                <a:r>
                  <a:rPr lang="en-US" sz="2400" dirty="0">
                    <a:latin typeface="+mj-lt"/>
                  </a:rPr>
                  <a:t> : 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n (</a:t>
                </a:r>
                <a:r>
                  <a:rPr lang="en-US" sz="2400" dirty="0" err="1">
                    <a:latin typeface="+mj-lt"/>
                  </a:rPr>
                  <a:t>nat</a:t>
                </a:r>
                <a:r>
                  <a:rPr lang="en-US" sz="2400" dirty="0">
                    <a:latin typeface="+mj-lt"/>
                  </a:rPr>
                  <a:t>: n+1)</a:t>
                </a:r>
                <a:endParaRPr lang="en-US" sz="2800" dirty="0">
                  <a:latin typeface="+mj-lt"/>
                </a:endParaRP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5262979"/>
              </a:xfrm>
              <a:prstGeom prst="rect">
                <a:avLst/>
              </a:prstGeom>
              <a:blipFill>
                <a:blip r:embed="rId2"/>
                <a:stretch>
                  <a:fillRect l="-699" t="-964" b="-16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14707</TotalTime>
  <Words>3331</Words>
  <Application>Microsoft Macintosh PowerPoint</Application>
  <PresentationFormat>Widescreen</PresentationFormat>
  <Paragraphs>322</Paragraphs>
  <Slides>42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317</cp:revision>
  <dcterms:created xsi:type="dcterms:W3CDTF">2023-04-09T01:59:03Z</dcterms:created>
  <dcterms:modified xsi:type="dcterms:W3CDTF">2023-04-22T18:03:11Z</dcterms:modified>
</cp:coreProperties>
</file>