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6" r:id="rId4"/>
    <p:sldId id="267" r:id="rId5"/>
    <p:sldId id="258" r:id="rId6"/>
    <p:sldId id="259" r:id="rId7"/>
    <p:sldId id="268" r:id="rId8"/>
    <p:sldId id="261" r:id="rId9"/>
    <p:sldId id="262" r:id="rId10"/>
    <p:sldId id="273" r:id="rId11"/>
    <p:sldId id="263" r:id="rId12"/>
    <p:sldId id="270" r:id="rId13"/>
    <p:sldId id="269" r:id="rId14"/>
    <p:sldId id="260" r:id="rId15"/>
    <p:sldId id="271"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7"/>
    <p:restoredTop sz="97020"/>
  </p:normalViewPr>
  <p:slideViewPr>
    <p:cSldViewPr snapToGrid="0" snapToObjects="1">
      <p:cViewPr varScale="1">
        <p:scale>
          <a:sx n="121" d="100"/>
          <a:sy n="121" d="100"/>
        </p:scale>
        <p:origin x="168"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8826-D100-874B-8C15-AE362370B6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205DA-005A-084A-A03C-CB3297E7E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662E0-CBCE-9049-8EB7-76DA865272C8}"/>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5" name="Footer Placeholder 4">
            <a:extLst>
              <a:ext uri="{FF2B5EF4-FFF2-40B4-BE49-F238E27FC236}">
                <a16:creationId xmlns:a16="http://schemas.microsoft.com/office/drawing/2014/main" id="{C73F070A-8D25-714E-A569-DC1D48226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E03FC-13AD-B048-BD84-804A4FCC9C2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90519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773B-5174-D744-BACA-B8145E7F58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2C7CFA-20F1-1347-A357-B0D2AF3FD5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04B0B-8CB6-984E-ACAA-DB744EEA1D0C}"/>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5" name="Footer Placeholder 4">
            <a:extLst>
              <a:ext uri="{FF2B5EF4-FFF2-40B4-BE49-F238E27FC236}">
                <a16:creationId xmlns:a16="http://schemas.microsoft.com/office/drawing/2014/main" id="{F7958E56-7EC2-5544-9279-D2AC46C93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79E93-D86F-DD45-A05A-282B56AF49F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93025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46CFB-87B3-8D4C-8049-76A05585E7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286100-11F5-0448-8204-9F97445EA9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855BF-278E-F94E-A0E5-33F979506CBF}"/>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5" name="Footer Placeholder 4">
            <a:extLst>
              <a:ext uri="{FF2B5EF4-FFF2-40B4-BE49-F238E27FC236}">
                <a16:creationId xmlns:a16="http://schemas.microsoft.com/office/drawing/2014/main" id="{BE2010AC-D305-574A-8F93-246F37B78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86318-2D24-974B-B8AA-DC05B3EDAB0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61407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238B-B245-A545-83A8-51B7E8B18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4D0AE-4308-DB47-9C11-1D64F688B6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EE74D-4CD3-2E4E-AD8F-CE8A5645585B}"/>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5" name="Footer Placeholder 4">
            <a:extLst>
              <a:ext uri="{FF2B5EF4-FFF2-40B4-BE49-F238E27FC236}">
                <a16:creationId xmlns:a16="http://schemas.microsoft.com/office/drawing/2014/main" id="{FDF5777E-29EE-154E-ADD9-6F8467CC5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0F463-8CBF-004B-924B-F27AC0A88151}"/>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52561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FE0C-A6D9-FA42-9526-A9676A591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17327-0334-F346-B2C0-EEE954205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C648C4-FA97-8948-AB5A-C1BC588C26C0}"/>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5" name="Footer Placeholder 4">
            <a:extLst>
              <a:ext uri="{FF2B5EF4-FFF2-40B4-BE49-F238E27FC236}">
                <a16:creationId xmlns:a16="http://schemas.microsoft.com/office/drawing/2014/main" id="{2AB7CDFB-2DD6-594D-9774-CD549EC7F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1F243-37F0-9148-9561-AD122E0993EB}"/>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401900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7BAC-1ECA-D541-B1BA-56BBEA9E5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27977-F523-A945-8622-7007047CF6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E01DE-AB2C-134F-A37D-96372B9C08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105770-BD0C-3047-9130-CF18275AFA61}"/>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6" name="Footer Placeholder 5">
            <a:extLst>
              <a:ext uri="{FF2B5EF4-FFF2-40B4-BE49-F238E27FC236}">
                <a16:creationId xmlns:a16="http://schemas.microsoft.com/office/drawing/2014/main" id="{8BDE7BD9-DF1A-094C-825C-F052E37BE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F6FD3-90A1-2D42-BF39-C4CBF876E33E}"/>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5252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5FAA-C95E-9446-B6A6-7B92696A3F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09AD3-45AD-784F-A911-D0CDA3AE1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DC7BDE-5B4C-5F4D-BC53-9EC3E38033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5BD59-110A-164D-AD97-835B9C94C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C5819E-E7E3-EC48-B449-44DC16C6D4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24784A-F2B6-2C4D-B1C4-CC6F3C3D8F9A}"/>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8" name="Footer Placeholder 7">
            <a:extLst>
              <a:ext uri="{FF2B5EF4-FFF2-40B4-BE49-F238E27FC236}">
                <a16:creationId xmlns:a16="http://schemas.microsoft.com/office/drawing/2014/main" id="{EABA6B0E-C1A4-D242-86E3-AC22A3FD7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D618D-B83E-1745-80F6-FC17B21FC80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9140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12C9-0DAA-7F42-9EF5-9BB615C6E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39090A-6485-0B4F-AFC5-7D6F8917C201}"/>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4" name="Footer Placeholder 3">
            <a:extLst>
              <a:ext uri="{FF2B5EF4-FFF2-40B4-BE49-F238E27FC236}">
                <a16:creationId xmlns:a16="http://schemas.microsoft.com/office/drawing/2014/main" id="{A08FCFE2-8E60-CA4E-9DED-4334A8375E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7CF60-14BD-FE42-8B62-94B7C3D8A5E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35014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F6AF5-D18A-E746-AF65-37EF8800249B}"/>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3" name="Footer Placeholder 2">
            <a:extLst>
              <a:ext uri="{FF2B5EF4-FFF2-40B4-BE49-F238E27FC236}">
                <a16:creationId xmlns:a16="http://schemas.microsoft.com/office/drawing/2014/main" id="{7DFC5174-262E-1549-8EA0-B1218148D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A831E-7BAB-7B40-B5F7-60C989259BE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67703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F14F-2737-3543-BD53-8131C4F37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15040-BF0C-4545-A105-26C64D3B0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AC1B79-91C4-D64E-AD94-4D2E22054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574B8A-887B-8548-B8DA-C8FAD72A9327}"/>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6" name="Footer Placeholder 5">
            <a:extLst>
              <a:ext uri="{FF2B5EF4-FFF2-40B4-BE49-F238E27FC236}">
                <a16:creationId xmlns:a16="http://schemas.microsoft.com/office/drawing/2014/main" id="{133DDEB9-D456-8342-AE21-5498A6E2F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735DD-524E-6F46-8BB7-88BFE31A80E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8779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8784-A98A-EA44-AA4E-52A054D46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0C87E-6BAF-C744-A5B3-DB1ACED47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4692C-E825-5E4E-B318-9FD609E9C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9DC690-DB31-3242-B42E-E882102208EC}"/>
              </a:ext>
            </a:extLst>
          </p:cNvPr>
          <p:cNvSpPr>
            <a:spLocks noGrp="1"/>
          </p:cNvSpPr>
          <p:nvPr>
            <p:ph type="dt" sz="half" idx="10"/>
          </p:nvPr>
        </p:nvSpPr>
        <p:spPr/>
        <p:txBody>
          <a:bodyPr/>
          <a:lstStyle/>
          <a:p>
            <a:fld id="{C8AF9E6B-4137-DD45-811B-1D1601D99F07}" type="datetimeFigureOut">
              <a:rPr lang="en-US" smtClean="0"/>
              <a:t>4/8/23</a:t>
            </a:fld>
            <a:endParaRPr lang="en-US"/>
          </a:p>
        </p:txBody>
      </p:sp>
      <p:sp>
        <p:nvSpPr>
          <p:cNvPr id="6" name="Footer Placeholder 5">
            <a:extLst>
              <a:ext uri="{FF2B5EF4-FFF2-40B4-BE49-F238E27FC236}">
                <a16:creationId xmlns:a16="http://schemas.microsoft.com/office/drawing/2014/main" id="{6A5D5B43-A777-A843-A933-A3C058948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7D185-F074-AF46-BAF7-130A5C60696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7628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40E202-7DA9-7B4B-B172-CF268B66E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7978BD-FAC4-2548-AF99-4C910FC15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4120E-FC98-3845-A1CA-A10DD6515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F9E6B-4137-DD45-811B-1D1601D99F07}" type="datetimeFigureOut">
              <a:rPr lang="en-US" smtClean="0"/>
              <a:t>4/8/23</a:t>
            </a:fld>
            <a:endParaRPr lang="en-US"/>
          </a:p>
        </p:txBody>
      </p:sp>
      <p:sp>
        <p:nvSpPr>
          <p:cNvPr id="5" name="Footer Placeholder 4">
            <a:extLst>
              <a:ext uri="{FF2B5EF4-FFF2-40B4-BE49-F238E27FC236}">
                <a16:creationId xmlns:a16="http://schemas.microsoft.com/office/drawing/2014/main" id="{5BA2E506-7721-3F4C-BFE4-9725EAA11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0469E-9616-0542-8FAB-B7079E668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4F87D-3AE2-A544-AA96-F36964E47B32}" type="slidenum">
              <a:rPr lang="en-US" smtClean="0"/>
              <a:t>‹#›</a:t>
            </a:fld>
            <a:endParaRPr lang="en-US"/>
          </a:p>
        </p:txBody>
      </p:sp>
    </p:spTree>
    <p:extLst>
      <p:ext uri="{BB962C8B-B14F-4D97-AF65-F5344CB8AC3E}">
        <p14:creationId xmlns:p14="http://schemas.microsoft.com/office/powerpoint/2010/main" val="34085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C107-7C31-B14E-834B-AF6DB3CCBA1C}"/>
              </a:ext>
            </a:extLst>
          </p:cNvPr>
          <p:cNvSpPr>
            <a:spLocks noGrp="1"/>
          </p:cNvSpPr>
          <p:nvPr>
            <p:ph type="ctrTitle"/>
          </p:nvPr>
        </p:nvSpPr>
        <p:spPr>
          <a:xfrm>
            <a:off x="1465811" y="307716"/>
            <a:ext cx="9144000" cy="2387600"/>
          </a:xfrm>
        </p:spPr>
        <p:txBody>
          <a:bodyPr>
            <a:normAutofit/>
          </a:bodyPr>
          <a:lstStyle/>
          <a:p>
            <a:r>
              <a:rPr lang="en-US" dirty="0"/>
              <a:t>Tiny Foundations</a:t>
            </a:r>
          </a:p>
        </p:txBody>
      </p:sp>
      <p:sp>
        <p:nvSpPr>
          <p:cNvPr id="3" name="Subtitle 2">
            <a:extLst>
              <a:ext uri="{FF2B5EF4-FFF2-40B4-BE49-F238E27FC236}">
                <a16:creationId xmlns:a16="http://schemas.microsoft.com/office/drawing/2014/main" id="{2CC7E299-E225-6F46-8B12-6391C1B36733}"/>
              </a:ext>
            </a:extLst>
          </p:cNvPr>
          <p:cNvSpPr>
            <a:spLocks noGrp="1"/>
          </p:cNvSpPr>
          <p:nvPr>
            <p:ph type="subTitle" idx="1"/>
          </p:nvPr>
        </p:nvSpPr>
        <p:spPr/>
        <p:txBody>
          <a:bodyPr/>
          <a:lstStyle/>
          <a:p>
            <a:r>
              <a:rPr lang="en-US" dirty="0"/>
              <a:t>Saul Youssef</a:t>
            </a:r>
          </a:p>
          <a:p>
            <a:r>
              <a:rPr lang="en-US" dirty="0"/>
              <a:t>Boston University</a:t>
            </a:r>
          </a:p>
          <a:p>
            <a:r>
              <a:rPr lang="en-US" dirty="0"/>
              <a:t>April, 2023</a:t>
            </a:r>
          </a:p>
        </p:txBody>
      </p:sp>
    </p:spTree>
    <p:extLst>
      <p:ext uri="{BB962C8B-B14F-4D97-AF65-F5344CB8AC3E}">
        <p14:creationId xmlns:p14="http://schemas.microsoft.com/office/powerpoint/2010/main" val="11173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718D4-7F7A-6044-A83B-4E22378757E9}"/>
              </a:ext>
            </a:extLst>
          </p:cNvPr>
          <p:cNvSpPr txBox="1"/>
          <p:nvPr/>
        </p:nvSpPr>
        <p:spPr>
          <a:xfrm>
            <a:off x="328465" y="259696"/>
            <a:ext cx="11380305" cy="461665"/>
          </a:xfrm>
          <a:prstGeom prst="rect">
            <a:avLst/>
          </a:prstGeom>
          <a:noFill/>
        </p:spPr>
        <p:txBody>
          <a:bodyPr wrap="square" rtlCol="0">
            <a:spAutoFit/>
          </a:bodyPr>
          <a:lstStyle/>
          <a:p>
            <a:r>
              <a:rPr lang="en-US" sz="2400" dirty="0">
                <a:latin typeface="+mj-lt"/>
              </a:rPr>
              <a:t>There are a couple of points to notice…</a:t>
            </a:r>
          </a:p>
        </p:txBody>
      </p:sp>
      <p:sp>
        <p:nvSpPr>
          <p:cNvPr id="3" name="TextBox 2">
            <a:extLst>
              <a:ext uri="{FF2B5EF4-FFF2-40B4-BE49-F238E27FC236}">
                <a16:creationId xmlns:a16="http://schemas.microsoft.com/office/drawing/2014/main" id="{51EC9E2F-AC57-774C-876F-21D5097C8CDC}"/>
              </a:ext>
            </a:extLst>
          </p:cNvPr>
          <p:cNvSpPr txBox="1"/>
          <p:nvPr/>
        </p:nvSpPr>
        <p:spPr>
          <a:xfrm>
            <a:off x="767255" y="1324303"/>
            <a:ext cx="10310648" cy="4401205"/>
          </a:xfrm>
          <a:prstGeom prst="rect">
            <a:avLst/>
          </a:prstGeom>
          <a:noFill/>
        </p:spPr>
        <p:txBody>
          <a:bodyPr wrap="square" rtlCol="0">
            <a:spAutoFit/>
          </a:bodyPr>
          <a:lstStyle/>
          <a:p>
            <a:pPr marL="342900" indent="-342900">
              <a:buFont typeface="+mj-lt"/>
              <a:buAutoNum type="arabicPeriod"/>
            </a:pPr>
            <a:r>
              <a:rPr lang="en-US" sz="2800" dirty="0">
                <a:latin typeface="+mj-lt"/>
              </a:rPr>
              <a:t>Since each of the steps is the application of one definition, each  computation is a valid proof and each proof is a computation.  </a:t>
            </a:r>
          </a:p>
          <a:p>
            <a:pPr marL="342900" indent="-342900">
              <a:buFont typeface="+mj-lt"/>
              <a:buAutoNum type="arabicPeriod"/>
            </a:pPr>
            <a:r>
              <a:rPr lang="en-US" sz="2800" dirty="0">
                <a:latin typeface="+mj-lt"/>
              </a:rPr>
              <a:t>This is different than the situation in dependent type theory with the Curry-Howard correspondence.</a:t>
            </a:r>
          </a:p>
          <a:p>
            <a:pPr marL="342900" indent="-342900">
              <a:buFont typeface="+mj-lt"/>
              <a:buAutoNum type="arabicPeriod"/>
            </a:pPr>
            <a:r>
              <a:rPr lang="en-US" sz="2800" dirty="0">
                <a:latin typeface="+mj-lt"/>
              </a:rPr>
              <a:t>Since any definition can be applied at any point in the data, there is no unique way to “execute” data.  There are different strategies for different purposes.  </a:t>
            </a:r>
          </a:p>
          <a:p>
            <a:pPr marL="342900" indent="-342900">
              <a:buFont typeface="+mj-lt"/>
              <a:buAutoNum type="arabicPeriod"/>
            </a:pPr>
            <a:r>
              <a:rPr lang="en-US" sz="2800" dirty="0">
                <a:latin typeface="+mj-lt"/>
              </a:rPr>
              <a:t>Although the the number of steps in the previous page may be unbounded, each step is the application of a definition, so each individual step cannot loop, by definition. </a:t>
            </a:r>
          </a:p>
        </p:txBody>
      </p:sp>
    </p:spTree>
    <p:extLst>
      <p:ext uri="{BB962C8B-B14F-4D97-AF65-F5344CB8AC3E}">
        <p14:creationId xmlns:p14="http://schemas.microsoft.com/office/powerpoint/2010/main" val="6443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8096-2571-E54E-B70A-C4718B923C9D}"/>
              </a:ext>
            </a:extLst>
          </p:cNvPr>
          <p:cNvSpPr txBox="1"/>
          <p:nvPr/>
        </p:nvSpPr>
        <p:spPr>
          <a:xfrm>
            <a:off x="49691" y="330220"/>
            <a:ext cx="11757992" cy="584775"/>
          </a:xfrm>
          <a:prstGeom prst="rect">
            <a:avLst/>
          </a:prstGeom>
          <a:noFill/>
        </p:spPr>
        <p:txBody>
          <a:bodyPr wrap="square" rtlCol="0">
            <a:spAutoFit/>
          </a:bodyPr>
          <a:lstStyle/>
          <a:p>
            <a:pPr algn="ctr"/>
            <a:r>
              <a:rPr lang="en-US" sz="3200" dirty="0">
                <a:latin typeface="+mj-lt"/>
              </a:rPr>
              <a:t>Language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F1CDBA4-64C7-864D-896C-57E8DACF6E67}"/>
                  </a:ext>
                </a:extLst>
              </p:cNvPr>
              <p:cNvSpPr txBox="1"/>
              <p:nvPr/>
            </p:nvSpPr>
            <p:spPr>
              <a:xfrm>
                <a:off x="824944" y="3011352"/>
                <a:ext cx="10207487" cy="2769091"/>
              </a:xfrm>
              <a:prstGeom prst="rect">
                <a:avLst/>
              </a:prstGeom>
              <a:noFill/>
            </p:spPr>
            <p:txBody>
              <a:bodyPr wrap="square" rtlCol="0">
                <a:spAutoFit/>
              </a:bodyPr>
              <a:lstStyle/>
              <a:p>
                <a:endParaRPr lang="en-US" sz="2400" dirty="0">
                  <a:latin typeface="+mj-lt"/>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 </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 </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a14:m>
                <a:endParaRPr lang="en-US" sz="2400" b="0" i="1"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endParaRPr lang="en-US" sz="2400" dirty="0"/>
              </a:p>
              <a:p>
                <a:pPr marL="342900" indent="-342900">
                  <a:buFont typeface="Arial" panose="020B0604020202020204" pitchFamily="34" charset="0"/>
                  <a:buChar char="•"/>
                </a:pPr>
                <a:r>
                  <a:rPr lang="en-US" sz="2400" dirty="0">
                    <a:latin typeface="+mj-lt"/>
                  </a:rPr>
                  <a:t>…plus a few more like these complete the language</a:t>
                </a:r>
              </a:p>
              <a:p>
                <a:pPr/>
                <a:endParaRPr lang="en-US" sz="2400" dirty="0"/>
              </a:p>
            </p:txBody>
          </p:sp>
        </mc:Choice>
        <mc:Fallback>
          <p:sp>
            <p:nvSpPr>
              <p:cNvPr id="4" name="TextBox 3">
                <a:extLst>
                  <a:ext uri="{FF2B5EF4-FFF2-40B4-BE49-F238E27FC236}">
                    <a16:creationId xmlns:a16="http://schemas.microsoft.com/office/drawing/2014/main" id="{FF1CDBA4-64C7-864D-896C-57E8DACF6E67}"/>
                  </a:ext>
                </a:extLst>
              </p:cNvPr>
              <p:cNvSpPr txBox="1">
                <a:spLocks noRot="1" noChangeAspect="1" noMove="1" noResize="1" noEditPoints="1" noAdjustHandles="1" noChangeArrowheads="1" noChangeShapeType="1" noTextEdit="1"/>
              </p:cNvSpPr>
              <p:nvPr/>
            </p:nvSpPr>
            <p:spPr>
              <a:xfrm>
                <a:off x="824944" y="3011352"/>
                <a:ext cx="10207487" cy="2769091"/>
              </a:xfrm>
              <a:prstGeom prst="rect">
                <a:avLst/>
              </a:prstGeom>
              <a:blipFill>
                <a:blip r:embed="rId2"/>
                <a:stretch>
                  <a:fillRect l="-74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09E5956-500C-CB44-BEF6-5D8349DDFBFB}"/>
              </a:ext>
            </a:extLst>
          </p:cNvPr>
          <p:cNvSpPr txBox="1"/>
          <p:nvPr/>
        </p:nvSpPr>
        <p:spPr>
          <a:xfrm>
            <a:off x="725017" y="1072360"/>
            <a:ext cx="10654481" cy="1938992"/>
          </a:xfrm>
          <a:prstGeom prst="rect">
            <a:avLst/>
          </a:prstGeom>
          <a:noFill/>
        </p:spPr>
        <p:txBody>
          <a:bodyPr wrap="square" rtlCol="0">
            <a:spAutoFit/>
          </a:bodyPr>
          <a:lstStyle/>
          <a:p>
            <a:pPr algn="just"/>
            <a:r>
              <a:rPr lang="en-US" sz="2400" dirty="0">
                <a:latin typeface="+mj-lt"/>
              </a:rPr>
              <a:t>As with predicate calculus with ZFC and dependent type theory, coda has a language which specifies data valued expressions.  Unlike ZFC and dependent type theory, however, the whole language is merely one more definition just as we have defined it.  It is a partial function from coda to data acting on codas of the form ( {…some sequence of bytes…} A : B ) where A and B can be any data.   </a:t>
            </a:r>
          </a:p>
        </p:txBody>
      </p:sp>
      <p:sp>
        <p:nvSpPr>
          <p:cNvPr id="7" name="TextBox 6">
            <a:extLst>
              <a:ext uri="{FF2B5EF4-FFF2-40B4-BE49-F238E27FC236}">
                <a16:creationId xmlns:a16="http://schemas.microsoft.com/office/drawing/2014/main" id="{ABEEA0D4-7838-854C-9364-641183A011D5}"/>
              </a:ext>
            </a:extLst>
          </p:cNvPr>
          <p:cNvSpPr txBox="1"/>
          <p:nvPr/>
        </p:nvSpPr>
        <p:spPr>
          <a:xfrm>
            <a:off x="824944" y="5780443"/>
            <a:ext cx="10654481" cy="461665"/>
          </a:xfrm>
          <a:prstGeom prst="rect">
            <a:avLst/>
          </a:prstGeom>
          <a:noFill/>
        </p:spPr>
        <p:txBody>
          <a:bodyPr wrap="square" rtlCol="0">
            <a:spAutoFit/>
          </a:bodyPr>
          <a:lstStyle/>
          <a:p>
            <a:pPr algn="just"/>
            <a:r>
              <a:rPr lang="en-US" sz="2400" dirty="0">
                <a:latin typeface="+mj-lt"/>
              </a:rPr>
              <a:t>There are several points to notice…</a:t>
            </a:r>
          </a:p>
        </p:txBody>
      </p:sp>
    </p:spTree>
    <p:extLst>
      <p:ext uri="{BB962C8B-B14F-4D97-AF65-F5344CB8AC3E}">
        <p14:creationId xmlns:p14="http://schemas.microsoft.com/office/powerpoint/2010/main" val="1672248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CF0E8-452C-214B-980A-39B6B626F8DD}"/>
              </a:ext>
            </a:extLst>
          </p:cNvPr>
          <p:cNvSpPr txBox="1"/>
          <p:nvPr/>
        </p:nvSpPr>
        <p:spPr>
          <a:xfrm>
            <a:off x="478955" y="442324"/>
            <a:ext cx="10654481" cy="584775"/>
          </a:xfrm>
          <a:prstGeom prst="rect">
            <a:avLst/>
          </a:prstGeom>
          <a:noFill/>
        </p:spPr>
        <p:txBody>
          <a:bodyPr wrap="square" rtlCol="0">
            <a:spAutoFit/>
          </a:bodyPr>
          <a:lstStyle/>
          <a:p>
            <a:pPr algn="just"/>
            <a:r>
              <a:rPr lang="en-US" sz="3200" dirty="0">
                <a:latin typeface="+mj-lt"/>
              </a:rPr>
              <a:t>There are several points to notice…</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DE07A58-949C-D749-B70C-2D577672B745}"/>
                  </a:ext>
                </a:extLst>
              </p:cNvPr>
              <p:cNvSpPr txBox="1"/>
              <p:nvPr/>
            </p:nvSpPr>
            <p:spPr>
              <a:xfrm>
                <a:off x="894384" y="1322173"/>
                <a:ext cx="10239052" cy="4154984"/>
              </a:xfrm>
              <a:prstGeom prst="rect">
                <a:avLst/>
              </a:prstGeom>
              <a:noFill/>
            </p:spPr>
            <p:txBody>
              <a:bodyPr wrap="square" rtlCol="0">
                <a:spAutoFit/>
              </a:bodyPr>
              <a:lstStyle/>
              <a:p>
                <a:pPr marL="342900" indent="-342900">
                  <a:buFont typeface="+mj-lt"/>
                  <a:buAutoNum type="arabicPeriod"/>
                </a:pPr>
                <a:r>
                  <a:rPr lang="en-US" sz="2400" dirty="0">
                    <a:latin typeface="+mj-lt"/>
                  </a:rPr>
                  <a:t>Because the whole language is merely one more definition like any other, we do not need to define a syntax with additional axioms or rules.</a:t>
                </a:r>
              </a:p>
              <a:p>
                <a:pPr marL="342900" indent="-342900">
                  <a:buFont typeface="+mj-lt"/>
                  <a:buAutoNum type="arabicPeriod"/>
                </a:pPr>
                <a:r>
                  <a:rPr lang="en-US" sz="2400" dirty="0">
                    <a:latin typeface="+mj-lt"/>
                  </a:rPr>
                  <a:t>Because the language is just a definition, language expressions freely mix with any other kind of data during proofs/computations. </a:t>
                </a:r>
              </a:p>
              <a:p>
                <a:pPr marL="342900" indent="-342900">
                  <a:buFont typeface="+mj-lt"/>
                  <a:buAutoNum type="arabicPeriod"/>
                </a:pPr>
                <a:r>
                  <a:rPr lang="en-US" sz="2400" dirty="0">
                    <a:latin typeface="+mj-lt"/>
                  </a:rPr>
                  <a:t>In predicate calculus with ZFC or dependent type theory, one needs to define a syntax to distinguish meaningful sentences from nonsense sentences like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𝑥𝑦𝑦</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This is not actually necessary in coda because every byte sequence is valid coda source code.  There is no such thing as a syntax error.</a:t>
                </a:r>
              </a:p>
              <a:p>
                <a:pPr marL="342900" indent="-342900">
                  <a:buFont typeface="+mj-lt"/>
                  <a:buAutoNum type="arabicPeriod"/>
                </a:pPr>
                <a:r>
                  <a:rPr lang="en-US" sz="2400" dirty="0">
                    <a:latin typeface="+mj-lt"/>
                  </a:rPr>
                  <a:t>The mapping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oMath>
                </a14:m>
                <a:r>
                  <a:rPr lang="en-US" sz="2400" dirty="0">
                    <a:latin typeface="+mj-lt"/>
                  </a:rPr>
                  <a:t> is an onto mapping from finite byte sequences </a:t>
                </a:r>
                <a14:m>
                  <m:oMath xmlns:m="http://schemas.openxmlformats.org/officeDocument/2006/math">
                    <m:r>
                      <a:rPr lang="en-US" sz="2400" b="0" i="1" smtClean="0">
                        <a:latin typeface="Cambria Math" panose="02040503050406030204" pitchFamily="18" charset="0"/>
                      </a:rPr>
                      <m:t>𝑠</m:t>
                    </m:r>
                  </m:oMath>
                </a14:m>
                <a:r>
                  <a:rPr lang="en-US" sz="2400" dirty="0">
                    <a:latin typeface="+mj-lt"/>
                  </a:rPr>
                  <a:t> to data.  From pure data, it is also clear that there is an invertible mapping from data to coda source code.  </a:t>
                </a:r>
              </a:p>
            </p:txBody>
          </p:sp>
        </mc:Choice>
        <mc:Fallback>
          <p:sp>
            <p:nvSpPr>
              <p:cNvPr id="3" name="TextBox 2">
                <a:extLst>
                  <a:ext uri="{FF2B5EF4-FFF2-40B4-BE49-F238E27FC236}">
                    <a16:creationId xmlns:a16="http://schemas.microsoft.com/office/drawing/2014/main" id="{7DE07A58-949C-D749-B70C-2D577672B745}"/>
                  </a:ext>
                </a:extLst>
              </p:cNvPr>
              <p:cNvSpPr txBox="1">
                <a:spLocks noRot="1" noChangeAspect="1" noMove="1" noResize="1" noEditPoints="1" noAdjustHandles="1" noChangeArrowheads="1" noChangeShapeType="1" noTextEdit="1"/>
              </p:cNvSpPr>
              <p:nvPr/>
            </p:nvSpPr>
            <p:spPr>
              <a:xfrm>
                <a:off x="894384" y="1322173"/>
                <a:ext cx="10239052" cy="4154984"/>
              </a:xfrm>
              <a:prstGeom prst="rect">
                <a:avLst/>
              </a:prstGeom>
              <a:blipFill>
                <a:blip r:embed="rId2"/>
                <a:stretch>
                  <a:fillRect l="-866" t="-1220" r="-1485" b="-2134"/>
                </a:stretch>
              </a:blipFill>
            </p:spPr>
            <p:txBody>
              <a:bodyPr/>
              <a:lstStyle/>
              <a:p>
                <a:r>
                  <a:rPr lang="en-US">
                    <a:noFill/>
                  </a:rPr>
                  <a:t> </a:t>
                </a:r>
              </a:p>
            </p:txBody>
          </p:sp>
        </mc:Fallback>
      </mc:AlternateContent>
    </p:spTree>
    <p:extLst>
      <p:ext uri="{BB962C8B-B14F-4D97-AF65-F5344CB8AC3E}">
        <p14:creationId xmlns:p14="http://schemas.microsoft.com/office/powerpoint/2010/main" val="3590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2D5C0-7EA5-234E-946C-8AE82252DFD0}"/>
              </a:ext>
            </a:extLst>
          </p:cNvPr>
          <p:cNvSpPr txBox="1"/>
          <p:nvPr/>
        </p:nvSpPr>
        <p:spPr>
          <a:xfrm>
            <a:off x="0" y="418779"/>
            <a:ext cx="11757992" cy="584775"/>
          </a:xfrm>
          <a:prstGeom prst="rect">
            <a:avLst/>
          </a:prstGeom>
          <a:noFill/>
        </p:spPr>
        <p:txBody>
          <a:bodyPr wrap="square" rtlCol="0">
            <a:spAutoFit/>
          </a:bodyPr>
          <a:lstStyle/>
          <a:p>
            <a:pPr algn="ctr"/>
            <a:r>
              <a:rPr lang="en-US" sz="3200" dirty="0">
                <a:latin typeface="+mj-lt"/>
              </a:rPr>
              <a:t>Language expressions mix freely with any other data</a:t>
            </a:r>
          </a:p>
        </p:txBody>
      </p:sp>
      <p:pic>
        <p:nvPicPr>
          <p:cNvPr id="5" name="Picture 4">
            <a:extLst>
              <a:ext uri="{FF2B5EF4-FFF2-40B4-BE49-F238E27FC236}">
                <a16:creationId xmlns:a16="http://schemas.microsoft.com/office/drawing/2014/main" id="{079A4A14-BF29-F349-8F00-3C204C4A1501}"/>
              </a:ext>
            </a:extLst>
          </p:cNvPr>
          <p:cNvPicPr>
            <a:picLocks noChangeAspect="1"/>
          </p:cNvPicPr>
          <p:nvPr/>
        </p:nvPicPr>
        <p:blipFill>
          <a:blip r:embed="rId2"/>
          <a:stretch>
            <a:fillRect/>
          </a:stretch>
        </p:blipFill>
        <p:spPr>
          <a:xfrm>
            <a:off x="24603" y="1407144"/>
            <a:ext cx="12167397" cy="4351106"/>
          </a:xfrm>
          <a:prstGeom prst="rect">
            <a:avLst/>
          </a:prstGeom>
        </p:spPr>
      </p:pic>
    </p:spTree>
    <p:extLst>
      <p:ext uri="{BB962C8B-B14F-4D97-AF65-F5344CB8AC3E}">
        <p14:creationId xmlns:p14="http://schemas.microsoft.com/office/powerpoint/2010/main" val="1187104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6C39E-D35A-7D44-8A5D-C5A7C4915B7C}"/>
              </a:ext>
            </a:extLst>
          </p:cNvPr>
          <p:cNvSpPr txBox="1"/>
          <p:nvPr/>
        </p:nvSpPr>
        <p:spPr>
          <a:xfrm>
            <a:off x="506895" y="208723"/>
            <a:ext cx="9084367" cy="9140964"/>
          </a:xfrm>
          <a:prstGeom prst="rect">
            <a:avLst/>
          </a:prstGeom>
          <a:noFill/>
        </p:spPr>
        <p:txBody>
          <a:bodyPr wrap="square" rtlCol="0">
            <a:spAutoFit/>
          </a:bodyPr>
          <a:lstStyle/>
          <a:p>
            <a:r>
              <a:rPr lang="en-US" sz="2800" dirty="0">
                <a:latin typeface="+mj-lt"/>
              </a:rPr>
              <a:t>X?....variable  </a:t>
            </a:r>
          </a:p>
          <a:p>
            <a:endParaRPr lang="en-US" sz="2800" dirty="0">
              <a:latin typeface="+mj-lt"/>
            </a:endParaRPr>
          </a:p>
          <a:p>
            <a:r>
              <a:rPr lang="en-US" sz="2800" dirty="0" err="1">
                <a:latin typeface="+mj-lt"/>
              </a:rPr>
              <a:t>Natural:n</a:t>
            </a:r>
            <a:r>
              <a:rPr lang="en-US" sz="2800" dirty="0">
                <a:latin typeface="+mj-lt"/>
              </a:rPr>
              <a:t> </a:t>
            </a:r>
          </a:p>
          <a:p>
            <a:endParaRPr lang="en-US" sz="2800" dirty="0">
              <a:latin typeface="+mj-lt"/>
            </a:endParaRPr>
          </a:p>
          <a:p>
            <a:r>
              <a:rPr lang="en-US" sz="2800" dirty="0">
                <a:latin typeface="+mj-lt"/>
              </a:rPr>
              <a:t>def Group : { (Type : B)</a:t>
            </a:r>
          </a:p>
          <a:p>
            <a:r>
              <a:rPr lang="en-US" sz="2800" dirty="0">
                <a:latin typeface="+mj-lt"/>
              </a:rPr>
              <a:t>              (Associative : prod B)</a:t>
            </a:r>
          </a:p>
          <a:p>
            <a:r>
              <a:rPr lang="en-US" sz="2800" dirty="0">
                <a:latin typeface="+mj-lt"/>
              </a:rPr>
              <a:t>              (Identity prod B : (</a:t>
            </a:r>
            <a:r>
              <a:rPr lang="en-US" sz="2800" dirty="0" err="1">
                <a:latin typeface="+mj-lt"/>
              </a:rPr>
              <a:t>id:B</a:t>
            </a:r>
            <a:r>
              <a:rPr lang="en-US" sz="2800" dirty="0">
                <a:latin typeface="+mj-lt"/>
              </a:rPr>
              <a:t>))</a:t>
            </a:r>
          </a:p>
          <a:p>
            <a:r>
              <a:rPr lang="en-US" sz="2800" dirty="0">
                <a:latin typeface="+mj-lt"/>
              </a:rPr>
              <a:t>              (Inverse prod B : (</a:t>
            </a:r>
            <a:r>
              <a:rPr lang="en-US" sz="2800" dirty="0" err="1">
                <a:latin typeface="+mj-lt"/>
              </a:rPr>
              <a:t>inv:B</a:t>
            </a:r>
            <a:r>
              <a:rPr lang="en-US" sz="2800" dirty="0">
                <a:latin typeface="+mj-lt"/>
              </a:rPr>
              <a:t>))</a:t>
            </a:r>
          </a:p>
          <a:p>
            <a:r>
              <a:rPr lang="en-US" sz="2800" dirty="0">
                <a:latin typeface="+mj-lt"/>
              </a:rPr>
              <a:t>            }</a:t>
            </a:r>
          </a:p>
          <a:p>
            <a:endParaRPr lang="en-US" sz="2800" dirty="0">
              <a:latin typeface="+mj-lt"/>
            </a:endParaRPr>
          </a:p>
          <a:p>
            <a:r>
              <a:rPr lang="en-US" sz="2800" dirty="0">
                <a:latin typeface="+mj-lt"/>
              </a:rPr>
              <a:t>skip N? : prime : </a:t>
            </a:r>
            <a:r>
              <a:rPr lang="en-US" sz="2800" dirty="0" err="1">
                <a:latin typeface="+mj-lt"/>
              </a:rPr>
              <a:t>nat</a:t>
            </a:r>
            <a:r>
              <a:rPr lang="en-US" sz="2800" dirty="0">
                <a:latin typeface="+mj-lt"/>
              </a:rPr>
              <a:t> : 0…there are an infinite number of primes.</a:t>
            </a:r>
          </a:p>
          <a:p>
            <a:endParaRPr lang="en-US" sz="2800" dirty="0">
              <a:latin typeface="+mj-lt"/>
            </a:endParaRPr>
          </a:p>
          <a:p>
            <a:r>
              <a:rPr lang="en-US" sz="2800" dirty="0">
                <a:latin typeface="+mj-lt"/>
              </a:rPr>
              <a:t>sum n : X? Y? = sum n : Y? X?...addition of natural numbers is commutative.</a:t>
            </a:r>
          </a:p>
          <a:p>
            <a:endParaRPr lang="en-US" sz="2800" dirty="0">
              <a:latin typeface="+mj-lt"/>
            </a:endParaRPr>
          </a:p>
          <a:p>
            <a:r>
              <a:rPr lang="en-US" sz="2800" dirty="0">
                <a:latin typeface="+mj-lt"/>
              </a:rPr>
              <a:t>C : X? Y? = C : (C:X?) (C:Y?) </a:t>
            </a:r>
          </a:p>
          <a:p>
            <a:endParaRPr lang="en-US" sz="2800" dirty="0">
              <a:latin typeface="+mj-lt"/>
            </a:endParaRPr>
          </a:p>
          <a:p>
            <a:r>
              <a:rPr lang="en-US" sz="2800" dirty="0">
                <a:latin typeface="+mj-lt"/>
              </a:rPr>
              <a:t>M*C = C*M </a:t>
            </a:r>
          </a:p>
          <a:p>
            <a:endParaRPr lang="en-US" sz="2800" dirty="0">
              <a:latin typeface="+mj-lt"/>
            </a:endParaRPr>
          </a:p>
          <a:p>
            <a:r>
              <a:rPr lang="en-US" sz="2800" dirty="0">
                <a:latin typeface="+mj-lt"/>
              </a:rPr>
              <a:t>let </a:t>
            </a:r>
            <a:r>
              <a:rPr lang="en-US" sz="2800" dirty="0" err="1">
                <a:latin typeface="+mj-lt"/>
              </a:rPr>
              <a:t>this_is_true</a:t>
            </a:r>
            <a:r>
              <a:rPr lang="en-US" sz="2800" dirty="0">
                <a:latin typeface="+mj-lt"/>
              </a:rPr>
              <a:t>? : not : </a:t>
            </a:r>
            <a:r>
              <a:rPr lang="en-US" sz="2800" dirty="0" err="1">
                <a:latin typeface="+mj-lt"/>
              </a:rPr>
              <a:t>this_is_true</a:t>
            </a:r>
            <a:r>
              <a:rPr lang="en-US" sz="2800" dirty="0">
                <a:latin typeface="+mj-lt"/>
              </a:rPr>
              <a:t>? </a:t>
            </a:r>
          </a:p>
        </p:txBody>
      </p:sp>
    </p:spTree>
    <p:extLst>
      <p:ext uri="{BB962C8B-B14F-4D97-AF65-F5344CB8AC3E}">
        <p14:creationId xmlns:p14="http://schemas.microsoft.com/office/powerpoint/2010/main" val="2241145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336266"/>
            <a:ext cx="11757992" cy="584775"/>
          </a:xfrm>
          <a:prstGeom prst="rect">
            <a:avLst/>
          </a:prstGeom>
          <a:noFill/>
        </p:spPr>
        <p:txBody>
          <a:bodyPr wrap="square" rtlCol="0">
            <a:spAutoFit/>
          </a:bodyPr>
          <a:lstStyle/>
          <a:p>
            <a:pPr algn="ctr"/>
            <a:r>
              <a:rPr lang="en-US" sz="3200" dirty="0">
                <a:latin typeface="+mj-lt"/>
              </a:rPr>
              <a:t>Is Mathematics Consistent?</a:t>
            </a:r>
          </a:p>
        </p:txBody>
      </p:sp>
      <p:sp>
        <p:nvSpPr>
          <p:cNvPr id="3" name="TextBox 2">
            <a:extLst>
              <a:ext uri="{FF2B5EF4-FFF2-40B4-BE49-F238E27FC236}">
                <a16:creationId xmlns:a16="http://schemas.microsoft.com/office/drawing/2014/main" id="{FCE14E08-D999-E84A-A600-71DCCF6E4FF9}"/>
              </a:ext>
            </a:extLst>
          </p:cNvPr>
          <p:cNvSpPr txBox="1"/>
          <p:nvPr/>
        </p:nvSpPr>
        <p:spPr>
          <a:xfrm>
            <a:off x="715773" y="1109820"/>
            <a:ext cx="10771322" cy="4893647"/>
          </a:xfrm>
          <a:prstGeom prst="rect">
            <a:avLst/>
          </a:prstGeom>
          <a:noFill/>
        </p:spPr>
        <p:txBody>
          <a:bodyPr wrap="square" rtlCol="0">
            <a:spAutoFit/>
          </a:bodyPr>
          <a:lstStyle/>
          <a:p>
            <a:r>
              <a:rPr lang="en-US" sz="2400" dirty="0">
                <a:latin typeface="+mj-lt"/>
              </a:rPr>
              <a:t>If one either takes coda to define “Mathematics” or if one takes coda to be a model of mathematics in a Model theory sense, then the issue of the consistency of Mathematics is easily accessible.  </a:t>
            </a:r>
          </a:p>
          <a:p>
            <a:endParaRPr lang="en-US" sz="2400" dirty="0">
              <a:latin typeface="+mj-lt"/>
            </a:endParaRPr>
          </a:p>
          <a:p>
            <a:r>
              <a:rPr lang="en-US" sz="2400" b="1" dirty="0">
                <a:solidFill>
                  <a:srgbClr val="0070C0"/>
                </a:solidFill>
                <a:latin typeface="+mj-lt"/>
              </a:rPr>
              <a:t>def </a:t>
            </a:r>
            <a:r>
              <a:rPr lang="en-US" sz="2400" b="1" dirty="0" err="1">
                <a:solidFill>
                  <a:srgbClr val="0070C0"/>
                </a:solidFill>
                <a:latin typeface="+mj-lt"/>
              </a:rPr>
              <a:t>Both_true_and_false</a:t>
            </a:r>
            <a:r>
              <a:rPr lang="en-US" sz="2400" b="1" dirty="0">
                <a:solidFill>
                  <a:srgbClr val="0070C0"/>
                </a:solidFill>
                <a:latin typeface="+mj-lt"/>
              </a:rPr>
              <a:t> : {logic : B (</a:t>
            </a:r>
            <a:r>
              <a:rPr lang="en-US" sz="2400" b="1" dirty="0" err="1">
                <a:solidFill>
                  <a:srgbClr val="0070C0"/>
                </a:solidFill>
                <a:latin typeface="+mj-lt"/>
              </a:rPr>
              <a:t>not:B</a:t>
            </a:r>
            <a:r>
              <a:rPr lang="en-US" sz="2400" b="1" dirty="0">
                <a:solidFill>
                  <a:srgbClr val="0070C0"/>
                </a:solidFill>
                <a:latin typeface="+mj-lt"/>
              </a:rPr>
              <a:t>) } </a:t>
            </a:r>
          </a:p>
          <a:p>
            <a:endParaRPr lang="en-US" sz="2400" b="1" dirty="0">
              <a:solidFill>
                <a:srgbClr val="0070C0"/>
              </a:solidFill>
              <a:latin typeface="+mj-lt"/>
            </a:endParaRPr>
          </a:p>
          <a:p>
            <a:r>
              <a:rPr lang="en-US" sz="2400" dirty="0">
                <a:latin typeface="+mj-lt"/>
              </a:rPr>
              <a:t>Once defined, if (</a:t>
            </a:r>
            <a:r>
              <a:rPr lang="en-US" sz="2400" dirty="0" err="1">
                <a:latin typeface="+mj-lt"/>
              </a:rPr>
              <a:t>Both_true_and_false:B</a:t>
            </a:r>
            <a:r>
              <a:rPr lang="en-US" sz="2400" dirty="0">
                <a:latin typeface="+mj-lt"/>
              </a:rPr>
              <a:t>) is true for any B, then coda is inconsistent.  If no such data exists, coda is consistent.  The consistency of coda is then the data </a:t>
            </a:r>
          </a:p>
          <a:p>
            <a:endParaRPr lang="en-US" sz="2400" dirty="0">
              <a:latin typeface="+mj-lt"/>
            </a:endParaRPr>
          </a:p>
          <a:p>
            <a:r>
              <a:rPr lang="en-US" sz="2400" b="1" dirty="0" err="1">
                <a:solidFill>
                  <a:srgbClr val="0070C0"/>
                </a:solidFill>
                <a:latin typeface="+mj-lt"/>
              </a:rPr>
              <a:t>ap</a:t>
            </a:r>
            <a:r>
              <a:rPr lang="en-US" sz="2400" b="1" dirty="0">
                <a:solidFill>
                  <a:srgbClr val="0070C0"/>
                </a:solidFill>
                <a:latin typeface="+mj-lt"/>
              </a:rPr>
              <a:t> {not : </a:t>
            </a:r>
            <a:r>
              <a:rPr lang="en-US" sz="2400" b="1" dirty="0" err="1">
                <a:solidFill>
                  <a:srgbClr val="0070C0"/>
                </a:solidFill>
                <a:latin typeface="+mj-lt"/>
              </a:rPr>
              <a:t>Both_true_and_false</a:t>
            </a:r>
            <a:r>
              <a:rPr lang="en-US" sz="2400" b="1" dirty="0">
                <a:solidFill>
                  <a:srgbClr val="0070C0"/>
                </a:solidFill>
                <a:latin typeface="+mj-lt"/>
              </a:rPr>
              <a:t> : coda : B} : </a:t>
            </a:r>
            <a:r>
              <a:rPr lang="en-US" sz="2400" b="1" dirty="0" err="1">
                <a:solidFill>
                  <a:srgbClr val="0070C0"/>
                </a:solidFill>
                <a:latin typeface="+mj-lt"/>
              </a:rPr>
              <a:t>allcodes</a:t>
            </a:r>
            <a:r>
              <a:rPr lang="en-US" sz="2400" b="1" dirty="0">
                <a:solidFill>
                  <a:srgbClr val="0070C0"/>
                </a:solidFill>
                <a:latin typeface="+mj-lt"/>
              </a:rPr>
              <a:t> :  </a:t>
            </a:r>
          </a:p>
          <a:p>
            <a:endParaRPr lang="en-US" sz="2400" b="1" dirty="0">
              <a:solidFill>
                <a:srgbClr val="0070C0"/>
              </a:solidFill>
              <a:latin typeface="+mj-lt"/>
            </a:endParaRPr>
          </a:p>
          <a:p>
            <a:r>
              <a:rPr lang="en-US" sz="2400" dirty="0">
                <a:latin typeface="+mj-lt"/>
              </a:rPr>
              <a:t>Is the answer to the question (</a:t>
            </a:r>
            <a:r>
              <a:rPr lang="en-US" sz="2400" dirty="0" err="1">
                <a:latin typeface="+mj-lt"/>
              </a:rPr>
              <a:t>allcodes</a:t>
            </a:r>
            <a:r>
              <a:rPr lang="en-US" sz="2400" dirty="0">
                <a:latin typeface="+mj-lt"/>
              </a:rPr>
              <a:t> produces all finite byte strings and coda compiles byte strings into data via x -&gt; {x}: as usual).  </a:t>
            </a:r>
          </a:p>
        </p:txBody>
      </p:sp>
    </p:spTree>
    <p:extLst>
      <p:ext uri="{BB962C8B-B14F-4D97-AF65-F5344CB8AC3E}">
        <p14:creationId xmlns:p14="http://schemas.microsoft.com/office/powerpoint/2010/main" val="4086309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C584B5-7A0F-F548-9C53-10BD472DCFF3}"/>
              </a:ext>
            </a:extLst>
          </p:cNvPr>
          <p:cNvSpPr txBox="1"/>
          <p:nvPr/>
        </p:nvSpPr>
        <p:spPr>
          <a:xfrm>
            <a:off x="736795" y="521241"/>
            <a:ext cx="10771322" cy="523220"/>
          </a:xfrm>
          <a:prstGeom prst="rect">
            <a:avLst/>
          </a:prstGeom>
          <a:noFill/>
        </p:spPr>
        <p:txBody>
          <a:bodyPr wrap="square" rtlCol="0">
            <a:spAutoFit/>
          </a:bodyPr>
          <a:lstStyle/>
          <a:p>
            <a:r>
              <a:rPr lang="en-US" sz="2800" b="1" dirty="0" err="1">
                <a:solidFill>
                  <a:srgbClr val="0070C0"/>
                </a:solidFill>
                <a:latin typeface="+mj-lt"/>
              </a:rPr>
              <a:t>ap</a:t>
            </a:r>
            <a:r>
              <a:rPr lang="en-US" sz="2800" b="1" dirty="0">
                <a:solidFill>
                  <a:srgbClr val="0070C0"/>
                </a:solidFill>
                <a:latin typeface="+mj-lt"/>
              </a:rPr>
              <a:t> {not: </a:t>
            </a:r>
            <a:r>
              <a:rPr lang="en-US" sz="2800" b="1" dirty="0" err="1">
                <a:solidFill>
                  <a:srgbClr val="0070C0"/>
                </a:solidFill>
                <a:latin typeface="+mj-lt"/>
              </a:rPr>
              <a:t>Both_true_and_false</a:t>
            </a:r>
            <a:r>
              <a:rPr lang="en-US" sz="2800" b="1" dirty="0">
                <a:solidFill>
                  <a:srgbClr val="0070C0"/>
                </a:solidFill>
                <a:latin typeface="+mj-lt"/>
              </a:rPr>
              <a:t> : coda : B} : </a:t>
            </a:r>
            <a:r>
              <a:rPr lang="en-US" sz="2800" b="1" dirty="0" err="1">
                <a:solidFill>
                  <a:srgbClr val="0070C0"/>
                </a:solidFill>
                <a:latin typeface="+mj-lt"/>
              </a:rPr>
              <a:t>allcodes</a:t>
            </a:r>
            <a:r>
              <a:rPr lang="en-US" sz="2800" b="1" dirty="0">
                <a:solidFill>
                  <a:srgbClr val="0070C0"/>
                </a:solidFill>
                <a:latin typeface="+mj-lt"/>
              </a:rPr>
              <a:t> : </a:t>
            </a:r>
          </a:p>
        </p:txBody>
      </p:sp>
      <p:sp>
        <p:nvSpPr>
          <p:cNvPr id="4" name="TextBox 3">
            <a:extLst>
              <a:ext uri="{FF2B5EF4-FFF2-40B4-BE49-F238E27FC236}">
                <a16:creationId xmlns:a16="http://schemas.microsoft.com/office/drawing/2014/main" id="{53BA2E46-FB12-3A4B-93BF-987E090C7D04}"/>
              </a:ext>
            </a:extLst>
          </p:cNvPr>
          <p:cNvSpPr txBox="1"/>
          <p:nvPr/>
        </p:nvSpPr>
        <p:spPr>
          <a:xfrm>
            <a:off x="736795" y="1418896"/>
            <a:ext cx="10877136" cy="4893647"/>
          </a:xfrm>
          <a:prstGeom prst="rect">
            <a:avLst/>
          </a:prstGeom>
          <a:noFill/>
        </p:spPr>
        <p:txBody>
          <a:bodyPr wrap="square" rtlCol="0">
            <a:spAutoFit/>
          </a:bodyPr>
          <a:lstStyle/>
          <a:p>
            <a:pPr marL="457200" indent="-457200">
              <a:buFont typeface="+mj-lt"/>
              <a:buAutoNum type="arabicPeriod"/>
            </a:pPr>
            <a:r>
              <a:rPr lang="en-US" sz="2400" dirty="0">
                <a:latin typeface="+mj-lt"/>
              </a:rPr>
              <a:t>If data A is equal to data B, then A and B have the same number of atoms.  Thus atomic data cannot be equal to empty data and, therefore, no data can be both true and false.  This means that each application of </a:t>
            </a:r>
          </a:p>
          <a:p>
            <a:endParaRPr lang="en-US" sz="2400" dirty="0">
              <a:latin typeface="+mj-lt"/>
            </a:endParaRPr>
          </a:p>
          <a:p>
            <a:pPr lvl="1"/>
            <a:r>
              <a:rPr lang="en-US" sz="2400" dirty="0">
                <a:latin typeface="+mj-lt"/>
              </a:rPr>
              <a:t>{not : </a:t>
            </a:r>
            <a:r>
              <a:rPr lang="en-US" sz="2400" dirty="0" err="1">
                <a:latin typeface="+mj-lt"/>
              </a:rPr>
              <a:t>Both_true_and_false</a:t>
            </a:r>
            <a:r>
              <a:rPr lang="en-US" sz="2400" dirty="0">
                <a:latin typeface="+mj-lt"/>
              </a:rPr>
              <a:t> : coda : B} </a:t>
            </a:r>
          </a:p>
          <a:p>
            <a:pPr lvl="1"/>
            <a:endParaRPr lang="en-US" sz="2400" dirty="0">
              <a:latin typeface="+mj-lt"/>
            </a:endParaRPr>
          </a:p>
          <a:p>
            <a:pPr lvl="1"/>
            <a:r>
              <a:rPr lang="en-US" sz="2400" dirty="0">
                <a:latin typeface="+mj-lt"/>
              </a:rPr>
              <a:t>is empty.</a:t>
            </a:r>
          </a:p>
          <a:p>
            <a:r>
              <a:rPr lang="en-US" sz="2400" dirty="0">
                <a:latin typeface="+mj-lt"/>
              </a:rPr>
              <a:t>2.</a:t>
            </a:r>
          </a:p>
          <a:p>
            <a:pPr lvl="1"/>
            <a:r>
              <a:rPr lang="en-US" sz="2400" dirty="0">
                <a:latin typeface="+mj-lt"/>
              </a:rPr>
              <a:t>Since “</a:t>
            </a:r>
            <a:r>
              <a:rPr lang="en-US" sz="2400" dirty="0" err="1">
                <a:latin typeface="+mj-lt"/>
              </a:rPr>
              <a:t>allcodes</a:t>
            </a:r>
            <a:r>
              <a:rPr lang="en-US" sz="2400" dirty="0">
                <a:latin typeface="+mj-lt"/>
              </a:rPr>
              <a:t>” will eventually produce the string </a:t>
            </a:r>
          </a:p>
          <a:p>
            <a:pPr lvl="1"/>
            <a:endParaRPr lang="en-US" sz="2400" dirty="0">
              <a:latin typeface="+mj-lt"/>
            </a:endParaRPr>
          </a:p>
          <a:p>
            <a:pPr lvl="1"/>
            <a:r>
              <a:rPr lang="en-US" sz="2400" dirty="0">
                <a:latin typeface="+mj-lt"/>
              </a:rPr>
              <a:t>”</a:t>
            </a:r>
            <a:r>
              <a:rPr lang="en-US" sz="2400" b="1" dirty="0" err="1">
                <a:solidFill>
                  <a:srgbClr val="0070C0"/>
                </a:solidFill>
                <a:latin typeface="+mj-lt"/>
              </a:rPr>
              <a:t>ap</a:t>
            </a:r>
            <a:r>
              <a:rPr lang="en-US" sz="2400" b="1" dirty="0">
                <a:solidFill>
                  <a:srgbClr val="0070C0"/>
                </a:solidFill>
                <a:latin typeface="+mj-lt"/>
              </a:rPr>
              <a:t> {not: </a:t>
            </a:r>
            <a:r>
              <a:rPr lang="en-US" sz="2400" b="1" dirty="0" err="1">
                <a:solidFill>
                  <a:srgbClr val="0070C0"/>
                </a:solidFill>
                <a:latin typeface="+mj-lt"/>
              </a:rPr>
              <a:t>Both_true_and_false</a:t>
            </a:r>
            <a:r>
              <a:rPr lang="en-US" sz="2400" b="1" dirty="0">
                <a:solidFill>
                  <a:srgbClr val="0070C0"/>
                </a:solidFill>
                <a:latin typeface="+mj-lt"/>
              </a:rPr>
              <a:t> : coda : B} : </a:t>
            </a:r>
            <a:r>
              <a:rPr lang="en-US" sz="2400" b="1" dirty="0" err="1">
                <a:solidFill>
                  <a:srgbClr val="0070C0"/>
                </a:solidFill>
                <a:latin typeface="+mj-lt"/>
              </a:rPr>
              <a:t>allcodes</a:t>
            </a:r>
            <a:r>
              <a:rPr lang="en-US" sz="2400" b="1" dirty="0">
                <a:solidFill>
                  <a:srgbClr val="0070C0"/>
                </a:solidFill>
                <a:latin typeface="+mj-lt"/>
              </a:rPr>
              <a:t> :”</a:t>
            </a:r>
          </a:p>
          <a:p>
            <a:pPr lvl="1"/>
            <a:endParaRPr lang="en-US" sz="2400" b="1" dirty="0">
              <a:solidFill>
                <a:srgbClr val="0070C0"/>
              </a:solidFill>
              <a:latin typeface="+mj-lt"/>
            </a:endParaRPr>
          </a:p>
          <a:p>
            <a:pPr lvl="1"/>
            <a:r>
              <a:rPr lang="en-US" sz="2400" dirty="0">
                <a:latin typeface="+mj-lt"/>
              </a:rPr>
              <a:t>the expression above will recursively never finish. </a:t>
            </a:r>
          </a:p>
        </p:txBody>
      </p:sp>
    </p:spTree>
    <p:extLst>
      <p:ext uri="{BB962C8B-B14F-4D97-AF65-F5344CB8AC3E}">
        <p14:creationId xmlns:p14="http://schemas.microsoft.com/office/powerpoint/2010/main" val="1530803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4053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B815895-75EF-EF4C-951C-430CF7D09D43}"/>
              </a:ext>
            </a:extLst>
          </p:cNvPr>
          <p:cNvSpPr txBox="1"/>
          <p:nvPr/>
        </p:nvSpPr>
        <p:spPr>
          <a:xfrm>
            <a:off x="623455" y="421846"/>
            <a:ext cx="10185715" cy="954107"/>
          </a:xfrm>
          <a:prstGeom prst="rect">
            <a:avLst/>
          </a:prstGeom>
          <a:noFill/>
        </p:spPr>
        <p:txBody>
          <a:bodyPr wrap="square" rtlCol="0">
            <a:spAutoFit/>
          </a:bodyPr>
          <a:lstStyle/>
          <a:p>
            <a:pPr marL="514350" indent="-514350">
              <a:buFont typeface="+mj-lt"/>
              <a:buAutoNum type="alphaLcParenR"/>
            </a:pPr>
            <a:r>
              <a:rPr lang="en-US" sz="2800" dirty="0">
                <a:latin typeface="+mj-lt"/>
              </a:rPr>
              <a:t>A </a:t>
            </a:r>
            <a:r>
              <a:rPr lang="en-US" sz="2800" b="1" dirty="0">
                <a:solidFill>
                  <a:srgbClr val="0070C0"/>
                </a:solidFill>
                <a:latin typeface="+mj-lt"/>
              </a:rPr>
              <a:t>data</a:t>
            </a:r>
            <a:r>
              <a:rPr lang="en-US" sz="2800" b="1" dirty="0">
                <a:latin typeface="+mj-lt"/>
              </a:rPr>
              <a:t> </a:t>
            </a:r>
            <a:r>
              <a:rPr lang="en-US" sz="2800" dirty="0">
                <a:latin typeface="+mj-lt"/>
              </a:rPr>
              <a:t>is a finite sequence of codas.</a:t>
            </a:r>
          </a:p>
          <a:p>
            <a:pPr marL="514350" indent="-514350">
              <a:buFont typeface="+mj-lt"/>
              <a:buAutoNum type="alphaLcParenR"/>
            </a:pPr>
            <a:r>
              <a:rPr lang="en-US" sz="2800" dirty="0">
                <a:latin typeface="+mj-lt"/>
              </a:rPr>
              <a:t>A </a:t>
            </a:r>
            <a:r>
              <a:rPr lang="en-US" sz="2800" b="1" dirty="0">
                <a:solidFill>
                  <a:srgbClr val="0070C0"/>
                </a:solidFill>
                <a:latin typeface="+mj-lt"/>
              </a:rPr>
              <a:t>coda</a:t>
            </a:r>
            <a:r>
              <a:rPr lang="en-US" sz="2800" dirty="0">
                <a:latin typeface="+mj-lt"/>
              </a:rPr>
              <a:t> is a pair of data.</a:t>
            </a:r>
          </a:p>
        </p:txBody>
      </p:sp>
      <p:sp>
        <p:nvSpPr>
          <p:cNvPr id="10" name="TextBox 9">
            <a:extLst>
              <a:ext uri="{FF2B5EF4-FFF2-40B4-BE49-F238E27FC236}">
                <a16:creationId xmlns:a16="http://schemas.microsoft.com/office/drawing/2014/main" id="{96F594DC-0207-EF44-A14D-B5BBD35581AD}"/>
              </a:ext>
            </a:extLst>
          </p:cNvPr>
          <p:cNvSpPr txBox="1"/>
          <p:nvPr/>
        </p:nvSpPr>
        <p:spPr>
          <a:xfrm>
            <a:off x="623455" y="2406316"/>
            <a:ext cx="10474474" cy="3108543"/>
          </a:xfrm>
          <a:prstGeom prst="rect">
            <a:avLst/>
          </a:prstGeom>
          <a:noFill/>
        </p:spPr>
        <p:txBody>
          <a:bodyPr wrap="square" rtlCol="0">
            <a:spAutoFit/>
          </a:bodyPr>
          <a:lstStyle/>
          <a:p>
            <a:r>
              <a:rPr lang="en-US" sz="2800" dirty="0">
                <a:solidFill>
                  <a:srgbClr val="0070C0"/>
                </a:solidFill>
                <a:latin typeface="+mj-lt"/>
              </a:rPr>
              <a:t>A   B</a:t>
            </a:r>
            <a:r>
              <a:rPr lang="en-US" sz="2800" dirty="0">
                <a:latin typeface="+mj-lt"/>
              </a:rPr>
              <a:t>  denotes the concatenation of data A with data B. </a:t>
            </a:r>
          </a:p>
          <a:p>
            <a:r>
              <a:rPr lang="en-US" sz="2800" dirty="0">
                <a:solidFill>
                  <a:srgbClr val="0070C0"/>
                </a:solidFill>
                <a:latin typeface="+mj-lt"/>
              </a:rPr>
              <a:t>A : B  </a:t>
            </a:r>
            <a:r>
              <a:rPr lang="en-US" sz="2800" dirty="0">
                <a:latin typeface="+mj-lt"/>
              </a:rPr>
              <a:t>denotes the data consisting of a single coda made from A and B.</a:t>
            </a:r>
          </a:p>
          <a:p>
            <a:endParaRPr lang="en-US" sz="2800" dirty="0">
              <a:latin typeface="+mj-lt"/>
            </a:endParaRPr>
          </a:p>
          <a:p>
            <a:endParaRPr lang="en-US" sz="2800" dirty="0">
              <a:latin typeface="+mj-lt"/>
            </a:endParaRPr>
          </a:p>
          <a:p>
            <a:r>
              <a:rPr lang="en-US" sz="2800" dirty="0">
                <a:solidFill>
                  <a:srgbClr val="0070C0"/>
                </a:solidFill>
                <a:latin typeface="+mj-lt"/>
              </a:rPr>
              <a:t>( )     </a:t>
            </a:r>
            <a:r>
              <a:rPr lang="en-US" sz="2800" dirty="0">
                <a:latin typeface="+mj-lt"/>
              </a:rPr>
              <a:t>- the empty sequence of codas.</a:t>
            </a:r>
          </a:p>
          <a:p>
            <a:r>
              <a:rPr lang="en-US" sz="2800" dirty="0">
                <a:solidFill>
                  <a:srgbClr val="0070C0"/>
                </a:solidFill>
                <a:latin typeface="+mj-lt"/>
              </a:rPr>
              <a:t>(:)</a:t>
            </a:r>
            <a:r>
              <a:rPr lang="en-US" sz="2800" dirty="0">
                <a:latin typeface="+mj-lt"/>
              </a:rPr>
              <a:t>     - the data consisting of one coda made from the pair () and ().</a:t>
            </a:r>
          </a:p>
          <a:p>
            <a:r>
              <a:rPr lang="en-US" sz="2800" dirty="0">
                <a:solidFill>
                  <a:srgbClr val="0070C0"/>
                </a:solidFill>
                <a:latin typeface="+mj-lt"/>
              </a:rPr>
              <a:t>(:) (</a:t>
            </a:r>
            <a:r>
              <a:rPr lang="en-US" sz="2800" dirty="0">
                <a:solidFill>
                  <a:srgbClr val="0070C0"/>
                </a:solidFill>
                <a:latin typeface="+mj-lt"/>
                <a:sym typeface="Wingdings" pitchFamily="2" charset="2"/>
              </a:rPr>
              <a:t>:) ((:):(:))  </a:t>
            </a:r>
            <a:r>
              <a:rPr lang="en-US" sz="2800" dirty="0">
                <a:latin typeface="+mj-lt"/>
                <a:sym typeface="Wingdings" pitchFamily="2" charset="2"/>
              </a:rPr>
              <a:t>- a sequence of three codas.</a:t>
            </a:r>
            <a:endParaRPr lang="en-US" sz="2800" dirty="0">
              <a:latin typeface="+mj-lt"/>
            </a:endParaRPr>
          </a:p>
        </p:txBody>
      </p:sp>
      <p:sp>
        <p:nvSpPr>
          <p:cNvPr id="7" name="TextBox 6">
            <a:extLst>
              <a:ext uri="{FF2B5EF4-FFF2-40B4-BE49-F238E27FC236}">
                <a16:creationId xmlns:a16="http://schemas.microsoft.com/office/drawing/2014/main" id="{F440B712-5B7A-944D-80A9-EB854505152B}"/>
              </a:ext>
            </a:extLst>
          </p:cNvPr>
          <p:cNvSpPr txBox="1"/>
          <p:nvPr/>
        </p:nvSpPr>
        <p:spPr>
          <a:xfrm>
            <a:off x="690832" y="1600587"/>
            <a:ext cx="10185715" cy="523220"/>
          </a:xfrm>
          <a:prstGeom prst="rect">
            <a:avLst/>
          </a:prstGeom>
          <a:noFill/>
        </p:spPr>
        <p:txBody>
          <a:bodyPr wrap="square" rtlCol="0">
            <a:spAutoFit/>
          </a:bodyPr>
          <a:lstStyle/>
          <a:p>
            <a:r>
              <a:rPr lang="en-US" sz="2800" dirty="0">
                <a:latin typeface="+mj-lt"/>
              </a:rPr>
              <a:t>We will use a small natural algebra of data:</a:t>
            </a:r>
          </a:p>
        </p:txBody>
      </p:sp>
      <p:sp>
        <p:nvSpPr>
          <p:cNvPr id="11" name="Rectangle 10">
            <a:extLst>
              <a:ext uri="{FF2B5EF4-FFF2-40B4-BE49-F238E27FC236}">
                <a16:creationId xmlns:a16="http://schemas.microsoft.com/office/drawing/2014/main" id="{D645E537-6849-054A-BB09-344D0CA73086}"/>
              </a:ext>
            </a:extLst>
          </p:cNvPr>
          <p:cNvSpPr/>
          <p:nvPr/>
        </p:nvSpPr>
        <p:spPr>
          <a:xfrm>
            <a:off x="487098" y="321383"/>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35D33F4-CC6D-DC4D-823B-8990DF070422}"/>
              </a:ext>
            </a:extLst>
          </p:cNvPr>
          <p:cNvSpPr/>
          <p:nvPr/>
        </p:nvSpPr>
        <p:spPr>
          <a:xfrm>
            <a:off x="487098" y="2331984"/>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C83820A-2A7E-4D48-AF4F-7F326E582B11}"/>
              </a:ext>
            </a:extLst>
          </p:cNvPr>
          <p:cNvSpPr txBox="1"/>
          <p:nvPr/>
        </p:nvSpPr>
        <p:spPr>
          <a:xfrm>
            <a:off x="623455" y="5857847"/>
            <a:ext cx="10185715" cy="523220"/>
          </a:xfrm>
          <a:prstGeom prst="rect">
            <a:avLst/>
          </a:prstGeom>
          <a:noFill/>
        </p:spPr>
        <p:txBody>
          <a:bodyPr wrap="square" rtlCol="0">
            <a:spAutoFit/>
          </a:bodyPr>
          <a:lstStyle/>
          <a:p>
            <a:r>
              <a:rPr lang="en-US" sz="2800" dirty="0">
                <a:latin typeface="+mj-lt"/>
              </a:rPr>
              <a:t>This is “pure data”.  It is “made of nothing.”</a:t>
            </a:r>
          </a:p>
        </p:txBody>
      </p:sp>
    </p:spTree>
    <p:extLst>
      <p:ext uri="{BB962C8B-B14F-4D97-AF65-F5344CB8AC3E}">
        <p14:creationId xmlns:p14="http://schemas.microsoft.com/office/powerpoint/2010/main" val="126545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956BA2-E051-6742-A3C5-BAE3513EC997}"/>
              </a:ext>
            </a:extLst>
          </p:cNvPr>
          <p:cNvSpPr/>
          <p:nvPr/>
        </p:nvSpPr>
        <p:spPr>
          <a:xfrm>
            <a:off x="690832" y="3710307"/>
            <a:ext cx="10580351" cy="1992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B815895-75EF-EF4C-951C-430CF7D09D43}"/>
              </a:ext>
            </a:extLst>
          </p:cNvPr>
          <p:cNvSpPr txBox="1"/>
          <p:nvPr/>
        </p:nvSpPr>
        <p:spPr>
          <a:xfrm>
            <a:off x="623455" y="421846"/>
            <a:ext cx="1018571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A </a:t>
            </a:r>
            <a:r>
              <a:rPr lang="en-US" sz="2800" b="1" dirty="0">
                <a:latin typeface="+mj-lt"/>
              </a:rPr>
              <a:t>definition</a:t>
            </a:r>
            <a:r>
              <a:rPr lang="en-US" sz="2800" dirty="0">
                <a:latin typeface="+mj-lt"/>
              </a:rPr>
              <a:t> is a partial function from coda to data.</a:t>
            </a:r>
          </a:p>
          <a:p>
            <a:pPr marL="285750" indent="-285750">
              <a:buFont typeface="Arial" panose="020B0604020202020204" pitchFamily="34" charset="0"/>
              <a:buChar char="•"/>
            </a:pPr>
            <a:r>
              <a:rPr lang="en-US" sz="2800" dirty="0">
                <a:latin typeface="+mj-lt"/>
              </a:rPr>
              <a:t>A valid </a:t>
            </a:r>
            <a:r>
              <a:rPr lang="en-US" sz="2800" b="1" dirty="0">
                <a:latin typeface="+mj-lt"/>
              </a:rPr>
              <a:t>context</a:t>
            </a:r>
            <a:r>
              <a:rPr lang="en-US" sz="2800" dirty="0">
                <a:latin typeface="+mj-lt"/>
              </a:rPr>
              <a:t> is a definition that has been accepted as valid. </a:t>
            </a:r>
            <a:endParaRPr lang="en-US" sz="3600" dirty="0">
              <a:latin typeface="+mj-lt"/>
            </a:endParaRP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6F594DC-0207-EF44-A14D-B5BBD35581AD}"/>
                  </a:ext>
                </a:extLst>
              </p:cNvPr>
              <p:cNvSpPr txBox="1"/>
              <p:nvPr/>
            </p:nvSpPr>
            <p:spPr>
              <a:xfrm>
                <a:off x="690832" y="2396691"/>
                <a:ext cx="10474474" cy="954107"/>
              </a:xfrm>
              <a:prstGeom prst="rect">
                <a:avLst/>
              </a:prstGeom>
              <a:noFill/>
            </p:spPr>
            <p:txBody>
              <a:bodyPr wrap="square" rtlCol="0">
                <a:spAutoFit/>
              </a:bodyPr>
              <a:lstStyle/>
              <a:p>
                <a:r>
                  <a:rPr lang="en-US" sz="2800" dirty="0">
                    <a:latin typeface="+mj-lt"/>
                  </a:rPr>
                  <a:t>A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B  =  A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a:t>
                </a:r>
              </a:p>
              <a:p>
                <a:r>
                  <a:rPr lang="en-US" sz="2800" dirty="0">
                    <a:latin typeface="+mj-lt"/>
                  </a:rPr>
                  <a:t>A :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 B  =  A :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 </a:t>
                </a:r>
              </a:p>
            </p:txBody>
          </p:sp>
        </mc:Choice>
        <mc:Fallback>
          <p:sp>
            <p:nvSpPr>
              <p:cNvPr id="10" name="TextBox 9">
                <a:extLst>
                  <a:ext uri="{FF2B5EF4-FFF2-40B4-BE49-F238E27FC236}">
                    <a16:creationId xmlns:a16="http://schemas.microsoft.com/office/drawing/2014/main" id="{96F594DC-0207-EF44-A14D-B5BBD35581AD}"/>
                  </a:ext>
                </a:extLst>
              </p:cNvPr>
              <p:cNvSpPr txBox="1">
                <a:spLocks noRot="1" noChangeAspect="1" noMove="1" noResize="1" noEditPoints="1" noAdjustHandles="1" noChangeArrowheads="1" noChangeShapeType="1" noTextEdit="1"/>
              </p:cNvSpPr>
              <p:nvPr/>
            </p:nvSpPr>
            <p:spPr>
              <a:xfrm>
                <a:off x="690832" y="2396691"/>
                <a:ext cx="10474474" cy="954107"/>
              </a:xfrm>
              <a:prstGeom prst="rect">
                <a:avLst/>
              </a:prstGeom>
              <a:blipFill>
                <a:blip r:embed="rId2"/>
                <a:stretch>
                  <a:fillRect l="-1090" t="-6579" b="-157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440B712-5B7A-944D-80A9-EB854505152B}"/>
                  </a:ext>
                </a:extLst>
              </p:cNvPr>
              <p:cNvSpPr txBox="1"/>
              <p:nvPr/>
            </p:nvSpPr>
            <p:spPr>
              <a:xfrm>
                <a:off x="690832" y="1600587"/>
                <a:ext cx="10185715" cy="523220"/>
              </a:xfrm>
              <a:prstGeom prst="rect">
                <a:avLst/>
              </a:prstGeom>
              <a:noFill/>
            </p:spPr>
            <p:txBody>
              <a:bodyPr wrap="square" rtlCol="0">
                <a:spAutoFit/>
              </a:bodyPr>
              <a:lstStyle/>
              <a:p>
                <a:r>
                  <a:rPr lang="en-US" sz="2800" dirty="0">
                    <a:latin typeface="+mj-lt"/>
                  </a:rPr>
                  <a:t>Given a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0" smtClean="0">
                        <a:latin typeface="Cambria Math" panose="02040503050406030204" pitchFamily="18" charset="0"/>
                        <a:ea typeface="Cambria Math" panose="02040503050406030204" pitchFamily="18" charset="0"/>
                      </a:rPr>
                      <m:t>, </m:t>
                    </m:r>
                  </m:oMath>
                </a14:m>
                <a:r>
                  <a:rPr lang="en-US" sz="2800" dirty="0">
                    <a:latin typeface="+mj-lt"/>
                  </a:rPr>
                  <a:t>equality of data is defined by</a:t>
                </a:r>
              </a:p>
            </p:txBody>
          </p:sp>
        </mc:Choice>
        <mc:Fallback>
          <p:sp>
            <p:nvSpPr>
              <p:cNvPr id="7" name="TextBox 6">
                <a:extLst>
                  <a:ext uri="{FF2B5EF4-FFF2-40B4-BE49-F238E27FC236}">
                    <a16:creationId xmlns:a16="http://schemas.microsoft.com/office/drawing/2014/main" id="{F440B712-5B7A-944D-80A9-EB854505152B}"/>
                  </a:ext>
                </a:extLst>
              </p:cNvPr>
              <p:cNvSpPr txBox="1">
                <a:spLocks noRot="1" noChangeAspect="1" noMove="1" noResize="1" noEditPoints="1" noAdjustHandles="1" noChangeArrowheads="1" noChangeShapeType="1" noTextEdit="1"/>
              </p:cNvSpPr>
              <p:nvPr/>
            </p:nvSpPr>
            <p:spPr>
              <a:xfrm>
                <a:off x="690832" y="1600587"/>
                <a:ext cx="10185715" cy="523220"/>
              </a:xfrm>
              <a:prstGeom prst="rect">
                <a:avLst/>
              </a:prstGeom>
              <a:blipFill>
                <a:blip r:embed="rId3"/>
                <a:stretch>
                  <a:fillRect l="-1121" t="-11905" b="-309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BB4807A-7FF0-AE43-9340-680FC5D873D2}"/>
                  </a:ext>
                </a:extLst>
              </p:cNvPr>
              <p:cNvSpPr txBox="1"/>
              <p:nvPr/>
            </p:nvSpPr>
            <p:spPr>
              <a:xfrm>
                <a:off x="719707" y="3768057"/>
                <a:ext cx="10753607" cy="1815882"/>
              </a:xfrm>
              <a:prstGeom prst="rect">
                <a:avLst/>
              </a:prstGeom>
              <a:noFill/>
            </p:spPr>
            <p:txBody>
              <a:bodyPr wrap="square" rtlCol="0">
                <a:spAutoFit/>
              </a:bodyPr>
              <a:lstStyle/>
              <a:p>
                <a:r>
                  <a:rPr lang="en-US" sz="2800" b="1" dirty="0">
                    <a:solidFill>
                      <a:srgbClr val="0070C0"/>
                    </a:solidFill>
                    <a:latin typeface="+mj-lt"/>
                  </a:rPr>
                  <a:t>The Axiom of Definition:</a:t>
                </a:r>
              </a:p>
              <a:p>
                <a:pPr marL="971550" lvl="1" indent="-514350">
                  <a:buFont typeface="+mj-lt"/>
                  <a:buAutoNum type="alphaLcParenR"/>
                </a:pPr>
                <a:r>
                  <a:rPr lang="en-US" sz="2800" dirty="0">
                    <a:latin typeface="+mj-lt"/>
                  </a:rPr>
                  <a:t>The empty definition is a valid context.</a:t>
                </a:r>
              </a:p>
              <a:p>
                <a:pPr marL="971550" lvl="1" indent="-514350">
                  <a:buFont typeface="+mj-lt"/>
                  <a:buAutoNum type="alphaLcParenR"/>
                </a:pPr>
                <a:r>
                  <a:rPr lang="en-US" sz="2800" dirty="0">
                    <a:latin typeface="+mj-lt"/>
                  </a:rPr>
                  <a:t>Given a valid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oMath>
                </a14:m>
                <a:r>
                  <a:rPr lang="en-US" sz="2800" dirty="0">
                    <a:latin typeface="+mj-lt"/>
                  </a:rPr>
                  <a:t> if definition</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sSup>
                      <m:sSupPr>
                        <m:ctrlPr>
                          <a:rPr lang="en-US" sz="2800" b="0" i="0"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0" smtClean="0">
                            <a:latin typeface="Cambria Math" panose="02040503050406030204" pitchFamily="18" charset="0"/>
                            <a:ea typeface="Cambria Math" panose="02040503050406030204" pitchFamily="18" charset="0"/>
                          </a:rPr>
                          <m:t>′</m:t>
                        </m:r>
                      </m:sup>
                    </m:sSup>
                  </m:oMath>
                </a14:m>
                <a:r>
                  <a:rPr lang="en-US" sz="2800" dirty="0">
                    <a:latin typeface="+mj-lt"/>
                  </a:rPr>
                  <a:t> has a domain which is disjoint from the domain of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then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1" smtClean="0">
                            <a:latin typeface="Cambria Math" panose="02040503050406030204" pitchFamily="18" charset="0"/>
                            <a:ea typeface="Cambria Math" panose="02040503050406030204" pitchFamily="18" charset="0"/>
                          </a:rPr>
                          <m:t>′</m:t>
                        </m:r>
                      </m:sup>
                    </m:sSup>
                  </m:oMath>
                </a14:m>
                <a:r>
                  <a:rPr lang="en-US" sz="2800" dirty="0">
                    <a:latin typeface="+mj-lt"/>
                  </a:rPr>
                  <a:t>is also a valid context.</a:t>
                </a:r>
              </a:p>
            </p:txBody>
          </p:sp>
        </mc:Choice>
        <mc:Fallback>
          <p:sp>
            <p:nvSpPr>
              <p:cNvPr id="8" name="TextBox 7">
                <a:extLst>
                  <a:ext uri="{FF2B5EF4-FFF2-40B4-BE49-F238E27FC236}">
                    <a16:creationId xmlns:a16="http://schemas.microsoft.com/office/drawing/2014/main" id="{DBB4807A-7FF0-AE43-9340-680FC5D873D2}"/>
                  </a:ext>
                </a:extLst>
              </p:cNvPr>
              <p:cNvSpPr txBox="1">
                <a:spLocks noRot="1" noChangeAspect="1" noMove="1" noResize="1" noEditPoints="1" noAdjustHandles="1" noChangeArrowheads="1" noChangeShapeType="1" noTextEdit="1"/>
              </p:cNvSpPr>
              <p:nvPr/>
            </p:nvSpPr>
            <p:spPr>
              <a:xfrm>
                <a:off x="719707" y="3768057"/>
                <a:ext cx="10753607" cy="1815882"/>
              </a:xfrm>
              <a:prstGeom prst="rect">
                <a:avLst/>
              </a:prstGeom>
              <a:blipFill>
                <a:blip r:embed="rId4"/>
                <a:stretch>
                  <a:fillRect l="-1181"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DBAB8E0-AB85-7543-8613-C2B33BF99079}"/>
              </a:ext>
            </a:extLst>
          </p:cNvPr>
          <p:cNvSpPr txBox="1"/>
          <p:nvPr/>
        </p:nvSpPr>
        <p:spPr>
          <a:xfrm>
            <a:off x="690831" y="6062249"/>
            <a:ext cx="10185715" cy="523220"/>
          </a:xfrm>
          <a:prstGeom prst="rect">
            <a:avLst/>
          </a:prstGeom>
          <a:noFill/>
        </p:spPr>
        <p:txBody>
          <a:bodyPr wrap="square" rtlCol="0">
            <a:spAutoFit/>
          </a:bodyPr>
          <a:lstStyle/>
          <a:p>
            <a:r>
              <a:rPr lang="en-US" sz="2800" dirty="0">
                <a:latin typeface="+mj-lt"/>
              </a:rPr>
              <a:t>That’s it.  There is only one axiom.</a:t>
            </a:r>
          </a:p>
        </p:txBody>
      </p:sp>
    </p:spTree>
    <p:extLst>
      <p:ext uri="{BB962C8B-B14F-4D97-AF65-F5344CB8AC3E}">
        <p14:creationId xmlns:p14="http://schemas.microsoft.com/office/powerpoint/2010/main" val="235881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47DCA62-F3BB-E440-A2E9-C4A4052CFFDB}"/>
                  </a:ext>
                </a:extLst>
              </p:cNvPr>
              <p:cNvSpPr txBox="1"/>
              <p:nvPr/>
            </p:nvSpPr>
            <p:spPr>
              <a:xfrm>
                <a:off x="808523" y="998569"/>
                <a:ext cx="10886173" cy="4401205"/>
              </a:xfrm>
              <a:prstGeom prst="rect">
                <a:avLst/>
              </a:prstGeom>
              <a:noFill/>
            </p:spPr>
            <p:txBody>
              <a:bodyPr wrap="square" rtlCol="0">
                <a:spAutoFit/>
              </a:bodyPr>
              <a:lstStyle/>
              <a:p>
                <a:pPr marL="514350" indent="-514350">
                  <a:buFont typeface="+mj-lt"/>
                  <a:buAutoNum type="arabicPeriod"/>
                </a:pPr>
                <a:r>
                  <a:rPr lang="en-US" sz="2800" dirty="0">
                    <a:latin typeface="+mj-lt"/>
                  </a:rPr>
                  <a:t>Reversing the order of data</a:t>
                </a:r>
              </a:p>
              <a:p>
                <a:pPr marL="971550" lvl="1" indent="-514350">
                  <a:buFont typeface="Arial" panose="020B0604020202020204" pitchFamily="34" charset="0"/>
                  <a:buChar char="•"/>
                </a:pPr>
                <a:r>
                  <a:rPr lang="en-US" sz="2800" dirty="0">
                    <a:latin typeface="+mj-lt"/>
                  </a:rPr>
                  <a:t>(rev : A B)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(rev : B) (rev : A) </a:t>
                </a:r>
              </a:p>
              <a:p>
                <a:pPr marL="971550" lvl="1" indent="-514350">
                  <a:buFont typeface="Arial" panose="020B0604020202020204" pitchFamily="34" charset="0"/>
                  <a:buChar char="•"/>
                </a:pPr>
                <a:r>
                  <a:rPr lang="en-US" sz="2800" dirty="0">
                    <a:latin typeface="+mj-lt"/>
                  </a:rPr>
                  <a:t>(rev : a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  if a is an </a:t>
                </a:r>
                <a:r>
                  <a:rPr lang="en-US" sz="2800" b="1" dirty="0">
                    <a:solidFill>
                      <a:srgbClr val="0070C0"/>
                    </a:solidFill>
                    <a:latin typeface="+mj-lt"/>
                  </a:rPr>
                  <a:t>atom</a:t>
                </a:r>
              </a:p>
              <a:p>
                <a:pPr marL="971550" lvl="1" indent="-514350">
                  <a:buFont typeface="Arial" panose="020B0604020202020204" pitchFamily="34" charset="0"/>
                  <a:buChar char="•"/>
                </a:pPr>
                <a:r>
                  <a:rPr lang="en-US" sz="2800" dirty="0">
                    <a:latin typeface="+mj-lt"/>
                  </a:rPr>
                  <a:t>(rev : ()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p>
              <a:p>
                <a:pPr marL="514350" indent="-514350">
                  <a:buFont typeface="+mj-lt"/>
                  <a:buAutoNum type="arabicPeriod"/>
                </a:pPr>
                <a:r>
                  <a:rPr lang="en-US" sz="2800" dirty="0">
                    <a:latin typeface="+mj-lt"/>
                  </a:rPr>
                  <a:t>Typical combinatorics</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B C)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r>
                  <a:rPr lang="en-US" sz="2800" dirty="0" err="1">
                    <a:latin typeface="+mj-lt"/>
                  </a:rPr>
                  <a:t>ap</a:t>
                </a:r>
                <a:r>
                  <a:rPr lang="en-US" sz="2800" dirty="0">
                    <a:latin typeface="+mj-lt"/>
                  </a:rPr>
                  <a:t> A:B) (</a:t>
                </a:r>
                <a:r>
                  <a:rPr lang="en-US" sz="2800" dirty="0" err="1">
                    <a:latin typeface="+mj-lt"/>
                  </a:rPr>
                  <a:t>ap</a:t>
                </a:r>
                <a:r>
                  <a:rPr lang="en-US" sz="2800" dirty="0">
                    <a:latin typeface="+mj-lt"/>
                  </a:rPr>
                  <a:t> A : C)</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b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r>
                  <a:rPr lang="en-US" sz="2800" dirty="0" err="1">
                    <a:latin typeface="+mj-lt"/>
                  </a:rPr>
                  <a:t>A:b</a:t>
                </a:r>
                <a:r>
                  <a:rPr lang="en-US" sz="2800" dirty="0">
                    <a:latin typeface="+mj-lt"/>
                  </a:rPr>
                  <a:t> if b is an </a:t>
                </a:r>
                <a:r>
                  <a:rPr lang="en-US" sz="2800" b="1" dirty="0">
                    <a:solidFill>
                      <a:srgbClr val="0070C0"/>
                    </a:solidFill>
                    <a:latin typeface="+mj-lt"/>
                  </a:rPr>
                  <a:t>atom</a:t>
                </a:r>
                <a:r>
                  <a:rPr lang="en-US" sz="2800" dirty="0">
                    <a:latin typeface="+mj-lt"/>
                  </a:rPr>
                  <a:t> </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p>
              <a:p>
                <a:pPr marL="514350" indent="-514350">
                  <a:buFont typeface="+mj-lt"/>
                  <a:buAutoNum type="arabicPeriod"/>
                </a:pPr>
                <a:r>
                  <a:rPr lang="en-US" sz="2800" dirty="0">
                    <a:latin typeface="+mj-lt"/>
                  </a:rPr>
                  <a:t>The natural numbers</a:t>
                </a:r>
              </a:p>
              <a:p>
                <a:pPr marL="971550" lvl="1" indent="-514350">
                  <a:buFont typeface="Arial" panose="020B0604020202020204" pitchFamily="34" charset="0"/>
                  <a:buChar char="•"/>
                </a:pPr>
                <a:r>
                  <a:rPr lang="en-US" sz="2800" dirty="0">
                    <a:latin typeface="+mj-lt"/>
                  </a:rPr>
                  <a:t>(</a:t>
                </a:r>
                <a:r>
                  <a:rPr lang="en-US" sz="2800" dirty="0" err="1">
                    <a:latin typeface="+mj-lt"/>
                  </a:rPr>
                  <a:t>nat:n</a:t>
                </a:r>
                <a:r>
                  <a:rPr lang="en-US" sz="2800" dirty="0">
                    <a:latin typeface="+mj-lt"/>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n (nat:n+1)</a:t>
                </a:r>
              </a:p>
            </p:txBody>
          </p:sp>
        </mc:Choice>
        <mc:Fallback>
          <p:sp>
            <p:nvSpPr>
              <p:cNvPr id="2" name="TextBox 1">
                <a:extLst>
                  <a:ext uri="{FF2B5EF4-FFF2-40B4-BE49-F238E27FC236}">
                    <a16:creationId xmlns:a16="http://schemas.microsoft.com/office/drawing/2014/main" id="{347DCA62-F3BB-E440-A2E9-C4A4052CFFDB}"/>
                  </a:ext>
                </a:extLst>
              </p:cNvPr>
              <p:cNvSpPr txBox="1">
                <a:spLocks noRot="1" noChangeAspect="1" noMove="1" noResize="1" noEditPoints="1" noAdjustHandles="1" noChangeArrowheads="1" noChangeShapeType="1" noTextEdit="1"/>
              </p:cNvSpPr>
              <p:nvPr/>
            </p:nvSpPr>
            <p:spPr>
              <a:xfrm>
                <a:off x="808523" y="998569"/>
                <a:ext cx="10886173" cy="4401205"/>
              </a:xfrm>
              <a:prstGeom prst="rect">
                <a:avLst/>
              </a:prstGeom>
              <a:blipFill>
                <a:blip r:embed="rId2"/>
                <a:stretch>
                  <a:fillRect l="-1166" t="-1729" b="-28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F800AC1-81EA-0744-A0AC-245CA8F86552}"/>
                  </a:ext>
                </a:extLst>
              </p:cNvPr>
              <p:cNvSpPr txBox="1"/>
              <p:nvPr/>
            </p:nvSpPr>
            <p:spPr>
              <a:xfrm>
                <a:off x="604788" y="5695698"/>
                <a:ext cx="9615638" cy="523220"/>
              </a:xfrm>
              <a:prstGeom prst="rect">
                <a:avLst/>
              </a:prstGeom>
              <a:noFill/>
            </p:spPr>
            <p:txBody>
              <a:bodyPr wrap="square" rtlCol="0">
                <a:spAutoFit/>
              </a:bodyPr>
              <a:lstStyle/>
              <a:p>
                <a:r>
                  <a:rPr lang="en-US" sz="2800" dirty="0">
                    <a:latin typeface="+mj-lt"/>
                  </a:rPr>
                  <a:t>Data A is an </a:t>
                </a:r>
                <a:r>
                  <a:rPr lang="en-US" sz="2800" b="1" dirty="0">
                    <a:solidFill>
                      <a:srgbClr val="0070C0"/>
                    </a:solidFill>
                    <a:latin typeface="+mj-lt"/>
                  </a:rPr>
                  <a:t>atom</a:t>
                </a:r>
                <a:r>
                  <a:rPr lang="en-US" sz="2800" dirty="0">
                    <a:latin typeface="+mj-lt"/>
                  </a:rPr>
                  <a:t> if the length of A is 1 and if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(A) = A.</a:t>
                </a:r>
              </a:p>
            </p:txBody>
          </p:sp>
        </mc:Choice>
        <mc:Fallback>
          <p:sp>
            <p:nvSpPr>
              <p:cNvPr id="4" name="TextBox 3">
                <a:extLst>
                  <a:ext uri="{FF2B5EF4-FFF2-40B4-BE49-F238E27FC236}">
                    <a16:creationId xmlns:a16="http://schemas.microsoft.com/office/drawing/2014/main" id="{6F800AC1-81EA-0744-A0AC-245CA8F86552}"/>
                  </a:ext>
                </a:extLst>
              </p:cNvPr>
              <p:cNvSpPr txBox="1">
                <a:spLocks noRot="1" noChangeAspect="1" noMove="1" noResize="1" noEditPoints="1" noAdjustHandles="1" noChangeArrowheads="1" noChangeShapeType="1" noTextEdit="1"/>
              </p:cNvSpPr>
              <p:nvPr/>
            </p:nvSpPr>
            <p:spPr>
              <a:xfrm>
                <a:off x="604788" y="5695698"/>
                <a:ext cx="9615638" cy="523220"/>
              </a:xfrm>
              <a:prstGeom prst="rect">
                <a:avLst/>
              </a:prstGeom>
              <a:blipFill>
                <a:blip r:embed="rId3"/>
                <a:stretch>
                  <a:fillRect l="-1453" t="-9302" b="-2790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81885D5-856E-EA4D-BA68-2B6E27B62E34}"/>
              </a:ext>
            </a:extLst>
          </p:cNvPr>
          <p:cNvSpPr txBox="1"/>
          <p:nvPr/>
        </p:nvSpPr>
        <p:spPr>
          <a:xfrm>
            <a:off x="604788" y="263092"/>
            <a:ext cx="9615638" cy="523220"/>
          </a:xfrm>
          <a:prstGeom prst="rect">
            <a:avLst/>
          </a:prstGeom>
          <a:noFill/>
        </p:spPr>
        <p:txBody>
          <a:bodyPr wrap="square" rtlCol="0">
            <a:spAutoFit/>
          </a:bodyPr>
          <a:lstStyle/>
          <a:p>
            <a:r>
              <a:rPr lang="en-US" sz="2800" dirty="0">
                <a:latin typeface="+mj-lt"/>
              </a:rPr>
              <a:t>Typical definitions with disjoint domains:</a:t>
            </a:r>
          </a:p>
        </p:txBody>
      </p:sp>
      <p:sp>
        <p:nvSpPr>
          <p:cNvPr id="13" name="Rectangle 12">
            <a:extLst>
              <a:ext uri="{FF2B5EF4-FFF2-40B4-BE49-F238E27FC236}">
                <a16:creationId xmlns:a16="http://schemas.microsoft.com/office/drawing/2014/main" id="{0C81ED2A-83C8-1A46-87AE-132CBEBDA38A}"/>
              </a:ext>
            </a:extLst>
          </p:cNvPr>
          <p:cNvSpPr/>
          <p:nvPr/>
        </p:nvSpPr>
        <p:spPr>
          <a:xfrm>
            <a:off x="604788" y="5657698"/>
            <a:ext cx="8067574" cy="666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752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30EF9-C19D-F648-BFA3-DC2F112EA62B}"/>
              </a:ext>
            </a:extLst>
          </p:cNvPr>
          <p:cNvPicPr>
            <a:picLocks noChangeAspect="1"/>
          </p:cNvPicPr>
          <p:nvPr/>
        </p:nvPicPr>
        <p:blipFill>
          <a:blip r:embed="rId2"/>
          <a:stretch>
            <a:fillRect/>
          </a:stretch>
        </p:blipFill>
        <p:spPr>
          <a:xfrm>
            <a:off x="5736476" y="882161"/>
            <a:ext cx="6350016" cy="2648348"/>
          </a:xfrm>
          <a:prstGeom prst="rect">
            <a:avLst/>
          </a:prstGeom>
        </p:spPr>
      </p:pic>
      <p:pic>
        <p:nvPicPr>
          <p:cNvPr id="8" name="Picture 7">
            <a:extLst>
              <a:ext uri="{FF2B5EF4-FFF2-40B4-BE49-F238E27FC236}">
                <a16:creationId xmlns:a16="http://schemas.microsoft.com/office/drawing/2014/main" id="{0E133C49-41CC-8044-954D-1482F6048FF9}"/>
              </a:ext>
            </a:extLst>
          </p:cNvPr>
          <p:cNvPicPr>
            <a:picLocks noChangeAspect="1"/>
          </p:cNvPicPr>
          <p:nvPr/>
        </p:nvPicPr>
        <p:blipFill>
          <a:blip r:embed="rId3"/>
          <a:stretch>
            <a:fillRect/>
          </a:stretch>
        </p:blipFill>
        <p:spPr>
          <a:xfrm>
            <a:off x="0" y="3981912"/>
            <a:ext cx="12192000" cy="2077561"/>
          </a:xfrm>
          <a:prstGeom prst="rect">
            <a:avLst/>
          </a:prstGeom>
        </p:spPr>
      </p:pic>
      <p:sp>
        <p:nvSpPr>
          <p:cNvPr id="9" name="TextBox 8">
            <a:extLst>
              <a:ext uri="{FF2B5EF4-FFF2-40B4-BE49-F238E27FC236}">
                <a16:creationId xmlns:a16="http://schemas.microsoft.com/office/drawing/2014/main" id="{2EB0D9A6-A89E-E14E-B23D-B9E6F37A7B81}"/>
              </a:ext>
            </a:extLst>
          </p:cNvPr>
          <p:cNvSpPr txBox="1"/>
          <p:nvPr/>
        </p:nvSpPr>
        <p:spPr>
          <a:xfrm>
            <a:off x="304800" y="1178233"/>
            <a:ext cx="5326168" cy="2246769"/>
          </a:xfrm>
          <a:prstGeom prst="rect">
            <a:avLst/>
          </a:prstGeom>
          <a:noFill/>
        </p:spPr>
        <p:txBody>
          <a:bodyPr wrap="square" rtlCol="0">
            <a:spAutoFit/>
          </a:bodyPr>
          <a:lstStyle/>
          <a:p>
            <a:r>
              <a:rPr lang="en-US" sz="2800" dirty="0">
                <a:latin typeface="+mj-lt"/>
              </a:rPr>
              <a:t>The 0 and 1 bit, bit sequences, byte sequences, functions, variables, categories, morphisms, types, theorems, language expressions,… are represented by pure data. </a:t>
            </a:r>
          </a:p>
        </p:txBody>
      </p:sp>
    </p:spTree>
    <p:extLst>
      <p:ext uri="{BB962C8B-B14F-4D97-AF65-F5344CB8AC3E}">
        <p14:creationId xmlns:p14="http://schemas.microsoft.com/office/powerpoint/2010/main" val="389496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FC455-3AAD-4442-9567-37E5CC921146}"/>
              </a:ext>
            </a:extLst>
          </p:cNvPr>
          <p:cNvSpPr txBox="1"/>
          <p:nvPr/>
        </p:nvSpPr>
        <p:spPr>
          <a:xfrm>
            <a:off x="514796" y="384313"/>
            <a:ext cx="11031415" cy="3416320"/>
          </a:xfrm>
          <a:prstGeom prst="rect">
            <a:avLst/>
          </a:prstGeom>
          <a:noFill/>
        </p:spPr>
        <p:txBody>
          <a:bodyPr wrap="square" rtlCol="0">
            <a:spAutoFit/>
          </a:bodyPr>
          <a:lstStyle/>
          <a:p>
            <a:r>
              <a:rPr lang="en-US" sz="2400" dirty="0">
                <a:latin typeface="+mj-lt"/>
              </a:rPr>
              <a:t>Within coda, all items of mathematics or computing are merely different kinds of data as we have defined.  This means, roughly speaking, that any mathematical question will be of the form</a:t>
            </a:r>
          </a:p>
          <a:p>
            <a:endParaRPr lang="en-US" sz="2400" dirty="0">
              <a:latin typeface="+mj-lt"/>
            </a:endParaRPr>
          </a:p>
          <a:p>
            <a:r>
              <a:rPr lang="en-US" sz="2400" dirty="0">
                <a:latin typeface="+mj-lt"/>
              </a:rPr>
              <a:t>      Is data A equal to data B?</a:t>
            </a:r>
          </a:p>
          <a:p>
            <a:endParaRPr lang="en-US" sz="2400" dirty="0">
              <a:latin typeface="+mj-lt"/>
            </a:endParaRPr>
          </a:p>
          <a:p>
            <a:r>
              <a:rPr lang="en-US" sz="2400" dirty="0">
                <a:latin typeface="+mj-lt"/>
              </a:rPr>
              <a:t>Since the answer to this question A=B is also data, the answer to this question should be deducible from the concrete data (= A : B) suggesting that “logic” should be the coarsest classification of data in general. </a:t>
            </a:r>
          </a:p>
        </p:txBody>
      </p:sp>
      <p:sp>
        <p:nvSpPr>
          <p:cNvPr id="3" name="TextBox 2">
            <a:extLst>
              <a:ext uri="{FF2B5EF4-FFF2-40B4-BE49-F238E27FC236}">
                <a16:creationId xmlns:a16="http://schemas.microsoft.com/office/drawing/2014/main" id="{0D29AE80-BD06-DF49-9ECC-9C91AF4CB11C}"/>
              </a:ext>
            </a:extLst>
          </p:cNvPr>
          <p:cNvSpPr txBox="1"/>
          <p:nvPr/>
        </p:nvSpPr>
        <p:spPr>
          <a:xfrm>
            <a:off x="1858617" y="4263886"/>
            <a:ext cx="8030818"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true</a:t>
            </a:r>
            <a:r>
              <a:rPr lang="en-US" sz="2800" dirty="0">
                <a:latin typeface="+mj-lt"/>
              </a:rPr>
              <a:t> if A is equal to the empty data.</a:t>
            </a:r>
          </a:p>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false</a:t>
            </a:r>
            <a:r>
              <a:rPr lang="en-US" sz="2800" dirty="0">
                <a:latin typeface="+mj-lt"/>
              </a:rPr>
              <a:t> if A as a sequence contains an atom.</a:t>
            </a:r>
          </a:p>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undecided</a:t>
            </a:r>
            <a:r>
              <a:rPr lang="en-US" sz="2800" dirty="0">
                <a:latin typeface="+mj-lt"/>
              </a:rPr>
              <a:t> otherwise.</a:t>
            </a:r>
          </a:p>
        </p:txBody>
      </p:sp>
      <p:sp>
        <p:nvSpPr>
          <p:cNvPr id="4" name="Rectangle 3">
            <a:extLst>
              <a:ext uri="{FF2B5EF4-FFF2-40B4-BE49-F238E27FC236}">
                <a16:creationId xmlns:a16="http://schemas.microsoft.com/office/drawing/2014/main" id="{0452E3AA-89CB-134D-99ED-65628B5D598E}"/>
              </a:ext>
            </a:extLst>
          </p:cNvPr>
          <p:cNvSpPr/>
          <p:nvPr/>
        </p:nvSpPr>
        <p:spPr>
          <a:xfrm>
            <a:off x="1560443" y="4147504"/>
            <a:ext cx="8328992"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560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81885D5-856E-EA4D-BA68-2B6E27B62E34}"/>
                  </a:ext>
                </a:extLst>
              </p:cNvPr>
              <p:cNvSpPr txBox="1"/>
              <p:nvPr/>
            </p:nvSpPr>
            <p:spPr>
              <a:xfrm>
                <a:off x="818861" y="620646"/>
                <a:ext cx="10312965" cy="4708981"/>
              </a:xfrm>
              <a:prstGeom prst="rect">
                <a:avLst/>
              </a:prstGeom>
              <a:noFill/>
            </p:spPr>
            <p:txBody>
              <a:bodyPr wrap="square" rtlCol="0">
                <a:spAutoFit/>
              </a:bodyPr>
              <a:lstStyle/>
              <a:p>
                <a:r>
                  <a:rPr lang="en-US" sz="2400" dirty="0">
                    <a:latin typeface="+mj-lt"/>
                    <a:sym typeface="Wingdings" pitchFamily="2" charset="2"/>
                  </a:rPr>
                  <a:t>Notice that logic is directly visible in the duality between () and (:) in pure data.  Since “everything is made of (:)”, a definition</a:t>
                </a:r>
              </a:p>
              <a:p>
                <a:endParaRPr lang="en-US" sz="3600" i="1" dirty="0">
                  <a:latin typeface="Cambria Math" panose="02040503050406030204" pitchFamily="18" charset="0"/>
                  <a:sym typeface="Wingdings" pitchFamily="2" charset="2"/>
                </a:endParaRPr>
              </a:p>
              <a:p>
                <a:pPr/>
                <a14:m>
                  <m:oMathPara xmlns:m="http://schemas.openxmlformats.org/officeDocument/2006/math">
                    <m:oMathParaPr>
                      <m:jc m:val="left"/>
                    </m:oMathParaPr>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 )</m:t>
                      </m:r>
                    </m:oMath>
                  </m:oMathPara>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would cause all data to collapse to the empty data. The alternative </a:t>
                </a:r>
              </a:p>
              <a:p>
                <a:endParaRPr lang="en-US" sz="2400" b="0" i="1" dirty="0">
                  <a:latin typeface="+mj-lt"/>
                  <a:sym typeface="Wingdings" pitchFamily="2" charset="2"/>
                </a:endParaRPr>
              </a:p>
              <a:p>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m:t>
                    </m:r>
                  </m:oMath>
                </a14:m>
                <a:r>
                  <a:rPr lang="en-US" sz="3600" b="0" dirty="0">
                    <a:sym typeface="Wingdings" pitchFamily="2" charset="2"/>
                  </a:rPr>
                  <a:t> </a:t>
                </a:r>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oMath>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Makes (:) into an atom which can never be modified by a future definition.</a:t>
                </a:r>
              </a:p>
            </p:txBody>
          </p:sp>
        </mc:Choice>
        <mc:Fallback>
          <p:sp>
            <p:nvSpPr>
              <p:cNvPr id="12" name="TextBox 11">
                <a:extLst>
                  <a:ext uri="{FF2B5EF4-FFF2-40B4-BE49-F238E27FC236}">
                    <a16:creationId xmlns:a16="http://schemas.microsoft.com/office/drawing/2014/main" id="{D81885D5-856E-EA4D-BA68-2B6E27B62E34}"/>
                  </a:ext>
                </a:extLst>
              </p:cNvPr>
              <p:cNvSpPr txBox="1">
                <a:spLocks noRot="1" noChangeAspect="1" noMove="1" noResize="1" noEditPoints="1" noAdjustHandles="1" noChangeArrowheads="1" noChangeShapeType="1" noTextEdit="1"/>
              </p:cNvSpPr>
              <p:nvPr/>
            </p:nvSpPr>
            <p:spPr>
              <a:xfrm>
                <a:off x="818861" y="620646"/>
                <a:ext cx="10312965" cy="4708981"/>
              </a:xfrm>
              <a:prstGeom prst="rect">
                <a:avLst/>
              </a:prstGeom>
              <a:blipFill>
                <a:blip r:embed="rId2"/>
                <a:stretch>
                  <a:fillRect l="-737" t="-806" b="-1882"/>
                </a:stretch>
              </a:blipFill>
            </p:spPr>
            <p:txBody>
              <a:bodyPr/>
              <a:lstStyle/>
              <a:p>
                <a:r>
                  <a:rPr lang="en-US">
                    <a:noFill/>
                  </a:rPr>
                  <a:t> </a:t>
                </a:r>
              </a:p>
            </p:txBody>
          </p:sp>
        </mc:Fallback>
      </mc:AlternateContent>
    </p:spTree>
    <p:extLst>
      <p:ext uri="{BB962C8B-B14F-4D97-AF65-F5344CB8AC3E}">
        <p14:creationId xmlns:p14="http://schemas.microsoft.com/office/powerpoint/2010/main" val="156946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9105AF-9495-C446-AE19-B00E1AC44403}"/>
              </a:ext>
            </a:extLst>
          </p:cNvPr>
          <p:cNvSpPr/>
          <p:nvPr/>
        </p:nvSpPr>
        <p:spPr>
          <a:xfrm>
            <a:off x="932621" y="297244"/>
            <a:ext cx="10437745" cy="830997"/>
          </a:xfrm>
          <a:prstGeom prst="rect">
            <a:avLst/>
          </a:prstGeom>
        </p:spPr>
        <p:txBody>
          <a:bodyPr wrap="square">
            <a:spAutoFit/>
          </a:bodyPr>
          <a:lstStyle/>
          <a:p>
            <a:r>
              <a:rPr lang="en-US" sz="2400" dirty="0">
                <a:latin typeface="+mj-lt"/>
                <a:sym typeface="Wingdings" pitchFamily="2" charset="2"/>
              </a:rPr>
              <a:t>Since any added definitions must avoid the domain of any existing definition, being an atom is permanent.  </a:t>
            </a:r>
          </a:p>
        </p:txBody>
      </p:sp>
      <p:sp>
        <p:nvSpPr>
          <p:cNvPr id="3" name="Rectangle 2">
            <a:extLst>
              <a:ext uri="{FF2B5EF4-FFF2-40B4-BE49-F238E27FC236}">
                <a16:creationId xmlns:a16="http://schemas.microsoft.com/office/drawing/2014/main" id="{7E1EB187-A19B-6C43-AFC1-7693F1A3458D}"/>
              </a:ext>
            </a:extLst>
          </p:cNvPr>
          <p:cNvSpPr/>
          <p:nvPr/>
        </p:nvSpPr>
        <p:spPr>
          <a:xfrm>
            <a:off x="1020418" y="1648097"/>
            <a:ext cx="8709991"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mj-lt"/>
                <a:sym typeface="Wingdings" pitchFamily="2" charset="2"/>
              </a:rPr>
              <a:t>True data is “always true” independent of future definitions.</a:t>
            </a:r>
          </a:p>
          <a:p>
            <a:pPr marL="342900" indent="-342900">
              <a:buFont typeface="Arial" panose="020B0604020202020204" pitchFamily="34" charset="0"/>
              <a:buChar char="•"/>
            </a:pPr>
            <a:r>
              <a:rPr lang="en-US" sz="2400" dirty="0">
                <a:latin typeface="+mj-lt"/>
                <a:sym typeface="Wingdings" pitchFamily="2" charset="2"/>
              </a:rPr>
              <a:t>False data is “always false” independent of future definitions.</a:t>
            </a:r>
          </a:p>
          <a:p>
            <a:pPr marL="342900" indent="-342900">
              <a:buFont typeface="Arial" panose="020B0604020202020204" pitchFamily="34" charset="0"/>
              <a:buChar char="•"/>
            </a:pPr>
            <a:r>
              <a:rPr lang="en-US" sz="2400" dirty="0">
                <a:latin typeface="+mj-lt"/>
                <a:sym typeface="Wingdings" pitchFamily="2" charset="2"/>
              </a:rPr>
              <a:t>Undecided data may become true or false with future definitions</a:t>
            </a:r>
          </a:p>
        </p:txBody>
      </p:sp>
      <p:sp>
        <p:nvSpPr>
          <p:cNvPr id="4" name="Rectangle 3">
            <a:extLst>
              <a:ext uri="{FF2B5EF4-FFF2-40B4-BE49-F238E27FC236}">
                <a16:creationId xmlns:a16="http://schemas.microsoft.com/office/drawing/2014/main" id="{257C3C00-113F-4F47-867C-837BC8D4E07D}"/>
              </a:ext>
            </a:extLst>
          </p:cNvPr>
          <p:cNvSpPr/>
          <p:nvPr/>
        </p:nvSpPr>
        <p:spPr>
          <a:xfrm>
            <a:off x="932621" y="1439382"/>
            <a:ext cx="8885583"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5325EA7-E783-2B44-9A10-D263BF447DF3}"/>
              </a:ext>
            </a:extLst>
          </p:cNvPr>
          <p:cNvSpPr/>
          <p:nvPr/>
        </p:nvSpPr>
        <p:spPr>
          <a:xfrm>
            <a:off x="932621" y="3368280"/>
            <a:ext cx="10437745" cy="3046988"/>
          </a:xfrm>
          <a:prstGeom prst="rect">
            <a:avLst/>
          </a:prstGeom>
        </p:spPr>
        <p:txBody>
          <a:bodyPr wrap="square">
            <a:spAutoFit/>
          </a:bodyPr>
          <a:lstStyle/>
          <a:p>
            <a:pPr algn="just"/>
            <a:r>
              <a:rPr lang="en-US" sz="2400" dirty="0">
                <a:latin typeface="+mj-lt"/>
                <a:sym typeface="Wingdings" pitchFamily="2" charset="2"/>
              </a:rPr>
              <a:t>Undecided data like (</a:t>
            </a:r>
            <a:r>
              <a:rPr lang="en-US" sz="2400" dirty="0" err="1">
                <a:latin typeface="+mj-lt"/>
                <a:sym typeface="Wingdings" pitchFamily="2" charset="2"/>
              </a:rPr>
              <a:t>foo:bar</a:t>
            </a:r>
            <a:r>
              <a:rPr lang="en-US" sz="2400" dirty="0">
                <a:latin typeface="+mj-lt"/>
                <a:sym typeface="Wingdings" pitchFamily="2" charset="2"/>
              </a:rPr>
              <a:t>) or (?:X) are “variables” in the sense that they may receive values in future definitions.  If data A=B is undecided, the undecided value presumably provides insight into why A is not equal to B.  It may, for instance, inspire a new definition.</a:t>
            </a:r>
          </a:p>
          <a:p>
            <a:pPr algn="just"/>
            <a:endParaRPr lang="en-US" sz="2400" dirty="0">
              <a:latin typeface="+mj-lt"/>
              <a:sym typeface="Wingdings" pitchFamily="2" charset="2"/>
            </a:endParaRPr>
          </a:p>
          <a:p>
            <a:pPr algn="just"/>
            <a:r>
              <a:rPr lang="en-US" sz="2400" dirty="0">
                <a:latin typeface="+mj-lt"/>
                <a:sym typeface="Wingdings" pitchFamily="2" charset="2"/>
              </a:rPr>
              <a:t>Some undecided data remains undecided no matter what future definitions are chosen.  Such data are called </a:t>
            </a:r>
            <a:r>
              <a:rPr lang="en-US" sz="2400" b="1" dirty="0">
                <a:solidFill>
                  <a:srgbClr val="0070C0"/>
                </a:solidFill>
                <a:latin typeface="+mj-lt"/>
                <a:sym typeface="Wingdings" pitchFamily="2" charset="2"/>
              </a:rPr>
              <a:t>undecidable</a:t>
            </a:r>
            <a:r>
              <a:rPr lang="en-US" sz="2400" dirty="0">
                <a:latin typeface="+mj-lt"/>
                <a:sym typeface="Wingdings" pitchFamily="2" charset="2"/>
              </a:rPr>
              <a:t>.  This is the </a:t>
            </a:r>
            <a:r>
              <a:rPr lang="en-US" sz="2400" dirty="0" err="1">
                <a:latin typeface="+mj-lt"/>
                <a:sym typeface="Wingdings" pitchFamily="2" charset="2"/>
              </a:rPr>
              <a:t>Godel</a:t>
            </a:r>
            <a:r>
              <a:rPr lang="en-US" sz="2400" dirty="0">
                <a:latin typeface="+mj-lt"/>
                <a:sym typeface="Wingdings" pitchFamily="2" charset="2"/>
              </a:rPr>
              <a:t> phenomenon, which we will see later. </a:t>
            </a:r>
          </a:p>
        </p:txBody>
      </p:sp>
    </p:spTree>
    <p:extLst>
      <p:ext uri="{BB962C8B-B14F-4D97-AF65-F5344CB8AC3E}">
        <p14:creationId xmlns:p14="http://schemas.microsoft.com/office/powerpoint/2010/main" val="851846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CB0358-E15D-094E-AC2F-715A6746EDAE}"/>
              </a:ext>
            </a:extLst>
          </p:cNvPr>
          <p:cNvSpPr txBox="1"/>
          <p:nvPr/>
        </p:nvSpPr>
        <p:spPr>
          <a:xfrm>
            <a:off x="69574" y="86528"/>
            <a:ext cx="11757992" cy="584775"/>
          </a:xfrm>
          <a:prstGeom prst="rect">
            <a:avLst/>
          </a:prstGeom>
          <a:noFill/>
        </p:spPr>
        <p:txBody>
          <a:bodyPr wrap="square" rtlCol="0">
            <a:spAutoFit/>
          </a:bodyPr>
          <a:lstStyle/>
          <a:p>
            <a:pPr algn="ctr"/>
            <a:r>
              <a:rPr lang="en-US" sz="3200" dirty="0">
                <a:latin typeface="+mj-lt"/>
              </a:rPr>
              <a:t>Proof and Computation</a:t>
            </a:r>
          </a:p>
        </p:txBody>
      </p:sp>
      <p:sp>
        <p:nvSpPr>
          <p:cNvPr id="3" name="TextBox 2">
            <a:extLst>
              <a:ext uri="{FF2B5EF4-FFF2-40B4-BE49-F238E27FC236}">
                <a16:creationId xmlns:a16="http://schemas.microsoft.com/office/drawing/2014/main" id="{68342FF3-723A-6A4B-BDA9-B7FDD5206E76}"/>
              </a:ext>
            </a:extLst>
          </p:cNvPr>
          <p:cNvSpPr txBox="1"/>
          <p:nvPr/>
        </p:nvSpPr>
        <p:spPr>
          <a:xfrm>
            <a:off x="627958" y="917061"/>
            <a:ext cx="11380305" cy="461665"/>
          </a:xfrm>
          <a:prstGeom prst="rect">
            <a:avLst/>
          </a:prstGeom>
          <a:noFill/>
        </p:spPr>
        <p:txBody>
          <a:bodyPr wrap="square" rtlCol="0">
            <a:spAutoFit/>
          </a:bodyPr>
          <a:lstStyle/>
          <a:p>
            <a:r>
              <a:rPr lang="en-US" sz="2400" dirty="0">
                <a:latin typeface="+mj-lt"/>
              </a:rPr>
              <a:t>Any sequence A=D1=D2=…=</a:t>
            </a:r>
            <a:r>
              <a:rPr lang="en-US" sz="2400" dirty="0" err="1">
                <a:latin typeface="+mj-lt"/>
              </a:rPr>
              <a:t>Dn</a:t>
            </a:r>
            <a:r>
              <a:rPr lang="en-US" sz="2400" dirty="0">
                <a:latin typeface="+mj-lt"/>
              </a:rPr>
              <a:t>=B constitutes a proof that data A is equal to data B. </a:t>
            </a:r>
          </a:p>
        </p:txBody>
      </p:sp>
      <p:grpSp>
        <p:nvGrpSpPr>
          <p:cNvPr id="9" name="Group 8">
            <a:extLst>
              <a:ext uri="{FF2B5EF4-FFF2-40B4-BE49-F238E27FC236}">
                <a16:creationId xmlns:a16="http://schemas.microsoft.com/office/drawing/2014/main" id="{F34B1FA8-4038-6845-87FA-9FBAEF6DF91B}"/>
              </a:ext>
            </a:extLst>
          </p:cNvPr>
          <p:cNvGrpSpPr/>
          <p:nvPr/>
        </p:nvGrpSpPr>
        <p:grpSpPr>
          <a:xfrm>
            <a:off x="865924" y="1818502"/>
            <a:ext cx="1123122" cy="904461"/>
            <a:chOff x="864704" y="2773016"/>
            <a:chExt cx="1123122" cy="904461"/>
          </a:xfrm>
        </p:grpSpPr>
        <p:sp>
          <p:nvSpPr>
            <p:cNvPr id="4" name="Cloud 3">
              <a:extLst>
                <a:ext uri="{FF2B5EF4-FFF2-40B4-BE49-F238E27FC236}">
                  <a16:creationId xmlns:a16="http://schemas.microsoft.com/office/drawing/2014/main" id="{3F16BF61-A8BC-434D-95B6-EADA4F363B39}"/>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70AD0E1-E5A4-424E-8891-25F995231687}"/>
                </a:ext>
              </a:extLst>
            </p:cNvPr>
            <p:cNvSpPr txBox="1"/>
            <p:nvPr/>
          </p:nvSpPr>
          <p:spPr>
            <a:xfrm>
              <a:off x="1189662" y="2871303"/>
              <a:ext cx="473206" cy="707886"/>
            </a:xfrm>
            <a:prstGeom prst="rect">
              <a:avLst/>
            </a:prstGeom>
            <a:noFill/>
          </p:spPr>
          <p:txBody>
            <a:bodyPr wrap="none" rtlCol="0">
              <a:spAutoFit/>
            </a:bodyPr>
            <a:lstStyle/>
            <a:p>
              <a:r>
                <a:rPr lang="en-US" sz="4000" dirty="0">
                  <a:latin typeface="+mj-lt"/>
                </a:rPr>
                <a:t>A</a:t>
              </a:r>
            </a:p>
          </p:txBody>
        </p:sp>
      </p:grpSp>
      <p:grpSp>
        <p:nvGrpSpPr>
          <p:cNvPr id="10" name="Group 9">
            <a:extLst>
              <a:ext uri="{FF2B5EF4-FFF2-40B4-BE49-F238E27FC236}">
                <a16:creationId xmlns:a16="http://schemas.microsoft.com/office/drawing/2014/main" id="{1FCC4B97-DC03-AA48-9D38-6FB5273FB51E}"/>
              </a:ext>
            </a:extLst>
          </p:cNvPr>
          <p:cNvGrpSpPr/>
          <p:nvPr/>
        </p:nvGrpSpPr>
        <p:grpSpPr>
          <a:xfrm>
            <a:off x="2864796" y="1788904"/>
            <a:ext cx="897696" cy="806176"/>
            <a:chOff x="864704" y="2773016"/>
            <a:chExt cx="1123122" cy="904461"/>
          </a:xfrm>
        </p:grpSpPr>
        <p:sp>
          <p:nvSpPr>
            <p:cNvPr id="11" name="Cloud 10">
              <a:extLst>
                <a:ext uri="{FF2B5EF4-FFF2-40B4-BE49-F238E27FC236}">
                  <a16:creationId xmlns:a16="http://schemas.microsoft.com/office/drawing/2014/main" id="{422947CB-BA93-5143-8B1D-3466CB6ED1D7}"/>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509A43D-54D1-7347-B5CC-DF741273B25A}"/>
                </a:ext>
              </a:extLst>
            </p:cNvPr>
            <p:cNvSpPr txBox="1"/>
            <p:nvPr/>
          </p:nvSpPr>
          <p:spPr>
            <a:xfrm>
              <a:off x="1189661" y="2871302"/>
              <a:ext cx="231120" cy="794188"/>
            </a:xfrm>
            <a:prstGeom prst="rect">
              <a:avLst/>
            </a:prstGeom>
            <a:noFill/>
          </p:spPr>
          <p:txBody>
            <a:bodyPr wrap="none" rtlCol="0">
              <a:spAutoFit/>
            </a:bodyPr>
            <a:lstStyle/>
            <a:p>
              <a:endParaRPr lang="en-US" sz="4000" dirty="0">
                <a:latin typeface="+mj-lt"/>
              </a:endParaRPr>
            </a:p>
          </p:txBody>
        </p:sp>
      </p:grpSp>
      <p:grpSp>
        <p:nvGrpSpPr>
          <p:cNvPr id="13" name="Group 12">
            <a:extLst>
              <a:ext uri="{FF2B5EF4-FFF2-40B4-BE49-F238E27FC236}">
                <a16:creationId xmlns:a16="http://schemas.microsoft.com/office/drawing/2014/main" id="{D644D484-C352-E74E-BF02-DE9D619050D1}"/>
              </a:ext>
            </a:extLst>
          </p:cNvPr>
          <p:cNvGrpSpPr/>
          <p:nvPr/>
        </p:nvGrpSpPr>
        <p:grpSpPr>
          <a:xfrm>
            <a:off x="4703803" y="1759963"/>
            <a:ext cx="997228" cy="785972"/>
            <a:chOff x="864704" y="2773016"/>
            <a:chExt cx="1123122" cy="989301"/>
          </a:xfrm>
        </p:grpSpPr>
        <p:sp>
          <p:nvSpPr>
            <p:cNvPr id="14" name="Cloud 13">
              <a:extLst>
                <a:ext uri="{FF2B5EF4-FFF2-40B4-BE49-F238E27FC236}">
                  <a16:creationId xmlns:a16="http://schemas.microsoft.com/office/drawing/2014/main" id="{BF8AAE69-5FF9-C44C-A825-8ADCF490D0B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DE3C03-004E-CB4C-B85C-4D8F0A9721BC}"/>
                </a:ext>
              </a:extLst>
            </p:cNvPr>
            <p:cNvSpPr txBox="1"/>
            <p:nvPr/>
          </p:nvSpPr>
          <p:spPr>
            <a:xfrm>
              <a:off x="1189663" y="2871303"/>
              <a:ext cx="208052" cy="891014"/>
            </a:xfrm>
            <a:prstGeom prst="rect">
              <a:avLst/>
            </a:prstGeom>
            <a:noFill/>
          </p:spPr>
          <p:txBody>
            <a:bodyPr wrap="none" rtlCol="0">
              <a:spAutoFit/>
            </a:bodyPr>
            <a:lstStyle/>
            <a:p>
              <a:endParaRPr lang="en-US" sz="4000" dirty="0">
                <a:latin typeface="+mj-lt"/>
              </a:endParaRPr>
            </a:p>
          </p:txBody>
        </p:sp>
      </p:grpSp>
      <p:grpSp>
        <p:nvGrpSpPr>
          <p:cNvPr id="16" name="Group 15">
            <a:extLst>
              <a:ext uri="{FF2B5EF4-FFF2-40B4-BE49-F238E27FC236}">
                <a16:creationId xmlns:a16="http://schemas.microsoft.com/office/drawing/2014/main" id="{3E3877DB-516A-E645-901C-041532FDDC67}"/>
              </a:ext>
            </a:extLst>
          </p:cNvPr>
          <p:cNvGrpSpPr/>
          <p:nvPr/>
        </p:nvGrpSpPr>
        <p:grpSpPr>
          <a:xfrm>
            <a:off x="6299454" y="1759963"/>
            <a:ext cx="1359725" cy="904461"/>
            <a:chOff x="1189662" y="2709727"/>
            <a:chExt cx="1359725" cy="904461"/>
          </a:xfrm>
        </p:grpSpPr>
        <p:sp>
          <p:nvSpPr>
            <p:cNvPr id="17" name="Cloud 16">
              <a:extLst>
                <a:ext uri="{FF2B5EF4-FFF2-40B4-BE49-F238E27FC236}">
                  <a16:creationId xmlns:a16="http://schemas.microsoft.com/office/drawing/2014/main" id="{AAE9067B-3BE8-4B4D-8A43-8018C84CCC9E}"/>
                </a:ext>
              </a:extLst>
            </p:cNvPr>
            <p:cNvSpPr/>
            <p:nvPr/>
          </p:nvSpPr>
          <p:spPr>
            <a:xfrm>
              <a:off x="1426265" y="2709727"/>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EFC2B4A-E32D-574C-9CFE-AE689D00D6BA}"/>
                </a:ext>
              </a:extLst>
            </p:cNvPr>
            <p:cNvSpPr txBox="1"/>
            <p:nvPr/>
          </p:nvSpPr>
          <p:spPr>
            <a:xfrm>
              <a:off x="1189662" y="2871303"/>
              <a:ext cx="184731" cy="707886"/>
            </a:xfrm>
            <a:prstGeom prst="rect">
              <a:avLst/>
            </a:prstGeom>
            <a:noFill/>
          </p:spPr>
          <p:txBody>
            <a:bodyPr wrap="none" rtlCol="0">
              <a:spAutoFit/>
            </a:bodyPr>
            <a:lstStyle/>
            <a:p>
              <a:endParaRPr lang="en-US" sz="4000" dirty="0">
                <a:latin typeface="+mj-lt"/>
              </a:endParaRPr>
            </a:p>
          </p:txBody>
        </p:sp>
      </p:grpSp>
      <p:grpSp>
        <p:nvGrpSpPr>
          <p:cNvPr id="19" name="Group 18">
            <a:extLst>
              <a:ext uri="{FF2B5EF4-FFF2-40B4-BE49-F238E27FC236}">
                <a16:creationId xmlns:a16="http://schemas.microsoft.com/office/drawing/2014/main" id="{F17E48E5-E256-5847-972C-20A82C02443C}"/>
              </a:ext>
            </a:extLst>
          </p:cNvPr>
          <p:cNvGrpSpPr/>
          <p:nvPr/>
        </p:nvGrpSpPr>
        <p:grpSpPr>
          <a:xfrm>
            <a:off x="8929872" y="1818499"/>
            <a:ext cx="1123122" cy="904461"/>
            <a:chOff x="864704" y="2773016"/>
            <a:chExt cx="1123122" cy="904461"/>
          </a:xfrm>
        </p:grpSpPr>
        <p:sp>
          <p:nvSpPr>
            <p:cNvPr id="20" name="Cloud 19">
              <a:extLst>
                <a:ext uri="{FF2B5EF4-FFF2-40B4-BE49-F238E27FC236}">
                  <a16:creationId xmlns:a16="http://schemas.microsoft.com/office/drawing/2014/main" id="{569099FC-705D-C54D-B734-1AE4E591E31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C9AC57D-BFB5-6B4D-8146-86B061129683}"/>
                </a:ext>
              </a:extLst>
            </p:cNvPr>
            <p:cNvSpPr txBox="1"/>
            <p:nvPr/>
          </p:nvSpPr>
          <p:spPr>
            <a:xfrm>
              <a:off x="1189662" y="2871303"/>
              <a:ext cx="458780" cy="707886"/>
            </a:xfrm>
            <a:prstGeom prst="rect">
              <a:avLst/>
            </a:prstGeom>
            <a:noFill/>
          </p:spPr>
          <p:txBody>
            <a:bodyPr wrap="none" rtlCol="0">
              <a:spAutoFit/>
            </a:bodyPr>
            <a:lstStyle/>
            <a:p>
              <a:r>
                <a:rPr lang="en-US" sz="4000" dirty="0">
                  <a:latin typeface="+mj-lt"/>
                </a:rPr>
                <a:t>B</a:t>
              </a:r>
            </a:p>
          </p:txBody>
        </p:sp>
      </p:grpSp>
      <p:grpSp>
        <p:nvGrpSpPr>
          <p:cNvPr id="22" name="Group 21">
            <a:extLst>
              <a:ext uri="{FF2B5EF4-FFF2-40B4-BE49-F238E27FC236}">
                <a16:creationId xmlns:a16="http://schemas.microsoft.com/office/drawing/2014/main" id="{B7D46D32-0D0A-9F41-8EB5-AAE418DDABA6}"/>
              </a:ext>
            </a:extLst>
          </p:cNvPr>
          <p:cNvGrpSpPr/>
          <p:nvPr/>
        </p:nvGrpSpPr>
        <p:grpSpPr>
          <a:xfrm>
            <a:off x="698335" y="3914887"/>
            <a:ext cx="1878495" cy="1295399"/>
            <a:chOff x="864704" y="2773016"/>
            <a:chExt cx="1123122" cy="904461"/>
          </a:xfrm>
        </p:grpSpPr>
        <p:sp>
          <p:nvSpPr>
            <p:cNvPr id="23" name="Cloud 22">
              <a:extLst>
                <a:ext uri="{FF2B5EF4-FFF2-40B4-BE49-F238E27FC236}">
                  <a16:creationId xmlns:a16="http://schemas.microsoft.com/office/drawing/2014/main" id="{D6C89609-7326-A441-9228-1D0B0BAAA9C1}"/>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C01CC14-7B61-714B-91AF-244C9E1E2B7F}"/>
                </a:ext>
              </a:extLst>
            </p:cNvPr>
            <p:cNvSpPr txBox="1"/>
            <p:nvPr/>
          </p:nvSpPr>
          <p:spPr>
            <a:xfrm>
              <a:off x="1266914" y="2969591"/>
              <a:ext cx="473206" cy="707886"/>
            </a:xfrm>
            <a:prstGeom prst="rect">
              <a:avLst/>
            </a:prstGeom>
            <a:noFill/>
          </p:spPr>
          <p:txBody>
            <a:bodyPr wrap="none" rtlCol="0">
              <a:spAutoFit/>
            </a:bodyPr>
            <a:lstStyle/>
            <a:p>
              <a:r>
                <a:rPr lang="en-US" sz="4000" dirty="0">
                  <a:latin typeface="+mj-lt"/>
                </a:rPr>
                <a:t>A</a:t>
              </a:r>
            </a:p>
          </p:txBody>
        </p:sp>
      </p:grpSp>
      <p:sp>
        <p:nvSpPr>
          <p:cNvPr id="28" name="Freeform 27">
            <a:extLst>
              <a:ext uri="{FF2B5EF4-FFF2-40B4-BE49-F238E27FC236}">
                <a16:creationId xmlns:a16="http://schemas.microsoft.com/office/drawing/2014/main" id="{C33F079B-106E-904A-B74E-DAE5CA96FA66}"/>
              </a:ext>
            </a:extLst>
          </p:cNvPr>
          <p:cNvSpPr/>
          <p:nvPr/>
        </p:nvSpPr>
        <p:spPr>
          <a:xfrm>
            <a:off x="4703803" y="4372087"/>
            <a:ext cx="6301409" cy="496957"/>
          </a:xfrm>
          <a:custGeom>
            <a:avLst/>
            <a:gdLst>
              <a:gd name="connsiteX0" fmla="*/ 89452 w 5357192"/>
              <a:gd name="connsiteY0" fmla="*/ 288235 h 496957"/>
              <a:gd name="connsiteX1" fmla="*/ 159026 w 5357192"/>
              <a:gd name="connsiteY1" fmla="*/ 278296 h 496957"/>
              <a:gd name="connsiteX2" fmla="*/ 188844 w 5357192"/>
              <a:gd name="connsiteY2" fmla="*/ 268357 h 496957"/>
              <a:gd name="connsiteX3" fmla="*/ 228600 w 5357192"/>
              <a:gd name="connsiteY3" fmla="*/ 258418 h 496957"/>
              <a:gd name="connsiteX4" fmla="*/ 298174 w 5357192"/>
              <a:gd name="connsiteY4" fmla="*/ 248478 h 496957"/>
              <a:gd name="connsiteX5" fmla="*/ 397566 w 5357192"/>
              <a:gd name="connsiteY5" fmla="*/ 258418 h 496957"/>
              <a:gd name="connsiteX6" fmla="*/ 526774 w 5357192"/>
              <a:gd name="connsiteY6" fmla="*/ 278296 h 496957"/>
              <a:gd name="connsiteX7" fmla="*/ 636105 w 5357192"/>
              <a:gd name="connsiteY7" fmla="*/ 268357 h 496957"/>
              <a:gd name="connsiteX8" fmla="*/ 815009 w 5357192"/>
              <a:gd name="connsiteY8" fmla="*/ 258418 h 496957"/>
              <a:gd name="connsiteX9" fmla="*/ 954157 w 5357192"/>
              <a:gd name="connsiteY9" fmla="*/ 228600 h 496957"/>
              <a:gd name="connsiteX10" fmla="*/ 1302026 w 5357192"/>
              <a:gd name="connsiteY10" fmla="*/ 238539 h 496957"/>
              <a:gd name="connsiteX11" fmla="*/ 1639957 w 5357192"/>
              <a:gd name="connsiteY11" fmla="*/ 218661 h 496957"/>
              <a:gd name="connsiteX12" fmla="*/ 2067339 w 5357192"/>
              <a:gd name="connsiteY12" fmla="*/ 238539 h 496957"/>
              <a:gd name="connsiteX13" fmla="*/ 2107096 w 5357192"/>
              <a:gd name="connsiteY13" fmla="*/ 228600 h 496957"/>
              <a:gd name="connsiteX14" fmla="*/ 2166731 w 5357192"/>
              <a:gd name="connsiteY14" fmla="*/ 208722 h 496957"/>
              <a:gd name="connsiteX15" fmla="*/ 2186609 w 5357192"/>
              <a:gd name="connsiteY15" fmla="*/ 178905 h 496957"/>
              <a:gd name="connsiteX16" fmla="*/ 2226366 w 5357192"/>
              <a:gd name="connsiteY16" fmla="*/ 139148 h 496957"/>
              <a:gd name="connsiteX17" fmla="*/ 2266122 w 5357192"/>
              <a:gd name="connsiteY17" fmla="*/ 89452 h 496957"/>
              <a:gd name="connsiteX18" fmla="*/ 2295939 w 5357192"/>
              <a:gd name="connsiteY18" fmla="*/ 69574 h 496957"/>
              <a:gd name="connsiteX19" fmla="*/ 2365513 w 5357192"/>
              <a:gd name="connsiteY19" fmla="*/ 89452 h 496957"/>
              <a:gd name="connsiteX20" fmla="*/ 2385392 w 5357192"/>
              <a:gd name="connsiteY20" fmla="*/ 109331 h 496957"/>
              <a:gd name="connsiteX21" fmla="*/ 2415209 w 5357192"/>
              <a:gd name="connsiteY21" fmla="*/ 168965 h 496957"/>
              <a:gd name="connsiteX22" fmla="*/ 2445026 w 5357192"/>
              <a:gd name="connsiteY22" fmla="*/ 188844 h 496957"/>
              <a:gd name="connsiteX23" fmla="*/ 2474844 w 5357192"/>
              <a:gd name="connsiteY23" fmla="*/ 198783 h 496957"/>
              <a:gd name="connsiteX24" fmla="*/ 2584174 w 5357192"/>
              <a:gd name="connsiteY24" fmla="*/ 188844 h 496957"/>
              <a:gd name="connsiteX25" fmla="*/ 2693505 w 5357192"/>
              <a:gd name="connsiteY25" fmla="*/ 218661 h 496957"/>
              <a:gd name="connsiteX26" fmla="*/ 2981739 w 5357192"/>
              <a:gd name="connsiteY26" fmla="*/ 208722 h 496957"/>
              <a:gd name="connsiteX27" fmla="*/ 3051313 w 5357192"/>
              <a:gd name="connsiteY27" fmla="*/ 188844 h 496957"/>
              <a:gd name="connsiteX28" fmla="*/ 3140766 w 5357192"/>
              <a:gd name="connsiteY28" fmla="*/ 178905 h 496957"/>
              <a:gd name="connsiteX29" fmla="*/ 3448879 w 5357192"/>
              <a:gd name="connsiteY29" fmla="*/ 168965 h 496957"/>
              <a:gd name="connsiteX30" fmla="*/ 3478696 w 5357192"/>
              <a:gd name="connsiteY30" fmla="*/ 149087 h 496957"/>
              <a:gd name="connsiteX31" fmla="*/ 3518452 w 5357192"/>
              <a:gd name="connsiteY31" fmla="*/ 89452 h 496957"/>
              <a:gd name="connsiteX32" fmla="*/ 3538331 w 5357192"/>
              <a:gd name="connsiteY32" fmla="*/ 69574 h 496957"/>
              <a:gd name="connsiteX33" fmla="*/ 3548270 w 5357192"/>
              <a:gd name="connsiteY33" fmla="*/ 39757 h 496957"/>
              <a:gd name="connsiteX34" fmla="*/ 3578087 w 5357192"/>
              <a:gd name="connsiteY34" fmla="*/ 19878 h 496957"/>
              <a:gd name="connsiteX35" fmla="*/ 3597966 w 5357192"/>
              <a:gd name="connsiteY35" fmla="*/ 0 h 496957"/>
              <a:gd name="connsiteX36" fmla="*/ 3717235 w 5357192"/>
              <a:gd name="connsiteY36" fmla="*/ 9939 h 496957"/>
              <a:gd name="connsiteX37" fmla="*/ 3756992 w 5357192"/>
              <a:gd name="connsiteY37" fmla="*/ 49696 h 496957"/>
              <a:gd name="connsiteX38" fmla="*/ 3786809 w 5357192"/>
              <a:gd name="connsiteY38" fmla="*/ 69574 h 496957"/>
              <a:gd name="connsiteX39" fmla="*/ 3826566 w 5357192"/>
              <a:gd name="connsiteY39" fmla="*/ 119270 h 496957"/>
              <a:gd name="connsiteX40" fmla="*/ 3856383 w 5357192"/>
              <a:gd name="connsiteY40" fmla="*/ 129209 h 496957"/>
              <a:gd name="connsiteX41" fmla="*/ 4114800 w 5357192"/>
              <a:gd name="connsiteY41" fmla="*/ 149087 h 496957"/>
              <a:gd name="connsiteX42" fmla="*/ 4164496 w 5357192"/>
              <a:gd name="connsiteY42" fmla="*/ 139148 h 496957"/>
              <a:gd name="connsiteX43" fmla="*/ 4244009 w 5357192"/>
              <a:gd name="connsiteY43" fmla="*/ 119270 h 496957"/>
              <a:gd name="connsiteX44" fmla="*/ 4303644 w 5357192"/>
              <a:gd name="connsiteY44" fmla="*/ 109331 h 496957"/>
              <a:gd name="connsiteX45" fmla="*/ 4343400 w 5357192"/>
              <a:gd name="connsiteY45" fmla="*/ 99392 h 496957"/>
              <a:gd name="connsiteX46" fmla="*/ 4403035 w 5357192"/>
              <a:gd name="connsiteY46" fmla="*/ 89452 h 496957"/>
              <a:gd name="connsiteX47" fmla="*/ 4820479 w 5357192"/>
              <a:gd name="connsiteY47" fmla="*/ 99392 h 496957"/>
              <a:gd name="connsiteX48" fmla="*/ 5118652 w 5357192"/>
              <a:gd name="connsiteY48" fmla="*/ 89452 h 496957"/>
              <a:gd name="connsiteX49" fmla="*/ 5178287 w 5357192"/>
              <a:gd name="connsiteY49" fmla="*/ 99392 h 496957"/>
              <a:gd name="connsiteX50" fmla="*/ 5327374 w 5357192"/>
              <a:gd name="connsiteY50" fmla="*/ 109331 h 496957"/>
              <a:gd name="connsiteX51" fmla="*/ 5357192 w 5357192"/>
              <a:gd name="connsiteY51" fmla="*/ 168965 h 496957"/>
              <a:gd name="connsiteX52" fmla="*/ 5317435 w 5357192"/>
              <a:gd name="connsiteY52" fmla="*/ 228600 h 496957"/>
              <a:gd name="connsiteX53" fmla="*/ 5218044 w 5357192"/>
              <a:gd name="connsiteY53" fmla="*/ 258418 h 496957"/>
              <a:gd name="connsiteX54" fmla="*/ 5078896 w 5357192"/>
              <a:gd name="connsiteY54" fmla="*/ 268357 h 496957"/>
              <a:gd name="connsiteX55" fmla="*/ 5029200 w 5357192"/>
              <a:gd name="connsiteY55" fmla="*/ 278296 h 496957"/>
              <a:gd name="connsiteX56" fmla="*/ 4989444 w 5357192"/>
              <a:gd name="connsiteY56" fmla="*/ 288235 h 496957"/>
              <a:gd name="connsiteX57" fmla="*/ 4840357 w 5357192"/>
              <a:gd name="connsiteY57" fmla="*/ 308113 h 496957"/>
              <a:gd name="connsiteX58" fmla="*/ 4780722 w 5357192"/>
              <a:gd name="connsiteY58" fmla="*/ 318052 h 496957"/>
              <a:gd name="connsiteX59" fmla="*/ 4671392 w 5357192"/>
              <a:gd name="connsiteY59" fmla="*/ 337931 h 496957"/>
              <a:gd name="connsiteX60" fmla="*/ 4601818 w 5357192"/>
              <a:gd name="connsiteY60" fmla="*/ 347870 h 496957"/>
              <a:gd name="connsiteX61" fmla="*/ 4283766 w 5357192"/>
              <a:gd name="connsiteY61" fmla="*/ 337931 h 496957"/>
              <a:gd name="connsiteX62" fmla="*/ 4224131 w 5357192"/>
              <a:gd name="connsiteY62" fmla="*/ 318052 h 496957"/>
              <a:gd name="connsiteX63" fmla="*/ 4144618 w 5357192"/>
              <a:gd name="connsiteY63" fmla="*/ 308113 h 496957"/>
              <a:gd name="connsiteX64" fmla="*/ 3916018 w 5357192"/>
              <a:gd name="connsiteY64" fmla="*/ 318052 h 496957"/>
              <a:gd name="connsiteX65" fmla="*/ 3796748 w 5357192"/>
              <a:gd name="connsiteY65" fmla="*/ 337931 h 496957"/>
              <a:gd name="connsiteX66" fmla="*/ 3727174 w 5357192"/>
              <a:gd name="connsiteY66" fmla="*/ 347870 h 496957"/>
              <a:gd name="connsiteX67" fmla="*/ 3687418 w 5357192"/>
              <a:gd name="connsiteY67" fmla="*/ 357809 h 496957"/>
              <a:gd name="connsiteX68" fmla="*/ 3578087 w 5357192"/>
              <a:gd name="connsiteY68" fmla="*/ 377687 h 496957"/>
              <a:gd name="connsiteX69" fmla="*/ 3458818 w 5357192"/>
              <a:gd name="connsiteY69" fmla="*/ 387626 h 496957"/>
              <a:gd name="connsiteX70" fmla="*/ 3041374 w 5357192"/>
              <a:gd name="connsiteY70" fmla="*/ 407505 h 496957"/>
              <a:gd name="connsiteX71" fmla="*/ 2832652 w 5357192"/>
              <a:gd name="connsiteY71" fmla="*/ 417444 h 496957"/>
              <a:gd name="connsiteX72" fmla="*/ 2713383 w 5357192"/>
              <a:gd name="connsiteY72" fmla="*/ 407505 h 496957"/>
              <a:gd name="connsiteX73" fmla="*/ 2604052 w 5357192"/>
              <a:gd name="connsiteY73" fmla="*/ 387626 h 496957"/>
              <a:gd name="connsiteX74" fmla="*/ 2564296 w 5357192"/>
              <a:gd name="connsiteY74" fmla="*/ 377687 h 496957"/>
              <a:gd name="connsiteX75" fmla="*/ 2454966 w 5357192"/>
              <a:gd name="connsiteY75" fmla="*/ 357809 h 496957"/>
              <a:gd name="connsiteX76" fmla="*/ 2355574 w 5357192"/>
              <a:gd name="connsiteY76" fmla="*/ 377687 h 496957"/>
              <a:gd name="connsiteX77" fmla="*/ 2236305 w 5357192"/>
              <a:gd name="connsiteY77" fmla="*/ 397565 h 496957"/>
              <a:gd name="connsiteX78" fmla="*/ 2196548 w 5357192"/>
              <a:gd name="connsiteY78" fmla="*/ 407505 h 496957"/>
              <a:gd name="connsiteX79" fmla="*/ 2136913 w 5357192"/>
              <a:gd name="connsiteY79" fmla="*/ 427383 h 496957"/>
              <a:gd name="connsiteX80" fmla="*/ 1977887 w 5357192"/>
              <a:gd name="connsiteY80" fmla="*/ 437322 h 496957"/>
              <a:gd name="connsiteX81" fmla="*/ 1848679 w 5357192"/>
              <a:gd name="connsiteY81" fmla="*/ 457200 h 496957"/>
              <a:gd name="connsiteX82" fmla="*/ 1590261 w 5357192"/>
              <a:gd name="connsiteY82" fmla="*/ 437322 h 496957"/>
              <a:gd name="connsiteX83" fmla="*/ 1311966 w 5357192"/>
              <a:gd name="connsiteY83" fmla="*/ 467139 h 496957"/>
              <a:gd name="connsiteX84" fmla="*/ 1133061 w 5357192"/>
              <a:gd name="connsiteY84" fmla="*/ 457200 h 496957"/>
              <a:gd name="connsiteX85" fmla="*/ 1063487 w 5357192"/>
              <a:gd name="connsiteY85" fmla="*/ 447261 h 496957"/>
              <a:gd name="connsiteX86" fmla="*/ 914400 w 5357192"/>
              <a:gd name="connsiteY86" fmla="*/ 457200 h 496957"/>
              <a:gd name="connsiteX87" fmla="*/ 288235 w 5357192"/>
              <a:gd name="connsiteY87" fmla="*/ 457200 h 496957"/>
              <a:gd name="connsiteX88" fmla="*/ 178905 w 5357192"/>
              <a:gd name="connsiteY88" fmla="*/ 487018 h 496957"/>
              <a:gd name="connsiteX89" fmla="*/ 149087 w 5357192"/>
              <a:gd name="connsiteY89" fmla="*/ 496957 h 496957"/>
              <a:gd name="connsiteX90" fmla="*/ 69574 w 5357192"/>
              <a:gd name="connsiteY90" fmla="*/ 467139 h 496957"/>
              <a:gd name="connsiteX91" fmla="*/ 59635 w 5357192"/>
              <a:gd name="connsiteY91" fmla="*/ 437322 h 496957"/>
              <a:gd name="connsiteX92" fmla="*/ 29818 w 5357192"/>
              <a:gd name="connsiteY92" fmla="*/ 417444 h 496957"/>
              <a:gd name="connsiteX93" fmla="*/ 9939 w 5357192"/>
              <a:gd name="connsiteY93" fmla="*/ 397565 h 496957"/>
              <a:gd name="connsiteX94" fmla="*/ 0 w 5357192"/>
              <a:gd name="connsiteY94" fmla="*/ 367748 h 496957"/>
              <a:gd name="connsiteX95" fmla="*/ 9939 w 5357192"/>
              <a:gd name="connsiteY95" fmla="*/ 337931 h 496957"/>
              <a:gd name="connsiteX96" fmla="*/ 59635 w 5357192"/>
              <a:gd name="connsiteY96" fmla="*/ 288235 h 496957"/>
              <a:gd name="connsiteX97" fmla="*/ 89452 w 5357192"/>
              <a:gd name="connsiteY97" fmla="*/ 288235 h 4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357192" h="496957">
                <a:moveTo>
                  <a:pt x="89452" y="288235"/>
                </a:moveTo>
                <a:cubicBezTo>
                  <a:pt x="106017" y="286579"/>
                  <a:pt x="136054" y="282890"/>
                  <a:pt x="159026" y="278296"/>
                </a:cubicBezTo>
                <a:cubicBezTo>
                  <a:pt x="169299" y="276241"/>
                  <a:pt x="178770" y="271235"/>
                  <a:pt x="188844" y="268357"/>
                </a:cubicBezTo>
                <a:cubicBezTo>
                  <a:pt x="201978" y="264604"/>
                  <a:pt x="215161" y="260862"/>
                  <a:pt x="228600" y="258418"/>
                </a:cubicBezTo>
                <a:cubicBezTo>
                  <a:pt x="251649" y="254227"/>
                  <a:pt x="274983" y="251791"/>
                  <a:pt x="298174" y="248478"/>
                </a:cubicBezTo>
                <a:lnTo>
                  <a:pt x="397566" y="258418"/>
                </a:lnTo>
                <a:cubicBezTo>
                  <a:pt x="441050" y="263534"/>
                  <a:pt x="483636" y="271106"/>
                  <a:pt x="526774" y="278296"/>
                </a:cubicBezTo>
                <a:cubicBezTo>
                  <a:pt x="563218" y="274983"/>
                  <a:pt x="599598" y="270875"/>
                  <a:pt x="636105" y="268357"/>
                </a:cubicBezTo>
                <a:cubicBezTo>
                  <a:pt x="695690" y="264248"/>
                  <a:pt x="755622" y="264781"/>
                  <a:pt x="815009" y="258418"/>
                </a:cubicBezTo>
                <a:cubicBezTo>
                  <a:pt x="854475" y="254189"/>
                  <a:pt x="911266" y="239322"/>
                  <a:pt x="954157" y="228600"/>
                </a:cubicBezTo>
                <a:cubicBezTo>
                  <a:pt x="1070113" y="231913"/>
                  <a:pt x="1186022" y="238539"/>
                  <a:pt x="1302026" y="238539"/>
                </a:cubicBezTo>
                <a:cubicBezTo>
                  <a:pt x="1419532" y="238539"/>
                  <a:pt x="1525078" y="228234"/>
                  <a:pt x="1639957" y="218661"/>
                </a:cubicBezTo>
                <a:cubicBezTo>
                  <a:pt x="1741759" y="224317"/>
                  <a:pt x="1981055" y="238539"/>
                  <a:pt x="2067339" y="238539"/>
                </a:cubicBezTo>
                <a:cubicBezTo>
                  <a:pt x="2080999" y="238539"/>
                  <a:pt x="2094012" y="232525"/>
                  <a:pt x="2107096" y="228600"/>
                </a:cubicBezTo>
                <a:cubicBezTo>
                  <a:pt x="2127166" y="222579"/>
                  <a:pt x="2166731" y="208722"/>
                  <a:pt x="2166731" y="208722"/>
                </a:cubicBezTo>
                <a:cubicBezTo>
                  <a:pt x="2173357" y="198783"/>
                  <a:pt x="2178835" y="187974"/>
                  <a:pt x="2186609" y="178905"/>
                </a:cubicBezTo>
                <a:cubicBezTo>
                  <a:pt x="2198806" y="164675"/>
                  <a:pt x="2215970" y="154742"/>
                  <a:pt x="2226366" y="139148"/>
                </a:cubicBezTo>
                <a:cubicBezTo>
                  <a:pt x="2241124" y="117011"/>
                  <a:pt x="2245892" y="105637"/>
                  <a:pt x="2266122" y="89452"/>
                </a:cubicBezTo>
                <a:cubicBezTo>
                  <a:pt x="2275450" y="81990"/>
                  <a:pt x="2286000" y="76200"/>
                  <a:pt x="2295939" y="69574"/>
                </a:cubicBezTo>
                <a:cubicBezTo>
                  <a:pt x="2303365" y="71431"/>
                  <a:pt x="2355328" y="83341"/>
                  <a:pt x="2365513" y="89452"/>
                </a:cubicBezTo>
                <a:cubicBezTo>
                  <a:pt x="2373549" y="94273"/>
                  <a:pt x="2378766" y="102705"/>
                  <a:pt x="2385392" y="109331"/>
                </a:cubicBezTo>
                <a:cubicBezTo>
                  <a:pt x="2393476" y="133582"/>
                  <a:pt x="2395942" y="149697"/>
                  <a:pt x="2415209" y="168965"/>
                </a:cubicBezTo>
                <a:cubicBezTo>
                  <a:pt x="2423656" y="177412"/>
                  <a:pt x="2434342" y="183502"/>
                  <a:pt x="2445026" y="188844"/>
                </a:cubicBezTo>
                <a:cubicBezTo>
                  <a:pt x="2454397" y="193529"/>
                  <a:pt x="2464905" y="195470"/>
                  <a:pt x="2474844" y="198783"/>
                </a:cubicBezTo>
                <a:cubicBezTo>
                  <a:pt x="2511287" y="195470"/>
                  <a:pt x="2547631" y="186921"/>
                  <a:pt x="2584174" y="188844"/>
                </a:cubicBezTo>
                <a:cubicBezTo>
                  <a:pt x="2610795" y="190245"/>
                  <a:pt x="2661950" y="208143"/>
                  <a:pt x="2693505" y="218661"/>
                </a:cubicBezTo>
                <a:cubicBezTo>
                  <a:pt x="2789583" y="215348"/>
                  <a:pt x="2885780" y="214538"/>
                  <a:pt x="2981739" y="208722"/>
                </a:cubicBezTo>
                <a:cubicBezTo>
                  <a:pt x="3030165" y="205787"/>
                  <a:pt x="3009683" y="195782"/>
                  <a:pt x="3051313" y="188844"/>
                </a:cubicBezTo>
                <a:cubicBezTo>
                  <a:pt x="3080906" y="183912"/>
                  <a:pt x="3110802" y="180403"/>
                  <a:pt x="3140766" y="178905"/>
                </a:cubicBezTo>
                <a:cubicBezTo>
                  <a:pt x="3243396" y="173773"/>
                  <a:pt x="3346175" y="172278"/>
                  <a:pt x="3448879" y="168965"/>
                </a:cubicBezTo>
                <a:cubicBezTo>
                  <a:pt x="3458818" y="162339"/>
                  <a:pt x="3470830" y="158077"/>
                  <a:pt x="3478696" y="149087"/>
                </a:cubicBezTo>
                <a:cubicBezTo>
                  <a:pt x="3494428" y="131107"/>
                  <a:pt x="3501558" y="106345"/>
                  <a:pt x="3518452" y="89452"/>
                </a:cubicBezTo>
                <a:lnTo>
                  <a:pt x="3538331" y="69574"/>
                </a:lnTo>
                <a:cubicBezTo>
                  <a:pt x="3541644" y="59635"/>
                  <a:pt x="3541725" y="47938"/>
                  <a:pt x="3548270" y="39757"/>
                </a:cubicBezTo>
                <a:cubicBezTo>
                  <a:pt x="3555732" y="30429"/>
                  <a:pt x="3568759" y="27340"/>
                  <a:pt x="3578087" y="19878"/>
                </a:cubicBezTo>
                <a:cubicBezTo>
                  <a:pt x="3585404" y="14024"/>
                  <a:pt x="3591340" y="6626"/>
                  <a:pt x="3597966" y="0"/>
                </a:cubicBezTo>
                <a:cubicBezTo>
                  <a:pt x="3637722" y="3313"/>
                  <a:pt x="3679157" y="-1961"/>
                  <a:pt x="3717235" y="9939"/>
                </a:cubicBezTo>
                <a:cubicBezTo>
                  <a:pt x="3735123" y="15529"/>
                  <a:pt x="3741398" y="39300"/>
                  <a:pt x="3756992" y="49696"/>
                </a:cubicBezTo>
                <a:lnTo>
                  <a:pt x="3786809" y="69574"/>
                </a:lnTo>
                <a:cubicBezTo>
                  <a:pt x="3795839" y="83120"/>
                  <a:pt x="3810827" y="109827"/>
                  <a:pt x="3826566" y="119270"/>
                </a:cubicBezTo>
                <a:cubicBezTo>
                  <a:pt x="3835550" y="124660"/>
                  <a:pt x="3846219" y="126668"/>
                  <a:pt x="3856383" y="129209"/>
                </a:cubicBezTo>
                <a:cubicBezTo>
                  <a:pt x="3945226" y="151419"/>
                  <a:pt x="4009404" y="144068"/>
                  <a:pt x="4114800" y="149087"/>
                </a:cubicBezTo>
                <a:cubicBezTo>
                  <a:pt x="4131365" y="145774"/>
                  <a:pt x="4148035" y="142947"/>
                  <a:pt x="4164496" y="139148"/>
                </a:cubicBezTo>
                <a:cubicBezTo>
                  <a:pt x="4191116" y="133005"/>
                  <a:pt x="4217061" y="123761"/>
                  <a:pt x="4244009" y="119270"/>
                </a:cubicBezTo>
                <a:cubicBezTo>
                  <a:pt x="4263887" y="115957"/>
                  <a:pt x="4283883" y="113283"/>
                  <a:pt x="4303644" y="109331"/>
                </a:cubicBezTo>
                <a:cubicBezTo>
                  <a:pt x="4317039" y="106652"/>
                  <a:pt x="4330005" y="102071"/>
                  <a:pt x="4343400" y="99392"/>
                </a:cubicBezTo>
                <a:cubicBezTo>
                  <a:pt x="4363161" y="95440"/>
                  <a:pt x="4383157" y="92765"/>
                  <a:pt x="4403035" y="89452"/>
                </a:cubicBezTo>
                <a:cubicBezTo>
                  <a:pt x="4542183" y="92765"/>
                  <a:pt x="4681292" y="99392"/>
                  <a:pt x="4820479" y="99392"/>
                </a:cubicBezTo>
                <a:cubicBezTo>
                  <a:pt x="4919925" y="99392"/>
                  <a:pt x="5019206" y="89452"/>
                  <a:pt x="5118652" y="89452"/>
                </a:cubicBezTo>
                <a:cubicBezTo>
                  <a:pt x="5138805" y="89452"/>
                  <a:pt x="5158225" y="97481"/>
                  <a:pt x="5178287" y="99392"/>
                </a:cubicBezTo>
                <a:cubicBezTo>
                  <a:pt x="5227869" y="104114"/>
                  <a:pt x="5277678" y="106018"/>
                  <a:pt x="5327374" y="109331"/>
                </a:cubicBezTo>
                <a:cubicBezTo>
                  <a:pt x="5337423" y="124404"/>
                  <a:pt x="5357192" y="148393"/>
                  <a:pt x="5357192" y="168965"/>
                </a:cubicBezTo>
                <a:cubicBezTo>
                  <a:pt x="5357192" y="204139"/>
                  <a:pt x="5347392" y="215286"/>
                  <a:pt x="5317435" y="228600"/>
                </a:cubicBezTo>
                <a:cubicBezTo>
                  <a:pt x="5307449" y="233038"/>
                  <a:pt x="5237313" y="256277"/>
                  <a:pt x="5218044" y="258418"/>
                </a:cubicBezTo>
                <a:cubicBezTo>
                  <a:pt x="5171828" y="263553"/>
                  <a:pt x="5125279" y="265044"/>
                  <a:pt x="5078896" y="268357"/>
                </a:cubicBezTo>
                <a:cubicBezTo>
                  <a:pt x="5062331" y="271670"/>
                  <a:pt x="5045691" y="274631"/>
                  <a:pt x="5029200" y="278296"/>
                </a:cubicBezTo>
                <a:cubicBezTo>
                  <a:pt x="5015865" y="281259"/>
                  <a:pt x="5002884" y="285791"/>
                  <a:pt x="4989444" y="288235"/>
                </a:cubicBezTo>
                <a:cubicBezTo>
                  <a:pt x="4948138" y="295745"/>
                  <a:pt x="4880737" y="302345"/>
                  <a:pt x="4840357" y="308113"/>
                </a:cubicBezTo>
                <a:cubicBezTo>
                  <a:pt x="4820407" y="310963"/>
                  <a:pt x="4800600" y="314739"/>
                  <a:pt x="4780722" y="318052"/>
                </a:cubicBezTo>
                <a:cubicBezTo>
                  <a:pt x="4724096" y="336929"/>
                  <a:pt x="4765046" y="325444"/>
                  <a:pt x="4671392" y="337931"/>
                </a:cubicBezTo>
                <a:lnTo>
                  <a:pt x="4601818" y="347870"/>
                </a:lnTo>
                <a:cubicBezTo>
                  <a:pt x="4495801" y="344557"/>
                  <a:pt x="4389506" y="346279"/>
                  <a:pt x="4283766" y="337931"/>
                </a:cubicBezTo>
                <a:cubicBezTo>
                  <a:pt x="4262877" y="336282"/>
                  <a:pt x="4244923" y="320651"/>
                  <a:pt x="4224131" y="318052"/>
                </a:cubicBezTo>
                <a:lnTo>
                  <a:pt x="4144618" y="308113"/>
                </a:lnTo>
                <a:cubicBezTo>
                  <a:pt x="4068418" y="311426"/>
                  <a:pt x="3992121" y="312978"/>
                  <a:pt x="3916018" y="318052"/>
                </a:cubicBezTo>
                <a:cubicBezTo>
                  <a:pt x="3861892" y="321661"/>
                  <a:pt x="3846217" y="329686"/>
                  <a:pt x="3796748" y="337931"/>
                </a:cubicBezTo>
                <a:cubicBezTo>
                  <a:pt x="3773640" y="341782"/>
                  <a:pt x="3750223" y="343679"/>
                  <a:pt x="3727174" y="347870"/>
                </a:cubicBezTo>
                <a:cubicBezTo>
                  <a:pt x="3713734" y="350314"/>
                  <a:pt x="3700753" y="354846"/>
                  <a:pt x="3687418" y="357809"/>
                </a:cubicBezTo>
                <a:cubicBezTo>
                  <a:pt x="3663832" y="363050"/>
                  <a:pt x="3599664" y="375290"/>
                  <a:pt x="3578087" y="377687"/>
                </a:cubicBezTo>
                <a:cubicBezTo>
                  <a:pt x="3538437" y="382093"/>
                  <a:pt x="3498611" y="384784"/>
                  <a:pt x="3458818" y="387626"/>
                </a:cubicBezTo>
                <a:cubicBezTo>
                  <a:pt x="3262353" y="401659"/>
                  <a:pt x="3273991" y="397606"/>
                  <a:pt x="3041374" y="407505"/>
                </a:cubicBezTo>
                <a:lnTo>
                  <a:pt x="2832652" y="417444"/>
                </a:lnTo>
                <a:cubicBezTo>
                  <a:pt x="2792896" y="414131"/>
                  <a:pt x="2753033" y="411911"/>
                  <a:pt x="2713383" y="407505"/>
                </a:cubicBezTo>
                <a:cubicBezTo>
                  <a:pt x="2691816" y="405109"/>
                  <a:pt x="2627629" y="392865"/>
                  <a:pt x="2604052" y="387626"/>
                </a:cubicBezTo>
                <a:cubicBezTo>
                  <a:pt x="2590717" y="384663"/>
                  <a:pt x="2577631" y="380650"/>
                  <a:pt x="2564296" y="377687"/>
                </a:cubicBezTo>
                <a:cubicBezTo>
                  <a:pt x="2522625" y="368427"/>
                  <a:pt x="2498118" y="365001"/>
                  <a:pt x="2454966" y="357809"/>
                </a:cubicBezTo>
                <a:cubicBezTo>
                  <a:pt x="2421835" y="364435"/>
                  <a:pt x="2389021" y="372909"/>
                  <a:pt x="2355574" y="377687"/>
                </a:cubicBezTo>
                <a:cubicBezTo>
                  <a:pt x="2297500" y="385983"/>
                  <a:pt x="2288620" y="385939"/>
                  <a:pt x="2236305" y="397565"/>
                </a:cubicBezTo>
                <a:cubicBezTo>
                  <a:pt x="2222970" y="400528"/>
                  <a:pt x="2209632" y="403580"/>
                  <a:pt x="2196548" y="407505"/>
                </a:cubicBezTo>
                <a:cubicBezTo>
                  <a:pt x="2176478" y="413526"/>
                  <a:pt x="2157826" y="426076"/>
                  <a:pt x="2136913" y="427383"/>
                </a:cubicBezTo>
                <a:lnTo>
                  <a:pt x="1977887" y="437322"/>
                </a:lnTo>
                <a:cubicBezTo>
                  <a:pt x="1940055" y="444888"/>
                  <a:pt x="1884783" y="457200"/>
                  <a:pt x="1848679" y="457200"/>
                </a:cubicBezTo>
                <a:cubicBezTo>
                  <a:pt x="1776581" y="457200"/>
                  <a:pt x="1667174" y="445013"/>
                  <a:pt x="1590261" y="437322"/>
                </a:cubicBezTo>
                <a:cubicBezTo>
                  <a:pt x="1432303" y="468913"/>
                  <a:pt x="1524604" y="455326"/>
                  <a:pt x="1311966" y="467139"/>
                </a:cubicBezTo>
                <a:cubicBezTo>
                  <a:pt x="1252331" y="463826"/>
                  <a:pt x="1192598" y="461963"/>
                  <a:pt x="1133061" y="457200"/>
                </a:cubicBezTo>
                <a:cubicBezTo>
                  <a:pt x="1109709" y="455332"/>
                  <a:pt x="1086914" y="447261"/>
                  <a:pt x="1063487" y="447261"/>
                </a:cubicBezTo>
                <a:cubicBezTo>
                  <a:pt x="1013681" y="447261"/>
                  <a:pt x="964096" y="453887"/>
                  <a:pt x="914400" y="457200"/>
                </a:cubicBezTo>
                <a:cubicBezTo>
                  <a:pt x="607969" y="447315"/>
                  <a:pt x="597828" y="440465"/>
                  <a:pt x="288235" y="457200"/>
                </a:cubicBezTo>
                <a:cubicBezTo>
                  <a:pt x="254696" y="459013"/>
                  <a:pt x="209041" y="476972"/>
                  <a:pt x="178905" y="487018"/>
                </a:cubicBezTo>
                <a:lnTo>
                  <a:pt x="149087" y="496957"/>
                </a:lnTo>
                <a:cubicBezTo>
                  <a:pt x="122147" y="491569"/>
                  <a:pt x="89074" y="491514"/>
                  <a:pt x="69574" y="467139"/>
                </a:cubicBezTo>
                <a:cubicBezTo>
                  <a:pt x="63029" y="458958"/>
                  <a:pt x="66180" y="445503"/>
                  <a:pt x="59635" y="437322"/>
                </a:cubicBezTo>
                <a:cubicBezTo>
                  <a:pt x="52173" y="427994"/>
                  <a:pt x="39146" y="424906"/>
                  <a:pt x="29818" y="417444"/>
                </a:cubicBezTo>
                <a:cubicBezTo>
                  <a:pt x="22500" y="411590"/>
                  <a:pt x="16565" y="404191"/>
                  <a:pt x="9939" y="397565"/>
                </a:cubicBezTo>
                <a:cubicBezTo>
                  <a:pt x="6626" y="387626"/>
                  <a:pt x="0" y="378225"/>
                  <a:pt x="0" y="367748"/>
                </a:cubicBezTo>
                <a:cubicBezTo>
                  <a:pt x="0" y="357271"/>
                  <a:pt x="5254" y="347302"/>
                  <a:pt x="9939" y="337931"/>
                </a:cubicBezTo>
                <a:cubicBezTo>
                  <a:pt x="19878" y="318053"/>
                  <a:pt x="36444" y="294861"/>
                  <a:pt x="59635" y="288235"/>
                </a:cubicBezTo>
                <a:cubicBezTo>
                  <a:pt x="72377" y="284594"/>
                  <a:pt x="72887" y="289891"/>
                  <a:pt x="89452" y="288235"/>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a:extLst>
              <a:ext uri="{FF2B5EF4-FFF2-40B4-BE49-F238E27FC236}">
                <a16:creationId xmlns:a16="http://schemas.microsoft.com/office/drawing/2014/main" id="{73DFF6C7-1EE5-3C42-8E10-C5CFAA40872A}"/>
              </a:ext>
            </a:extLst>
          </p:cNvPr>
          <p:cNvSpPr/>
          <p:nvPr/>
        </p:nvSpPr>
        <p:spPr>
          <a:xfrm>
            <a:off x="2008924" y="1847809"/>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a:extLst>
              <a:ext uri="{FF2B5EF4-FFF2-40B4-BE49-F238E27FC236}">
                <a16:creationId xmlns:a16="http://schemas.microsoft.com/office/drawing/2014/main" id="{B8C7305A-D711-E240-BD7D-D3D7C5469E4D}"/>
              </a:ext>
            </a:extLst>
          </p:cNvPr>
          <p:cNvSpPr/>
          <p:nvPr/>
        </p:nvSpPr>
        <p:spPr>
          <a:xfrm>
            <a:off x="3831948" y="1761954"/>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a:extLst>
              <a:ext uri="{FF2B5EF4-FFF2-40B4-BE49-F238E27FC236}">
                <a16:creationId xmlns:a16="http://schemas.microsoft.com/office/drawing/2014/main" id="{0111D1C2-3B61-2F48-A4EA-7FF4BDCE19EE}"/>
              </a:ext>
            </a:extLst>
          </p:cNvPr>
          <p:cNvSpPr/>
          <p:nvPr/>
        </p:nvSpPr>
        <p:spPr>
          <a:xfrm flipH="1">
            <a:off x="5701031" y="1613613"/>
            <a:ext cx="980552" cy="347601"/>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a:extLst>
              <a:ext uri="{FF2B5EF4-FFF2-40B4-BE49-F238E27FC236}">
                <a16:creationId xmlns:a16="http://schemas.microsoft.com/office/drawing/2014/main" id="{4C7EC34F-90F4-6C4D-B5D4-ACA5EC7FB1A6}"/>
              </a:ext>
            </a:extLst>
          </p:cNvPr>
          <p:cNvSpPr/>
          <p:nvPr/>
        </p:nvSpPr>
        <p:spPr>
          <a:xfrm>
            <a:off x="7659179" y="1656144"/>
            <a:ext cx="1238917"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a:extLst>
              <a:ext uri="{FF2B5EF4-FFF2-40B4-BE49-F238E27FC236}">
                <a16:creationId xmlns:a16="http://schemas.microsoft.com/office/drawing/2014/main" id="{D6F7C7EE-47F5-3545-9F2B-EAF26FFA44DF}"/>
              </a:ext>
            </a:extLst>
          </p:cNvPr>
          <p:cNvSpPr/>
          <p:nvPr/>
        </p:nvSpPr>
        <p:spPr>
          <a:xfrm>
            <a:off x="2635269" y="4209732"/>
            <a:ext cx="2572991"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6436E86A-6262-A843-A5A5-0C23F8AA280C}"/>
              </a:ext>
            </a:extLst>
          </p:cNvPr>
          <p:cNvSpPr txBox="1"/>
          <p:nvPr/>
        </p:nvSpPr>
        <p:spPr>
          <a:xfrm>
            <a:off x="7870720" y="3855789"/>
            <a:ext cx="458780" cy="707886"/>
          </a:xfrm>
          <a:prstGeom prst="rect">
            <a:avLst/>
          </a:prstGeom>
          <a:noFill/>
        </p:spPr>
        <p:txBody>
          <a:bodyPr wrap="none" rtlCol="0">
            <a:spAutoFit/>
          </a:bodyPr>
          <a:lstStyle/>
          <a:p>
            <a:r>
              <a:rPr lang="en-US" sz="4000" dirty="0">
                <a:latin typeface="+mj-lt"/>
              </a:rPr>
              <a:t>B</a:t>
            </a:r>
          </a:p>
        </p:txBody>
      </p:sp>
      <p:sp>
        <p:nvSpPr>
          <p:cNvPr id="49" name="TextBox 48">
            <a:extLst>
              <a:ext uri="{FF2B5EF4-FFF2-40B4-BE49-F238E27FC236}">
                <a16:creationId xmlns:a16="http://schemas.microsoft.com/office/drawing/2014/main" id="{A292CBF7-3FB8-B84F-8A32-F1C9D3783942}"/>
              </a:ext>
            </a:extLst>
          </p:cNvPr>
          <p:cNvSpPr txBox="1"/>
          <p:nvPr/>
        </p:nvSpPr>
        <p:spPr>
          <a:xfrm>
            <a:off x="627958" y="2849518"/>
            <a:ext cx="8674319" cy="830997"/>
          </a:xfrm>
          <a:prstGeom prst="rect">
            <a:avLst/>
          </a:prstGeom>
          <a:noFill/>
        </p:spPr>
        <p:txBody>
          <a:bodyPr wrap="square" rtlCol="0">
            <a:spAutoFit/>
          </a:bodyPr>
          <a:lstStyle/>
          <a:p>
            <a:r>
              <a:rPr lang="en-US" sz="2400" dirty="0">
                <a:latin typeface="+mj-lt"/>
              </a:rPr>
              <a:t>“Computation of A” just means proving that A=B where B is suitably “flattened” for terminal output</a:t>
            </a:r>
          </a:p>
        </p:txBody>
      </p:sp>
      <p:sp>
        <p:nvSpPr>
          <p:cNvPr id="50" name="TextBox 49">
            <a:extLst>
              <a:ext uri="{FF2B5EF4-FFF2-40B4-BE49-F238E27FC236}">
                <a16:creationId xmlns:a16="http://schemas.microsoft.com/office/drawing/2014/main" id="{5A15B31B-B894-5D4D-A23E-F77C54D729D5}"/>
              </a:ext>
            </a:extLst>
          </p:cNvPr>
          <p:cNvSpPr txBox="1"/>
          <p:nvPr/>
        </p:nvSpPr>
        <p:spPr>
          <a:xfrm>
            <a:off x="580713" y="5588441"/>
            <a:ext cx="11380305" cy="461665"/>
          </a:xfrm>
          <a:prstGeom prst="rect">
            <a:avLst/>
          </a:prstGeom>
          <a:noFill/>
        </p:spPr>
        <p:txBody>
          <a:bodyPr wrap="square" rtlCol="0">
            <a:spAutoFit/>
          </a:bodyPr>
          <a:lstStyle/>
          <a:p>
            <a:r>
              <a:rPr lang="en-US" sz="2400" dirty="0">
                <a:latin typeface="+mj-lt"/>
              </a:rPr>
              <a:t>There are a couple of points to notice…</a:t>
            </a:r>
          </a:p>
        </p:txBody>
      </p:sp>
    </p:spTree>
    <p:extLst>
      <p:ext uri="{BB962C8B-B14F-4D97-AF65-F5344CB8AC3E}">
        <p14:creationId xmlns:p14="http://schemas.microsoft.com/office/powerpoint/2010/main" val="3370486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1539</TotalTime>
  <Words>1576</Words>
  <Application>Microsoft Macintosh PowerPoint</Application>
  <PresentationFormat>Widescreen</PresentationFormat>
  <Paragraphs>130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Wingdings</vt:lpstr>
      <vt:lpstr>Office Theme</vt:lpstr>
      <vt:lpstr>Tiny Foundations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 Foundations</dc:title>
  <dc:creator>Youssef, Saul</dc:creator>
  <cp:lastModifiedBy>Youssef, Saul</cp:lastModifiedBy>
  <cp:revision>77</cp:revision>
  <dcterms:created xsi:type="dcterms:W3CDTF">2023-04-09T01:59:03Z</dcterms:created>
  <dcterms:modified xsi:type="dcterms:W3CDTF">2023-04-10T03:38:11Z</dcterms:modified>
</cp:coreProperties>
</file>