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83" r:id="rId3"/>
    <p:sldId id="292" r:id="rId4"/>
    <p:sldId id="284" r:id="rId5"/>
    <p:sldId id="287" r:id="rId6"/>
    <p:sldId id="265" r:id="rId7"/>
    <p:sldId id="266" r:id="rId8"/>
    <p:sldId id="258" r:id="rId9"/>
    <p:sldId id="267" r:id="rId10"/>
    <p:sldId id="279" r:id="rId11"/>
    <p:sldId id="259" r:id="rId12"/>
    <p:sldId id="268" r:id="rId13"/>
    <p:sldId id="294" r:id="rId14"/>
    <p:sldId id="261" r:id="rId15"/>
    <p:sldId id="274" r:id="rId16"/>
    <p:sldId id="263" r:id="rId17"/>
    <p:sldId id="269" r:id="rId18"/>
    <p:sldId id="270" r:id="rId19"/>
    <p:sldId id="262" r:id="rId20"/>
    <p:sldId id="277" r:id="rId21"/>
    <p:sldId id="273" r:id="rId22"/>
    <p:sldId id="281" r:id="rId23"/>
    <p:sldId id="280" r:id="rId24"/>
    <p:sldId id="282" r:id="rId25"/>
    <p:sldId id="275" r:id="rId26"/>
    <p:sldId id="290" r:id="rId27"/>
    <p:sldId id="278" r:id="rId28"/>
    <p:sldId id="288" r:id="rId29"/>
    <p:sldId id="286" r:id="rId30"/>
    <p:sldId id="289" r:id="rId31"/>
    <p:sldId id="271" r:id="rId32"/>
    <p:sldId id="295" r:id="rId33"/>
    <p:sldId id="296" r:id="rId34"/>
    <p:sldId id="297" r:id="rId35"/>
    <p:sldId id="272" r:id="rId36"/>
    <p:sldId id="291" r:id="rId37"/>
    <p:sldId id="300" r:id="rId38"/>
    <p:sldId id="285" r:id="rId39"/>
    <p:sldId id="260" r:id="rId40"/>
    <p:sldId id="298" r:id="rId41"/>
    <p:sldId id="301"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41"/>
    <p:restoredTop sz="86491"/>
  </p:normalViewPr>
  <p:slideViewPr>
    <p:cSldViewPr snapToGrid="0" snapToObjects="1">
      <p:cViewPr varScale="1">
        <p:scale>
          <a:sx n="164" d="100"/>
          <a:sy n="164" d="100"/>
        </p:scale>
        <p:origin x="176" y="2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2614-20D2-104D-876C-68C46E9C3B04}" type="datetimeFigureOut">
              <a:rPr lang="en-US" smtClean="0"/>
              <a:t>4/13/23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E507D-50E5-514C-BC0E-259B2BFA561B}" type="slidenum">
              <a:rPr lang="en-US" smtClean="0"/>
              <a:t>‹#›</a:t>
            </a:fld>
            <a:endParaRPr lang="en-US"/>
          </a:p>
        </p:txBody>
      </p:sp>
    </p:spTree>
    <p:extLst>
      <p:ext uri="{BB962C8B-B14F-4D97-AF65-F5344CB8AC3E}">
        <p14:creationId xmlns:p14="http://schemas.microsoft.com/office/powerpoint/2010/main" val="151560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12</a:t>
            </a:fld>
            <a:endParaRPr lang="en-US"/>
          </a:p>
        </p:txBody>
      </p:sp>
    </p:spTree>
    <p:extLst>
      <p:ext uri="{BB962C8B-B14F-4D97-AF65-F5344CB8AC3E}">
        <p14:creationId xmlns:p14="http://schemas.microsoft.com/office/powerpoint/2010/main" val="220358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40</a:t>
            </a:fld>
            <a:endParaRPr lang="en-US"/>
          </a:p>
        </p:txBody>
      </p:sp>
    </p:spTree>
    <p:extLst>
      <p:ext uri="{BB962C8B-B14F-4D97-AF65-F5344CB8AC3E}">
        <p14:creationId xmlns:p14="http://schemas.microsoft.com/office/powerpoint/2010/main" val="2491724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0E507D-50E5-514C-BC0E-259B2BFA561B}" type="slidenum">
              <a:rPr lang="en-US" smtClean="0"/>
              <a:t>41</a:t>
            </a:fld>
            <a:endParaRPr lang="en-US"/>
          </a:p>
        </p:txBody>
      </p:sp>
    </p:spTree>
    <p:extLst>
      <p:ext uri="{BB962C8B-B14F-4D97-AF65-F5344CB8AC3E}">
        <p14:creationId xmlns:p14="http://schemas.microsoft.com/office/powerpoint/2010/main" val="2150558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8826-D100-874B-8C15-AE362370B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E205DA-005A-084A-A03C-CB3297E7E3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662E0-CBCE-9049-8EB7-76DA865272C8}"/>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C73F070A-8D25-714E-A569-DC1D48226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E03FC-13AD-B048-BD84-804A4FCC9C2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90519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773B-5174-D744-BACA-B8145E7F58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2C7CFA-20F1-1347-A357-B0D2AF3FD5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04B0B-8CB6-984E-ACAA-DB744EEA1D0C}"/>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F7958E56-7EC2-5544-9279-D2AC46C93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279E93-D86F-DD45-A05A-282B56AF49F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930255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46CFB-87B3-8D4C-8049-76A05585E7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286100-11F5-0448-8204-9F97445EA9E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855BF-278E-F94E-A0E5-33F979506CBF}"/>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BE2010AC-D305-574A-8F93-246F37B78B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86318-2D24-974B-B8AA-DC05B3EDAB0F}"/>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614075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238B-B245-A545-83A8-51B7E8B188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4D0AE-4308-DB47-9C11-1D64F688B6E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EE74D-4CD3-2E4E-AD8F-CE8A5645585B}"/>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FDF5777E-29EE-154E-ADD9-6F8467CC5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0F463-8CBF-004B-924B-F27AC0A88151}"/>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525612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FE0C-A6D9-FA42-9526-A9676A5916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717327-0334-F346-B2C0-EEE954205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C648C4-FA97-8948-AB5A-C1BC588C26C0}"/>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2AB7CDFB-2DD6-594D-9774-CD549EC7F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11F243-37F0-9148-9561-AD122E0993EB}"/>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4019007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17BAC-1ECA-D541-B1BA-56BBEA9E5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927977-F523-A945-8622-7007047CF6E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EE01DE-AB2C-134F-A37D-96372B9C087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105770-BD0C-3047-9130-CF18275AFA61}"/>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8BDE7BD9-DF1A-094C-825C-F052E37BE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F6FD3-90A1-2D42-BF39-C4CBF876E33E}"/>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52522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5FAA-C95E-9446-B6A6-7B92696A3F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A09AD3-45AD-784F-A911-D0CDA3AE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DC7BDE-5B4C-5F4D-BC53-9EC3E380334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5BD59-110A-164D-AD97-835B9C94C9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DC5819E-E7E3-EC48-B449-44DC16C6D40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24784A-F2B6-2C4D-B1C4-CC6F3C3D8F9A}"/>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8" name="Footer Placeholder 7">
            <a:extLst>
              <a:ext uri="{FF2B5EF4-FFF2-40B4-BE49-F238E27FC236}">
                <a16:creationId xmlns:a16="http://schemas.microsoft.com/office/drawing/2014/main" id="{EABA6B0E-C1A4-D242-86E3-AC22A3FD73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FD618D-B83E-1745-80F6-FC17B21FC80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914077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12C9-0DAA-7F42-9EF5-9BB615C6EC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39090A-6485-0B4F-AFC5-7D6F8917C201}"/>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4" name="Footer Placeholder 3">
            <a:extLst>
              <a:ext uri="{FF2B5EF4-FFF2-40B4-BE49-F238E27FC236}">
                <a16:creationId xmlns:a16="http://schemas.microsoft.com/office/drawing/2014/main" id="{A08FCFE2-8E60-CA4E-9DED-4334A8375E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E7CF60-14BD-FE42-8B62-94B7C3D8A5E8}"/>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3350143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5F6AF5-D18A-E746-AF65-37EF8800249B}"/>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3" name="Footer Placeholder 2">
            <a:extLst>
              <a:ext uri="{FF2B5EF4-FFF2-40B4-BE49-F238E27FC236}">
                <a16:creationId xmlns:a16="http://schemas.microsoft.com/office/drawing/2014/main" id="{7DFC5174-262E-1549-8EA0-B1218148DD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0A831E-7BAB-7B40-B5F7-60C989259BE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677039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6F14F-2737-3543-BD53-8131C4F37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B15040-BF0C-4545-A105-26C64D3B03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AC1B79-91C4-D64E-AD94-4D2E22054E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574B8A-887B-8548-B8DA-C8FAD72A9327}"/>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133DDEB9-D456-8342-AE21-5498A6E2F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0735DD-524E-6F46-8BB7-88BFE31A80E7}"/>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2487798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58784-A98A-EA44-AA4E-52A054D46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0C87E-6BAF-C744-A5B3-DB1ACED471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4692C-E825-5E4E-B318-9FD609E9C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9DC690-DB31-3242-B42E-E882102208EC}"/>
              </a:ext>
            </a:extLst>
          </p:cNvPr>
          <p:cNvSpPr>
            <a:spLocks noGrp="1"/>
          </p:cNvSpPr>
          <p:nvPr>
            <p:ph type="dt" sz="half" idx="10"/>
          </p:nvPr>
        </p:nvSpPr>
        <p:spPr/>
        <p:txBody>
          <a:bodyPr/>
          <a:lstStyle/>
          <a:p>
            <a:fld id="{C8AF9E6B-4137-DD45-811B-1D1601D99F07}" type="datetimeFigureOut">
              <a:rPr lang="en-US" smtClean="0"/>
              <a:t>4/13/23</a:t>
            </a:fld>
            <a:endParaRPr lang="en-US"/>
          </a:p>
        </p:txBody>
      </p:sp>
      <p:sp>
        <p:nvSpPr>
          <p:cNvPr id="6" name="Footer Placeholder 5">
            <a:extLst>
              <a:ext uri="{FF2B5EF4-FFF2-40B4-BE49-F238E27FC236}">
                <a16:creationId xmlns:a16="http://schemas.microsoft.com/office/drawing/2014/main" id="{6A5D5B43-A777-A843-A933-A3C058948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7D185-F074-AF46-BAF7-130A5C606969}"/>
              </a:ext>
            </a:extLst>
          </p:cNvPr>
          <p:cNvSpPr>
            <a:spLocks noGrp="1"/>
          </p:cNvSpPr>
          <p:nvPr>
            <p:ph type="sldNum" sz="quarter" idx="12"/>
          </p:nvPr>
        </p:nvSpPr>
        <p:spPr/>
        <p:txBody>
          <a:bodyPr/>
          <a:lstStyle/>
          <a:p>
            <a:fld id="{2234F87D-3AE2-A544-AA96-F36964E47B32}" type="slidenum">
              <a:rPr lang="en-US" smtClean="0"/>
              <a:t>‹#›</a:t>
            </a:fld>
            <a:endParaRPr lang="en-US"/>
          </a:p>
        </p:txBody>
      </p:sp>
    </p:spTree>
    <p:extLst>
      <p:ext uri="{BB962C8B-B14F-4D97-AF65-F5344CB8AC3E}">
        <p14:creationId xmlns:p14="http://schemas.microsoft.com/office/powerpoint/2010/main" val="17628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0E202-7DA9-7B4B-B172-CF268B66E5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7978BD-FAC4-2548-AF99-4C910FC158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B4120E-FC98-3845-A1CA-A10DD6515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F9E6B-4137-DD45-811B-1D1601D99F07}" type="datetimeFigureOut">
              <a:rPr lang="en-US" smtClean="0"/>
              <a:t>4/13/23</a:t>
            </a:fld>
            <a:endParaRPr lang="en-US"/>
          </a:p>
        </p:txBody>
      </p:sp>
      <p:sp>
        <p:nvSpPr>
          <p:cNvPr id="5" name="Footer Placeholder 4">
            <a:extLst>
              <a:ext uri="{FF2B5EF4-FFF2-40B4-BE49-F238E27FC236}">
                <a16:creationId xmlns:a16="http://schemas.microsoft.com/office/drawing/2014/main" id="{5BA2E506-7721-3F4C-BFE4-9725EAA118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F0469E-9616-0542-8FAB-B7079E6686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34F87D-3AE2-A544-AA96-F36964E47B32}" type="slidenum">
              <a:rPr lang="en-US" smtClean="0"/>
              <a:t>‹#›</a:t>
            </a:fld>
            <a:endParaRPr lang="en-US"/>
          </a:p>
        </p:txBody>
      </p:sp>
    </p:spTree>
    <p:extLst>
      <p:ext uri="{BB962C8B-B14F-4D97-AF65-F5344CB8AC3E}">
        <p14:creationId xmlns:p14="http://schemas.microsoft.com/office/powerpoint/2010/main" val="3408533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10.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7C107-7C31-B14E-834B-AF6DB3CCBA1C}"/>
              </a:ext>
            </a:extLst>
          </p:cNvPr>
          <p:cNvSpPr>
            <a:spLocks noGrp="1"/>
          </p:cNvSpPr>
          <p:nvPr>
            <p:ph type="ctrTitle"/>
          </p:nvPr>
        </p:nvSpPr>
        <p:spPr>
          <a:xfrm>
            <a:off x="1428865" y="667935"/>
            <a:ext cx="9144000" cy="2387600"/>
          </a:xfrm>
        </p:spPr>
        <p:txBody>
          <a:bodyPr>
            <a:normAutofit/>
          </a:bodyPr>
          <a:lstStyle/>
          <a:p>
            <a:r>
              <a:rPr lang="en-US" dirty="0"/>
              <a:t>Pure Data Foundations of Mathematics</a:t>
            </a:r>
          </a:p>
        </p:txBody>
      </p:sp>
      <p:sp>
        <p:nvSpPr>
          <p:cNvPr id="3" name="Subtitle 2">
            <a:extLst>
              <a:ext uri="{FF2B5EF4-FFF2-40B4-BE49-F238E27FC236}">
                <a16:creationId xmlns:a16="http://schemas.microsoft.com/office/drawing/2014/main" id="{2CC7E299-E225-6F46-8B12-6391C1B36733}"/>
              </a:ext>
            </a:extLst>
          </p:cNvPr>
          <p:cNvSpPr>
            <a:spLocks noGrp="1"/>
          </p:cNvSpPr>
          <p:nvPr>
            <p:ph type="subTitle" idx="1"/>
          </p:nvPr>
        </p:nvSpPr>
        <p:spPr/>
        <p:txBody>
          <a:bodyPr/>
          <a:lstStyle/>
          <a:p>
            <a:r>
              <a:rPr lang="en-US" dirty="0"/>
              <a:t>Saul Youssef</a:t>
            </a:r>
          </a:p>
          <a:p>
            <a:r>
              <a:rPr lang="en-US" dirty="0"/>
              <a:t>Boston University</a:t>
            </a:r>
          </a:p>
          <a:p>
            <a:r>
              <a:rPr lang="en-US" dirty="0"/>
              <a:t>April, 2023</a:t>
            </a:r>
          </a:p>
        </p:txBody>
      </p:sp>
    </p:spTree>
    <p:extLst>
      <p:ext uri="{BB962C8B-B14F-4D97-AF65-F5344CB8AC3E}">
        <p14:creationId xmlns:p14="http://schemas.microsoft.com/office/powerpoint/2010/main" val="111730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BB190-E63E-C844-A2FE-C5AB4848F630}"/>
              </a:ext>
            </a:extLst>
          </p:cNvPr>
          <p:cNvPicPr>
            <a:picLocks noChangeAspect="1"/>
          </p:cNvPicPr>
          <p:nvPr/>
        </p:nvPicPr>
        <p:blipFill>
          <a:blip r:embed="rId2"/>
          <a:stretch>
            <a:fillRect/>
          </a:stretch>
        </p:blipFill>
        <p:spPr>
          <a:xfrm>
            <a:off x="313046" y="580716"/>
            <a:ext cx="8912597" cy="6277284"/>
          </a:xfrm>
          <a:prstGeom prst="rect">
            <a:avLst/>
          </a:prstGeom>
        </p:spPr>
      </p:pic>
      <p:sp>
        <p:nvSpPr>
          <p:cNvPr id="4" name="TextBox 3">
            <a:extLst>
              <a:ext uri="{FF2B5EF4-FFF2-40B4-BE49-F238E27FC236}">
                <a16:creationId xmlns:a16="http://schemas.microsoft.com/office/drawing/2014/main" id="{07775F56-4248-4F4A-94AB-CF7ACB12A65B}"/>
              </a:ext>
            </a:extLst>
          </p:cNvPr>
          <p:cNvSpPr txBox="1"/>
          <p:nvPr/>
        </p:nvSpPr>
        <p:spPr>
          <a:xfrm>
            <a:off x="718457" y="73479"/>
            <a:ext cx="10882993" cy="523220"/>
          </a:xfrm>
          <a:prstGeom prst="rect">
            <a:avLst/>
          </a:prstGeom>
          <a:noFill/>
        </p:spPr>
        <p:txBody>
          <a:bodyPr wrap="square" rtlCol="0">
            <a:spAutoFit/>
          </a:bodyPr>
          <a:lstStyle/>
          <a:p>
            <a:r>
              <a:rPr lang="en-US" sz="2800" dirty="0">
                <a:latin typeface="+mj-lt"/>
              </a:rPr>
              <a:t>Data is always a </a:t>
            </a:r>
            <a:r>
              <a:rPr lang="en-US" sz="2800" b="1" dirty="0">
                <a:latin typeface="+mj-lt"/>
              </a:rPr>
              <a:t>finite</a:t>
            </a:r>
            <a:r>
              <a:rPr lang="en-US" sz="2800" dirty="0">
                <a:latin typeface="+mj-lt"/>
              </a:rPr>
              <a:t> sequence</a:t>
            </a:r>
          </a:p>
        </p:txBody>
      </p:sp>
      <p:sp>
        <p:nvSpPr>
          <p:cNvPr id="5" name="TextBox 4">
            <a:extLst>
              <a:ext uri="{FF2B5EF4-FFF2-40B4-BE49-F238E27FC236}">
                <a16:creationId xmlns:a16="http://schemas.microsoft.com/office/drawing/2014/main" id="{D5B61DD3-41CD-D54B-B9BD-888D4CC5F887}"/>
              </a:ext>
            </a:extLst>
          </p:cNvPr>
          <p:cNvSpPr txBox="1"/>
          <p:nvPr/>
        </p:nvSpPr>
        <p:spPr>
          <a:xfrm>
            <a:off x="3827929" y="3719358"/>
            <a:ext cx="5797765" cy="523220"/>
          </a:xfrm>
          <a:prstGeom prst="rect">
            <a:avLst/>
          </a:prstGeom>
          <a:noFill/>
        </p:spPr>
        <p:txBody>
          <a:bodyPr wrap="square" rtlCol="0">
            <a:spAutoFit/>
          </a:bodyPr>
          <a:lstStyle/>
          <a:p>
            <a:r>
              <a:rPr lang="en-US" sz="2800" dirty="0">
                <a:latin typeface="+mj-lt"/>
              </a:rPr>
              <a:t>..but this is not a meaningful limitation</a:t>
            </a:r>
          </a:p>
        </p:txBody>
      </p:sp>
    </p:spTree>
    <p:extLst>
      <p:ext uri="{BB962C8B-B14F-4D97-AF65-F5344CB8AC3E}">
        <p14:creationId xmlns:p14="http://schemas.microsoft.com/office/powerpoint/2010/main" val="2527567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FC455-3AAD-4442-9567-37E5CC921146}"/>
              </a:ext>
            </a:extLst>
          </p:cNvPr>
          <p:cNvSpPr txBox="1"/>
          <p:nvPr/>
        </p:nvSpPr>
        <p:spPr>
          <a:xfrm>
            <a:off x="483020" y="956520"/>
            <a:ext cx="11031415" cy="3416320"/>
          </a:xfrm>
          <a:prstGeom prst="rect">
            <a:avLst/>
          </a:prstGeom>
          <a:noFill/>
        </p:spPr>
        <p:txBody>
          <a:bodyPr wrap="square" rtlCol="0">
            <a:spAutoFit/>
          </a:bodyPr>
          <a:lstStyle/>
          <a:p>
            <a:r>
              <a:rPr lang="en-US" sz="2400" dirty="0">
                <a:latin typeface="+mj-lt"/>
              </a:rPr>
              <a:t>Within coda, all items of mathematics or computing are merely different kinds of data as we have defined.  This means, roughly speaking, that any mathematical question will be of the form</a:t>
            </a:r>
          </a:p>
          <a:p>
            <a:endParaRPr lang="en-US" sz="2400" dirty="0">
              <a:latin typeface="+mj-lt"/>
            </a:endParaRPr>
          </a:p>
          <a:p>
            <a:r>
              <a:rPr lang="en-US" sz="2400" dirty="0">
                <a:latin typeface="+mj-lt"/>
              </a:rPr>
              <a:t>      Is data A equal to data B?</a:t>
            </a:r>
          </a:p>
          <a:p>
            <a:endParaRPr lang="en-US" sz="2400" dirty="0">
              <a:latin typeface="+mj-lt"/>
            </a:endParaRPr>
          </a:p>
          <a:p>
            <a:r>
              <a:rPr lang="en-US" sz="2400" dirty="0">
                <a:latin typeface="+mj-lt"/>
              </a:rPr>
              <a:t>Since the answer to this question A=B is also data, the answer to this question should be deducible from the concrete data (= A : B) suggesting that “logic” should be the coarsest classification of data in general. </a:t>
            </a:r>
          </a:p>
        </p:txBody>
      </p:sp>
      <p:sp>
        <p:nvSpPr>
          <p:cNvPr id="3" name="TextBox 2">
            <a:extLst>
              <a:ext uri="{FF2B5EF4-FFF2-40B4-BE49-F238E27FC236}">
                <a16:creationId xmlns:a16="http://schemas.microsoft.com/office/drawing/2014/main" id="{0D29AE80-BD06-DF49-9ECC-9C91AF4CB11C}"/>
              </a:ext>
            </a:extLst>
          </p:cNvPr>
          <p:cNvSpPr txBox="1"/>
          <p:nvPr/>
        </p:nvSpPr>
        <p:spPr>
          <a:xfrm>
            <a:off x="1826841" y="4836093"/>
            <a:ext cx="8030818" cy="1384995"/>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true</a:t>
            </a:r>
            <a:r>
              <a:rPr lang="en-US" sz="2800" dirty="0">
                <a:latin typeface="+mj-lt"/>
              </a:rPr>
              <a:t> if A is equal to the empty data.</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false</a:t>
            </a:r>
            <a:r>
              <a:rPr lang="en-US" sz="2800" dirty="0">
                <a:latin typeface="+mj-lt"/>
              </a:rPr>
              <a:t> if A as a sequence contains an atom.</a:t>
            </a:r>
          </a:p>
          <a:p>
            <a:pPr marL="457200" indent="-457200">
              <a:buFont typeface="Arial" panose="020B0604020202020204" pitchFamily="34" charset="0"/>
              <a:buChar char="•"/>
            </a:pPr>
            <a:r>
              <a:rPr lang="en-US" sz="2800" dirty="0">
                <a:latin typeface="+mj-lt"/>
              </a:rPr>
              <a:t>Data A is </a:t>
            </a:r>
            <a:r>
              <a:rPr lang="en-US" sz="2800" b="1" dirty="0">
                <a:solidFill>
                  <a:srgbClr val="0070C0"/>
                </a:solidFill>
                <a:latin typeface="+mj-lt"/>
              </a:rPr>
              <a:t>undecided</a:t>
            </a:r>
            <a:r>
              <a:rPr lang="en-US" sz="2800" dirty="0">
                <a:latin typeface="+mj-lt"/>
              </a:rPr>
              <a:t> otherwise.</a:t>
            </a:r>
          </a:p>
        </p:txBody>
      </p:sp>
      <p:sp>
        <p:nvSpPr>
          <p:cNvPr id="4" name="Rectangle 3">
            <a:extLst>
              <a:ext uri="{FF2B5EF4-FFF2-40B4-BE49-F238E27FC236}">
                <a16:creationId xmlns:a16="http://schemas.microsoft.com/office/drawing/2014/main" id="{0452E3AA-89CB-134D-99ED-65628B5D598E}"/>
              </a:ext>
            </a:extLst>
          </p:cNvPr>
          <p:cNvSpPr/>
          <p:nvPr/>
        </p:nvSpPr>
        <p:spPr>
          <a:xfrm>
            <a:off x="1578933" y="4719711"/>
            <a:ext cx="8278725"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ABEB78F-A19C-1F40-AEAD-114BE028128F}"/>
              </a:ext>
            </a:extLst>
          </p:cNvPr>
          <p:cNvSpPr txBox="1"/>
          <p:nvPr/>
        </p:nvSpPr>
        <p:spPr>
          <a:xfrm>
            <a:off x="0" y="155349"/>
            <a:ext cx="12192000" cy="769441"/>
          </a:xfrm>
          <a:prstGeom prst="rect">
            <a:avLst/>
          </a:prstGeom>
          <a:noFill/>
        </p:spPr>
        <p:txBody>
          <a:bodyPr wrap="square" rtlCol="0">
            <a:spAutoFit/>
          </a:bodyPr>
          <a:lstStyle/>
          <a:p>
            <a:pPr algn="ctr"/>
            <a:r>
              <a:rPr lang="en-US" sz="4400" dirty="0">
                <a:latin typeface="+mj-lt"/>
              </a:rPr>
              <a:t>Logic</a:t>
            </a:r>
          </a:p>
        </p:txBody>
      </p:sp>
    </p:spTree>
    <p:extLst>
      <p:ext uri="{BB962C8B-B14F-4D97-AF65-F5344CB8AC3E}">
        <p14:creationId xmlns:p14="http://schemas.microsoft.com/office/powerpoint/2010/main" val="4045608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81885D5-856E-EA4D-BA68-2B6E27B62E34}"/>
                  </a:ext>
                </a:extLst>
              </p:cNvPr>
              <p:cNvSpPr txBox="1"/>
              <p:nvPr/>
            </p:nvSpPr>
            <p:spPr>
              <a:xfrm>
                <a:off x="818861" y="620646"/>
                <a:ext cx="10312965" cy="4708981"/>
              </a:xfrm>
              <a:prstGeom prst="rect">
                <a:avLst/>
              </a:prstGeom>
              <a:noFill/>
            </p:spPr>
            <p:txBody>
              <a:bodyPr wrap="square" rtlCol="0">
                <a:spAutoFit/>
              </a:bodyPr>
              <a:lstStyle/>
              <a:p>
                <a:r>
                  <a:rPr lang="en-US" sz="2400" dirty="0">
                    <a:latin typeface="+mj-lt"/>
                    <a:sym typeface="Wingdings" pitchFamily="2" charset="2"/>
                  </a:rPr>
                  <a:t>Notice that logic is directly visible in the duality between () and (:) in pure data.  Since “everything is made of (:)”, a definition</a:t>
                </a:r>
              </a:p>
              <a:p>
                <a:endParaRPr lang="en-US" sz="3600" i="1" dirty="0">
                  <a:latin typeface="Cambria Math" panose="02040503050406030204" pitchFamily="18" charset="0"/>
                  <a:sym typeface="Wingdings" pitchFamily="2" charset="2"/>
                </a:endParaRPr>
              </a:p>
              <a:p>
                <a:pPr/>
                <a14:m>
                  <m:oMathPara xmlns:m="http://schemas.openxmlformats.org/officeDocument/2006/math">
                    <m:oMathParaPr>
                      <m:jc m:val="left"/>
                    </m:oMathParaPr>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 )</m:t>
                      </m:r>
                    </m:oMath>
                  </m:oMathPara>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would cause all data to collapse to the empty data. The alternative </a:t>
                </a:r>
              </a:p>
              <a:p>
                <a:endParaRPr lang="en-US" sz="2400" b="0" i="1" dirty="0">
                  <a:latin typeface="+mj-lt"/>
                  <a:sym typeface="Wingdings" pitchFamily="2" charset="2"/>
                </a:endParaRPr>
              </a:p>
              <a:p>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r>
                      <a:rPr lang="en-US" sz="3600" b="0" i="1" smtClean="0">
                        <a:latin typeface="Cambria Math" panose="02040503050406030204" pitchFamily="18" charset="0"/>
                        <a:ea typeface="Cambria Math" panose="02040503050406030204" pitchFamily="18" charset="0"/>
                        <a:sym typeface="Wingdings" pitchFamily="2" charset="2"/>
                      </a:rPr>
                      <m:t>→</m:t>
                    </m:r>
                  </m:oMath>
                </a14:m>
                <a:r>
                  <a:rPr lang="en-US" sz="3600" b="0" dirty="0">
                    <a:sym typeface="Wingdings" pitchFamily="2" charset="2"/>
                  </a:rPr>
                  <a:t> </a:t>
                </a:r>
                <a14:m>
                  <m:oMath xmlns:m="http://schemas.openxmlformats.org/officeDocument/2006/math">
                    <m:d>
                      <m:dPr>
                        <m:ctrlPr>
                          <a:rPr lang="en-US" sz="3600" b="0" i="1" smtClean="0">
                            <a:latin typeface="Cambria Math" panose="02040503050406030204" pitchFamily="18" charset="0"/>
                            <a:sym typeface="Wingdings" pitchFamily="2" charset="2"/>
                          </a:rPr>
                        </m:ctrlPr>
                      </m:dPr>
                      <m:e>
                        <m:r>
                          <a:rPr lang="en-US" sz="3600" b="0" i="1" smtClean="0">
                            <a:latin typeface="Cambria Math" panose="02040503050406030204" pitchFamily="18" charset="0"/>
                            <a:sym typeface="Wingdings" pitchFamily="2" charset="2"/>
                          </a:rPr>
                          <m:t> :</m:t>
                        </m:r>
                      </m:e>
                    </m:d>
                  </m:oMath>
                </a14:m>
                <a:endParaRPr lang="en-US" sz="3600" dirty="0">
                  <a:latin typeface="+mj-lt"/>
                  <a:sym typeface="Wingdings" pitchFamily="2" charset="2"/>
                </a:endParaRPr>
              </a:p>
              <a:p>
                <a:endParaRPr lang="en-US" sz="3600" dirty="0">
                  <a:latin typeface="+mj-lt"/>
                  <a:sym typeface="Wingdings" pitchFamily="2" charset="2"/>
                </a:endParaRPr>
              </a:p>
              <a:p>
                <a:r>
                  <a:rPr lang="en-US" sz="2400" dirty="0">
                    <a:latin typeface="+mj-lt"/>
                    <a:sym typeface="Wingdings" pitchFamily="2" charset="2"/>
                  </a:rPr>
                  <a:t>Makes (:) into an atom which can never be modified by a future definition.</a:t>
                </a:r>
              </a:p>
            </p:txBody>
          </p:sp>
        </mc:Choice>
        <mc:Fallback xmlns="">
          <p:sp>
            <p:nvSpPr>
              <p:cNvPr id="12" name="TextBox 11">
                <a:extLst>
                  <a:ext uri="{FF2B5EF4-FFF2-40B4-BE49-F238E27FC236}">
                    <a16:creationId xmlns:a16="http://schemas.microsoft.com/office/drawing/2014/main" id="{D81885D5-856E-EA4D-BA68-2B6E27B62E34}"/>
                  </a:ext>
                </a:extLst>
              </p:cNvPr>
              <p:cNvSpPr txBox="1">
                <a:spLocks noRot="1" noChangeAspect="1" noMove="1" noResize="1" noEditPoints="1" noAdjustHandles="1" noChangeArrowheads="1" noChangeShapeType="1" noTextEdit="1"/>
              </p:cNvSpPr>
              <p:nvPr/>
            </p:nvSpPr>
            <p:spPr>
              <a:xfrm>
                <a:off x="818861" y="620646"/>
                <a:ext cx="10312965" cy="4708981"/>
              </a:xfrm>
              <a:prstGeom prst="rect">
                <a:avLst/>
              </a:prstGeom>
              <a:blipFill>
                <a:blip r:embed="rId3"/>
                <a:stretch>
                  <a:fillRect l="-737" t="-806" b="-1882"/>
                </a:stretch>
              </a:blipFill>
            </p:spPr>
            <p:txBody>
              <a:bodyPr/>
              <a:lstStyle/>
              <a:p>
                <a:r>
                  <a:rPr lang="en-US">
                    <a:noFill/>
                  </a:rPr>
                  <a:t> </a:t>
                </a:r>
              </a:p>
            </p:txBody>
          </p:sp>
        </mc:Fallback>
      </mc:AlternateContent>
    </p:spTree>
    <p:extLst>
      <p:ext uri="{BB962C8B-B14F-4D97-AF65-F5344CB8AC3E}">
        <p14:creationId xmlns:p14="http://schemas.microsoft.com/office/powerpoint/2010/main" val="1569463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029578-5E47-DA40-8896-08864A717F2E}"/>
              </a:ext>
            </a:extLst>
          </p:cNvPr>
          <p:cNvSpPr txBox="1"/>
          <p:nvPr/>
        </p:nvSpPr>
        <p:spPr>
          <a:xfrm>
            <a:off x="712382" y="691117"/>
            <a:ext cx="10813311" cy="1384995"/>
          </a:xfrm>
          <a:prstGeom prst="rect">
            <a:avLst/>
          </a:prstGeom>
          <a:noFill/>
        </p:spPr>
        <p:txBody>
          <a:bodyPr wrap="square" rtlCol="0">
            <a:spAutoFit/>
          </a:bodyPr>
          <a:lstStyle/>
          <a:p>
            <a:r>
              <a:rPr lang="en-US" sz="2800" dirty="0">
                <a:latin typeface="+mj-lt"/>
              </a:rPr>
              <a:t>This is not as unfamiliar as it might appear.  Any of the usual binary Boolean operators has a corresponding definition in coda.  Each of the 16 usual binary Boolean operations has a corresponding definition in Coda:</a:t>
            </a:r>
          </a:p>
        </p:txBody>
      </p:sp>
      <p:graphicFrame>
        <p:nvGraphicFramePr>
          <p:cNvPr id="3" name="Table 2">
            <a:extLst>
              <a:ext uri="{FF2B5EF4-FFF2-40B4-BE49-F238E27FC236}">
                <a16:creationId xmlns:a16="http://schemas.microsoft.com/office/drawing/2014/main" id="{15D5EB0B-3B4C-4B4C-9852-298DF9B7F8E2}"/>
              </a:ext>
            </a:extLst>
          </p:cNvPr>
          <p:cNvGraphicFramePr>
            <a:graphicFrameLocks noGrp="1"/>
          </p:cNvGraphicFramePr>
          <p:nvPr>
            <p:extLst>
              <p:ext uri="{D42A27DB-BD31-4B8C-83A1-F6EECF244321}">
                <p14:modId xmlns:p14="http://schemas.microsoft.com/office/powerpoint/2010/main" val="3038529039"/>
              </p:ext>
            </p:extLst>
          </p:nvPr>
        </p:nvGraphicFramePr>
        <p:xfrm>
          <a:off x="914400" y="2558374"/>
          <a:ext cx="4173167" cy="3268612"/>
        </p:xfrm>
        <a:graphic>
          <a:graphicData uri="http://schemas.openxmlformats.org/drawingml/2006/table">
            <a:tbl>
              <a:tblPr firstRow="1" bandRow="1">
                <a:tableStyleId>{5C22544A-7EE6-4342-B048-85BDC9FD1C3A}</a:tableStyleId>
              </a:tblPr>
              <a:tblGrid>
                <a:gridCol w="1148430">
                  <a:extLst>
                    <a:ext uri="{9D8B030D-6E8A-4147-A177-3AD203B41FA5}">
                      <a16:colId xmlns:a16="http://schemas.microsoft.com/office/drawing/2014/main" val="2028417343"/>
                    </a:ext>
                  </a:extLst>
                </a:gridCol>
                <a:gridCol w="970504">
                  <a:extLst>
                    <a:ext uri="{9D8B030D-6E8A-4147-A177-3AD203B41FA5}">
                      <a16:colId xmlns:a16="http://schemas.microsoft.com/office/drawing/2014/main" val="3858831205"/>
                    </a:ext>
                  </a:extLst>
                </a:gridCol>
                <a:gridCol w="2054233">
                  <a:extLst>
                    <a:ext uri="{9D8B030D-6E8A-4147-A177-3AD203B41FA5}">
                      <a16:colId xmlns:a16="http://schemas.microsoft.com/office/drawing/2014/main" val="3070982143"/>
                    </a:ext>
                  </a:extLst>
                </a:gridCol>
              </a:tblGrid>
              <a:tr h="548404">
                <a:tc>
                  <a:txBody>
                    <a:bodyPr/>
                    <a:lstStyle/>
                    <a:p>
                      <a:r>
                        <a:rPr lang="en-US" dirty="0"/>
                        <a:t>A</a:t>
                      </a:r>
                    </a:p>
                  </a:txBody>
                  <a:tcPr/>
                </a:tc>
                <a:tc>
                  <a:txBody>
                    <a:bodyPr/>
                    <a:lstStyle/>
                    <a:p>
                      <a:r>
                        <a:rPr lang="en-US" dirty="0"/>
                        <a:t>B</a:t>
                      </a:r>
                    </a:p>
                  </a:txBody>
                  <a:tcPr/>
                </a:tc>
                <a:tc>
                  <a:txBody>
                    <a:bodyPr/>
                    <a:lstStyle/>
                    <a:p>
                      <a:r>
                        <a:rPr lang="en-US" dirty="0"/>
                        <a:t>XOR(A,B)</a:t>
                      </a:r>
                    </a:p>
                  </a:txBody>
                  <a:tcPr/>
                </a:tc>
                <a:extLst>
                  <a:ext uri="{0D108BD9-81ED-4DB2-BD59-A6C34878D82A}">
                    <a16:rowId xmlns:a16="http://schemas.microsoft.com/office/drawing/2014/main" val="3870115634"/>
                  </a:ext>
                </a:extLst>
              </a:tr>
              <a:tr h="680052">
                <a:tc>
                  <a:txBody>
                    <a:bodyPr/>
                    <a:lstStyle/>
                    <a:p>
                      <a:r>
                        <a:rPr lang="en-US" dirty="0"/>
                        <a:t>T</a:t>
                      </a:r>
                    </a:p>
                  </a:txBody>
                  <a:tcPr/>
                </a:tc>
                <a:tc>
                  <a:txBody>
                    <a:bodyPr/>
                    <a:lstStyle/>
                    <a:p>
                      <a:r>
                        <a:rPr lang="en-US" dirty="0"/>
                        <a:t>T</a:t>
                      </a:r>
                    </a:p>
                  </a:txBody>
                  <a:tcPr/>
                </a:tc>
                <a:tc>
                  <a:txBody>
                    <a:bodyPr/>
                    <a:lstStyle/>
                    <a:p>
                      <a:r>
                        <a:rPr lang="en-US" dirty="0"/>
                        <a:t>F</a:t>
                      </a:r>
                    </a:p>
                  </a:txBody>
                  <a:tcPr/>
                </a:tc>
                <a:extLst>
                  <a:ext uri="{0D108BD9-81ED-4DB2-BD59-A6C34878D82A}">
                    <a16:rowId xmlns:a16="http://schemas.microsoft.com/office/drawing/2014/main" val="2547449970"/>
                  </a:ext>
                </a:extLst>
              </a:tr>
              <a:tr h="680052">
                <a:tc>
                  <a:txBody>
                    <a:bodyPr/>
                    <a:lstStyle/>
                    <a:p>
                      <a:r>
                        <a:rPr lang="en-US" dirty="0"/>
                        <a:t>T</a:t>
                      </a:r>
                    </a:p>
                  </a:txBody>
                  <a:tcPr/>
                </a:tc>
                <a:tc>
                  <a:txBody>
                    <a:bodyPr/>
                    <a:lstStyle/>
                    <a:p>
                      <a:r>
                        <a:rPr lang="en-US" dirty="0"/>
                        <a:t>F</a:t>
                      </a:r>
                    </a:p>
                  </a:txBody>
                  <a:tcPr/>
                </a:tc>
                <a:tc>
                  <a:txBody>
                    <a:bodyPr/>
                    <a:lstStyle/>
                    <a:p>
                      <a:r>
                        <a:rPr lang="en-US" dirty="0"/>
                        <a:t>T</a:t>
                      </a:r>
                    </a:p>
                  </a:txBody>
                  <a:tcPr/>
                </a:tc>
                <a:extLst>
                  <a:ext uri="{0D108BD9-81ED-4DB2-BD59-A6C34878D82A}">
                    <a16:rowId xmlns:a16="http://schemas.microsoft.com/office/drawing/2014/main" val="3265432790"/>
                  </a:ext>
                </a:extLst>
              </a:tr>
              <a:tr h="680052">
                <a:tc>
                  <a:txBody>
                    <a:bodyPr/>
                    <a:lstStyle/>
                    <a:p>
                      <a:r>
                        <a:rPr lang="en-US" dirty="0"/>
                        <a:t>F</a:t>
                      </a:r>
                    </a:p>
                  </a:txBody>
                  <a:tcPr/>
                </a:tc>
                <a:tc>
                  <a:txBody>
                    <a:bodyPr/>
                    <a:lstStyle/>
                    <a:p>
                      <a:r>
                        <a:rPr lang="en-US" dirty="0"/>
                        <a:t>T</a:t>
                      </a:r>
                    </a:p>
                  </a:txBody>
                  <a:tcPr/>
                </a:tc>
                <a:tc>
                  <a:txBody>
                    <a:bodyPr/>
                    <a:lstStyle/>
                    <a:p>
                      <a:r>
                        <a:rPr lang="en-US" dirty="0"/>
                        <a:t>T</a:t>
                      </a:r>
                    </a:p>
                  </a:txBody>
                  <a:tcPr/>
                </a:tc>
                <a:extLst>
                  <a:ext uri="{0D108BD9-81ED-4DB2-BD59-A6C34878D82A}">
                    <a16:rowId xmlns:a16="http://schemas.microsoft.com/office/drawing/2014/main" val="1536623350"/>
                  </a:ext>
                </a:extLst>
              </a:tr>
              <a:tr h="680052">
                <a:tc>
                  <a:txBody>
                    <a:bodyPr/>
                    <a:lstStyle/>
                    <a:p>
                      <a:r>
                        <a:rPr lang="en-US" dirty="0"/>
                        <a:t>F</a:t>
                      </a:r>
                    </a:p>
                  </a:txBody>
                  <a:tcPr/>
                </a:tc>
                <a:tc>
                  <a:txBody>
                    <a:bodyPr/>
                    <a:lstStyle/>
                    <a:p>
                      <a:r>
                        <a:rPr lang="en-US" dirty="0"/>
                        <a:t>F</a:t>
                      </a:r>
                    </a:p>
                  </a:txBody>
                  <a:tcPr/>
                </a:tc>
                <a:tc>
                  <a:txBody>
                    <a:bodyPr/>
                    <a:lstStyle/>
                    <a:p>
                      <a:r>
                        <a:rPr lang="en-US" dirty="0"/>
                        <a:t>F</a:t>
                      </a:r>
                    </a:p>
                  </a:txBody>
                  <a:tcPr/>
                </a:tc>
                <a:extLst>
                  <a:ext uri="{0D108BD9-81ED-4DB2-BD59-A6C34878D82A}">
                    <a16:rowId xmlns:a16="http://schemas.microsoft.com/office/drawing/2014/main" val="3058106290"/>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3BBA4A-81E1-9E4A-AADB-FC8A14CAB552}"/>
                  </a:ext>
                </a:extLst>
              </p:cNvPr>
              <p:cNvSpPr txBox="1"/>
              <p:nvPr/>
            </p:nvSpPr>
            <p:spPr>
              <a:xfrm>
                <a:off x="5778230" y="3043853"/>
                <a:ext cx="5524858" cy="2062103"/>
              </a:xfrm>
              <a:prstGeom prst="rect">
                <a:avLst/>
              </a:prstGeom>
              <a:noFill/>
            </p:spPr>
            <p:txBody>
              <a:bodyPr wrap="square" rtlCol="0">
                <a:spAutoFit/>
              </a:bodyPr>
              <a:lstStyle/>
              <a:p>
                <a:r>
                  <a:rPr lang="en-US" sz="3200" dirty="0">
                    <a:latin typeface="+mj-lt"/>
                  </a:rPr>
                  <a:t>(XOR A : B)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a:latin typeface="+mj-lt"/>
                  </a:rPr>
                  <a:t> XOR(A,B) with (</a:t>
                </a:r>
                <a:r>
                  <a:rPr lang="en-US" sz="3200" dirty="0">
                    <a:latin typeface="+mj-lt"/>
                    <a:sym typeface="Wingdings" pitchFamily="2" charset="2"/>
                  </a:rPr>
                  <a:t>:) in place of F and () in place of T, provided that A and B are either atomic or empty.</a:t>
                </a:r>
                <a:endParaRPr lang="en-US" sz="3200" dirty="0">
                  <a:latin typeface="+mj-lt"/>
                </a:endParaRPr>
              </a:p>
            </p:txBody>
          </p:sp>
        </mc:Choice>
        <mc:Fallback xmlns="">
          <p:sp>
            <p:nvSpPr>
              <p:cNvPr id="4" name="TextBox 3">
                <a:extLst>
                  <a:ext uri="{FF2B5EF4-FFF2-40B4-BE49-F238E27FC236}">
                    <a16:creationId xmlns:a16="http://schemas.microsoft.com/office/drawing/2014/main" id="{D13BBA4A-81E1-9E4A-AADB-FC8A14CAB552}"/>
                  </a:ext>
                </a:extLst>
              </p:cNvPr>
              <p:cNvSpPr txBox="1">
                <a:spLocks noRot="1" noChangeAspect="1" noMove="1" noResize="1" noEditPoints="1" noAdjustHandles="1" noChangeArrowheads="1" noChangeShapeType="1" noTextEdit="1"/>
              </p:cNvSpPr>
              <p:nvPr/>
            </p:nvSpPr>
            <p:spPr>
              <a:xfrm>
                <a:off x="5778230" y="3043853"/>
                <a:ext cx="5524858" cy="2062103"/>
              </a:xfrm>
              <a:prstGeom prst="rect">
                <a:avLst/>
              </a:prstGeom>
              <a:blipFill>
                <a:blip r:embed="rId2"/>
                <a:stretch>
                  <a:fillRect l="-2523" t="-4321" r="-2294" b="-8025"/>
                </a:stretch>
              </a:blipFill>
            </p:spPr>
            <p:txBody>
              <a:bodyPr/>
              <a:lstStyle/>
              <a:p>
                <a:r>
                  <a:rPr lang="en-US">
                    <a:noFill/>
                  </a:rPr>
                  <a:t> </a:t>
                </a:r>
              </a:p>
            </p:txBody>
          </p:sp>
        </mc:Fallback>
      </mc:AlternateContent>
    </p:spTree>
    <p:extLst>
      <p:ext uri="{BB962C8B-B14F-4D97-AF65-F5344CB8AC3E}">
        <p14:creationId xmlns:p14="http://schemas.microsoft.com/office/powerpoint/2010/main" val="18467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B9105AF-9495-C446-AE19-B00E1AC44403}"/>
              </a:ext>
            </a:extLst>
          </p:cNvPr>
          <p:cNvSpPr/>
          <p:nvPr/>
        </p:nvSpPr>
        <p:spPr>
          <a:xfrm>
            <a:off x="932621" y="297244"/>
            <a:ext cx="10437745" cy="830997"/>
          </a:xfrm>
          <a:prstGeom prst="rect">
            <a:avLst/>
          </a:prstGeom>
        </p:spPr>
        <p:txBody>
          <a:bodyPr wrap="square">
            <a:spAutoFit/>
          </a:bodyPr>
          <a:lstStyle/>
          <a:p>
            <a:r>
              <a:rPr lang="en-US" sz="2400" dirty="0">
                <a:latin typeface="+mj-lt"/>
                <a:sym typeface="Wingdings" pitchFamily="2" charset="2"/>
              </a:rPr>
              <a:t>Since any added definitions must avoid the domain of any existing definition, being an atom is permanent.  </a:t>
            </a:r>
          </a:p>
        </p:txBody>
      </p:sp>
      <p:sp>
        <p:nvSpPr>
          <p:cNvPr id="3" name="Rectangle 2">
            <a:extLst>
              <a:ext uri="{FF2B5EF4-FFF2-40B4-BE49-F238E27FC236}">
                <a16:creationId xmlns:a16="http://schemas.microsoft.com/office/drawing/2014/main" id="{7E1EB187-A19B-6C43-AFC1-7693F1A3458D}"/>
              </a:ext>
            </a:extLst>
          </p:cNvPr>
          <p:cNvSpPr/>
          <p:nvPr/>
        </p:nvSpPr>
        <p:spPr>
          <a:xfrm>
            <a:off x="1020418" y="1648097"/>
            <a:ext cx="8709991"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mj-lt"/>
                <a:sym typeface="Wingdings" pitchFamily="2" charset="2"/>
              </a:rPr>
              <a:t>True data is “always true” independent of future definitions.</a:t>
            </a:r>
          </a:p>
          <a:p>
            <a:pPr marL="342900" indent="-342900">
              <a:buFont typeface="Arial" panose="020B0604020202020204" pitchFamily="34" charset="0"/>
              <a:buChar char="•"/>
            </a:pPr>
            <a:r>
              <a:rPr lang="en-US" sz="2400" dirty="0">
                <a:latin typeface="+mj-lt"/>
                <a:sym typeface="Wingdings" pitchFamily="2" charset="2"/>
              </a:rPr>
              <a:t>False data is “always false” independent of future definitions.</a:t>
            </a:r>
          </a:p>
          <a:p>
            <a:pPr marL="342900" indent="-342900">
              <a:buFont typeface="Arial" panose="020B0604020202020204" pitchFamily="34" charset="0"/>
              <a:buChar char="•"/>
            </a:pPr>
            <a:r>
              <a:rPr lang="en-US" sz="2400" dirty="0">
                <a:latin typeface="+mj-lt"/>
                <a:sym typeface="Wingdings" pitchFamily="2" charset="2"/>
              </a:rPr>
              <a:t>Undecided data may become true or false with future definitions</a:t>
            </a:r>
          </a:p>
        </p:txBody>
      </p:sp>
      <p:sp>
        <p:nvSpPr>
          <p:cNvPr id="4" name="Rectangle 3">
            <a:extLst>
              <a:ext uri="{FF2B5EF4-FFF2-40B4-BE49-F238E27FC236}">
                <a16:creationId xmlns:a16="http://schemas.microsoft.com/office/drawing/2014/main" id="{257C3C00-113F-4F47-867C-837BC8D4E07D}"/>
              </a:ext>
            </a:extLst>
          </p:cNvPr>
          <p:cNvSpPr/>
          <p:nvPr/>
        </p:nvSpPr>
        <p:spPr>
          <a:xfrm>
            <a:off x="932621" y="1439382"/>
            <a:ext cx="8885583" cy="16177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75325EA7-E783-2B44-9A10-D263BF447DF3}"/>
              </a:ext>
            </a:extLst>
          </p:cNvPr>
          <p:cNvSpPr/>
          <p:nvPr/>
        </p:nvSpPr>
        <p:spPr>
          <a:xfrm>
            <a:off x="932621" y="3368280"/>
            <a:ext cx="10437745" cy="3046988"/>
          </a:xfrm>
          <a:prstGeom prst="rect">
            <a:avLst/>
          </a:prstGeom>
        </p:spPr>
        <p:txBody>
          <a:bodyPr wrap="square">
            <a:spAutoFit/>
          </a:bodyPr>
          <a:lstStyle/>
          <a:p>
            <a:pPr algn="just"/>
            <a:r>
              <a:rPr lang="en-US" sz="2400" dirty="0">
                <a:latin typeface="+mj-lt"/>
                <a:sym typeface="Wingdings" pitchFamily="2" charset="2"/>
              </a:rPr>
              <a:t>Undecided data like (</a:t>
            </a:r>
            <a:r>
              <a:rPr lang="en-US" sz="2400" dirty="0" err="1">
                <a:latin typeface="+mj-lt"/>
                <a:sym typeface="Wingdings" pitchFamily="2" charset="2"/>
              </a:rPr>
              <a:t>foo:bar</a:t>
            </a:r>
            <a:r>
              <a:rPr lang="en-US" sz="2400" dirty="0">
                <a:latin typeface="+mj-lt"/>
                <a:sym typeface="Wingdings" pitchFamily="2" charset="2"/>
              </a:rPr>
              <a:t>) or (?:X) are “variables” in the sense that they may receive values in future definitions.  If data A=B is undecided, the undecided value presumably provides insight into why A is not equal to B.  It may, for instance, inspire a new definition.</a:t>
            </a:r>
          </a:p>
          <a:p>
            <a:pPr algn="just"/>
            <a:endParaRPr lang="en-US" sz="2400" dirty="0">
              <a:latin typeface="+mj-lt"/>
              <a:sym typeface="Wingdings" pitchFamily="2" charset="2"/>
            </a:endParaRPr>
          </a:p>
          <a:p>
            <a:pPr algn="just"/>
            <a:r>
              <a:rPr lang="en-US" sz="2400" dirty="0">
                <a:latin typeface="+mj-lt"/>
                <a:sym typeface="Wingdings" pitchFamily="2" charset="2"/>
              </a:rPr>
              <a:t>Some undecided data remains undecided no matter what future definitions are chosen.  Such data are called </a:t>
            </a:r>
            <a:r>
              <a:rPr lang="en-US" sz="2400" b="1" dirty="0">
                <a:solidFill>
                  <a:srgbClr val="0070C0"/>
                </a:solidFill>
                <a:latin typeface="+mj-lt"/>
                <a:sym typeface="Wingdings" pitchFamily="2" charset="2"/>
              </a:rPr>
              <a:t>undecidable</a:t>
            </a:r>
            <a:r>
              <a:rPr lang="en-US" sz="2400" dirty="0">
                <a:latin typeface="+mj-lt"/>
                <a:sym typeface="Wingdings" pitchFamily="2" charset="2"/>
              </a:rPr>
              <a:t>.  This is the </a:t>
            </a:r>
            <a:r>
              <a:rPr lang="en-US" sz="2400" dirty="0" err="1">
                <a:latin typeface="+mj-lt"/>
                <a:sym typeface="Wingdings" pitchFamily="2" charset="2"/>
              </a:rPr>
              <a:t>Godel</a:t>
            </a:r>
            <a:r>
              <a:rPr lang="en-US" sz="2400" dirty="0">
                <a:latin typeface="+mj-lt"/>
                <a:sym typeface="Wingdings" pitchFamily="2" charset="2"/>
              </a:rPr>
              <a:t> phenomenon, which we will see later. </a:t>
            </a:r>
          </a:p>
        </p:txBody>
      </p:sp>
    </p:spTree>
    <p:extLst>
      <p:ext uri="{BB962C8B-B14F-4D97-AF65-F5344CB8AC3E}">
        <p14:creationId xmlns:p14="http://schemas.microsoft.com/office/powerpoint/2010/main" val="851846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rapezoid 18">
            <a:extLst>
              <a:ext uri="{FF2B5EF4-FFF2-40B4-BE49-F238E27FC236}">
                <a16:creationId xmlns:a16="http://schemas.microsoft.com/office/drawing/2014/main" id="{104A53EF-C64F-8842-8564-D20C4A6D879D}"/>
              </a:ext>
            </a:extLst>
          </p:cNvPr>
          <p:cNvSpPr/>
          <p:nvPr/>
        </p:nvSpPr>
        <p:spPr>
          <a:xfrm rot="5400000">
            <a:off x="3522883" y="-2061484"/>
            <a:ext cx="4833257" cy="10246184"/>
          </a:xfrm>
          <a:prstGeom prst="trapezoid">
            <a:avLst>
              <a:gd name="adj" fmla="val 35135"/>
            </a:avLst>
          </a:prstGeom>
          <a:pattFill prst="dot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ACDCC22-5D83-F04D-86EF-76296AF62FA7}"/>
              </a:ext>
            </a:extLst>
          </p:cNvPr>
          <p:cNvSpPr/>
          <p:nvPr/>
        </p:nvSpPr>
        <p:spPr>
          <a:xfrm>
            <a:off x="816427"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1DB5935-0456-984B-BCCF-7CE0C43E89A7}"/>
              </a:ext>
            </a:extLst>
          </p:cNvPr>
          <p:cNvSpPr/>
          <p:nvPr/>
        </p:nvSpPr>
        <p:spPr>
          <a:xfrm>
            <a:off x="816426" y="2767693"/>
            <a:ext cx="10172703" cy="416377"/>
          </a:xfrm>
          <a:prstGeom prst="rect">
            <a:avLst/>
          </a:prstGeom>
          <a:pattFill prst="dotDmn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B49B3F7-438A-7747-8D82-D646A300BEFA}"/>
              </a:ext>
            </a:extLst>
          </p:cNvPr>
          <p:cNvSpPr txBox="1"/>
          <p:nvPr/>
        </p:nvSpPr>
        <p:spPr>
          <a:xfrm>
            <a:off x="827847" y="2714271"/>
            <a:ext cx="10232311" cy="523220"/>
          </a:xfrm>
          <a:prstGeom prst="rect">
            <a:avLst/>
          </a:prstGeom>
          <a:pattFill prst="shingle">
            <a:fgClr>
              <a:schemeClr val="accent1"/>
            </a:fgClr>
            <a:bgClr>
              <a:schemeClr val="bg1"/>
            </a:bgClr>
          </a:pattFill>
        </p:spPr>
        <p:txBody>
          <a:bodyPr wrap="square" rtlCol="0">
            <a:spAutoFit/>
          </a:bodyPr>
          <a:lstStyle/>
          <a:p>
            <a:pPr algn="ctr"/>
            <a:r>
              <a:rPr lang="en-US" sz="2800" dirty="0">
                <a:latin typeface="+mj-lt"/>
              </a:rPr>
              <a:t>Undecidable </a:t>
            </a:r>
          </a:p>
        </p:txBody>
      </p:sp>
      <p:sp>
        <p:nvSpPr>
          <p:cNvPr id="18" name="TextBox 17">
            <a:extLst>
              <a:ext uri="{FF2B5EF4-FFF2-40B4-BE49-F238E27FC236}">
                <a16:creationId xmlns:a16="http://schemas.microsoft.com/office/drawing/2014/main" id="{0C893B60-8281-3B49-A510-278F5E5AECE2}"/>
              </a:ext>
            </a:extLst>
          </p:cNvPr>
          <p:cNvSpPr txBox="1"/>
          <p:nvPr/>
        </p:nvSpPr>
        <p:spPr>
          <a:xfrm>
            <a:off x="779686" y="5854800"/>
            <a:ext cx="10246181" cy="954107"/>
          </a:xfrm>
          <a:prstGeom prst="rect">
            <a:avLst/>
          </a:prstGeom>
          <a:noFill/>
        </p:spPr>
        <p:txBody>
          <a:bodyPr wrap="square" rtlCol="0">
            <a:spAutoFit/>
          </a:bodyPr>
          <a:lstStyle/>
          <a:p>
            <a:pPr algn="ctr"/>
            <a:r>
              <a:rPr lang="en-US" sz="2800" dirty="0">
                <a:latin typeface="+mj-lt"/>
              </a:rPr>
              <a:t>Values, variables, functions, propositions, theorems, definitions, categories, morphisms live in this space</a:t>
            </a:r>
          </a:p>
        </p:txBody>
      </p:sp>
      <p:sp>
        <p:nvSpPr>
          <p:cNvPr id="20" name="TextBox 19">
            <a:extLst>
              <a:ext uri="{FF2B5EF4-FFF2-40B4-BE49-F238E27FC236}">
                <a16:creationId xmlns:a16="http://schemas.microsoft.com/office/drawing/2014/main" id="{DFEA92DC-B389-C74F-8585-73A909736FAF}"/>
              </a:ext>
            </a:extLst>
          </p:cNvPr>
          <p:cNvSpPr txBox="1"/>
          <p:nvPr/>
        </p:nvSpPr>
        <p:spPr>
          <a:xfrm>
            <a:off x="6874329" y="829481"/>
            <a:ext cx="2964995" cy="523220"/>
          </a:xfrm>
          <a:prstGeom prst="rect">
            <a:avLst/>
          </a:prstGeom>
          <a:noFill/>
        </p:spPr>
        <p:txBody>
          <a:bodyPr wrap="square" rtlCol="0">
            <a:spAutoFit/>
          </a:bodyPr>
          <a:lstStyle/>
          <a:p>
            <a:pPr algn="ctr"/>
            <a:r>
              <a:rPr lang="en-US" sz="2800" dirty="0">
                <a:latin typeface="+mj-lt"/>
              </a:rPr>
              <a:t>Empty =&gt; True</a:t>
            </a:r>
          </a:p>
        </p:txBody>
      </p:sp>
      <p:sp>
        <p:nvSpPr>
          <p:cNvPr id="21" name="TextBox 20">
            <a:extLst>
              <a:ext uri="{FF2B5EF4-FFF2-40B4-BE49-F238E27FC236}">
                <a16:creationId xmlns:a16="http://schemas.microsoft.com/office/drawing/2014/main" id="{C8C31F22-7C47-F44E-B70F-1EB00B66C733}"/>
              </a:ext>
            </a:extLst>
          </p:cNvPr>
          <p:cNvSpPr txBox="1"/>
          <p:nvPr/>
        </p:nvSpPr>
        <p:spPr>
          <a:xfrm>
            <a:off x="6773636" y="4720118"/>
            <a:ext cx="2964995" cy="523220"/>
          </a:xfrm>
          <a:prstGeom prst="rect">
            <a:avLst/>
          </a:prstGeom>
          <a:noFill/>
        </p:spPr>
        <p:txBody>
          <a:bodyPr wrap="square" rtlCol="0">
            <a:spAutoFit/>
          </a:bodyPr>
          <a:lstStyle/>
          <a:p>
            <a:pPr algn="ctr"/>
            <a:r>
              <a:rPr lang="en-US" sz="2800" dirty="0">
                <a:latin typeface="+mj-lt"/>
              </a:rPr>
              <a:t>Atomic =&gt; False</a:t>
            </a:r>
          </a:p>
        </p:txBody>
      </p:sp>
      <p:sp>
        <p:nvSpPr>
          <p:cNvPr id="22" name="TextBox 21">
            <a:extLst>
              <a:ext uri="{FF2B5EF4-FFF2-40B4-BE49-F238E27FC236}">
                <a16:creationId xmlns:a16="http://schemas.microsoft.com/office/drawing/2014/main" id="{1D69885A-185A-7041-8FBE-611283B9FC66}"/>
              </a:ext>
            </a:extLst>
          </p:cNvPr>
          <p:cNvSpPr txBox="1"/>
          <p:nvPr/>
        </p:nvSpPr>
        <p:spPr>
          <a:xfrm>
            <a:off x="889896" y="1645482"/>
            <a:ext cx="2964995" cy="523220"/>
          </a:xfrm>
          <a:prstGeom prst="rect">
            <a:avLst/>
          </a:prstGeom>
          <a:noFill/>
        </p:spPr>
        <p:txBody>
          <a:bodyPr wrap="square" rtlCol="0">
            <a:spAutoFit/>
          </a:bodyPr>
          <a:lstStyle/>
          <a:p>
            <a:pPr algn="ctr"/>
            <a:r>
              <a:rPr lang="en-US" sz="2800" dirty="0">
                <a:latin typeface="+mj-lt"/>
              </a:rPr>
              <a:t>Undecided</a:t>
            </a:r>
          </a:p>
        </p:txBody>
      </p:sp>
      <p:sp>
        <p:nvSpPr>
          <p:cNvPr id="23" name="TextBox 22">
            <a:extLst>
              <a:ext uri="{FF2B5EF4-FFF2-40B4-BE49-F238E27FC236}">
                <a16:creationId xmlns:a16="http://schemas.microsoft.com/office/drawing/2014/main" id="{BE444DB1-FAF8-194B-85D2-1158CD864386}"/>
              </a:ext>
            </a:extLst>
          </p:cNvPr>
          <p:cNvSpPr txBox="1"/>
          <p:nvPr/>
        </p:nvSpPr>
        <p:spPr>
          <a:xfrm>
            <a:off x="1235529" y="3805410"/>
            <a:ext cx="3837213" cy="523220"/>
          </a:xfrm>
          <a:prstGeom prst="rect">
            <a:avLst/>
          </a:prstGeom>
          <a:noFill/>
        </p:spPr>
        <p:txBody>
          <a:bodyPr wrap="square" rtlCol="0">
            <a:spAutoFit/>
          </a:bodyPr>
          <a:lstStyle/>
          <a:p>
            <a:pPr algn="ctr"/>
            <a:r>
              <a:rPr lang="en-US" sz="2800" dirty="0">
                <a:latin typeface="+mj-lt"/>
              </a:rPr>
              <a:t>Neither true nor false</a:t>
            </a:r>
          </a:p>
        </p:txBody>
      </p:sp>
      <p:sp>
        <p:nvSpPr>
          <p:cNvPr id="24" name="Rectangle 23">
            <a:extLst>
              <a:ext uri="{FF2B5EF4-FFF2-40B4-BE49-F238E27FC236}">
                <a16:creationId xmlns:a16="http://schemas.microsoft.com/office/drawing/2014/main" id="{D824A5DF-A94C-BF4D-906E-811C40203F1C}"/>
              </a:ext>
            </a:extLst>
          </p:cNvPr>
          <p:cNvSpPr/>
          <p:nvPr/>
        </p:nvSpPr>
        <p:spPr>
          <a:xfrm>
            <a:off x="813979" y="514350"/>
            <a:ext cx="10246179" cy="521697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053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8096-2571-E54E-B70A-C4718B923C9D}"/>
              </a:ext>
            </a:extLst>
          </p:cNvPr>
          <p:cNvSpPr txBox="1"/>
          <p:nvPr/>
        </p:nvSpPr>
        <p:spPr>
          <a:xfrm>
            <a:off x="49691" y="256752"/>
            <a:ext cx="11757992" cy="707886"/>
          </a:xfrm>
          <a:prstGeom prst="rect">
            <a:avLst/>
          </a:prstGeom>
          <a:noFill/>
        </p:spPr>
        <p:txBody>
          <a:bodyPr wrap="square" rtlCol="0">
            <a:spAutoFit/>
          </a:bodyPr>
          <a:lstStyle/>
          <a:p>
            <a:pPr algn="ctr"/>
            <a:r>
              <a:rPr lang="en-US" sz="4000" dirty="0">
                <a:latin typeface="+mj-lt"/>
              </a:rPr>
              <a:t>Language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F1CDBA4-64C7-864D-896C-57E8DACF6E67}"/>
                  </a:ext>
                </a:extLst>
              </p:cNvPr>
              <p:cNvSpPr txBox="1"/>
              <p:nvPr/>
            </p:nvSpPr>
            <p:spPr>
              <a:xfrm>
                <a:off x="824944" y="3011352"/>
                <a:ext cx="10207487" cy="2769091"/>
              </a:xfrm>
              <a:prstGeom prst="rect">
                <a:avLst/>
              </a:prstGeom>
              <a:noFill/>
            </p:spPr>
            <p:txBody>
              <a:bodyPr wrap="square" rtlCol="0">
                <a:spAutoFit/>
              </a:bodyPr>
              <a:lstStyle/>
              <a:p>
                <a:endParaRPr lang="en-US" sz="2400" dirty="0">
                  <a:latin typeface="+mj-lt"/>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 </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𝑦</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d>
                      <m:dPr>
                        <m:ctrlPr>
                          <a:rPr lang="en-US" sz="2400" b="0" i="1" smtClean="0">
                            <a:latin typeface="Cambria Math" panose="02040503050406030204" pitchFamily="18" charset="0"/>
                            <a:ea typeface="Cambria Math" panose="02040503050406030204" pitchFamily="18" charset="0"/>
                          </a:rPr>
                        </m:ctrlPr>
                      </m:d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e>
                    </m:d>
                  </m:oMath>
                </a14:m>
                <a:endParaRPr lang="en-US" sz="2400" b="0" dirty="0">
                  <a:latin typeface="+mj-lt"/>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b="0" i="1" dirty="0">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ea typeface="Cambria Math" panose="02040503050406030204" pitchFamily="18" charset="0"/>
                      </a:rPr>
                      <m:t>( </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𝐵</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dirty="0"/>
              </a:p>
              <a:p>
                <a:pPr marL="342900" indent="-342900">
                  <a:buFont typeface="Arial" panose="020B0604020202020204" pitchFamily="34" charset="0"/>
                  <a:buChar char="•"/>
                </a:pPr>
                <a:r>
                  <a:rPr lang="en-US" sz="2400" dirty="0">
                    <a:latin typeface="+mj-lt"/>
                  </a:rPr>
                  <a:t>…plus a few more like these complete the language</a:t>
                </a:r>
              </a:p>
              <a:p>
                <a:endParaRPr lang="en-US" sz="2400" dirty="0"/>
              </a:p>
            </p:txBody>
          </p:sp>
        </mc:Choice>
        <mc:Fallback xmlns="">
          <p:sp>
            <p:nvSpPr>
              <p:cNvPr id="4" name="TextBox 3">
                <a:extLst>
                  <a:ext uri="{FF2B5EF4-FFF2-40B4-BE49-F238E27FC236}">
                    <a16:creationId xmlns:a16="http://schemas.microsoft.com/office/drawing/2014/main" id="{FF1CDBA4-64C7-864D-896C-57E8DACF6E67}"/>
                  </a:ext>
                </a:extLst>
              </p:cNvPr>
              <p:cNvSpPr txBox="1">
                <a:spLocks noRot="1" noChangeAspect="1" noMove="1" noResize="1" noEditPoints="1" noAdjustHandles="1" noChangeArrowheads="1" noChangeShapeType="1" noTextEdit="1"/>
              </p:cNvSpPr>
              <p:nvPr/>
            </p:nvSpPr>
            <p:spPr>
              <a:xfrm>
                <a:off x="824944" y="3011352"/>
                <a:ext cx="10207487" cy="2769091"/>
              </a:xfrm>
              <a:prstGeom prst="rect">
                <a:avLst/>
              </a:prstGeom>
              <a:blipFill>
                <a:blip r:embed="rId2"/>
                <a:stretch>
                  <a:fillRect l="-74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909E5956-500C-CB44-BEF6-5D8349DDFBFB}"/>
              </a:ext>
            </a:extLst>
          </p:cNvPr>
          <p:cNvSpPr txBox="1"/>
          <p:nvPr/>
        </p:nvSpPr>
        <p:spPr>
          <a:xfrm>
            <a:off x="725017" y="1072360"/>
            <a:ext cx="10654481" cy="1938992"/>
          </a:xfrm>
          <a:prstGeom prst="rect">
            <a:avLst/>
          </a:prstGeom>
          <a:noFill/>
        </p:spPr>
        <p:txBody>
          <a:bodyPr wrap="square" rtlCol="0">
            <a:spAutoFit/>
          </a:bodyPr>
          <a:lstStyle/>
          <a:p>
            <a:pPr algn="just"/>
            <a:r>
              <a:rPr lang="en-US" sz="2400" dirty="0">
                <a:latin typeface="+mj-lt"/>
              </a:rPr>
              <a:t>As with predicate calculus with ZFC and dependent type theory, coda has a language which specifies data valued expressions.  Unlike ZFC and dependent type theory, however, the whole language is merely one more definition just as we have defined it.  It is a partial function from coda to data acting on codas of the form ( {…some sequence of bytes…} A : B ) where A and B can be any data.   </a:t>
            </a:r>
          </a:p>
        </p:txBody>
      </p:sp>
      <p:sp>
        <p:nvSpPr>
          <p:cNvPr id="7" name="TextBox 6">
            <a:extLst>
              <a:ext uri="{FF2B5EF4-FFF2-40B4-BE49-F238E27FC236}">
                <a16:creationId xmlns:a16="http://schemas.microsoft.com/office/drawing/2014/main" id="{ABEEA0D4-7838-854C-9364-641183A011D5}"/>
              </a:ext>
            </a:extLst>
          </p:cNvPr>
          <p:cNvSpPr txBox="1"/>
          <p:nvPr/>
        </p:nvSpPr>
        <p:spPr>
          <a:xfrm>
            <a:off x="824944" y="5780443"/>
            <a:ext cx="10654481" cy="461665"/>
          </a:xfrm>
          <a:prstGeom prst="rect">
            <a:avLst/>
          </a:prstGeom>
          <a:noFill/>
        </p:spPr>
        <p:txBody>
          <a:bodyPr wrap="square" rtlCol="0">
            <a:spAutoFit/>
          </a:bodyPr>
          <a:lstStyle/>
          <a:p>
            <a:pPr algn="just"/>
            <a:r>
              <a:rPr lang="en-US" sz="2400" dirty="0">
                <a:latin typeface="+mj-lt"/>
              </a:rPr>
              <a:t>There are several points to notice…</a:t>
            </a:r>
          </a:p>
        </p:txBody>
      </p:sp>
    </p:spTree>
    <p:extLst>
      <p:ext uri="{BB962C8B-B14F-4D97-AF65-F5344CB8AC3E}">
        <p14:creationId xmlns:p14="http://schemas.microsoft.com/office/powerpoint/2010/main" val="1672248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D5C0-7EA5-234E-946C-8AE82252DFD0}"/>
              </a:ext>
            </a:extLst>
          </p:cNvPr>
          <p:cNvSpPr txBox="1"/>
          <p:nvPr/>
        </p:nvSpPr>
        <p:spPr>
          <a:xfrm>
            <a:off x="0" y="418779"/>
            <a:ext cx="11757992" cy="584775"/>
          </a:xfrm>
          <a:prstGeom prst="rect">
            <a:avLst/>
          </a:prstGeom>
          <a:noFill/>
        </p:spPr>
        <p:txBody>
          <a:bodyPr wrap="square" rtlCol="0">
            <a:spAutoFit/>
          </a:bodyPr>
          <a:lstStyle/>
          <a:p>
            <a:pPr algn="ctr"/>
            <a:r>
              <a:rPr lang="en-US" sz="3200" dirty="0">
                <a:latin typeface="+mj-lt"/>
              </a:rPr>
              <a:t>Language expressions mix freely with any other data</a:t>
            </a:r>
          </a:p>
        </p:txBody>
      </p:sp>
      <p:pic>
        <p:nvPicPr>
          <p:cNvPr id="5" name="Picture 4">
            <a:extLst>
              <a:ext uri="{FF2B5EF4-FFF2-40B4-BE49-F238E27FC236}">
                <a16:creationId xmlns:a16="http://schemas.microsoft.com/office/drawing/2014/main" id="{079A4A14-BF29-F349-8F00-3C204C4A1501}"/>
              </a:ext>
            </a:extLst>
          </p:cNvPr>
          <p:cNvPicPr>
            <a:picLocks noChangeAspect="1"/>
          </p:cNvPicPr>
          <p:nvPr/>
        </p:nvPicPr>
        <p:blipFill>
          <a:blip r:embed="rId2"/>
          <a:stretch>
            <a:fillRect/>
          </a:stretch>
        </p:blipFill>
        <p:spPr>
          <a:xfrm>
            <a:off x="24603" y="1407144"/>
            <a:ext cx="12167397" cy="4351106"/>
          </a:xfrm>
          <a:prstGeom prst="rect">
            <a:avLst/>
          </a:prstGeom>
        </p:spPr>
      </p:pic>
    </p:spTree>
    <p:extLst>
      <p:ext uri="{BB962C8B-B14F-4D97-AF65-F5344CB8AC3E}">
        <p14:creationId xmlns:p14="http://schemas.microsoft.com/office/powerpoint/2010/main" val="1187104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8CF0E8-452C-214B-980A-39B6B626F8DD}"/>
              </a:ext>
            </a:extLst>
          </p:cNvPr>
          <p:cNvSpPr txBox="1"/>
          <p:nvPr/>
        </p:nvSpPr>
        <p:spPr>
          <a:xfrm>
            <a:off x="478955" y="442324"/>
            <a:ext cx="10654481" cy="584775"/>
          </a:xfrm>
          <a:prstGeom prst="rect">
            <a:avLst/>
          </a:prstGeom>
          <a:noFill/>
        </p:spPr>
        <p:txBody>
          <a:bodyPr wrap="square" rtlCol="0">
            <a:spAutoFit/>
          </a:bodyPr>
          <a:lstStyle/>
          <a:p>
            <a:pPr algn="just"/>
            <a:r>
              <a:rPr lang="en-US" sz="3200" dirty="0">
                <a:latin typeface="+mj-lt"/>
              </a:rPr>
              <a:t>Notice…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DE07A58-949C-D749-B70C-2D577672B745}"/>
                  </a:ext>
                </a:extLst>
              </p:cNvPr>
              <p:cNvSpPr txBox="1"/>
              <p:nvPr/>
            </p:nvSpPr>
            <p:spPr>
              <a:xfrm>
                <a:off x="894384" y="1470763"/>
                <a:ext cx="10239052"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Because the whole language is merely one more definition like any other, we do not need to define a syntax with additional axioms or rules.</a:t>
                </a:r>
              </a:p>
              <a:p>
                <a:endParaRPr lang="en-US" sz="2400" dirty="0">
                  <a:latin typeface="+mj-lt"/>
                </a:endParaRPr>
              </a:p>
              <a:p>
                <a:pPr marL="342900" indent="-342900">
                  <a:buFont typeface="Arial" panose="020B0604020202020204" pitchFamily="34" charset="0"/>
                  <a:buChar char="•"/>
                </a:pPr>
                <a:r>
                  <a:rPr lang="en-US" sz="2400" dirty="0">
                    <a:latin typeface="+mj-lt"/>
                  </a:rPr>
                  <a:t>In predicate calculus with ZFC or dependent type theory, one needs to define a syntax to distinguish meaningful sentences from nonsense sentences like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𝑥𝑦𝑦</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This is not actually necessary in coda because every byte sequence is valid coda source code.  There is no such thing as a syntax error.</a:t>
                </a:r>
              </a:p>
              <a:p>
                <a:endParaRPr lang="en-US" sz="2400" dirty="0">
                  <a:latin typeface="+mj-lt"/>
                </a:endParaRPr>
              </a:p>
              <a:p>
                <a:pPr marL="342900" indent="-342900">
                  <a:buFont typeface="Arial" panose="020B0604020202020204" pitchFamily="34" charset="0"/>
                  <a:buChar char="•"/>
                </a:pPr>
                <a:r>
                  <a:rPr lang="en-US" sz="2400" dirty="0">
                    <a:latin typeface="+mj-lt"/>
                  </a:rPr>
                  <a:t>The mapping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𝑠</m:t>
                        </m:r>
                      </m:e>
                    </m:d>
                    <m:r>
                      <a:rPr lang="en-US" sz="2400" b="0" i="1" smtClean="0">
                        <a:latin typeface="Cambria Math" panose="02040503050406030204" pitchFamily="18" charset="0"/>
                        <a:ea typeface="Cambria Math" panose="02040503050406030204" pitchFamily="18" charset="0"/>
                      </a:rPr>
                      <m:t>:</m:t>
                    </m:r>
                  </m:oMath>
                </a14:m>
                <a:r>
                  <a:rPr lang="en-US" sz="2400" dirty="0">
                    <a:latin typeface="+mj-lt"/>
                  </a:rPr>
                  <a:t> is an onto mapping from finite byte sequences </a:t>
                </a:r>
                <a14:m>
                  <m:oMath xmlns:m="http://schemas.openxmlformats.org/officeDocument/2006/math">
                    <m:r>
                      <a:rPr lang="en-US" sz="2400" b="0" i="1" smtClean="0">
                        <a:latin typeface="Cambria Math" panose="02040503050406030204" pitchFamily="18" charset="0"/>
                      </a:rPr>
                      <m:t>𝑠</m:t>
                    </m:r>
                  </m:oMath>
                </a14:m>
                <a:r>
                  <a:rPr lang="en-US" sz="2400" dirty="0">
                    <a:latin typeface="+mj-lt"/>
                  </a:rPr>
                  <a:t> to data.  From pure data, it is also clear that there is an invertible mapping from data to coda source code.  </a:t>
                </a:r>
              </a:p>
            </p:txBody>
          </p:sp>
        </mc:Choice>
        <mc:Fallback xmlns="">
          <p:sp>
            <p:nvSpPr>
              <p:cNvPr id="3" name="TextBox 2">
                <a:extLst>
                  <a:ext uri="{FF2B5EF4-FFF2-40B4-BE49-F238E27FC236}">
                    <a16:creationId xmlns:a16="http://schemas.microsoft.com/office/drawing/2014/main" id="{7DE07A58-949C-D749-B70C-2D577672B745}"/>
                  </a:ext>
                </a:extLst>
              </p:cNvPr>
              <p:cNvSpPr txBox="1">
                <a:spLocks noRot="1" noChangeAspect="1" noMove="1" noResize="1" noEditPoints="1" noAdjustHandles="1" noChangeArrowheads="1" noChangeShapeType="1" noTextEdit="1"/>
              </p:cNvSpPr>
              <p:nvPr/>
            </p:nvSpPr>
            <p:spPr>
              <a:xfrm>
                <a:off x="894384" y="1470763"/>
                <a:ext cx="10239052" cy="4154984"/>
              </a:xfrm>
              <a:prstGeom prst="rect">
                <a:avLst/>
              </a:prstGeom>
              <a:blipFill>
                <a:blip r:embed="rId2"/>
                <a:stretch>
                  <a:fillRect l="-743" t="-1220" r="-1485" b="-2134"/>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8E61B8A7-0883-4B4A-A96B-5BCEEE70A7BD}"/>
              </a:ext>
            </a:extLst>
          </p:cNvPr>
          <p:cNvSpPr/>
          <p:nvPr/>
        </p:nvSpPr>
        <p:spPr>
          <a:xfrm>
            <a:off x="742951" y="1211580"/>
            <a:ext cx="10835640" cy="4652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08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B0358-E15D-094E-AC2F-715A6746EDAE}"/>
              </a:ext>
            </a:extLst>
          </p:cNvPr>
          <p:cNvSpPr txBox="1"/>
          <p:nvPr/>
        </p:nvSpPr>
        <p:spPr>
          <a:xfrm>
            <a:off x="69574" y="86528"/>
            <a:ext cx="11757992" cy="584775"/>
          </a:xfrm>
          <a:prstGeom prst="rect">
            <a:avLst/>
          </a:prstGeom>
          <a:noFill/>
        </p:spPr>
        <p:txBody>
          <a:bodyPr wrap="square" rtlCol="0">
            <a:spAutoFit/>
          </a:bodyPr>
          <a:lstStyle/>
          <a:p>
            <a:pPr algn="ctr"/>
            <a:r>
              <a:rPr lang="en-US" sz="3200" dirty="0">
                <a:latin typeface="+mj-lt"/>
              </a:rPr>
              <a:t>Proof and Computation</a:t>
            </a:r>
          </a:p>
        </p:txBody>
      </p:sp>
      <p:sp>
        <p:nvSpPr>
          <p:cNvPr id="3" name="TextBox 2">
            <a:extLst>
              <a:ext uri="{FF2B5EF4-FFF2-40B4-BE49-F238E27FC236}">
                <a16:creationId xmlns:a16="http://schemas.microsoft.com/office/drawing/2014/main" id="{68342FF3-723A-6A4B-BDA9-B7FDD5206E76}"/>
              </a:ext>
            </a:extLst>
          </p:cNvPr>
          <p:cNvSpPr txBox="1"/>
          <p:nvPr/>
        </p:nvSpPr>
        <p:spPr>
          <a:xfrm>
            <a:off x="627958" y="917061"/>
            <a:ext cx="11380305" cy="461665"/>
          </a:xfrm>
          <a:prstGeom prst="rect">
            <a:avLst/>
          </a:prstGeom>
          <a:noFill/>
        </p:spPr>
        <p:txBody>
          <a:bodyPr wrap="square" rtlCol="0">
            <a:spAutoFit/>
          </a:bodyPr>
          <a:lstStyle/>
          <a:p>
            <a:r>
              <a:rPr lang="en-US" sz="2400" dirty="0">
                <a:latin typeface="+mj-lt"/>
              </a:rPr>
              <a:t>Any sequence A=D</a:t>
            </a:r>
            <a:r>
              <a:rPr lang="en-US" sz="2400" baseline="-25000" dirty="0">
                <a:latin typeface="+mj-lt"/>
              </a:rPr>
              <a:t>1</a:t>
            </a:r>
            <a:r>
              <a:rPr lang="en-US" sz="2400" dirty="0">
                <a:latin typeface="+mj-lt"/>
              </a:rPr>
              <a:t>=D</a:t>
            </a:r>
            <a:r>
              <a:rPr lang="en-US" sz="2400" baseline="-25000" dirty="0">
                <a:latin typeface="+mj-lt"/>
              </a:rPr>
              <a:t>2</a:t>
            </a:r>
            <a:r>
              <a:rPr lang="en-US" sz="2400" dirty="0">
                <a:latin typeface="+mj-lt"/>
              </a:rPr>
              <a:t>=…=</a:t>
            </a:r>
            <a:r>
              <a:rPr lang="en-US" sz="2400" dirty="0" err="1">
                <a:latin typeface="+mj-lt"/>
              </a:rPr>
              <a:t>D</a:t>
            </a:r>
            <a:r>
              <a:rPr lang="en-US" sz="2400" baseline="-25000" dirty="0" err="1">
                <a:latin typeface="+mj-lt"/>
              </a:rPr>
              <a:t>n</a:t>
            </a:r>
            <a:r>
              <a:rPr lang="en-US" sz="2400" dirty="0">
                <a:latin typeface="+mj-lt"/>
              </a:rPr>
              <a:t>=B constitutes a proof that data A is equal to data B. </a:t>
            </a:r>
          </a:p>
        </p:txBody>
      </p:sp>
      <p:grpSp>
        <p:nvGrpSpPr>
          <p:cNvPr id="9" name="Group 8">
            <a:extLst>
              <a:ext uri="{FF2B5EF4-FFF2-40B4-BE49-F238E27FC236}">
                <a16:creationId xmlns:a16="http://schemas.microsoft.com/office/drawing/2014/main" id="{F34B1FA8-4038-6845-87FA-9FBAEF6DF91B}"/>
              </a:ext>
            </a:extLst>
          </p:cNvPr>
          <p:cNvGrpSpPr/>
          <p:nvPr/>
        </p:nvGrpSpPr>
        <p:grpSpPr>
          <a:xfrm>
            <a:off x="865924" y="1818502"/>
            <a:ext cx="1123122" cy="904461"/>
            <a:chOff x="864704" y="2773016"/>
            <a:chExt cx="1123122" cy="904461"/>
          </a:xfrm>
        </p:grpSpPr>
        <p:sp>
          <p:nvSpPr>
            <p:cNvPr id="4" name="Cloud 3">
              <a:extLst>
                <a:ext uri="{FF2B5EF4-FFF2-40B4-BE49-F238E27FC236}">
                  <a16:creationId xmlns:a16="http://schemas.microsoft.com/office/drawing/2014/main" id="{3F16BF61-A8BC-434D-95B6-EADA4F363B39}"/>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70AD0E1-E5A4-424E-8891-25F995231687}"/>
                </a:ext>
              </a:extLst>
            </p:cNvPr>
            <p:cNvSpPr txBox="1"/>
            <p:nvPr/>
          </p:nvSpPr>
          <p:spPr>
            <a:xfrm>
              <a:off x="1189662" y="2871303"/>
              <a:ext cx="473206" cy="707886"/>
            </a:xfrm>
            <a:prstGeom prst="rect">
              <a:avLst/>
            </a:prstGeom>
            <a:noFill/>
          </p:spPr>
          <p:txBody>
            <a:bodyPr wrap="none" rtlCol="0">
              <a:spAutoFit/>
            </a:bodyPr>
            <a:lstStyle/>
            <a:p>
              <a:r>
                <a:rPr lang="en-US" sz="4000" dirty="0">
                  <a:latin typeface="+mj-lt"/>
                </a:rPr>
                <a:t>A</a:t>
              </a:r>
            </a:p>
          </p:txBody>
        </p:sp>
      </p:grpSp>
      <p:grpSp>
        <p:nvGrpSpPr>
          <p:cNvPr id="10" name="Group 9">
            <a:extLst>
              <a:ext uri="{FF2B5EF4-FFF2-40B4-BE49-F238E27FC236}">
                <a16:creationId xmlns:a16="http://schemas.microsoft.com/office/drawing/2014/main" id="{1FCC4B97-DC03-AA48-9D38-6FB5273FB51E}"/>
              </a:ext>
            </a:extLst>
          </p:cNvPr>
          <p:cNvGrpSpPr/>
          <p:nvPr/>
        </p:nvGrpSpPr>
        <p:grpSpPr>
          <a:xfrm>
            <a:off x="2864796" y="1788904"/>
            <a:ext cx="897696" cy="806176"/>
            <a:chOff x="864704" y="2773016"/>
            <a:chExt cx="1123122" cy="904461"/>
          </a:xfrm>
        </p:grpSpPr>
        <p:sp>
          <p:nvSpPr>
            <p:cNvPr id="11" name="Cloud 10">
              <a:extLst>
                <a:ext uri="{FF2B5EF4-FFF2-40B4-BE49-F238E27FC236}">
                  <a16:creationId xmlns:a16="http://schemas.microsoft.com/office/drawing/2014/main" id="{422947CB-BA93-5143-8B1D-3466CB6ED1D7}"/>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9509A43D-54D1-7347-B5CC-DF741273B25A}"/>
                </a:ext>
              </a:extLst>
            </p:cNvPr>
            <p:cNvSpPr txBox="1"/>
            <p:nvPr/>
          </p:nvSpPr>
          <p:spPr>
            <a:xfrm>
              <a:off x="1189661" y="2871302"/>
              <a:ext cx="231120" cy="794188"/>
            </a:xfrm>
            <a:prstGeom prst="rect">
              <a:avLst/>
            </a:prstGeom>
            <a:noFill/>
          </p:spPr>
          <p:txBody>
            <a:bodyPr wrap="none" rtlCol="0">
              <a:spAutoFit/>
            </a:bodyPr>
            <a:lstStyle/>
            <a:p>
              <a:endParaRPr lang="en-US" sz="4000" dirty="0">
                <a:latin typeface="+mj-lt"/>
              </a:endParaRPr>
            </a:p>
          </p:txBody>
        </p:sp>
      </p:grpSp>
      <p:grpSp>
        <p:nvGrpSpPr>
          <p:cNvPr id="13" name="Group 12">
            <a:extLst>
              <a:ext uri="{FF2B5EF4-FFF2-40B4-BE49-F238E27FC236}">
                <a16:creationId xmlns:a16="http://schemas.microsoft.com/office/drawing/2014/main" id="{D644D484-C352-E74E-BF02-DE9D619050D1}"/>
              </a:ext>
            </a:extLst>
          </p:cNvPr>
          <p:cNvGrpSpPr/>
          <p:nvPr/>
        </p:nvGrpSpPr>
        <p:grpSpPr>
          <a:xfrm>
            <a:off x="4703803" y="1759963"/>
            <a:ext cx="997228" cy="785972"/>
            <a:chOff x="864704" y="2773016"/>
            <a:chExt cx="1123122" cy="989301"/>
          </a:xfrm>
        </p:grpSpPr>
        <p:sp>
          <p:nvSpPr>
            <p:cNvPr id="14" name="Cloud 13">
              <a:extLst>
                <a:ext uri="{FF2B5EF4-FFF2-40B4-BE49-F238E27FC236}">
                  <a16:creationId xmlns:a16="http://schemas.microsoft.com/office/drawing/2014/main" id="{BF8AAE69-5FF9-C44C-A825-8ADCF490D0B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DDE3C03-004E-CB4C-B85C-4D8F0A9721BC}"/>
                </a:ext>
              </a:extLst>
            </p:cNvPr>
            <p:cNvSpPr txBox="1"/>
            <p:nvPr/>
          </p:nvSpPr>
          <p:spPr>
            <a:xfrm>
              <a:off x="1189663" y="2871303"/>
              <a:ext cx="208052" cy="891014"/>
            </a:xfrm>
            <a:prstGeom prst="rect">
              <a:avLst/>
            </a:prstGeom>
            <a:noFill/>
          </p:spPr>
          <p:txBody>
            <a:bodyPr wrap="none" rtlCol="0">
              <a:spAutoFit/>
            </a:bodyPr>
            <a:lstStyle/>
            <a:p>
              <a:endParaRPr lang="en-US" sz="4000" dirty="0">
                <a:latin typeface="+mj-lt"/>
              </a:endParaRPr>
            </a:p>
          </p:txBody>
        </p:sp>
      </p:grpSp>
      <p:grpSp>
        <p:nvGrpSpPr>
          <p:cNvPr id="16" name="Group 15">
            <a:extLst>
              <a:ext uri="{FF2B5EF4-FFF2-40B4-BE49-F238E27FC236}">
                <a16:creationId xmlns:a16="http://schemas.microsoft.com/office/drawing/2014/main" id="{3E3877DB-516A-E645-901C-041532FDDC67}"/>
              </a:ext>
            </a:extLst>
          </p:cNvPr>
          <p:cNvGrpSpPr/>
          <p:nvPr/>
        </p:nvGrpSpPr>
        <p:grpSpPr>
          <a:xfrm>
            <a:off x="6299454" y="1759963"/>
            <a:ext cx="1359725" cy="904461"/>
            <a:chOff x="1189662" y="2709727"/>
            <a:chExt cx="1359725" cy="904461"/>
          </a:xfrm>
        </p:grpSpPr>
        <p:sp>
          <p:nvSpPr>
            <p:cNvPr id="17" name="Cloud 16">
              <a:extLst>
                <a:ext uri="{FF2B5EF4-FFF2-40B4-BE49-F238E27FC236}">
                  <a16:creationId xmlns:a16="http://schemas.microsoft.com/office/drawing/2014/main" id="{AAE9067B-3BE8-4B4D-8A43-8018C84CCC9E}"/>
                </a:ext>
              </a:extLst>
            </p:cNvPr>
            <p:cNvSpPr/>
            <p:nvPr/>
          </p:nvSpPr>
          <p:spPr>
            <a:xfrm>
              <a:off x="1426265" y="2709727"/>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5EFC2B4A-E32D-574C-9CFE-AE689D00D6BA}"/>
                </a:ext>
              </a:extLst>
            </p:cNvPr>
            <p:cNvSpPr txBox="1"/>
            <p:nvPr/>
          </p:nvSpPr>
          <p:spPr>
            <a:xfrm>
              <a:off x="1189662" y="2871303"/>
              <a:ext cx="184731" cy="707886"/>
            </a:xfrm>
            <a:prstGeom prst="rect">
              <a:avLst/>
            </a:prstGeom>
            <a:noFill/>
          </p:spPr>
          <p:txBody>
            <a:bodyPr wrap="none" rtlCol="0">
              <a:spAutoFit/>
            </a:bodyPr>
            <a:lstStyle/>
            <a:p>
              <a:endParaRPr lang="en-US" sz="4000" dirty="0">
                <a:latin typeface="+mj-lt"/>
              </a:endParaRPr>
            </a:p>
          </p:txBody>
        </p:sp>
      </p:grpSp>
      <p:grpSp>
        <p:nvGrpSpPr>
          <p:cNvPr id="19" name="Group 18">
            <a:extLst>
              <a:ext uri="{FF2B5EF4-FFF2-40B4-BE49-F238E27FC236}">
                <a16:creationId xmlns:a16="http://schemas.microsoft.com/office/drawing/2014/main" id="{F17E48E5-E256-5847-972C-20A82C02443C}"/>
              </a:ext>
            </a:extLst>
          </p:cNvPr>
          <p:cNvGrpSpPr/>
          <p:nvPr/>
        </p:nvGrpSpPr>
        <p:grpSpPr>
          <a:xfrm>
            <a:off x="8929872" y="1818499"/>
            <a:ext cx="1123122" cy="904461"/>
            <a:chOff x="864704" y="2773016"/>
            <a:chExt cx="1123122" cy="904461"/>
          </a:xfrm>
        </p:grpSpPr>
        <p:sp>
          <p:nvSpPr>
            <p:cNvPr id="20" name="Cloud 19">
              <a:extLst>
                <a:ext uri="{FF2B5EF4-FFF2-40B4-BE49-F238E27FC236}">
                  <a16:creationId xmlns:a16="http://schemas.microsoft.com/office/drawing/2014/main" id="{569099FC-705D-C54D-B734-1AE4E591E315}"/>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8C9AC57D-BFB5-6B4D-8146-86B061129683}"/>
                </a:ext>
              </a:extLst>
            </p:cNvPr>
            <p:cNvSpPr txBox="1"/>
            <p:nvPr/>
          </p:nvSpPr>
          <p:spPr>
            <a:xfrm>
              <a:off x="1189662" y="2871303"/>
              <a:ext cx="458780" cy="707886"/>
            </a:xfrm>
            <a:prstGeom prst="rect">
              <a:avLst/>
            </a:prstGeom>
            <a:noFill/>
          </p:spPr>
          <p:txBody>
            <a:bodyPr wrap="none" rtlCol="0">
              <a:spAutoFit/>
            </a:bodyPr>
            <a:lstStyle/>
            <a:p>
              <a:r>
                <a:rPr lang="en-US" sz="4000" dirty="0">
                  <a:latin typeface="+mj-lt"/>
                </a:rPr>
                <a:t>B</a:t>
              </a:r>
            </a:p>
          </p:txBody>
        </p:sp>
      </p:grpSp>
      <p:grpSp>
        <p:nvGrpSpPr>
          <p:cNvPr id="22" name="Group 21">
            <a:extLst>
              <a:ext uri="{FF2B5EF4-FFF2-40B4-BE49-F238E27FC236}">
                <a16:creationId xmlns:a16="http://schemas.microsoft.com/office/drawing/2014/main" id="{B7D46D32-0D0A-9F41-8EB5-AAE418DDABA6}"/>
              </a:ext>
            </a:extLst>
          </p:cNvPr>
          <p:cNvGrpSpPr/>
          <p:nvPr/>
        </p:nvGrpSpPr>
        <p:grpSpPr>
          <a:xfrm>
            <a:off x="698335" y="3914887"/>
            <a:ext cx="1878495" cy="1295399"/>
            <a:chOff x="864704" y="2773016"/>
            <a:chExt cx="1123122" cy="904461"/>
          </a:xfrm>
        </p:grpSpPr>
        <p:sp>
          <p:nvSpPr>
            <p:cNvPr id="23" name="Cloud 22">
              <a:extLst>
                <a:ext uri="{FF2B5EF4-FFF2-40B4-BE49-F238E27FC236}">
                  <a16:creationId xmlns:a16="http://schemas.microsoft.com/office/drawing/2014/main" id="{D6C89609-7326-A441-9228-1D0B0BAAA9C1}"/>
                </a:ext>
              </a:extLst>
            </p:cNvPr>
            <p:cNvSpPr/>
            <p:nvPr/>
          </p:nvSpPr>
          <p:spPr>
            <a:xfrm>
              <a:off x="864704" y="2773016"/>
              <a:ext cx="1123122" cy="904461"/>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EC01CC14-7B61-714B-91AF-244C9E1E2B7F}"/>
                </a:ext>
              </a:extLst>
            </p:cNvPr>
            <p:cNvSpPr txBox="1"/>
            <p:nvPr/>
          </p:nvSpPr>
          <p:spPr>
            <a:xfrm>
              <a:off x="1266914" y="2969591"/>
              <a:ext cx="473206" cy="707886"/>
            </a:xfrm>
            <a:prstGeom prst="rect">
              <a:avLst/>
            </a:prstGeom>
            <a:noFill/>
          </p:spPr>
          <p:txBody>
            <a:bodyPr wrap="none" rtlCol="0">
              <a:spAutoFit/>
            </a:bodyPr>
            <a:lstStyle/>
            <a:p>
              <a:r>
                <a:rPr lang="en-US" sz="4000" dirty="0">
                  <a:latin typeface="+mj-lt"/>
                </a:rPr>
                <a:t>A</a:t>
              </a:r>
            </a:p>
          </p:txBody>
        </p:sp>
      </p:grpSp>
      <p:sp>
        <p:nvSpPr>
          <p:cNvPr id="28" name="Freeform 27">
            <a:extLst>
              <a:ext uri="{FF2B5EF4-FFF2-40B4-BE49-F238E27FC236}">
                <a16:creationId xmlns:a16="http://schemas.microsoft.com/office/drawing/2014/main" id="{C33F079B-106E-904A-B74E-DAE5CA96FA66}"/>
              </a:ext>
            </a:extLst>
          </p:cNvPr>
          <p:cNvSpPr/>
          <p:nvPr/>
        </p:nvSpPr>
        <p:spPr>
          <a:xfrm>
            <a:off x="5037814" y="4387032"/>
            <a:ext cx="6301409" cy="496957"/>
          </a:xfrm>
          <a:custGeom>
            <a:avLst/>
            <a:gdLst>
              <a:gd name="connsiteX0" fmla="*/ 89452 w 5357192"/>
              <a:gd name="connsiteY0" fmla="*/ 288235 h 496957"/>
              <a:gd name="connsiteX1" fmla="*/ 159026 w 5357192"/>
              <a:gd name="connsiteY1" fmla="*/ 278296 h 496957"/>
              <a:gd name="connsiteX2" fmla="*/ 188844 w 5357192"/>
              <a:gd name="connsiteY2" fmla="*/ 268357 h 496957"/>
              <a:gd name="connsiteX3" fmla="*/ 228600 w 5357192"/>
              <a:gd name="connsiteY3" fmla="*/ 258418 h 496957"/>
              <a:gd name="connsiteX4" fmla="*/ 298174 w 5357192"/>
              <a:gd name="connsiteY4" fmla="*/ 248478 h 496957"/>
              <a:gd name="connsiteX5" fmla="*/ 397566 w 5357192"/>
              <a:gd name="connsiteY5" fmla="*/ 258418 h 496957"/>
              <a:gd name="connsiteX6" fmla="*/ 526774 w 5357192"/>
              <a:gd name="connsiteY6" fmla="*/ 278296 h 496957"/>
              <a:gd name="connsiteX7" fmla="*/ 636105 w 5357192"/>
              <a:gd name="connsiteY7" fmla="*/ 268357 h 496957"/>
              <a:gd name="connsiteX8" fmla="*/ 815009 w 5357192"/>
              <a:gd name="connsiteY8" fmla="*/ 258418 h 496957"/>
              <a:gd name="connsiteX9" fmla="*/ 954157 w 5357192"/>
              <a:gd name="connsiteY9" fmla="*/ 228600 h 496957"/>
              <a:gd name="connsiteX10" fmla="*/ 1302026 w 5357192"/>
              <a:gd name="connsiteY10" fmla="*/ 238539 h 496957"/>
              <a:gd name="connsiteX11" fmla="*/ 1639957 w 5357192"/>
              <a:gd name="connsiteY11" fmla="*/ 218661 h 496957"/>
              <a:gd name="connsiteX12" fmla="*/ 2067339 w 5357192"/>
              <a:gd name="connsiteY12" fmla="*/ 238539 h 496957"/>
              <a:gd name="connsiteX13" fmla="*/ 2107096 w 5357192"/>
              <a:gd name="connsiteY13" fmla="*/ 228600 h 496957"/>
              <a:gd name="connsiteX14" fmla="*/ 2166731 w 5357192"/>
              <a:gd name="connsiteY14" fmla="*/ 208722 h 496957"/>
              <a:gd name="connsiteX15" fmla="*/ 2186609 w 5357192"/>
              <a:gd name="connsiteY15" fmla="*/ 178905 h 496957"/>
              <a:gd name="connsiteX16" fmla="*/ 2226366 w 5357192"/>
              <a:gd name="connsiteY16" fmla="*/ 139148 h 496957"/>
              <a:gd name="connsiteX17" fmla="*/ 2266122 w 5357192"/>
              <a:gd name="connsiteY17" fmla="*/ 89452 h 496957"/>
              <a:gd name="connsiteX18" fmla="*/ 2295939 w 5357192"/>
              <a:gd name="connsiteY18" fmla="*/ 69574 h 496957"/>
              <a:gd name="connsiteX19" fmla="*/ 2365513 w 5357192"/>
              <a:gd name="connsiteY19" fmla="*/ 89452 h 496957"/>
              <a:gd name="connsiteX20" fmla="*/ 2385392 w 5357192"/>
              <a:gd name="connsiteY20" fmla="*/ 109331 h 496957"/>
              <a:gd name="connsiteX21" fmla="*/ 2415209 w 5357192"/>
              <a:gd name="connsiteY21" fmla="*/ 168965 h 496957"/>
              <a:gd name="connsiteX22" fmla="*/ 2445026 w 5357192"/>
              <a:gd name="connsiteY22" fmla="*/ 188844 h 496957"/>
              <a:gd name="connsiteX23" fmla="*/ 2474844 w 5357192"/>
              <a:gd name="connsiteY23" fmla="*/ 198783 h 496957"/>
              <a:gd name="connsiteX24" fmla="*/ 2584174 w 5357192"/>
              <a:gd name="connsiteY24" fmla="*/ 188844 h 496957"/>
              <a:gd name="connsiteX25" fmla="*/ 2693505 w 5357192"/>
              <a:gd name="connsiteY25" fmla="*/ 218661 h 496957"/>
              <a:gd name="connsiteX26" fmla="*/ 2981739 w 5357192"/>
              <a:gd name="connsiteY26" fmla="*/ 208722 h 496957"/>
              <a:gd name="connsiteX27" fmla="*/ 3051313 w 5357192"/>
              <a:gd name="connsiteY27" fmla="*/ 188844 h 496957"/>
              <a:gd name="connsiteX28" fmla="*/ 3140766 w 5357192"/>
              <a:gd name="connsiteY28" fmla="*/ 178905 h 496957"/>
              <a:gd name="connsiteX29" fmla="*/ 3448879 w 5357192"/>
              <a:gd name="connsiteY29" fmla="*/ 168965 h 496957"/>
              <a:gd name="connsiteX30" fmla="*/ 3478696 w 5357192"/>
              <a:gd name="connsiteY30" fmla="*/ 149087 h 496957"/>
              <a:gd name="connsiteX31" fmla="*/ 3518452 w 5357192"/>
              <a:gd name="connsiteY31" fmla="*/ 89452 h 496957"/>
              <a:gd name="connsiteX32" fmla="*/ 3538331 w 5357192"/>
              <a:gd name="connsiteY32" fmla="*/ 69574 h 496957"/>
              <a:gd name="connsiteX33" fmla="*/ 3548270 w 5357192"/>
              <a:gd name="connsiteY33" fmla="*/ 39757 h 496957"/>
              <a:gd name="connsiteX34" fmla="*/ 3578087 w 5357192"/>
              <a:gd name="connsiteY34" fmla="*/ 19878 h 496957"/>
              <a:gd name="connsiteX35" fmla="*/ 3597966 w 5357192"/>
              <a:gd name="connsiteY35" fmla="*/ 0 h 496957"/>
              <a:gd name="connsiteX36" fmla="*/ 3717235 w 5357192"/>
              <a:gd name="connsiteY36" fmla="*/ 9939 h 496957"/>
              <a:gd name="connsiteX37" fmla="*/ 3756992 w 5357192"/>
              <a:gd name="connsiteY37" fmla="*/ 49696 h 496957"/>
              <a:gd name="connsiteX38" fmla="*/ 3786809 w 5357192"/>
              <a:gd name="connsiteY38" fmla="*/ 69574 h 496957"/>
              <a:gd name="connsiteX39" fmla="*/ 3826566 w 5357192"/>
              <a:gd name="connsiteY39" fmla="*/ 119270 h 496957"/>
              <a:gd name="connsiteX40" fmla="*/ 3856383 w 5357192"/>
              <a:gd name="connsiteY40" fmla="*/ 129209 h 496957"/>
              <a:gd name="connsiteX41" fmla="*/ 4114800 w 5357192"/>
              <a:gd name="connsiteY41" fmla="*/ 149087 h 496957"/>
              <a:gd name="connsiteX42" fmla="*/ 4164496 w 5357192"/>
              <a:gd name="connsiteY42" fmla="*/ 139148 h 496957"/>
              <a:gd name="connsiteX43" fmla="*/ 4244009 w 5357192"/>
              <a:gd name="connsiteY43" fmla="*/ 119270 h 496957"/>
              <a:gd name="connsiteX44" fmla="*/ 4303644 w 5357192"/>
              <a:gd name="connsiteY44" fmla="*/ 109331 h 496957"/>
              <a:gd name="connsiteX45" fmla="*/ 4343400 w 5357192"/>
              <a:gd name="connsiteY45" fmla="*/ 99392 h 496957"/>
              <a:gd name="connsiteX46" fmla="*/ 4403035 w 5357192"/>
              <a:gd name="connsiteY46" fmla="*/ 89452 h 496957"/>
              <a:gd name="connsiteX47" fmla="*/ 4820479 w 5357192"/>
              <a:gd name="connsiteY47" fmla="*/ 99392 h 496957"/>
              <a:gd name="connsiteX48" fmla="*/ 5118652 w 5357192"/>
              <a:gd name="connsiteY48" fmla="*/ 89452 h 496957"/>
              <a:gd name="connsiteX49" fmla="*/ 5178287 w 5357192"/>
              <a:gd name="connsiteY49" fmla="*/ 99392 h 496957"/>
              <a:gd name="connsiteX50" fmla="*/ 5327374 w 5357192"/>
              <a:gd name="connsiteY50" fmla="*/ 109331 h 496957"/>
              <a:gd name="connsiteX51" fmla="*/ 5357192 w 5357192"/>
              <a:gd name="connsiteY51" fmla="*/ 168965 h 496957"/>
              <a:gd name="connsiteX52" fmla="*/ 5317435 w 5357192"/>
              <a:gd name="connsiteY52" fmla="*/ 228600 h 496957"/>
              <a:gd name="connsiteX53" fmla="*/ 5218044 w 5357192"/>
              <a:gd name="connsiteY53" fmla="*/ 258418 h 496957"/>
              <a:gd name="connsiteX54" fmla="*/ 5078896 w 5357192"/>
              <a:gd name="connsiteY54" fmla="*/ 268357 h 496957"/>
              <a:gd name="connsiteX55" fmla="*/ 5029200 w 5357192"/>
              <a:gd name="connsiteY55" fmla="*/ 278296 h 496957"/>
              <a:gd name="connsiteX56" fmla="*/ 4989444 w 5357192"/>
              <a:gd name="connsiteY56" fmla="*/ 288235 h 496957"/>
              <a:gd name="connsiteX57" fmla="*/ 4840357 w 5357192"/>
              <a:gd name="connsiteY57" fmla="*/ 308113 h 496957"/>
              <a:gd name="connsiteX58" fmla="*/ 4780722 w 5357192"/>
              <a:gd name="connsiteY58" fmla="*/ 318052 h 496957"/>
              <a:gd name="connsiteX59" fmla="*/ 4671392 w 5357192"/>
              <a:gd name="connsiteY59" fmla="*/ 337931 h 496957"/>
              <a:gd name="connsiteX60" fmla="*/ 4601818 w 5357192"/>
              <a:gd name="connsiteY60" fmla="*/ 347870 h 496957"/>
              <a:gd name="connsiteX61" fmla="*/ 4283766 w 5357192"/>
              <a:gd name="connsiteY61" fmla="*/ 337931 h 496957"/>
              <a:gd name="connsiteX62" fmla="*/ 4224131 w 5357192"/>
              <a:gd name="connsiteY62" fmla="*/ 318052 h 496957"/>
              <a:gd name="connsiteX63" fmla="*/ 4144618 w 5357192"/>
              <a:gd name="connsiteY63" fmla="*/ 308113 h 496957"/>
              <a:gd name="connsiteX64" fmla="*/ 3916018 w 5357192"/>
              <a:gd name="connsiteY64" fmla="*/ 318052 h 496957"/>
              <a:gd name="connsiteX65" fmla="*/ 3796748 w 5357192"/>
              <a:gd name="connsiteY65" fmla="*/ 337931 h 496957"/>
              <a:gd name="connsiteX66" fmla="*/ 3727174 w 5357192"/>
              <a:gd name="connsiteY66" fmla="*/ 347870 h 496957"/>
              <a:gd name="connsiteX67" fmla="*/ 3687418 w 5357192"/>
              <a:gd name="connsiteY67" fmla="*/ 357809 h 496957"/>
              <a:gd name="connsiteX68" fmla="*/ 3578087 w 5357192"/>
              <a:gd name="connsiteY68" fmla="*/ 377687 h 496957"/>
              <a:gd name="connsiteX69" fmla="*/ 3458818 w 5357192"/>
              <a:gd name="connsiteY69" fmla="*/ 387626 h 496957"/>
              <a:gd name="connsiteX70" fmla="*/ 3041374 w 5357192"/>
              <a:gd name="connsiteY70" fmla="*/ 407505 h 496957"/>
              <a:gd name="connsiteX71" fmla="*/ 2832652 w 5357192"/>
              <a:gd name="connsiteY71" fmla="*/ 417444 h 496957"/>
              <a:gd name="connsiteX72" fmla="*/ 2713383 w 5357192"/>
              <a:gd name="connsiteY72" fmla="*/ 407505 h 496957"/>
              <a:gd name="connsiteX73" fmla="*/ 2604052 w 5357192"/>
              <a:gd name="connsiteY73" fmla="*/ 387626 h 496957"/>
              <a:gd name="connsiteX74" fmla="*/ 2564296 w 5357192"/>
              <a:gd name="connsiteY74" fmla="*/ 377687 h 496957"/>
              <a:gd name="connsiteX75" fmla="*/ 2454966 w 5357192"/>
              <a:gd name="connsiteY75" fmla="*/ 357809 h 496957"/>
              <a:gd name="connsiteX76" fmla="*/ 2355574 w 5357192"/>
              <a:gd name="connsiteY76" fmla="*/ 377687 h 496957"/>
              <a:gd name="connsiteX77" fmla="*/ 2236305 w 5357192"/>
              <a:gd name="connsiteY77" fmla="*/ 397565 h 496957"/>
              <a:gd name="connsiteX78" fmla="*/ 2196548 w 5357192"/>
              <a:gd name="connsiteY78" fmla="*/ 407505 h 496957"/>
              <a:gd name="connsiteX79" fmla="*/ 2136913 w 5357192"/>
              <a:gd name="connsiteY79" fmla="*/ 427383 h 496957"/>
              <a:gd name="connsiteX80" fmla="*/ 1977887 w 5357192"/>
              <a:gd name="connsiteY80" fmla="*/ 437322 h 496957"/>
              <a:gd name="connsiteX81" fmla="*/ 1848679 w 5357192"/>
              <a:gd name="connsiteY81" fmla="*/ 457200 h 496957"/>
              <a:gd name="connsiteX82" fmla="*/ 1590261 w 5357192"/>
              <a:gd name="connsiteY82" fmla="*/ 437322 h 496957"/>
              <a:gd name="connsiteX83" fmla="*/ 1311966 w 5357192"/>
              <a:gd name="connsiteY83" fmla="*/ 467139 h 496957"/>
              <a:gd name="connsiteX84" fmla="*/ 1133061 w 5357192"/>
              <a:gd name="connsiteY84" fmla="*/ 457200 h 496957"/>
              <a:gd name="connsiteX85" fmla="*/ 1063487 w 5357192"/>
              <a:gd name="connsiteY85" fmla="*/ 447261 h 496957"/>
              <a:gd name="connsiteX86" fmla="*/ 914400 w 5357192"/>
              <a:gd name="connsiteY86" fmla="*/ 457200 h 496957"/>
              <a:gd name="connsiteX87" fmla="*/ 288235 w 5357192"/>
              <a:gd name="connsiteY87" fmla="*/ 457200 h 496957"/>
              <a:gd name="connsiteX88" fmla="*/ 178905 w 5357192"/>
              <a:gd name="connsiteY88" fmla="*/ 487018 h 496957"/>
              <a:gd name="connsiteX89" fmla="*/ 149087 w 5357192"/>
              <a:gd name="connsiteY89" fmla="*/ 496957 h 496957"/>
              <a:gd name="connsiteX90" fmla="*/ 69574 w 5357192"/>
              <a:gd name="connsiteY90" fmla="*/ 467139 h 496957"/>
              <a:gd name="connsiteX91" fmla="*/ 59635 w 5357192"/>
              <a:gd name="connsiteY91" fmla="*/ 437322 h 496957"/>
              <a:gd name="connsiteX92" fmla="*/ 29818 w 5357192"/>
              <a:gd name="connsiteY92" fmla="*/ 417444 h 496957"/>
              <a:gd name="connsiteX93" fmla="*/ 9939 w 5357192"/>
              <a:gd name="connsiteY93" fmla="*/ 397565 h 496957"/>
              <a:gd name="connsiteX94" fmla="*/ 0 w 5357192"/>
              <a:gd name="connsiteY94" fmla="*/ 367748 h 496957"/>
              <a:gd name="connsiteX95" fmla="*/ 9939 w 5357192"/>
              <a:gd name="connsiteY95" fmla="*/ 337931 h 496957"/>
              <a:gd name="connsiteX96" fmla="*/ 59635 w 5357192"/>
              <a:gd name="connsiteY96" fmla="*/ 288235 h 496957"/>
              <a:gd name="connsiteX97" fmla="*/ 89452 w 5357192"/>
              <a:gd name="connsiteY97" fmla="*/ 288235 h 496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5357192" h="496957">
                <a:moveTo>
                  <a:pt x="89452" y="288235"/>
                </a:moveTo>
                <a:cubicBezTo>
                  <a:pt x="106017" y="286579"/>
                  <a:pt x="136054" y="282890"/>
                  <a:pt x="159026" y="278296"/>
                </a:cubicBezTo>
                <a:cubicBezTo>
                  <a:pt x="169299" y="276241"/>
                  <a:pt x="178770" y="271235"/>
                  <a:pt x="188844" y="268357"/>
                </a:cubicBezTo>
                <a:cubicBezTo>
                  <a:pt x="201978" y="264604"/>
                  <a:pt x="215161" y="260862"/>
                  <a:pt x="228600" y="258418"/>
                </a:cubicBezTo>
                <a:cubicBezTo>
                  <a:pt x="251649" y="254227"/>
                  <a:pt x="274983" y="251791"/>
                  <a:pt x="298174" y="248478"/>
                </a:cubicBezTo>
                <a:lnTo>
                  <a:pt x="397566" y="258418"/>
                </a:lnTo>
                <a:cubicBezTo>
                  <a:pt x="441050" y="263534"/>
                  <a:pt x="483636" y="271106"/>
                  <a:pt x="526774" y="278296"/>
                </a:cubicBezTo>
                <a:cubicBezTo>
                  <a:pt x="563218" y="274983"/>
                  <a:pt x="599598" y="270875"/>
                  <a:pt x="636105" y="268357"/>
                </a:cubicBezTo>
                <a:cubicBezTo>
                  <a:pt x="695690" y="264248"/>
                  <a:pt x="755622" y="264781"/>
                  <a:pt x="815009" y="258418"/>
                </a:cubicBezTo>
                <a:cubicBezTo>
                  <a:pt x="854475" y="254189"/>
                  <a:pt x="911266" y="239322"/>
                  <a:pt x="954157" y="228600"/>
                </a:cubicBezTo>
                <a:cubicBezTo>
                  <a:pt x="1070113" y="231913"/>
                  <a:pt x="1186022" y="238539"/>
                  <a:pt x="1302026" y="238539"/>
                </a:cubicBezTo>
                <a:cubicBezTo>
                  <a:pt x="1419532" y="238539"/>
                  <a:pt x="1525078" y="228234"/>
                  <a:pt x="1639957" y="218661"/>
                </a:cubicBezTo>
                <a:cubicBezTo>
                  <a:pt x="1741759" y="224317"/>
                  <a:pt x="1981055" y="238539"/>
                  <a:pt x="2067339" y="238539"/>
                </a:cubicBezTo>
                <a:cubicBezTo>
                  <a:pt x="2080999" y="238539"/>
                  <a:pt x="2094012" y="232525"/>
                  <a:pt x="2107096" y="228600"/>
                </a:cubicBezTo>
                <a:cubicBezTo>
                  <a:pt x="2127166" y="222579"/>
                  <a:pt x="2166731" y="208722"/>
                  <a:pt x="2166731" y="208722"/>
                </a:cubicBezTo>
                <a:cubicBezTo>
                  <a:pt x="2173357" y="198783"/>
                  <a:pt x="2178835" y="187974"/>
                  <a:pt x="2186609" y="178905"/>
                </a:cubicBezTo>
                <a:cubicBezTo>
                  <a:pt x="2198806" y="164675"/>
                  <a:pt x="2215970" y="154742"/>
                  <a:pt x="2226366" y="139148"/>
                </a:cubicBezTo>
                <a:cubicBezTo>
                  <a:pt x="2241124" y="117011"/>
                  <a:pt x="2245892" y="105637"/>
                  <a:pt x="2266122" y="89452"/>
                </a:cubicBezTo>
                <a:cubicBezTo>
                  <a:pt x="2275450" y="81990"/>
                  <a:pt x="2286000" y="76200"/>
                  <a:pt x="2295939" y="69574"/>
                </a:cubicBezTo>
                <a:cubicBezTo>
                  <a:pt x="2303365" y="71431"/>
                  <a:pt x="2355328" y="83341"/>
                  <a:pt x="2365513" y="89452"/>
                </a:cubicBezTo>
                <a:cubicBezTo>
                  <a:pt x="2373549" y="94273"/>
                  <a:pt x="2378766" y="102705"/>
                  <a:pt x="2385392" y="109331"/>
                </a:cubicBezTo>
                <a:cubicBezTo>
                  <a:pt x="2393476" y="133582"/>
                  <a:pt x="2395942" y="149697"/>
                  <a:pt x="2415209" y="168965"/>
                </a:cubicBezTo>
                <a:cubicBezTo>
                  <a:pt x="2423656" y="177412"/>
                  <a:pt x="2434342" y="183502"/>
                  <a:pt x="2445026" y="188844"/>
                </a:cubicBezTo>
                <a:cubicBezTo>
                  <a:pt x="2454397" y="193529"/>
                  <a:pt x="2464905" y="195470"/>
                  <a:pt x="2474844" y="198783"/>
                </a:cubicBezTo>
                <a:cubicBezTo>
                  <a:pt x="2511287" y="195470"/>
                  <a:pt x="2547631" y="186921"/>
                  <a:pt x="2584174" y="188844"/>
                </a:cubicBezTo>
                <a:cubicBezTo>
                  <a:pt x="2610795" y="190245"/>
                  <a:pt x="2661950" y="208143"/>
                  <a:pt x="2693505" y="218661"/>
                </a:cubicBezTo>
                <a:cubicBezTo>
                  <a:pt x="2789583" y="215348"/>
                  <a:pt x="2885780" y="214538"/>
                  <a:pt x="2981739" y="208722"/>
                </a:cubicBezTo>
                <a:cubicBezTo>
                  <a:pt x="3030165" y="205787"/>
                  <a:pt x="3009683" y="195782"/>
                  <a:pt x="3051313" y="188844"/>
                </a:cubicBezTo>
                <a:cubicBezTo>
                  <a:pt x="3080906" y="183912"/>
                  <a:pt x="3110802" y="180403"/>
                  <a:pt x="3140766" y="178905"/>
                </a:cubicBezTo>
                <a:cubicBezTo>
                  <a:pt x="3243396" y="173773"/>
                  <a:pt x="3346175" y="172278"/>
                  <a:pt x="3448879" y="168965"/>
                </a:cubicBezTo>
                <a:cubicBezTo>
                  <a:pt x="3458818" y="162339"/>
                  <a:pt x="3470830" y="158077"/>
                  <a:pt x="3478696" y="149087"/>
                </a:cubicBezTo>
                <a:cubicBezTo>
                  <a:pt x="3494428" y="131107"/>
                  <a:pt x="3501558" y="106345"/>
                  <a:pt x="3518452" y="89452"/>
                </a:cubicBezTo>
                <a:lnTo>
                  <a:pt x="3538331" y="69574"/>
                </a:lnTo>
                <a:cubicBezTo>
                  <a:pt x="3541644" y="59635"/>
                  <a:pt x="3541725" y="47938"/>
                  <a:pt x="3548270" y="39757"/>
                </a:cubicBezTo>
                <a:cubicBezTo>
                  <a:pt x="3555732" y="30429"/>
                  <a:pt x="3568759" y="27340"/>
                  <a:pt x="3578087" y="19878"/>
                </a:cubicBezTo>
                <a:cubicBezTo>
                  <a:pt x="3585404" y="14024"/>
                  <a:pt x="3591340" y="6626"/>
                  <a:pt x="3597966" y="0"/>
                </a:cubicBezTo>
                <a:cubicBezTo>
                  <a:pt x="3637722" y="3313"/>
                  <a:pt x="3679157" y="-1961"/>
                  <a:pt x="3717235" y="9939"/>
                </a:cubicBezTo>
                <a:cubicBezTo>
                  <a:pt x="3735123" y="15529"/>
                  <a:pt x="3741398" y="39300"/>
                  <a:pt x="3756992" y="49696"/>
                </a:cubicBezTo>
                <a:lnTo>
                  <a:pt x="3786809" y="69574"/>
                </a:lnTo>
                <a:cubicBezTo>
                  <a:pt x="3795839" y="83120"/>
                  <a:pt x="3810827" y="109827"/>
                  <a:pt x="3826566" y="119270"/>
                </a:cubicBezTo>
                <a:cubicBezTo>
                  <a:pt x="3835550" y="124660"/>
                  <a:pt x="3846219" y="126668"/>
                  <a:pt x="3856383" y="129209"/>
                </a:cubicBezTo>
                <a:cubicBezTo>
                  <a:pt x="3945226" y="151419"/>
                  <a:pt x="4009404" y="144068"/>
                  <a:pt x="4114800" y="149087"/>
                </a:cubicBezTo>
                <a:cubicBezTo>
                  <a:pt x="4131365" y="145774"/>
                  <a:pt x="4148035" y="142947"/>
                  <a:pt x="4164496" y="139148"/>
                </a:cubicBezTo>
                <a:cubicBezTo>
                  <a:pt x="4191116" y="133005"/>
                  <a:pt x="4217061" y="123761"/>
                  <a:pt x="4244009" y="119270"/>
                </a:cubicBezTo>
                <a:cubicBezTo>
                  <a:pt x="4263887" y="115957"/>
                  <a:pt x="4283883" y="113283"/>
                  <a:pt x="4303644" y="109331"/>
                </a:cubicBezTo>
                <a:cubicBezTo>
                  <a:pt x="4317039" y="106652"/>
                  <a:pt x="4330005" y="102071"/>
                  <a:pt x="4343400" y="99392"/>
                </a:cubicBezTo>
                <a:cubicBezTo>
                  <a:pt x="4363161" y="95440"/>
                  <a:pt x="4383157" y="92765"/>
                  <a:pt x="4403035" y="89452"/>
                </a:cubicBezTo>
                <a:cubicBezTo>
                  <a:pt x="4542183" y="92765"/>
                  <a:pt x="4681292" y="99392"/>
                  <a:pt x="4820479" y="99392"/>
                </a:cubicBezTo>
                <a:cubicBezTo>
                  <a:pt x="4919925" y="99392"/>
                  <a:pt x="5019206" y="89452"/>
                  <a:pt x="5118652" y="89452"/>
                </a:cubicBezTo>
                <a:cubicBezTo>
                  <a:pt x="5138805" y="89452"/>
                  <a:pt x="5158225" y="97481"/>
                  <a:pt x="5178287" y="99392"/>
                </a:cubicBezTo>
                <a:cubicBezTo>
                  <a:pt x="5227869" y="104114"/>
                  <a:pt x="5277678" y="106018"/>
                  <a:pt x="5327374" y="109331"/>
                </a:cubicBezTo>
                <a:cubicBezTo>
                  <a:pt x="5337423" y="124404"/>
                  <a:pt x="5357192" y="148393"/>
                  <a:pt x="5357192" y="168965"/>
                </a:cubicBezTo>
                <a:cubicBezTo>
                  <a:pt x="5357192" y="204139"/>
                  <a:pt x="5347392" y="215286"/>
                  <a:pt x="5317435" y="228600"/>
                </a:cubicBezTo>
                <a:cubicBezTo>
                  <a:pt x="5307449" y="233038"/>
                  <a:pt x="5237313" y="256277"/>
                  <a:pt x="5218044" y="258418"/>
                </a:cubicBezTo>
                <a:cubicBezTo>
                  <a:pt x="5171828" y="263553"/>
                  <a:pt x="5125279" y="265044"/>
                  <a:pt x="5078896" y="268357"/>
                </a:cubicBezTo>
                <a:cubicBezTo>
                  <a:pt x="5062331" y="271670"/>
                  <a:pt x="5045691" y="274631"/>
                  <a:pt x="5029200" y="278296"/>
                </a:cubicBezTo>
                <a:cubicBezTo>
                  <a:pt x="5015865" y="281259"/>
                  <a:pt x="5002884" y="285791"/>
                  <a:pt x="4989444" y="288235"/>
                </a:cubicBezTo>
                <a:cubicBezTo>
                  <a:pt x="4948138" y="295745"/>
                  <a:pt x="4880737" y="302345"/>
                  <a:pt x="4840357" y="308113"/>
                </a:cubicBezTo>
                <a:cubicBezTo>
                  <a:pt x="4820407" y="310963"/>
                  <a:pt x="4800600" y="314739"/>
                  <a:pt x="4780722" y="318052"/>
                </a:cubicBezTo>
                <a:cubicBezTo>
                  <a:pt x="4724096" y="336929"/>
                  <a:pt x="4765046" y="325444"/>
                  <a:pt x="4671392" y="337931"/>
                </a:cubicBezTo>
                <a:lnTo>
                  <a:pt x="4601818" y="347870"/>
                </a:lnTo>
                <a:cubicBezTo>
                  <a:pt x="4495801" y="344557"/>
                  <a:pt x="4389506" y="346279"/>
                  <a:pt x="4283766" y="337931"/>
                </a:cubicBezTo>
                <a:cubicBezTo>
                  <a:pt x="4262877" y="336282"/>
                  <a:pt x="4244923" y="320651"/>
                  <a:pt x="4224131" y="318052"/>
                </a:cubicBezTo>
                <a:lnTo>
                  <a:pt x="4144618" y="308113"/>
                </a:lnTo>
                <a:cubicBezTo>
                  <a:pt x="4068418" y="311426"/>
                  <a:pt x="3992121" y="312978"/>
                  <a:pt x="3916018" y="318052"/>
                </a:cubicBezTo>
                <a:cubicBezTo>
                  <a:pt x="3861892" y="321661"/>
                  <a:pt x="3846217" y="329686"/>
                  <a:pt x="3796748" y="337931"/>
                </a:cubicBezTo>
                <a:cubicBezTo>
                  <a:pt x="3773640" y="341782"/>
                  <a:pt x="3750223" y="343679"/>
                  <a:pt x="3727174" y="347870"/>
                </a:cubicBezTo>
                <a:cubicBezTo>
                  <a:pt x="3713734" y="350314"/>
                  <a:pt x="3700753" y="354846"/>
                  <a:pt x="3687418" y="357809"/>
                </a:cubicBezTo>
                <a:cubicBezTo>
                  <a:pt x="3663832" y="363050"/>
                  <a:pt x="3599664" y="375290"/>
                  <a:pt x="3578087" y="377687"/>
                </a:cubicBezTo>
                <a:cubicBezTo>
                  <a:pt x="3538437" y="382093"/>
                  <a:pt x="3498611" y="384784"/>
                  <a:pt x="3458818" y="387626"/>
                </a:cubicBezTo>
                <a:cubicBezTo>
                  <a:pt x="3262353" y="401659"/>
                  <a:pt x="3273991" y="397606"/>
                  <a:pt x="3041374" y="407505"/>
                </a:cubicBezTo>
                <a:lnTo>
                  <a:pt x="2832652" y="417444"/>
                </a:lnTo>
                <a:cubicBezTo>
                  <a:pt x="2792896" y="414131"/>
                  <a:pt x="2753033" y="411911"/>
                  <a:pt x="2713383" y="407505"/>
                </a:cubicBezTo>
                <a:cubicBezTo>
                  <a:pt x="2691816" y="405109"/>
                  <a:pt x="2627629" y="392865"/>
                  <a:pt x="2604052" y="387626"/>
                </a:cubicBezTo>
                <a:cubicBezTo>
                  <a:pt x="2590717" y="384663"/>
                  <a:pt x="2577631" y="380650"/>
                  <a:pt x="2564296" y="377687"/>
                </a:cubicBezTo>
                <a:cubicBezTo>
                  <a:pt x="2522625" y="368427"/>
                  <a:pt x="2498118" y="365001"/>
                  <a:pt x="2454966" y="357809"/>
                </a:cubicBezTo>
                <a:cubicBezTo>
                  <a:pt x="2421835" y="364435"/>
                  <a:pt x="2389021" y="372909"/>
                  <a:pt x="2355574" y="377687"/>
                </a:cubicBezTo>
                <a:cubicBezTo>
                  <a:pt x="2297500" y="385983"/>
                  <a:pt x="2288620" y="385939"/>
                  <a:pt x="2236305" y="397565"/>
                </a:cubicBezTo>
                <a:cubicBezTo>
                  <a:pt x="2222970" y="400528"/>
                  <a:pt x="2209632" y="403580"/>
                  <a:pt x="2196548" y="407505"/>
                </a:cubicBezTo>
                <a:cubicBezTo>
                  <a:pt x="2176478" y="413526"/>
                  <a:pt x="2157826" y="426076"/>
                  <a:pt x="2136913" y="427383"/>
                </a:cubicBezTo>
                <a:lnTo>
                  <a:pt x="1977887" y="437322"/>
                </a:lnTo>
                <a:cubicBezTo>
                  <a:pt x="1940055" y="444888"/>
                  <a:pt x="1884783" y="457200"/>
                  <a:pt x="1848679" y="457200"/>
                </a:cubicBezTo>
                <a:cubicBezTo>
                  <a:pt x="1776581" y="457200"/>
                  <a:pt x="1667174" y="445013"/>
                  <a:pt x="1590261" y="437322"/>
                </a:cubicBezTo>
                <a:cubicBezTo>
                  <a:pt x="1432303" y="468913"/>
                  <a:pt x="1524604" y="455326"/>
                  <a:pt x="1311966" y="467139"/>
                </a:cubicBezTo>
                <a:cubicBezTo>
                  <a:pt x="1252331" y="463826"/>
                  <a:pt x="1192598" y="461963"/>
                  <a:pt x="1133061" y="457200"/>
                </a:cubicBezTo>
                <a:cubicBezTo>
                  <a:pt x="1109709" y="455332"/>
                  <a:pt x="1086914" y="447261"/>
                  <a:pt x="1063487" y="447261"/>
                </a:cubicBezTo>
                <a:cubicBezTo>
                  <a:pt x="1013681" y="447261"/>
                  <a:pt x="964096" y="453887"/>
                  <a:pt x="914400" y="457200"/>
                </a:cubicBezTo>
                <a:cubicBezTo>
                  <a:pt x="607969" y="447315"/>
                  <a:pt x="597828" y="440465"/>
                  <a:pt x="288235" y="457200"/>
                </a:cubicBezTo>
                <a:cubicBezTo>
                  <a:pt x="254696" y="459013"/>
                  <a:pt x="209041" y="476972"/>
                  <a:pt x="178905" y="487018"/>
                </a:cubicBezTo>
                <a:lnTo>
                  <a:pt x="149087" y="496957"/>
                </a:lnTo>
                <a:cubicBezTo>
                  <a:pt x="122147" y="491569"/>
                  <a:pt x="89074" y="491514"/>
                  <a:pt x="69574" y="467139"/>
                </a:cubicBezTo>
                <a:cubicBezTo>
                  <a:pt x="63029" y="458958"/>
                  <a:pt x="66180" y="445503"/>
                  <a:pt x="59635" y="437322"/>
                </a:cubicBezTo>
                <a:cubicBezTo>
                  <a:pt x="52173" y="427994"/>
                  <a:pt x="39146" y="424906"/>
                  <a:pt x="29818" y="417444"/>
                </a:cubicBezTo>
                <a:cubicBezTo>
                  <a:pt x="22500" y="411590"/>
                  <a:pt x="16565" y="404191"/>
                  <a:pt x="9939" y="397565"/>
                </a:cubicBezTo>
                <a:cubicBezTo>
                  <a:pt x="6626" y="387626"/>
                  <a:pt x="0" y="378225"/>
                  <a:pt x="0" y="367748"/>
                </a:cubicBezTo>
                <a:cubicBezTo>
                  <a:pt x="0" y="357271"/>
                  <a:pt x="5254" y="347302"/>
                  <a:pt x="9939" y="337931"/>
                </a:cubicBezTo>
                <a:cubicBezTo>
                  <a:pt x="19878" y="318053"/>
                  <a:pt x="36444" y="294861"/>
                  <a:pt x="59635" y="288235"/>
                </a:cubicBezTo>
                <a:cubicBezTo>
                  <a:pt x="72377" y="284594"/>
                  <a:pt x="72887" y="289891"/>
                  <a:pt x="89452" y="288235"/>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41">
            <a:extLst>
              <a:ext uri="{FF2B5EF4-FFF2-40B4-BE49-F238E27FC236}">
                <a16:creationId xmlns:a16="http://schemas.microsoft.com/office/drawing/2014/main" id="{73DFF6C7-1EE5-3C42-8E10-C5CFAA40872A}"/>
              </a:ext>
            </a:extLst>
          </p:cNvPr>
          <p:cNvSpPr/>
          <p:nvPr/>
        </p:nvSpPr>
        <p:spPr>
          <a:xfrm>
            <a:off x="2008924" y="1847809"/>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42">
            <a:extLst>
              <a:ext uri="{FF2B5EF4-FFF2-40B4-BE49-F238E27FC236}">
                <a16:creationId xmlns:a16="http://schemas.microsoft.com/office/drawing/2014/main" id="{B8C7305A-D711-E240-BD7D-D3D7C5469E4D}"/>
              </a:ext>
            </a:extLst>
          </p:cNvPr>
          <p:cNvSpPr/>
          <p:nvPr/>
        </p:nvSpPr>
        <p:spPr>
          <a:xfrm>
            <a:off x="3831948" y="1761954"/>
            <a:ext cx="815009" cy="229112"/>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44">
            <a:extLst>
              <a:ext uri="{FF2B5EF4-FFF2-40B4-BE49-F238E27FC236}">
                <a16:creationId xmlns:a16="http://schemas.microsoft.com/office/drawing/2014/main" id="{0111D1C2-3B61-2F48-A4EA-7FF4BDCE19EE}"/>
              </a:ext>
            </a:extLst>
          </p:cNvPr>
          <p:cNvSpPr/>
          <p:nvPr/>
        </p:nvSpPr>
        <p:spPr>
          <a:xfrm flipH="1">
            <a:off x="5701031" y="1613613"/>
            <a:ext cx="980552" cy="347601"/>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45">
            <a:extLst>
              <a:ext uri="{FF2B5EF4-FFF2-40B4-BE49-F238E27FC236}">
                <a16:creationId xmlns:a16="http://schemas.microsoft.com/office/drawing/2014/main" id="{4C7EC34F-90F4-6C4D-B5D4-ACA5EC7FB1A6}"/>
              </a:ext>
            </a:extLst>
          </p:cNvPr>
          <p:cNvSpPr/>
          <p:nvPr/>
        </p:nvSpPr>
        <p:spPr>
          <a:xfrm>
            <a:off x="7659179" y="1656144"/>
            <a:ext cx="1238917"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D6F7C7EE-47F5-3545-9F2B-EAF26FFA44DF}"/>
              </a:ext>
            </a:extLst>
          </p:cNvPr>
          <p:cNvSpPr/>
          <p:nvPr/>
        </p:nvSpPr>
        <p:spPr>
          <a:xfrm>
            <a:off x="2635269" y="4209732"/>
            <a:ext cx="2572991" cy="324710"/>
          </a:xfrm>
          <a:custGeom>
            <a:avLst/>
            <a:gdLst>
              <a:gd name="connsiteX0" fmla="*/ 0 w 815009"/>
              <a:gd name="connsiteY0" fmla="*/ 179416 h 229112"/>
              <a:gd name="connsiteX1" fmla="*/ 387626 w 815009"/>
              <a:gd name="connsiteY1" fmla="*/ 512 h 229112"/>
              <a:gd name="connsiteX2" fmla="*/ 815009 w 815009"/>
              <a:gd name="connsiteY2" fmla="*/ 229112 h 229112"/>
            </a:gdLst>
            <a:ahLst/>
            <a:cxnLst>
              <a:cxn ang="0">
                <a:pos x="connsiteX0" y="connsiteY0"/>
              </a:cxn>
              <a:cxn ang="0">
                <a:pos x="connsiteX1" y="connsiteY1"/>
              </a:cxn>
              <a:cxn ang="0">
                <a:pos x="connsiteX2" y="connsiteY2"/>
              </a:cxn>
            </a:cxnLst>
            <a:rect l="l" t="t" r="r" b="b"/>
            <a:pathLst>
              <a:path w="815009" h="229112">
                <a:moveTo>
                  <a:pt x="0" y="179416"/>
                </a:moveTo>
                <a:cubicBezTo>
                  <a:pt x="125895" y="85822"/>
                  <a:pt x="251791" y="-7771"/>
                  <a:pt x="387626" y="512"/>
                </a:cubicBezTo>
                <a:cubicBezTo>
                  <a:pt x="523461" y="8795"/>
                  <a:pt x="669235" y="118953"/>
                  <a:pt x="815009" y="229112"/>
                </a:cubicBezTo>
              </a:path>
            </a:pathLst>
          </a:custGeom>
          <a:noFill/>
          <a:ln w="4445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36E86A-6262-A843-A5A5-0C23F8AA280C}"/>
              </a:ext>
            </a:extLst>
          </p:cNvPr>
          <p:cNvSpPr txBox="1"/>
          <p:nvPr/>
        </p:nvSpPr>
        <p:spPr>
          <a:xfrm>
            <a:off x="7870720" y="3855789"/>
            <a:ext cx="458780" cy="707886"/>
          </a:xfrm>
          <a:prstGeom prst="rect">
            <a:avLst/>
          </a:prstGeom>
          <a:noFill/>
        </p:spPr>
        <p:txBody>
          <a:bodyPr wrap="none" rtlCol="0">
            <a:spAutoFit/>
          </a:bodyPr>
          <a:lstStyle/>
          <a:p>
            <a:r>
              <a:rPr lang="en-US" sz="4000" dirty="0">
                <a:latin typeface="+mj-lt"/>
              </a:rPr>
              <a:t>B</a:t>
            </a:r>
          </a:p>
        </p:txBody>
      </p:sp>
      <p:sp>
        <p:nvSpPr>
          <p:cNvPr id="49" name="TextBox 48">
            <a:extLst>
              <a:ext uri="{FF2B5EF4-FFF2-40B4-BE49-F238E27FC236}">
                <a16:creationId xmlns:a16="http://schemas.microsoft.com/office/drawing/2014/main" id="{A292CBF7-3FB8-B84F-8A32-F1C9D3783942}"/>
              </a:ext>
            </a:extLst>
          </p:cNvPr>
          <p:cNvSpPr txBox="1"/>
          <p:nvPr/>
        </p:nvSpPr>
        <p:spPr>
          <a:xfrm>
            <a:off x="627958" y="2849518"/>
            <a:ext cx="8674319" cy="830997"/>
          </a:xfrm>
          <a:prstGeom prst="rect">
            <a:avLst/>
          </a:prstGeom>
          <a:noFill/>
        </p:spPr>
        <p:txBody>
          <a:bodyPr wrap="square" rtlCol="0">
            <a:spAutoFit/>
          </a:bodyPr>
          <a:lstStyle/>
          <a:p>
            <a:r>
              <a:rPr lang="en-US" sz="2400" dirty="0">
                <a:latin typeface="+mj-lt"/>
              </a:rPr>
              <a:t>“Computation of A” just means proving that A=B where B is suitably “flattened” for terminal output</a:t>
            </a:r>
          </a:p>
        </p:txBody>
      </p:sp>
      <p:sp>
        <p:nvSpPr>
          <p:cNvPr id="50" name="TextBox 49">
            <a:extLst>
              <a:ext uri="{FF2B5EF4-FFF2-40B4-BE49-F238E27FC236}">
                <a16:creationId xmlns:a16="http://schemas.microsoft.com/office/drawing/2014/main" id="{5A15B31B-B894-5D4D-A23E-F77C54D729D5}"/>
              </a:ext>
            </a:extLst>
          </p:cNvPr>
          <p:cNvSpPr txBox="1"/>
          <p:nvPr/>
        </p:nvSpPr>
        <p:spPr>
          <a:xfrm>
            <a:off x="594291" y="5554241"/>
            <a:ext cx="11380305" cy="830997"/>
          </a:xfrm>
          <a:prstGeom prst="rect">
            <a:avLst/>
          </a:prstGeom>
          <a:noFill/>
        </p:spPr>
        <p:txBody>
          <a:bodyPr wrap="square" rtlCol="0">
            <a:spAutoFit/>
          </a:bodyPr>
          <a:lstStyle/>
          <a:p>
            <a:r>
              <a:rPr lang="en-US" sz="2400" dirty="0">
                <a:latin typeface="+mj-lt"/>
              </a:rPr>
              <a:t>Since these steps only apply definitions, every computation is a proof and every proof is a computation.</a:t>
            </a:r>
          </a:p>
        </p:txBody>
      </p:sp>
    </p:spTree>
    <p:extLst>
      <p:ext uri="{BB962C8B-B14F-4D97-AF65-F5344CB8AC3E}">
        <p14:creationId xmlns:p14="http://schemas.microsoft.com/office/powerpoint/2010/main" val="337048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4146997" y="3982291"/>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4868215" y="4745397"/>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Tree>
    <p:extLst>
      <p:ext uri="{BB962C8B-B14F-4D97-AF65-F5344CB8AC3E}">
        <p14:creationId xmlns:p14="http://schemas.microsoft.com/office/powerpoint/2010/main" val="1455443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C3FE36-400F-D941-AD2E-510E378C9B4B}"/>
              </a:ext>
            </a:extLst>
          </p:cNvPr>
          <p:cNvPicPr>
            <a:picLocks noChangeAspect="1"/>
          </p:cNvPicPr>
          <p:nvPr/>
        </p:nvPicPr>
        <p:blipFill>
          <a:blip r:embed="rId2"/>
          <a:stretch>
            <a:fillRect/>
          </a:stretch>
        </p:blipFill>
        <p:spPr>
          <a:xfrm>
            <a:off x="0" y="1163682"/>
            <a:ext cx="12192000" cy="3910152"/>
          </a:xfrm>
          <a:prstGeom prst="rect">
            <a:avLst/>
          </a:prstGeom>
        </p:spPr>
      </p:pic>
      <p:sp>
        <p:nvSpPr>
          <p:cNvPr id="4" name="TextBox 3">
            <a:extLst>
              <a:ext uri="{FF2B5EF4-FFF2-40B4-BE49-F238E27FC236}">
                <a16:creationId xmlns:a16="http://schemas.microsoft.com/office/drawing/2014/main" id="{63C84DA5-C016-C540-B790-505DA462F705}"/>
              </a:ext>
            </a:extLst>
          </p:cNvPr>
          <p:cNvSpPr txBox="1"/>
          <p:nvPr/>
        </p:nvSpPr>
        <p:spPr>
          <a:xfrm>
            <a:off x="408215" y="400050"/>
            <a:ext cx="11087100" cy="461665"/>
          </a:xfrm>
          <a:prstGeom prst="rect">
            <a:avLst/>
          </a:prstGeom>
          <a:noFill/>
        </p:spPr>
        <p:txBody>
          <a:bodyPr wrap="square" rtlCol="0">
            <a:spAutoFit/>
          </a:bodyPr>
          <a:lstStyle/>
          <a:p>
            <a:r>
              <a:rPr lang="en-US" sz="2400" dirty="0">
                <a:latin typeface="+mj-lt"/>
              </a:rPr>
              <a:t>Echoing Russell &amp; Whitehead, here is the complete proof that 1 + 1 = 2</a:t>
            </a:r>
          </a:p>
        </p:txBody>
      </p:sp>
      <p:sp>
        <p:nvSpPr>
          <p:cNvPr id="5" name="TextBox 4">
            <a:extLst>
              <a:ext uri="{FF2B5EF4-FFF2-40B4-BE49-F238E27FC236}">
                <a16:creationId xmlns:a16="http://schemas.microsoft.com/office/drawing/2014/main" id="{CA7D42FF-FC1D-494F-9E51-9491D5FC9418}"/>
              </a:ext>
            </a:extLst>
          </p:cNvPr>
          <p:cNvSpPr txBox="1"/>
          <p:nvPr/>
        </p:nvSpPr>
        <p:spPr>
          <a:xfrm>
            <a:off x="752475" y="5451022"/>
            <a:ext cx="10398579" cy="830997"/>
          </a:xfrm>
          <a:prstGeom prst="rect">
            <a:avLst/>
          </a:prstGeom>
          <a:noFill/>
        </p:spPr>
        <p:txBody>
          <a:bodyPr wrap="square" rtlCol="0">
            <a:spAutoFit/>
          </a:bodyPr>
          <a:lstStyle/>
          <a:p>
            <a:r>
              <a:rPr lang="en-US" sz="2400" dirty="0">
                <a:latin typeface="+mj-lt"/>
              </a:rPr>
              <a:t>This is actually proving a bit more.  It is a proof that the coda </a:t>
            </a:r>
            <a:r>
              <a:rPr lang="en-US" sz="2400" b="1" dirty="0">
                <a:solidFill>
                  <a:schemeClr val="accent1"/>
                </a:solidFill>
                <a:latin typeface="+mj-lt"/>
              </a:rPr>
              <a:t>({sum n: 1 1}</a:t>
            </a:r>
            <a:r>
              <a:rPr lang="en-US" sz="2400" b="1" dirty="0">
                <a:solidFill>
                  <a:schemeClr val="accent1"/>
                </a:solidFill>
                <a:latin typeface="+mj-lt"/>
                <a:sym typeface="Wingdings" pitchFamily="2" charset="2"/>
              </a:rPr>
              <a:t>)</a:t>
            </a:r>
            <a:r>
              <a:rPr lang="en-US" sz="2400" b="1" dirty="0">
                <a:solidFill>
                  <a:schemeClr val="accent1"/>
                </a:solidFill>
                <a:latin typeface="+mj-lt"/>
              </a:rPr>
              <a:t> </a:t>
            </a:r>
            <a:r>
              <a:rPr lang="en-US" sz="2400" dirty="0">
                <a:latin typeface="+mj-lt"/>
              </a:rPr>
              <a:t>is equal to the data </a:t>
            </a:r>
            <a:r>
              <a:rPr lang="en-US" sz="2400" b="1" dirty="0">
                <a:solidFill>
                  <a:schemeClr val="accent1"/>
                </a:solidFill>
                <a:latin typeface="+mj-lt"/>
              </a:rPr>
              <a:t>(n:2)</a:t>
            </a:r>
            <a:r>
              <a:rPr lang="en-US" sz="2400" dirty="0">
                <a:latin typeface="+mj-lt"/>
              </a:rPr>
              <a:t>.</a:t>
            </a:r>
          </a:p>
        </p:txBody>
      </p:sp>
    </p:spTree>
    <p:extLst>
      <p:ext uri="{BB962C8B-B14F-4D97-AF65-F5344CB8AC3E}">
        <p14:creationId xmlns:p14="http://schemas.microsoft.com/office/powerpoint/2010/main" val="3663749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6718D4-7F7A-6044-A83B-4E22378757E9}"/>
              </a:ext>
            </a:extLst>
          </p:cNvPr>
          <p:cNvSpPr txBox="1"/>
          <p:nvPr/>
        </p:nvSpPr>
        <p:spPr>
          <a:xfrm>
            <a:off x="338976" y="354289"/>
            <a:ext cx="11380305" cy="646331"/>
          </a:xfrm>
          <a:prstGeom prst="rect">
            <a:avLst/>
          </a:prstGeom>
          <a:noFill/>
        </p:spPr>
        <p:txBody>
          <a:bodyPr wrap="square" rtlCol="0">
            <a:spAutoFit/>
          </a:bodyPr>
          <a:lstStyle/>
          <a:p>
            <a:r>
              <a:rPr lang="en-US" sz="3600" dirty="0">
                <a:latin typeface="+mj-lt"/>
              </a:rPr>
              <a:t>Notice…</a:t>
            </a:r>
          </a:p>
        </p:txBody>
      </p:sp>
      <p:sp>
        <p:nvSpPr>
          <p:cNvPr id="3" name="TextBox 2">
            <a:extLst>
              <a:ext uri="{FF2B5EF4-FFF2-40B4-BE49-F238E27FC236}">
                <a16:creationId xmlns:a16="http://schemas.microsoft.com/office/drawing/2014/main" id="{51EC9E2F-AC57-774C-876F-21D5097C8CDC}"/>
              </a:ext>
            </a:extLst>
          </p:cNvPr>
          <p:cNvSpPr txBox="1"/>
          <p:nvPr/>
        </p:nvSpPr>
        <p:spPr>
          <a:xfrm>
            <a:off x="767255" y="1324303"/>
            <a:ext cx="10310648" cy="4401205"/>
          </a:xfrm>
          <a:prstGeom prst="rect">
            <a:avLst/>
          </a:prstGeom>
          <a:noFill/>
        </p:spPr>
        <p:txBody>
          <a:bodyPr wrap="square" rtlCol="0">
            <a:spAutoFit/>
          </a:bodyPr>
          <a:lstStyle/>
          <a:p>
            <a:pPr marL="342900" indent="-342900">
              <a:buFont typeface="+mj-lt"/>
              <a:buAutoNum type="arabicPeriod"/>
            </a:pPr>
            <a:r>
              <a:rPr lang="en-US" sz="2800" dirty="0">
                <a:latin typeface="+mj-lt"/>
              </a:rPr>
              <a:t>Since each step is the application of definition, each  computation is a valid proof and each proof is a computation.  </a:t>
            </a:r>
          </a:p>
          <a:p>
            <a:pPr marL="342900" indent="-342900">
              <a:buFont typeface="+mj-lt"/>
              <a:buAutoNum type="arabicPeriod"/>
            </a:pPr>
            <a:r>
              <a:rPr lang="en-US" sz="2800" dirty="0">
                <a:latin typeface="+mj-lt"/>
              </a:rPr>
              <a:t>This is different than the situation in dependent type theory with the Curry-Howard correspondence.</a:t>
            </a:r>
          </a:p>
          <a:p>
            <a:pPr marL="342900" indent="-342900">
              <a:buFont typeface="+mj-lt"/>
              <a:buAutoNum type="arabicPeriod"/>
            </a:pPr>
            <a:r>
              <a:rPr lang="en-US" sz="2800" dirty="0">
                <a:latin typeface="+mj-lt"/>
              </a:rPr>
              <a:t>Since any definition can be applied at any point in the data, there is no unique way to “execute” data.  There are different strategies for different purposes.  </a:t>
            </a:r>
          </a:p>
          <a:p>
            <a:pPr marL="342900" indent="-342900">
              <a:buFont typeface="+mj-lt"/>
              <a:buAutoNum type="arabicPeriod"/>
            </a:pPr>
            <a:r>
              <a:rPr lang="en-US" sz="2800" dirty="0">
                <a:latin typeface="+mj-lt"/>
              </a:rPr>
              <a:t>Although the the number of steps in the previous page may be unbounded, each step is the application of a definition, so each individual step cannot loop. </a:t>
            </a:r>
          </a:p>
        </p:txBody>
      </p:sp>
    </p:spTree>
    <p:extLst>
      <p:ext uri="{BB962C8B-B14F-4D97-AF65-F5344CB8AC3E}">
        <p14:creationId xmlns:p14="http://schemas.microsoft.com/office/powerpoint/2010/main" val="64431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326E0B-0E11-BE49-AD5E-4E7E79A13ECA}"/>
              </a:ext>
            </a:extLst>
          </p:cNvPr>
          <p:cNvSpPr txBox="1"/>
          <p:nvPr/>
        </p:nvSpPr>
        <p:spPr>
          <a:xfrm>
            <a:off x="-89807" y="-30249"/>
            <a:ext cx="12192000" cy="830997"/>
          </a:xfrm>
          <a:prstGeom prst="rect">
            <a:avLst/>
          </a:prstGeom>
          <a:noFill/>
        </p:spPr>
        <p:txBody>
          <a:bodyPr wrap="square" rtlCol="0">
            <a:spAutoFit/>
          </a:bodyPr>
          <a:lstStyle/>
          <a:p>
            <a:pPr algn="ctr"/>
            <a:r>
              <a:rPr lang="en-US" sz="4800" dirty="0">
                <a:latin typeface="+mj-lt"/>
              </a:rPr>
              <a:t>Spaces</a:t>
            </a:r>
          </a:p>
        </p:txBody>
      </p:sp>
      <p:sp>
        <p:nvSpPr>
          <p:cNvPr id="3" name="TextBox 2">
            <a:extLst>
              <a:ext uri="{FF2B5EF4-FFF2-40B4-BE49-F238E27FC236}">
                <a16:creationId xmlns:a16="http://schemas.microsoft.com/office/drawing/2014/main" id="{3951C05F-C81A-4E49-8093-E89224E9D509}"/>
              </a:ext>
            </a:extLst>
          </p:cNvPr>
          <p:cNvSpPr txBox="1"/>
          <p:nvPr/>
        </p:nvSpPr>
        <p:spPr>
          <a:xfrm>
            <a:off x="421822" y="739192"/>
            <a:ext cx="11383736" cy="6001643"/>
          </a:xfrm>
          <a:prstGeom prst="rect">
            <a:avLst/>
          </a:prstGeom>
          <a:noFill/>
        </p:spPr>
        <p:txBody>
          <a:bodyPr wrap="square" rtlCol="0">
            <a:spAutoFit/>
          </a:bodyPr>
          <a:lstStyle/>
          <a:p>
            <a:r>
              <a:rPr lang="en-US" sz="2400" dirty="0">
                <a:latin typeface="+mj-lt"/>
              </a:rPr>
              <a:t>The most natural way to identify a particular part of the enormous space of all pure data is to fix some data A and consider the data equal to  </a:t>
            </a:r>
          </a:p>
          <a:p>
            <a:endParaRPr lang="en-US" sz="2400" dirty="0">
              <a:latin typeface="+mj-lt"/>
            </a:endParaRPr>
          </a:p>
          <a:p>
            <a:pPr algn="ctr"/>
            <a:r>
              <a:rPr lang="en-US" sz="3200" dirty="0">
                <a:latin typeface="+mj-lt"/>
              </a:rPr>
              <a:t>A : X</a:t>
            </a:r>
          </a:p>
          <a:p>
            <a:endParaRPr lang="en-US" sz="2400" dirty="0">
              <a:latin typeface="+mj-lt"/>
            </a:endParaRPr>
          </a:p>
          <a:p>
            <a:r>
              <a:rPr lang="en-US" sz="2400" dirty="0">
                <a:latin typeface="+mj-lt"/>
              </a:rPr>
              <a:t>for any data X.  To make the space “A” closed under sequences, we require </a:t>
            </a:r>
          </a:p>
          <a:p>
            <a:endParaRPr lang="en-US" sz="2400" dirty="0">
              <a:latin typeface="+mj-lt"/>
            </a:endParaRPr>
          </a:p>
          <a:p>
            <a:pPr algn="ctr"/>
            <a:r>
              <a:rPr lang="en-US" sz="3200" dirty="0">
                <a:latin typeface="+mj-lt"/>
              </a:rPr>
              <a:t>A : (A:X) (A:Y) =  A : X  Y </a:t>
            </a:r>
          </a:p>
          <a:p>
            <a:pPr lvl="1"/>
            <a:endParaRPr lang="en-US" sz="2400" dirty="0">
              <a:latin typeface="+mj-lt"/>
            </a:endParaRPr>
          </a:p>
          <a:p>
            <a:r>
              <a:rPr lang="en-US" sz="2400" dirty="0">
                <a:latin typeface="+mj-lt"/>
              </a:rPr>
              <a:t>For any data X and Y.  Any distributive data F can be thought of as a function from data X to data F:X.  Suppose that we want F applied to data in A, F</a:t>
            </a:r>
            <a:r>
              <a:rPr lang="en-US" sz="2400" dirty="0">
                <a:latin typeface="+mj-lt"/>
                <a:sym typeface="Wingdings" pitchFamily="2" charset="2"/>
              </a:rPr>
              <a:t> : (A:X) to end up in space “B”.  We can do that by requiring </a:t>
            </a:r>
          </a:p>
          <a:p>
            <a:endParaRPr lang="en-US" sz="2400" dirty="0">
              <a:latin typeface="+mj-lt"/>
              <a:sym typeface="Wingdings" pitchFamily="2" charset="2"/>
            </a:endParaRPr>
          </a:p>
          <a:p>
            <a:pPr algn="ctr"/>
            <a:r>
              <a:rPr lang="en-US" sz="3200" dirty="0">
                <a:latin typeface="+mj-lt"/>
                <a:sym typeface="Wingdings" pitchFamily="2" charset="2"/>
              </a:rPr>
              <a:t>F : A : X = B : F : X </a:t>
            </a:r>
            <a:endParaRPr lang="en-US" sz="2400" dirty="0">
              <a:latin typeface="+mj-lt"/>
              <a:sym typeface="Wingdings" pitchFamily="2" charset="2"/>
            </a:endParaRPr>
          </a:p>
          <a:p>
            <a:r>
              <a:rPr lang="en-US" sz="2400" dirty="0">
                <a:latin typeface="+mj-lt"/>
                <a:sym typeface="Wingdings" pitchFamily="2" charset="2"/>
              </a:rPr>
              <a:t>For all data X.  </a:t>
            </a:r>
          </a:p>
        </p:txBody>
      </p:sp>
    </p:spTree>
    <p:extLst>
      <p:ext uri="{BB962C8B-B14F-4D97-AF65-F5344CB8AC3E}">
        <p14:creationId xmlns:p14="http://schemas.microsoft.com/office/powerpoint/2010/main" val="1894897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FA98A8-3DE4-144C-85DD-4BCC9FC70164}"/>
              </a:ext>
            </a:extLst>
          </p:cNvPr>
          <p:cNvSpPr txBox="1"/>
          <p:nvPr/>
        </p:nvSpPr>
        <p:spPr>
          <a:xfrm>
            <a:off x="702128" y="685801"/>
            <a:ext cx="8319407" cy="830997"/>
          </a:xfrm>
          <a:prstGeom prst="rect">
            <a:avLst/>
          </a:prstGeom>
          <a:noFill/>
        </p:spPr>
        <p:txBody>
          <a:bodyPr wrap="square" rtlCol="0">
            <a:spAutoFit/>
          </a:bodyPr>
          <a:lstStyle/>
          <a:p>
            <a:r>
              <a:rPr lang="en-US" sz="2400" dirty="0">
                <a:latin typeface="+mj-lt"/>
              </a:rPr>
              <a:t>One ”space” of natural numbers: (n:0), (n:1), (n:2),…</a:t>
            </a:r>
          </a:p>
          <a:p>
            <a:r>
              <a:rPr lang="en-US" sz="2400" dirty="0">
                <a:latin typeface="+mj-lt"/>
              </a:rPr>
              <a:t>Another: (m:0), (m:1), …</a:t>
            </a:r>
          </a:p>
        </p:txBody>
      </p:sp>
      <p:sp>
        <p:nvSpPr>
          <p:cNvPr id="6" name="TextBox 5">
            <a:extLst>
              <a:ext uri="{FF2B5EF4-FFF2-40B4-BE49-F238E27FC236}">
                <a16:creationId xmlns:a16="http://schemas.microsoft.com/office/drawing/2014/main" id="{F3DC7490-4996-0942-885C-EA2A5E2377FA}"/>
              </a:ext>
            </a:extLst>
          </p:cNvPr>
          <p:cNvSpPr txBox="1"/>
          <p:nvPr/>
        </p:nvSpPr>
        <p:spPr>
          <a:xfrm>
            <a:off x="702128" y="1730829"/>
            <a:ext cx="10752364" cy="1569660"/>
          </a:xfrm>
          <a:prstGeom prst="rect">
            <a:avLst/>
          </a:prstGeom>
          <a:noFill/>
        </p:spPr>
        <p:txBody>
          <a:bodyPr wrap="square" rtlCol="0">
            <a:spAutoFit/>
          </a:bodyPr>
          <a:lstStyle/>
          <a:p>
            <a:r>
              <a:rPr lang="en-US" sz="2400" dirty="0">
                <a:latin typeface="+mj-lt"/>
              </a:rPr>
              <a:t>Familiar mathematical structure is nicest in equivalent sequential form, e.g. </a:t>
            </a:r>
          </a:p>
          <a:p>
            <a:endParaRPr lang="en-US" sz="2400" dirty="0">
              <a:latin typeface="+mj-lt"/>
            </a:endParaRPr>
          </a:p>
          <a:p>
            <a:r>
              <a:rPr lang="en-US" sz="2400" dirty="0">
                <a:latin typeface="+mj-lt"/>
              </a:rPr>
              <a:t>sum n : 1 2 3 4              …rather than….   1 + 2 + 3 + 4   with a binary operator </a:t>
            </a:r>
          </a:p>
          <a:p>
            <a:r>
              <a:rPr lang="en-US" sz="2400" dirty="0">
                <a:latin typeface="+mj-lt"/>
              </a:rPr>
              <a:t>sort n : 4 3 99 1            …rather than….   Sorting with a binary operator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FE63A4-BBF6-8446-85DA-0EB67995C6DB}"/>
                  </a:ext>
                </a:extLst>
              </p:cNvPr>
              <p:cNvSpPr txBox="1"/>
              <p:nvPr/>
            </p:nvSpPr>
            <p:spPr>
              <a:xfrm>
                <a:off x="9401175" y="2604407"/>
                <a:ext cx="2260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7" name="TextBox 6">
                <a:extLst>
                  <a:ext uri="{FF2B5EF4-FFF2-40B4-BE49-F238E27FC236}">
                    <a16:creationId xmlns:a16="http://schemas.microsoft.com/office/drawing/2014/main" id="{A6FE63A4-BBF6-8446-85DA-0EB67995C6DB}"/>
                  </a:ext>
                </a:extLst>
              </p:cNvPr>
              <p:cNvSpPr txBox="1">
                <a:spLocks noRot="1" noChangeAspect="1" noMove="1" noResize="1" noEditPoints="1" noAdjustHandles="1" noChangeArrowheads="1" noChangeShapeType="1" noTextEdit="1"/>
              </p:cNvSpPr>
              <p:nvPr/>
            </p:nvSpPr>
            <p:spPr>
              <a:xfrm>
                <a:off x="9401175" y="2604407"/>
                <a:ext cx="226024" cy="276999"/>
              </a:xfrm>
              <a:prstGeom prst="rect">
                <a:avLst/>
              </a:prstGeom>
              <a:blipFill>
                <a:blip r:embed="rId2"/>
                <a:stretch>
                  <a:fillRect l="-15789" r="-21053" b="-869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BA4C1BA-688F-F04C-8EDC-203D27A20CDC}"/>
              </a:ext>
            </a:extLst>
          </p:cNvPr>
          <p:cNvSpPr txBox="1"/>
          <p:nvPr/>
        </p:nvSpPr>
        <p:spPr>
          <a:xfrm>
            <a:off x="702128" y="3671208"/>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473779" y="3812722"/>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3135085" y="4061642"/>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p:spTree>
    <p:extLst>
      <p:ext uri="{BB962C8B-B14F-4D97-AF65-F5344CB8AC3E}">
        <p14:creationId xmlns:p14="http://schemas.microsoft.com/office/powerpoint/2010/main" val="2427610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2BA4C1BA-688F-F04C-8EDC-203D27A20CDC}"/>
              </a:ext>
            </a:extLst>
          </p:cNvPr>
          <p:cNvSpPr txBox="1"/>
          <p:nvPr/>
        </p:nvSpPr>
        <p:spPr>
          <a:xfrm>
            <a:off x="424542" y="201386"/>
            <a:ext cx="10752364"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mj-lt"/>
              </a:rPr>
              <a:t>make n</a:t>
            </a:r>
          </a:p>
          <a:p>
            <a:pPr marL="342900" indent="-342900">
              <a:buFont typeface="Arial" panose="020B0604020202020204" pitchFamily="34" charset="0"/>
              <a:buChar char="•"/>
            </a:pPr>
            <a:r>
              <a:rPr lang="en-US" sz="2400" dirty="0">
                <a:latin typeface="+mj-lt"/>
              </a:rPr>
              <a:t>sum n </a:t>
            </a:r>
          </a:p>
          <a:p>
            <a:pPr marL="342900" indent="-342900">
              <a:buFont typeface="Arial" panose="020B0604020202020204" pitchFamily="34" charset="0"/>
              <a:buChar char="•"/>
            </a:pPr>
            <a:r>
              <a:rPr lang="en-US" sz="2400" dirty="0">
                <a:latin typeface="+mj-lt"/>
              </a:rPr>
              <a:t>sort n</a:t>
            </a:r>
          </a:p>
          <a:p>
            <a:pPr marL="342900" indent="-342900">
              <a:buFont typeface="Arial" panose="020B0604020202020204" pitchFamily="34" charset="0"/>
              <a:buChar char="•"/>
            </a:pPr>
            <a:r>
              <a:rPr lang="en-US" sz="2400" dirty="0">
                <a:latin typeface="+mj-lt"/>
              </a:rPr>
              <a:t>prod n</a:t>
            </a:r>
          </a:p>
          <a:p>
            <a:pPr marL="342900" indent="-342900">
              <a:buFont typeface="Arial" panose="020B0604020202020204" pitchFamily="34" charset="0"/>
              <a:buChar char="•"/>
            </a:pPr>
            <a:r>
              <a:rPr lang="en-US" sz="2400" dirty="0">
                <a:latin typeface="+mj-lt"/>
              </a:rPr>
              <a:t>term n</a:t>
            </a:r>
          </a:p>
          <a:p>
            <a:pPr marL="342900" indent="-342900">
              <a:buFont typeface="Arial" panose="020B0604020202020204" pitchFamily="34" charset="0"/>
              <a:buChar char="•"/>
            </a:pPr>
            <a:endParaRPr lang="en-US" sz="2400" dirty="0">
              <a:latin typeface="+mj-lt"/>
            </a:endParaRPr>
          </a:p>
        </p:txBody>
      </p:sp>
      <p:sp>
        <p:nvSpPr>
          <p:cNvPr id="11" name="Right Brace 10">
            <a:extLst>
              <a:ext uri="{FF2B5EF4-FFF2-40B4-BE49-F238E27FC236}">
                <a16:creationId xmlns:a16="http://schemas.microsoft.com/office/drawing/2014/main" id="{6B875F80-5A33-CE45-B311-D8297BF584BE}"/>
              </a:ext>
            </a:extLst>
          </p:cNvPr>
          <p:cNvSpPr/>
          <p:nvPr/>
        </p:nvSpPr>
        <p:spPr>
          <a:xfrm>
            <a:off x="2196193" y="321798"/>
            <a:ext cx="302078" cy="169817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BA4CF618-C55F-9542-95EA-F12F2F475810}"/>
              </a:ext>
            </a:extLst>
          </p:cNvPr>
          <p:cNvSpPr txBox="1"/>
          <p:nvPr/>
        </p:nvSpPr>
        <p:spPr>
          <a:xfrm>
            <a:off x="2857499" y="570718"/>
            <a:ext cx="8319407" cy="1200329"/>
          </a:xfrm>
          <a:prstGeom prst="rect">
            <a:avLst/>
          </a:prstGeom>
          <a:noFill/>
        </p:spPr>
        <p:txBody>
          <a:bodyPr wrap="square" rtlCol="0">
            <a:spAutoFit/>
          </a:bodyPr>
          <a:lstStyle/>
          <a:p>
            <a:r>
              <a:rPr lang="en-US" sz="2400" dirty="0">
                <a:latin typeface="+mj-lt"/>
              </a:rPr>
              <a:t>Each of these is a “space”, each identifying the same collection of data: (n:0), (n:1), … but representing different mathematical structure.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7DEFD62-0F91-144A-825C-FF9F080721D8}"/>
                  </a:ext>
                </a:extLst>
              </p:cNvPr>
              <p:cNvSpPr txBox="1"/>
              <p:nvPr/>
            </p:nvSpPr>
            <p:spPr>
              <a:xfrm>
                <a:off x="489857" y="2272390"/>
                <a:ext cx="10850336" cy="4154984"/>
              </a:xfrm>
              <a:prstGeom prst="rect">
                <a:avLst/>
              </a:prstGeom>
              <a:noFill/>
            </p:spPr>
            <p:txBody>
              <a:bodyPr wrap="square" rtlCol="0">
                <a:spAutoFit/>
              </a:bodyPr>
              <a:lstStyle/>
              <a:p>
                <a:r>
                  <a:rPr lang="en-US" sz="2400" dirty="0">
                    <a:latin typeface="+mj-lt"/>
                  </a:rPr>
                  <a:t>Consider distributive F between space (sum n) and space (sum m).  We require </a:t>
                </a:r>
              </a:p>
              <a:p>
                <a:endParaRPr lang="en-US" sz="2400" dirty="0">
                  <a:latin typeface="+mj-lt"/>
                </a:endParaRPr>
              </a:p>
              <a:p>
                <a:r>
                  <a:rPr lang="en-US" sz="2400" dirty="0">
                    <a:latin typeface="+mj-lt"/>
                  </a:rPr>
                  <a:t>F : (sum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(sum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a:t>
                </a:r>
                <a14:m>
                  <m:oMath xmlns:m="http://schemas.openxmlformats.org/officeDocument/2006/math">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𝐹</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baseline="-25000" smtClean="0">
                        <a:latin typeface="Cambria Math" panose="02040503050406030204" pitchFamily="18" charset="0"/>
                      </a:rPr>
                      <m:t>2</m:t>
                    </m:r>
                    <m:r>
                      <a:rPr lang="en-US" sz="2400" b="0" i="1" smtClean="0">
                        <a:latin typeface="Cambria Math" panose="02040503050406030204" pitchFamily="18" charset="0"/>
                      </a:rPr>
                      <m:t>)</m:t>
                    </m:r>
                  </m:oMath>
                </a14:m>
                <a:r>
                  <a:rPr lang="en-US" sz="2400" dirty="0">
                    <a:latin typeface="+mj-lt"/>
                  </a:rPr>
                  <a:t>, so </a:t>
                </a:r>
                <a14:m>
                  <m:oMath xmlns:m="http://schemas.openxmlformats.org/officeDocument/2006/math">
                    <m:r>
                      <a:rPr lang="en-US" sz="2400" b="0" i="1" smtClean="0">
                        <a:latin typeface="Cambria Math" panose="02040503050406030204" pitchFamily="18" charset="0"/>
                      </a:rPr>
                      <m:t>𝐹</m:t>
                    </m:r>
                    <m:r>
                      <a:rPr lang="en-US" sz="2400" b="0" i="0" smtClean="0">
                        <a:latin typeface="Cambria Math" panose="02040503050406030204" pitchFamily="18" charset="0"/>
                      </a:rPr>
                      <m:t> </m:t>
                    </m:r>
                  </m:oMath>
                </a14:m>
                <a:r>
                  <a:rPr lang="en-US" sz="2400" dirty="0">
                    <a:latin typeface="+mj-lt"/>
                  </a:rPr>
                  <a:t>preserves sums.</a:t>
                </a:r>
              </a:p>
              <a:p>
                <a:endParaRPr lang="en-US" sz="2400" dirty="0">
                  <a:latin typeface="+mj-lt"/>
                </a:endParaRPr>
              </a:p>
              <a:p>
                <a:r>
                  <a:rPr lang="en-US" sz="2400" dirty="0">
                    <a:latin typeface="+mj-lt"/>
                  </a:rPr>
                  <a:t>Consider distributive F between space (sort n) and space (sort m).  We require </a:t>
                </a:r>
              </a:p>
              <a:p>
                <a:endParaRPr lang="en-US" sz="2400" dirty="0">
                  <a:latin typeface="+mj-lt"/>
                </a:endParaRPr>
              </a:p>
              <a:p>
                <a:r>
                  <a:rPr lang="en-US" sz="2400" dirty="0">
                    <a:latin typeface="+mj-lt"/>
                  </a:rPr>
                  <a:t>F : (sort n) : x</a:t>
                </a:r>
                <a:r>
                  <a:rPr lang="en-US" sz="2400" baseline="-25000" dirty="0">
                    <a:latin typeface="+mj-lt"/>
                  </a:rPr>
                  <a:t>1</a:t>
                </a:r>
                <a:r>
                  <a:rPr lang="en-US" sz="2400" dirty="0">
                    <a:latin typeface="+mj-lt"/>
                  </a:rPr>
                  <a:t> x</a:t>
                </a:r>
                <a:r>
                  <a:rPr lang="en-US" sz="2400" baseline="-25000" dirty="0">
                    <a:latin typeface="+mj-lt"/>
                  </a:rPr>
                  <a:t>2</a:t>
                </a:r>
                <a:r>
                  <a:rPr lang="en-US" sz="2400" dirty="0">
                    <a:latin typeface="+mj-lt"/>
                  </a:rPr>
                  <a:t> = (sort m) : F : x</a:t>
                </a:r>
                <a:r>
                  <a:rPr lang="en-US" sz="2400" baseline="-25000" dirty="0">
                    <a:latin typeface="+mj-lt"/>
                  </a:rPr>
                  <a:t>1</a:t>
                </a:r>
                <a:r>
                  <a:rPr lang="en-US" sz="2400" dirty="0">
                    <a:latin typeface="+mj-lt"/>
                  </a:rPr>
                  <a:t> x</a:t>
                </a:r>
                <a:r>
                  <a:rPr lang="en-US" sz="2400" baseline="-25000" dirty="0">
                    <a:latin typeface="+mj-lt"/>
                  </a:rPr>
                  <a:t>2</a:t>
                </a:r>
              </a:p>
              <a:p>
                <a:endParaRPr lang="en-US" sz="2400" dirty="0">
                  <a:latin typeface="+mj-lt"/>
                </a:endParaRPr>
              </a:p>
              <a:p>
                <a:r>
                  <a:rPr lang="en-US" sz="2400" dirty="0">
                    <a:latin typeface="+mj-lt"/>
                  </a:rPr>
                  <a:t>this is equivalent to </a:t>
                </a:r>
                <a14:m>
                  <m:oMath xmlns:m="http://schemas.openxmlformats.org/officeDocument/2006/math">
                    <m:r>
                      <a:rPr lang="en-US" sz="2400" b="0" i="1" smtClean="0">
                        <a:latin typeface="Cambria Math" panose="02040503050406030204" pitchFamily="18" charset="0"/>
                      </a:rPr>
                      <m:t>𝑥</m:t>
                    </m:r>
                    <m:r>
                      <a:rPr lang="en-US" sz="2400" b="0" i="1" baseline="-25000"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1</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𝐹</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𝑥</m:t>
                        </m:r>
                        <m:r>
                          <a:rPr lang="en-US" sz="2400" b="0" i="1" baseline="-25000" smtClean="0">
                            <a:latin typeface="Cambria Math" panose="02040503050406030204" pitchFamily="18" charset="0"/>
                            <a:ea typeface="Cambria Math" panose="02040503050406030204" pitchFamily="18" charset="0"/>
                          </a:rPr>
                          <m:t>2</m:t>
                        </m:r>
                      </m:e>
                    </m:d>
                    <m:r>
                      <a:rPr lang="en-US" sz="2400" b="0" i="0" smtClean="0">
                        <a:latin typeface="Cambria Math" panose="02040503050406030204" pitchFamily="18" charset="0"/>
                        <a:ea typeface="Cambria Math" panose="02040503050406030204" pitchFamily="18" charset="0"/>
                      </a:rPr>
                      <m:t>, </m:t>
                    </m:r>
                  </m:oMath>
                </a14:m>
                <a:r>
                  <a:rPr lang="en-US" sz="2400" dirty="0">
                    <a:latin typeface="+mj-lt"/>
                  </a:rPr>
                  <a:t> so </a:t>
                </a:r>
                <a14:m>
                  <m:oMath xmlns:m="http://schemas.openxmlformats.org/officeDocument/2006/math">
                    <m:r>
                      <a:rPr lang="en-US" sz="2400" i="1">
                        <a:latin typeface="Cambria Math" panose="02040503050406030204" pitchFamily="18" charset="0"/>
                      </a:rPr>
                      <m:t>𝐹</m:t>
                    </m:r>
                    <m:r>
                      <a:rPr lang="en-US" sz="2400">
                        <a:latin typeface="Cambria Math" panose="02040503050406030204" pitchFamily="18" charset="0"/>
                      </a:rPr>
                      <m:t> </m:t>
                    </m:r>
                  </m:oMath>
                </a14:m>
                <a:r>
                  <a:rPr lang="en-US" sz="2400" dirty="0">
                    <a:latin typeface="+mj-lt"/>
                  </a:rPr>
                  <a:t>preserves partial order. </a:t>
                </a:r>
              </a:p>
            </p:txBody>
          </p:sp>
        </mc:Choice>
        <mc:Fallback xmlns="">
          <p:sp>
            <p:nvSpPr>
              <p:cNvPr id="2" name="TextBox 1">
                <a:extLst>
                  <a:ext uri="{FF2B5EF4-FFF2-40B4-BE49-F238E27FC236}">
                    <a16:creationId xmlns:a16="http://schemas.microsoft.com/office/drawing/2014/main" id="{57DEFD62-0F91-144A-825C-FF9F080721D8}"/>
                  </a:ext>
                </a:extLst>
              </p:cNvPr>
              <p:cNvSpPr txBox="1">
                <a:spLocks noRot="1" noChangeAspect="1" noMove="1" noResize="1" noEditPoints="1" noAdjustHandles="1" noChangeArrowheads="1" noChangeShapeType="1" noTextEdit="1"/>
              </p:cNvSpPr>
              <p:nvPr/>
            </p:nvSpPr>
            <p:spPr>
              <a:xfrm>
                <a:off x="489857" y="2272390"/>
                <a:ext cx="10850336" cy="4154984"/>
              </a:xfrm>
              <a:prstGeom prst="rect">
                <a:avLst/>
              </a:prstGeom>
              <a:blipFill>
                <a:blip r:embed="rId2"/>
                <a:stretch>
                  <a:fillRect l="-819" t="-915" b="-2439"/>
                </a:stretch>
              </a:blipFill>
            </p:spPr>
            <p:txBody>
              <a:bodyPr/>
              <a:lstStyle/>
              <a:p>
                <a:r>
                  <a:rPr lang="en-US">
                    <a:noFill/>
                  </a:rPr>
                  <a:t> </a:t>
                </a:r>
              </a:p>
            </p:txBody>
          </p:sp>
        </mc:Fallback>
      </mc:AlternateContent>
    </p:spTree>
    <p:extLst>
      <p:ext uri="{BB962C8B-B14F-4D97-AF65-F5344CB8AC3E}">
        <p14:creationId xmlns:p14="http://schemas.microsoft.com/office/powerpoint/2010/main" val="2010597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501194-0F88-E146-B41B-7D9624A794F6}"/>
              </a:ext>
            </a:extLst>
          </p:cNvPr>
          <p:cNvSpPr txBox="1"/>
          <p:nvPr/>
        </p:nvSpPr>
        <p:spPr>
          <a:xfrm>
            <a:off x="0" y="240526"/>
            <a:ext cx="12192000" cy="769441"/>
          </a:xfrm>
          <a:prstGeom prst="rect">
            <a:avLst/>
          </a:prstGeom>
          <a:noFill/>
        </p:spPr>
        <p:txBody>
          <a:bodyPr wrap="square" rtlCol="0">
            <a:spAutoFit/>
          </a:bodyPr>
          <a:lstStyle/>
          <a:p>
            <a:pPr algn="ctr"/>
            <a:r>
              <a:rPr lang="en-US" sz="4400" dirty="0">
                <a:latin typeface="+mj-lt"/>
              </a:rPr>
              <a:t>Spaces are categories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EF46DC2-D340-8846-BF17-CFB79F0A4046}"/>
                  </a:ext>
                </a:extLst>
              </p:cNvPr>
              <p:cNvSpPr txBox="1"/>
              <p:nvPr/>
            </p:nvSpPr>
            <p:spPr>
              <a:xfrm>
                <a:off x="619379" y="1286608"/>
                <a:ext cx="10842172" cy="3416320"/>
              </a:xfrm>
              <a:prstGeom prst="rect">
                <a:avLst/>
              </a:prstGeom>
              <a:noFill/>
            </p:spPr>
            <p:txBody>
              <a:bodyPr wrap="square" rtlCol="0">
                <a:spAutoFit/>
              </a:bodyPr>
              <a:lstStyle/>
              <a:p>
                <a:r>
                  <a:rPr lang="en-US" sz="2400" dirty="0">
                    <a:latin typeface="+mj-lt"/>
                  </a:rPr>
                  <a:t>…but not exactly.  The difference is very interesting.</a:t>
                </a:r>
              </a:p>
              <a:p>
                <a:pPr marL="342900" indent="-342900">
                  <a:buFont typeface="Arial" panose="020B0604020202020204" pitchFamily="34" charset="0"/>
                  <a:buChar char="•"/>
                </a:pPr>
                <a:r>
                  <a:rPr lang="en-US" sz="2400" dirty="0">
                    <a:latin typeface="+mj-lt"/>
                  </a:rPr>
                  <a:t>Spaces have no dependence on sets or set theory.</a:t>
                </a:r>
              </a:p>
              <a:p>
                <a:pPr marL="342900" indent="-342900">
                  <a:buFont typeface="Arial" panose="020B0604020202020204" pitchFamily="34" charset="0"/>
                  <a:buChar char="•"/>
                </a:pPr>
                <a:r>
                  <a:rPr lang="en-US" sz="2400" dirty="0">
                    <a:latin typeface="+mj-lt"/>
                  </a:rPr>
                  <a:t>Unlike in set theory, any data F, G, H can be composed as X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F:G:H:X whether domains match with codomains or not. </a:t>
                </a:r>
              </a:p>
              <a:p>
                <a:pPr marL="342900" indent="-342900">
                  <a:buFont typeface="Arial" panose="020B0604020202020204" pitchFamily="34" charset="0"/>
                  <a:buChar char="•"/>
                </a:pPr>
                <a:r>
                  <a:rPr lang="en-US" sz="2400" dirty="0">
                    <a:latin typeface="+mj-lt"/>
                  </a:rPr>
                  <a:t>The categorical properties of morphisms is determined by the category.  This is not true in standard category theory where, for instance, you can have a category of real vector spaces with ordinary, non-linear maps. </a:t>
                </a:r>
              </a:p>
              <a:p>
                <a:pPr marL="342900" indent="-342900">
                  <a:buFont typeface="Arial" panose="020B0604020202020204" pitchFamily="34" charset="0"/>
                  <a:buChar char="•"/>
                </a:pPr>
                <a:r>
                  <a:rPr lang="en-US" sz="2400" dirty="0">
                    <a:latin typeface="+mj-lt"/>
                  </a:rPr>
                  <a:t>A distributive morphism X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latin typeface="+mj-lt"/>
                  </a:rPr>
                  <a:t> F:X is a sequence preserving function on the atoms of X.  It is the coda version of an ordinary function.</a:t>
                </a:r>
              </a:p>
            </p:txBody>
          </p:sp>
        </mc:Choice>
        <mc:Fallback xmlns="">
          <p:sp>
            <p:nvSpPr>
              <p:cNvPr id="4" name="TextBox 3">
                <a:extLst>
                  <a:ext uri="{FF2B5EF4-FFF2-40B4-BE49-F238E27FC236}">
                    <a16:creationId xmlns:a16="http://schemas.microsoft.com/office/drawing/2014/main" id="{FEF46DC2-D340-8846-BF17-CFB79F0A4046}"/>
                  </a:ext>
                </a:extLst>
              </p:cNvPr>
              <p:cNvSpPr txBox="1">
                <a:spLocks noRot="1" noChangeAspect="1" noMove="1" noResize="1" noEditPoints="1" noAdjustHandles="1" noChangeArrowheads="1" noChangeShapeType="1" noTextEdit="1"/>
              </p:cNvSpPr>
              <p:nvPr/>
            </p:nvSpPr>
            <p:spPr>
              <a:xfrm>
                <a:off x="619379" y="1286608"/>
                <a:ext cx="10842172" cy="3416320"/>
              </a:xfrm>
              <a:prstGeom prst="rect">
                <a:avLst/>
              </a:prstGeom>
              <a:blipFill>
                <a:blip r:embed="rId2"/>
                <a:stretch>
                  <a:fillRect l="-820" t="-1111" r="-1171" b="-296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24D27BE4-49AB-C246-BC12-E4398B5920DC}"/>
              </a:ext>
            </a:extLst>
          </p:cNvPr>
          <p:cNvSpPr txBox="1"/>
          <p:nvPr/>
        </p:nvSpPr>
        <p:spPr>
          <a:xfrm>
            <a:off x="-284551" y="4961418"/>
            <a:ext cx="12192000" cy="646331"/>
          </a:xfrm>
          <a:prstGeom prst="rect">
            <a:avLst/>
          </a:prstGeom>
          <a:noFill/>
        </p:spPr>
        <p:txBody>
          <a:bodyPr wrap="square" rtlCol="0">
            <a:spAutoFit/>
          </a:bodyPr>
          <a:lstStyle/>
          <a:p>
            <a:pPr algn="ctr"/>
            <a:r>
              <a:rPr lang="en-US" sz="3600" dirty="0">
                <a:latin typeface="+mj-lt"/>
              </a:rPr>
              <a:t>Distributive spaces are types</a:t>
            </a:r>
          </a:p>
        </p:txBody>
      </p:sp>
      <p:sp>
        <p:nvSpPr>
          <p:cNvPr id="7" name="Rectangle 6">
            <a:extLst>
              <a:ext uri="{FF2B5EF4-FFF2-40B4-BE49-F238E27FC236}">
                <a16:creationId xmlns:a16="http://schemas.microsoft.com/office/drawing/2014/main" id="{37814EE8-E483-3A48-9D81-4E10F86A3DE4}"/>
              </a:ext>
            </a:extLst>
          </p:cNvPr>
          <p:cNvSpPr/>
          <p:nvPr/>
        </p:nvSpPr>
        <p:spPr>
          <a:xfrm>
            <a:off x="3448594" y="223826"/>
            <a:ext cx="5294811" cy="8197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10F9145-5B2B-D943-B07A-2994233A66EC}"/>
              </a:ext>
            </a:extLst>
          </p:cNvPr>
          <p:cNvSpPr/>
          <p:nvPr/>
        </p:nvSpPr>
        <p:spPr>
          <a:xfrm>
            <a:off x="2750950" y="4961418"/>
            <a:ext cx="6214820"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5C81F4D-A692-3A43-A77F-3F99996F570F}"/>
              </a:ext>
            </a:extLst>
          </p:cNvPr>
          <p:cNvSpPr/>
          <p:nvPr/>
        </p:nvSpPr>
        <p:spPr>
          <a:xfrm>
            <a:off x="1123628" y="5850737"/>
            <a:ext cx="9833674" cy="7279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9013DCF-9790-0C4D-8A90-0CD98B4B26A6}"/>
              </a:ext>
            </a:extLst>
          </p:cNvPr>
          <p:cNvSpPr txBox="1"/>
          <p:nvPr/>
        </p:nvSpPr>
        <p:spPr>
          <a:xfrm>
            <a:off x="-129568" y="5891556"/>
            <a:ext cx="12192000" cy="646331"/>
          </a:xfrm>
          <a:prstGeom prst="rect">
            <a:avLst/>
          </a:prstGeom>
          <a:noFill/>
        </p:spPr>
        <p:txBody>
          <a:bodyPr wrap="square" rtlCol="0">
            <a:spAutoFit/>
          </a:bodyPr>
          <a:lstStyle/>
          <a:p>
            <a:pPr algn="ctr"/>
            <a:r>
              <a:rPr lang="en-US" sz="3600" dirty="0">
                <a:latin typeface="+mj-lt"/>
              </a:rPr>
              <a:t>Both categories and types naturally appear in coda</a:t>
            </a:r>
          </a:p>
        </p:txBody>
      </p:sp>
    </p:spTree>
    <p:extLst>
      <p:ext uri="{BB962C8B-B14F-4D97-AF65-F5344CB8AC3E}">
        <p14:creationId xmlns:p14="http://schemas.microsoft.com/office/powerpoint/2010/main" val="3361622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348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09057"/>
            <a:ext cx="12192000" cy="646331"/>
          </a:xfrm>
          <a:prstGeom prst="rect">
            <a:avLst/>
          </a:prstGeom>
          <a:noFill/>
        </p:spPr>
        <p:txBody>
          <a:bodyPr wrap="square" rtlCol="0">
            <a:spAutoFit/>
          </a:bodyPr>
          <a:lstStyle/>
          <a:p>
            <a:pPr algn="ctr"/>
            <a:r>
              <a:rPr lang="en-US" sz="3600" dirty="0">
                <a:latin typeface="+mj-lt"/>
              </a:rPr>
              <a:t>First steps in “Mathematical Machine Learning”</a:t>
            </a:r>
          </a:p>
        </p:txBody>
      </p:sp>
      <p:pic>
        <p:nvPicPr>
          <p:cNvPr id="7" name="Picture 6">
            <a:extLst>
              <a:ext uri="{FF2B5EF4-FFF2-40B4-BE49-F238E27FC236}">
                <a16:creationId xmlns:a16="http://schemas.microsoft.com/office/drawing/2014/main" id="{A117B947-83D7-2448-8296-EA771C0DE92C}"/>
              </a:ext>
            </a:extLst>
          </p:cNvPr>
          <p:cNvPicPr>
            <a:picLocks noChangeAspect="1"/>
          </p:cNvPicPr>
          <p:nvPr/>
        </p:nvPicPr>
        <p:blipFill>
          <a:blip r:embed="rId2"/>
          <a:stretch>
            <a:fillRect/>
          </a:stretch>
        </p:blipFill>
        <p:spPr>
          <a:xfrm>
            <a:off x="6376774" y="989760"/>
            <a:ext cx="5049794" cy="5633867"/>
          </a:xfrm>
          <a:prstGeom prst="rect">
            <a:avLst/>
          </a:prstGeom>
        </p:spPr>
      </p:pic>
      <p:sp>
        <p:nvSpPr>
          <p:cNvPr id="8" name="TextBox 7">
            <a:extLst>
              <a:ext uri="{FF2B5EF4-FFF2-40B4-BE49-F238E27FC236}">
                <a16:creationId xmlns:a16="http://schemas.microsoft.com/office/drawing/2014/main" id="{235A560A-493B-3346-BB8F-F3EF5FBDD97E}"/>
              </a:ext>
            </a:extLst>
          </p:cNvPr>
          <p:cNvSpPr txBox="1"/>
          <p:nvPr/>
        </p:nvSpPr>
        <p:spPr>
          <a:xfrm>
            <a:off x="689401" y="1878228"/>
            <a:ext cx="4326584" cy="1569660"/>
          </a:xfrm>
          <a:prstGeom prst="rect">
            <a:avLst/>
          </a:prstGeom>
          <a:noFill/>
        </p:spPr>
        <p:txBody>
          <a:bodyPr wrap="square" rtlCol="0">
            <a:spAutoFit/>
          </a:bodyPr>
          <a:lstStyle/>
          <a:p>
            <a:r>
              <a:rPr lang="en-US" sz="3200" dirty="0">
                <a:latin typeface="+mj-lt"/>
              </a:rPr>
              <a:t>How can we distinguish some kind of mathematical objects…</a:t>
            </a:r>
          </a:p>
        </p:txBody>
      </p:sp>
      <p:sp>
        <p:nvSpPr>
          <p:cNvPr id="9" name="TextBox 8">
            <a:extLst>
              <a:ext uri="{FF2B5EF4-FFF2-40B4-BE49-F238E27FC236}">
                <a16:creationId xmlns:a16="http://schemas.microsoft.com/office/drawing/2014/main" id="{BEC4A922-6610-DD4E-93F7-277838C057A6}"/>
              </a:ext>
            </a:extLst>
          </p:cNvPr>
          <p:cNvSpPr txBox="1"/>
          <p:nvPr/>
        </p:nvSpPr>
        <p:spPr>
          <a:xfrm>
            <a:off x="689401" y="4835610"/>
            <a:ext cx="4716849" cy="1077218"/>
          </a:xfrm>
          <a:prstGeom prst="rect">
            <a:avLst/>
          </a:prstGeom>
          <a:noFill/>
        </p:spPr>
        <p:txBody>
          <a:bodyPr wrap="square" rtlCol="0">
            <a:spAutoFit/>
          </a:bodyPr>
          <a:lstStyle/>
          <a:p>
            <a:r>
              <a:rPr lang="en-US" sz="3200" dirty="0">
                <a:latin typeface="+mj-lt"/>
              </a:rPr>
              <a:t>…from some other kind of </a:t>
            </a:r>
            <a:r>
              <a:rPr lang="en-US" sz="3200" dirty="0" err="1">
                <a:latin typeface="+mj-lt"/>
              </a:rPr>
              <a:t>mathemathical</a:t>
            </a:r>
            <a:r>
              <a:rPr lang="en-US" sz="3200" dirty="0">
                <a:latin typeface="+mj-lt"/>
              </a:rPr>
              <a:t> objects?</a:t>
            </a:r>
          </a:p>
        </p:txBody>
      </p:sp>
      <p:sp>
        <p:nvSpPr>
          <p:cNvPr id="10" name="Right Arrow 9">
            <a:extLst>
              <a:ext uri="{FF2B5EF4-FFF2-40B4-BE49-F238E27FC236}">
                <a16:creationId xmlns:a16="http://schemas.microsoft.com/office/drawing/2014/main" id="{6061FC7A-C5A9-7743-A5FF-50601AF7C01E}"/>
              </a:ext>
            </a:extLst>
          </p:cNvPr>
          <p:cNvSpPr/>
          <p:nvPr/>
        </p:nvSpPr>
        <p:spPr>
          <a:xfrm>
            <a:off x="5207858" y="2316892"/>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99983DF2-0C90-2047-8A86-C3314384A83C}"/>
              </a:ext>
            </a:extLst>
          </p:cNvPr>
          <p:cNvSpPr/>
          <p:nvPr/>
        </p:nvSpPr>
        <p:spPr>
          <a:xfrm>
            <a:off x="5207858" y="5028053"/>
            <a:ext cx="977042" cy="692332"/>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747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09A014-84AB-8C49-9181-570DC1D197E4}"/>
              </a:ext>
            </a:extLst>
          </p:cNvPr>
          <p:cNvSpPr txBox="1"/>
          <p:nvPr/>
        </p:nvSpPr>
        <p:spPr>
          <a:xfrm>
            <a:off x="0" y="170840"/>
            <a:ext cx="12192000" cy="646331"/>
          </a:xfrm>
          <a:prstGeom prst="rect">
            <a:avLst/>
          </a:prstGeom>
          <a:noFill/>
        </p:spPr>
        <p:txBody>
          <a:bodyPr wrap="square" rtlCol="0">
            <a:spAutoFit/>
          </a:bodyPr>
          <a:lstStyle/>
          <a:p>
            <a:pPr algn="ctr"/>
            <a:r>
              <a:rPr lang="en-US" sz="3600" dirty="0">
                <a:latin typeface="+mj-lt"/>
              </a:rPr>
              <a:t>Search for some mathematical thing A…</a:t>
            </a:r>
          </a:p>
        </p:txBody>
      </p:sp>
      <p:pic>
        <p:nvPicPr>
          <p:cNvPr id="5" name="Picture 4">
            <a:extLst>
              <a:ext uri="{FF2B5EF4-FFF2-40B4-BE49-F238E27FC236}">
                <a16:creationId xmlns:a16="http://schemas.microsoft.com/office/drawing/2014/main" id="{A137C77E-0528-CE40-95DD-915834DB38CF}"/>
              </a:ext>
            </a:extLst>
          </p:cNvPr>
          <p:cNvPicPr>
            <a:picLocks noChangeAspect="1"/>
          </p:cNvPicPr>
          <p:nvPr/>
        </p:nvPicPr>
        <p:blipFill>
          <a:blip r:embed="rId2"/>
          <a:stretch>
            <a:fillRect/>
          </a:stretch>
        </p:blipFill>
        <p:spPr>
          <a:xfrm>
            <a:off x="370016" y="1000632"/>
            <a:ext cx="7670800" cy="5803900"/>
          </a:xfrm>
          <a:prstGeom prst="rect">
            <a:avLst/>
          </a:prstGeom>
        </p:spPr>
      </p:pic>
      <p:sp>
        <p:nvSpPr>
          <p:cNvPr id="4" name="TextBox 3">
            <a:extLst>
              <a:ext uri="{FF2B5EF4-FFF2-40B4-BE49-F238E27FC236}">
                <a16:creationId xmlns:a16="http://schemas.microsoft.com/office/drawing/2014/main" id="{790883EF-4B37-564B-8C37-ECBAB955A03E}"/>
              </a:ext>
            </a:extLst>
          </p:cNvPr>
          <p:cNvSpPr txBox="1"/>
          <p:nvPr/>
        </p:nvSpPr>
        <p:spPr>
          <a:xfrm>
            <a:off x="4988697" y="3283021"/>
            <a:ext cx="6104238" cy="1754326"/>
          </a:xfrm>
          <a:prstGeom prst="rect">
            <a:avLst/>
          </a:prstGeom>
          <a:noFill/>
        </p:spPr>
        <p:txBody>
          <a:bodyPr wrap="square" rtlCol="0">
            <a:spAutoFit/>
          </a:bodyPr>
          <a:lstStyle/>
          <a:p>
            <a:r>
              <a:rPr lang="en-US" sz="3600" dirty="0">
                <a:latin typeface="+mj-lt"/>
              </a:rPr>
              <a:t>…such that A:X distinguishes even sequences of (</a:t>
            </a:r>
            <a:r>
              <a:rPr lang="en-US" sz="3600" dirty="0">
                <a:latin typeface="+mj-lt"/>
                <a:sym typeface="Wingdings" pitchFamily="2" charset="2"/>
              </a:rPr>
              <a:t>:)</a:t>
            </a:r>
            <a:r>
              <a:rPr lang="en-US" sz="3600" dirty="0">
                <a:latin typeface="+mj-lt"/>
              </a:rPr>
              <a:t> from odd sequences of (</a:t>
            </a:r>
            <a:r>
              <a:rPr lang="en-US" sz="3600" dirty="0">
                <a:latin typeface="+mj-lt"/>
                <a:sym typeface="Wingdings" pitchFamily="2" charset="2"/>
              </a:rPr>
              <a:t>:)</a:t>
            </a:r>
            <a:r>
              <a:rPr lang="en-US" sz="3600" dirty="0">
                <a:latin typeface="+mj-lt"/>
              </a:rPr>
              <a:t>.</a:t>
            </a:r>
          </a:p>
        </p:txBody>
      </p:sp>
    </p:spTree>
    <p:extLst>
      <p:ext uri="{BB962C8B-B14F-4D97-AF65-F5344CB8AC3E}">
        <p14:creationId xmlns:p14="http://schemas.microsoft.com/office/powerpoint/2010/main" val="142072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F650CA-652A-9949-B0CA-5A4F96B87323}"/>
              </a:ext>
            </a:extLst>
          </p:cNvPr>
          <p:cNvSpPr txBox="1"/>
          <p:nvPr/>
        </p:nvSpPr>
        <p:spPr>
          <a:xfrm>
            <a:off x="766119" y="407773"/>
            <a:ext cx="10181967" cy="954107"/>
          </a:xfrm>
          <a:prstGeom prst="rect">
            <a:avLst/>
          </a:prstGeom>
          <a:noFill/>
        </p:spPr>
        <p:txBody>
          <a:bodyPr wrap="square" rtlCol="0">
            <a:spAutoFit/>
          </a:bodyPr>
          <a:lstStyle/>
          <a:p>
            <a:r>
              <a:rPr lang="en-US" sz="2800" dirty="0">
                <a:latin typeface="+mj-lt"/>
              </a:rPr>
              <a:t>Three of these data successfully distinguish the two samples.  For instance… </a:t>
            </a:r>
          </a:p>
        </p:txBody>
      </p:sp>
      <p:sp>
        <p:nvSpPr>
          <p:cNvPr id="3" name="TextBox 2">
            <a:extLst>
              <a:ext uri="{FF2B5EF4-FFF2-40B4-BE49-F238E27FC236}">
                <a16:creationId xmlns:a16="http://schemas.microsoft.com/office/drawing/2014/main" id="{C240BF66-2D9C-EE40-854F-0A7BDBB46D94}"/>
              </a:ext>
            </a:extLst>
          </p:cNvPr>
          <p:cNvSpPr txBox="1"/>
          <p:nvPr/>
        </p:nvSpPr>
        <p:spPr>
          <a:xfrm>
            <a:off x="0" y="1283555"/>
            <a:ext cx="12192000" cy="1107996"/>
          </a:xfrm>
          <a:prstGeom prst="rect">
            <a:avLst/>
          </a:prstGeom>
          <a:noFill/>
        </p:spPr>
        <p:txBody>
          <a:bodyPr wrap="square" rtlCol="0">
            <a:spAutoFit/>
          </a:bodyPr>
          <a:lstStyle/>
          <a:p>
            <a:pPr algn="ctr"/>
            <a:r>
              <a:rPr lang="en-US" sz="6600" dirty="0">
                <a:latin typeface="+mj-lt"/>
              </a:rPr>
              <a:t>aps not </a:t>
            </a:r>
          </a:p>
        </p:txBody>
      </p:sp>
      <p:sp>
        <p:nvSpPr>
          <p:cNvPr id="4" name="TextBox 3">
            <a:extLst>
              <a:ext uri="{FF2B5EF4-FFF2-40B4-BE49-F238E27FC236}">
                <a16:creationId xmlns:a16="http://schemas.microsoft.com/office/drawing/2014/main" id="{A3896E8D-106F-3547-B407-9CDC81FE9502}"/>
              </a:ext>
            </a:extLst>
          </p:cNvPr>
          <p:cNvSpPr txBox="1"/>
          <p:nvPr/>
        </p:nvSpPr>
        <p:spPr>
          <a:xfrm>
            <a:off x="1680519" y="2607276"/>
            <a:ext cx="3768811" cy="923330"/>
          </a:xfrm>
          <a:prstGeom prst="rect">
            <a:avLst/>
          </a:prstGeom>
          <a:noFill/>
        </p:spPr>
        <p:txBody>
          <a:bodyPr wrap="square" rtlCol="0">
            <a:spAutoFit/>
          </a:bodyPr>
          <a:lstStyle/>
          <a:p>
            <a:r>
              <a:rPr lang="en-US" dirty="0"/>
              <a:t>Combinatorial operator that turns binary operations like (+ A : B) to a sequential sum like </a:t>
            </a:r>
            <a:r>
              <a:rPr lang="en-US" dirty="0" err="1"/>
              <a:t>a+b+c+d</a:t>
            </a:r>
            <a:r>
              <a:rPr lang="en-US" dirty="0"/>
              <a:t>…</a:t>
            </a:r>
          </a:p>
        </p:txBody>
      </p:sp>
      <p:sp>
        <p:nvSpPr>
          <p:cNvPr id="5" name="TextBox 4">
            <a:extLst>
              <a:ext uri="{FF2B5EF4-FFF2-40B4-BE49-F238E27FC236}">
                <a16:creationId xmlns:a16="http://schemas.microsoft.com/office/drawing/2014/main" id="{214E4D2B-02D1-6A41-84C4-28DC737C17D0}"/>
              </a:ext>
            </a:extLst>
          </p:cNvPr>
          <p:cNvSpPr txBox="1"/>
          <p:nvPr/>
        </p:nvSpPr>
        <p:spPr>
          <a:xfrm>
            <a:off x="6886833" y="2607276"/>
            <a:ext cx="3768811" cy="923330"/>
          </a:xfrm>
          <a:prstGeom prst="rect">
            <a:avLst/>
          </a:prstGeom>
          <a:noFill/>
        </p:spPr>
        <p:txBody>
          <a:bodyPr wrap="square" rtlCol="0">
            <a:spAutoFit/>
          </a:bodyPr>
          <a:lstStyle/>
          <a:p>
            <a:r>
              <a:rPr lang="en-US" dirty="0"/>
              <a:t>Logical negation operation.  </a:t>
            </a:r>
            <a:r>
              <a:rPr lang="en-US" dirty="0" err="1"/>
              <a:t>not:X</a:t>
            </a:r>
            <a:r>
              <a:rPr lang="en-US" dirty="0"/>
              <a:t> is atomic if X is empty and </a:t>
            </a:r>
            <a:r>
              <a:rPr lang="en-US" dirty="0" err="1"/>
              <a:t>not:X</a:t>
            </a:r>
            <a:r>
              <a:rPr lang="en-US" dirty="0"/>
              <a:t> is empty if X is atomic.</a:t>
            </a:r>
          </a:p>
        </p:txBody>
      </p:sp>
      <p:pic>
        <p:nvPicPr>
          <p:cNvPr id="7" name="Picture 6">
            <a:extLst>
              <a:ext uri="{FF2B5EF4-FFF2-40B4-BE49-F238E27FC236}">
                <a16:creationId xmlns:a16="http://schemas.microsoft.com/office/drawing/2014/main" id="{AA3F868D-C203-CA43-A835-D7CAE5BDDE6D}"/>
              </a:ext>
            </a:extLst>
          </p:cNvPr>
          <p:cNvPicPr>
            <a:picLocks noChangeAspect="1"/>
          </p:cNvPicPr>
          <p:nvPr/>
        </p:nvPicPr>
        <p:blipFill>
          <a:blip r:embed="rId2"/>
          <a:stretch>
            <a:fillRect/>
          </a:stretch>
        </p:blipFill>
        <p:spPr>
          <a:xfrm>
            <a:off x="3046627" y="3962057"/>
            <a:ext cx="5283200" cy="2616200"/>
          </a:xfrm>
          <a:prstGeom prst="rect">
            <a:avLst/>
          </a:prstGeom>
        </p:spPr>
      </p:pic>
    </p:spTree>
    <p:extLst>
      <p:ext uri="{BB962C8B-B14F-4D97-AF65-F5344CB8AC3E}">
        <p14:creationId xmlns:p14="http://schemas.microsoft.com/office/powerpoint/2010/main" val="154683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n 8">
            <a:extLst>
              <a:ext uri="{FF2B5EF4-FFF2-40B4-BE49-F238E27FC236}">
                <a16:creationId xmlns:a16="http://schemas.microsoft.com/office/drawing/2014/main" id="{DB616723-B23D-4B40-87DE-405D17D0B101}"/>
              </a:ext>
            </a:extLst>
          </p:cNvPr>
          <p:cNvSpPr/>
          <p:nvPr/>
        </p:nvSpPr>
        <p:spPr>
          <a:xfrm>
            <a:off x="4146997" y="3982291"/>
            <a:ext cx="2678806" cy="2341236"/>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FAC8C85-6684-A54C-BC89-FD6E03EED8A0}"/>
              </a:ext>
            </a:extLst>
          </p:cNvPr>
          <p:cNvSpPr txBox="1"/>
          <p:nvPr/>
        </p:nvSpPr>
        <p:spPr>
          <a:xfrm>
            <a:off x="3271234" y="785611"/>
            <a:ext cx="1596981" cy="523220"/>
          </a:xfrm>
          <a:prstGeom prst="rect">
            <a:avLst/>
          </a:prstGeom>
          <a:noFill/>
        </p:spPr>
        <p:txBody>
          <a:bodyPr wrap="square" rtlCol="0">
            <a:spAutoFit/>
          </a:bodyPr>
          <a:lstStyle/>
          <a:p>
            <a:r>
              <a:rPr lang="en-US" sz="2800" dirty="0">
                <a:latin typeface="+mj-lt"/>
              </a:rPr>
              <a:t>types</a:t>
            </a:r>
          </a:p>
        </p:txBody>
      </p:sp>
      <p:sp>
        <p:nvSpPr>
          <p:cNvPr id="4" name="TextBox 3">
            <a:extLst>
              <a:ext uri="{FF2B5EF4-FFF2-40B4-BE49-F238E27FC236}">
                <a16:creationId xmlns:a16="http://schemas.microsoft.com/office/drawing/2014/main" id="{5C3B1FC0-00AD-3D49-900A-0CEEF41410E3}"/>
              </a:ext>
            </a:extLst>
          </p:cNvPr>
          <p:cNvSpPr txBox="1"/>
          <p:nvPr/>
        </p:nvSpPr>
        <p:spPr>
          <a:xfrm>
            <a:off x="1539025" y="1765766"/>
            <a:ext cx="1448874" cy="646331"/>
          </a:xfrm>
          <a:prstGeom prst="rect">
            <a:avLst/>
          </a:prstGeom>
          <a:noFill/>
        </p:spPr>
        <p:txBody>
          <a:bodyPr wrap="square" rtlCol="0">
            <a:spAutoFit/>
          </a:bodyPr>
          <a:lstStyle/>
          <a:p>
            <a:r>
              <a:rPr lang="en-US" sz="3600" dirty="0">
                <a:latin typeface="+mj-lt"/>
              </a:rPr>
              <a:t>egg</a:t>
            </a:r>
            <a:endParaRPr lang="en-US" sz="2800" dirty="0">
              <a:latin typeface="+mj-lt"/>
            </a:endParaRPr>
          </a:p>
        </p:txBody>
      </p:sp>
      <p:sp>
        <p:nvSpPr>
          <p:cNvPr id="5" name="TextBox 4">
            <a:extLst>
              <a:ext uri="{FF2B5EF4-FFF2-40B4-BE49-F238E27FC236}">
                <a16:creationId xmlns:a16="http://schemas.microsoft.com/office/drawing/2014/main" id="{B98AD0E3-EB31-904C-807E-2373ADAE3100}"/>
              </a:ext>
            </a:extLst>
          </p:cNvPr>
          <p:cNvSpPr txBox="1"/>
          <p:nvPr/>
        </p:nvSpPr>
        <p:spPr>
          <a:xfrm>
            <a:off x="5211241" y="1219949"/>
            <a:ext cx="811369" cy="523220"/>
          </a:xfrm>
          <a:prstGeom prst="rect">
            <a:avLst/>
          </a:prstGeom>
          <a:noFill/>
        </p:spPr>
        <p:txBody>
          <a:bodyPr wrap="square" rtlCol="0">
            <a:spAutoFit/>
          </a:bodyPr>
          <a:lstStyle/>
          <a:p>
            <a:r>
              <a:rPr lang="en-US" sz="2800" dirty="0" err="1">
                <a:latin typeface="+mj-lt"/>
              </a:rPr>
              <a:t>ee</a:t>
            </a:r>
            <a:endParaRPr lang="en-US" sz="2800" dirty="0">
              <a:latin typeface="+mj-lt"/>
            </a:endParaRPr>
          </a:p>
        </p:txBody>
      </p:sp>
      <p:sp>
        <p:nvSpPr>
          <p:cNvPr id="6" name="TextBox 5">
            <a:extLst>
              <a:ext uri="{FF2B5EF4-FFF2-40B4-BE49-F238E27FC236}">
                <a16:creationId xmlns:a16="http://schemas.microsoft.com/office/drawing/2014/main" id="{4088B91B-72B3-B24C-A86C-AC1805BDFBAD}"/>
              </a:ext>
            </a:extLst>
          </p:cNvPr>
          <p:cNvSpPr txBox="1"/>
          <p:nvPr/>
        </p:nvSpPr>
        <p:spPr>
          <a:xfrm>
            <a:off x="6022610" y="2066049"/>
            <a:ext cx="1184856" cy="646331"/>
          </a:xfrm>
          <a:prstGeom prst="rect">
            <a:avLst/>
          </a:prstGeom>
          <a:noFill/>
        </p:spPr>
        <p:txBody>
          <a:bodyPr wrap="square" rtlCol="0">
            <a:spAutoFit/>
          </a:bodyPr>
          <a:lstStyle/>
          <a:p>
            <a:r>
              <a:rPr lang="en-US" sz="3600" dirty="0" err="1">
                <a:latin typeface="+mj-lt"/>
              </a:rPr>
              <a:t>Aldor</a:t>
            </a:r>
            <a:endParaRPr lang="en-US" sz="2800" dirty="0">
              <a:latin typeface="+mj-lt"/>
            </a:endParaRPr>
          </a:p>
        </p:txBody>
      </p:sp>
      <p:sp>
        <p:nvSpPr>
          <p:cNvPr id="7" name="TextBox 6">
            <a:extLst>
              <a:ext uri="{FF2B5EF4-FFF2-40B4-BE49-F238E27FC236}">
                <a16:creationId xmlns:a16="http://schemas.microsoft.com/office/drawing/2014/main" id="{B5BB3275-F313-B04B-8E3E-CC8FCC87CF6D}"/>
              </a:ext>
            </a:extLst>
          </p:cNvPr>
          <p:cNvSpPr txBox="1"/>
          <p:nvPr/>
        </p:nvSpPr>
        <p:spPr>
          <a:xfrm>
            <a:off x="3160156" y="3295241"/>
            <a:ext cx="2343954" cy="584775"/>
          </a:xfrm>
          <a:prstGeom prst="rect">
            <a:avLst/>
          </a:prstGeom>
          <a:noFill/>
        </p:spPr>
        <p:txBody>
          <a:bodyPr wrap="square" rtlCol="0">
            <a:spAutoFit/>
          </a:bodyPr>
          <a:lstStyle/>
          <a:p>
            <a:r>
              <a:rPr lang="en-US" sz="3200" dirty="0">
                <a:latin typeface="+mj-lt"/>
              </a:rPr>
              <a:t>coda classic </a:t>
            </a:r>
          </a:p>
        </p:txBody>
      </p:sp>
      <p:sp>
        <p:nvSpPr>
          <p:cNvPr id="8" name="TextBox 7">
            <a:extLst>
              <a:ext uri="{FF2B5EF4-FFF2-40B4-BE49-F238E27FC236}">
                <a16:creationId xmlns:a16="http://schemas.microsoft.com/office/drawing/2014/main" id="{ADBB3F41-B9CF-FC4F-9E72-D1DC2A97F9FD}"/>
              </a:ext>
            </a:extLst>
          </p:cNvPr>
          <p:cNvSpPr txBox="1"/>
          <p:nvPr/>
        </p:nvSpPr>
        <p:spPr>
          <a:xfrm>
            <a:off x="4868215" y="4745397"/>
            <a:ext cx="1400578"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
        <p:nvSpPr>
          <p:cNvPr id="10" name="TextBox 9">
            <a:extLst>
              <a:ext uri="{FF2B5EF4-FFF2-40B4-BE49-F238E27FC236}">
                <a16:creationId xmlns:a16="http://schemas.microsoft.com/office/drawing/2014/main" id="{F93FE47D-854A-BA44-8B04-62A86783761C}"/>
              </a:ext>
            </a:extLst>
          </p:cNvPr>
          <p:cNvSpPr txBox="1"/>
          <p:nvPr/>
        </p:nvSpPr>
        <p:spPr>
          <a:xfrm>
            <a:off x="6756705" y="2712380"/>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By Stephen Watt &amp; collaborators</a:t>
            </a:r>
          </a:p>
        </p:txBody>
      </p:sp>
      <p:sp>
        <p:nvSpPr>
          <p:cNvPr id="11" name="TextBox 10">
            <a:extLst>
              <a:ext uri="{FF2B5EF4-FFF2-40B4-BE49-F238E27FC236}">
                <a16:creationId xmlns:a16="http://schemas.microsoft.com/office/drawing/2014/main" id="{493FE60A-BB47-A74E-81D1-818E3F76B433}"/>
              </a:ext>
            </a:extLst>
          </p:cNvPr>
          <p:cNvSpPr txBox="1"/>
          <p:nvPr/>
        </p:nvSpPr>
        <p:spPr>
          <a:xfrm>
            <a:off x="2021984" y="2455683"/>
            <a:ext cx="2910625" cy="707886"/>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With Margo Seltzer and David Parkes</a:t>
            </a:r>
          </a:p>
        </p:txBody>
      </p:sp>
      <p:sp>
        <p:nvSpPr>
          <p:cNvPr id="14" name="TextBox 13">
            <a:extLst>
              <a:ext uri="{FF2B5EF4-FFF2-40B4-BE49-F238E27FC236}">
                <a16:creationId xmlns:a16="http://schemas.microsoft.com/office/drawing/2014/main" id="{1CAABE25-6471-4B46-A9A8-BDFD8826D9C6}"/>
              </a:ext>
            </a:extLst>
          </p:cNvPr>
          <p:cNvSpPr txBox="1"/>
          <p:nvPr/>
        </p:nvSpPr>
        <p:spPr>
          <a:xfrm>
            <a:off x="7397339" y="3694130"/>
            <a:ext cx="45399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Formal system which can be a foundation of mathematics in general, analogous to ZFC or HOTT.</a:t>
            </a:r>
          </a:p>
          <a:p>
            <a:pPr marL="285750" indent="-285750">
              <a:buFont typeface="Arial" panose="020B0604020202020204" pitchFamily="34" charset="0"/>
              <a:buChar char="•"/>
            </a:pPr>
            <a:r>
              <a:rPr lang="en-US" dirty="0"/>
              <a:t>A computing system where all computations are proofs and vice versa.</a:t>
            </a:r>
          </a:p>
          <a:p>
            <a:pPr marL="285750" indent="-285750">
              <a:buFont typeface="Arial" panose="020B0604020202020204" pitchFamily="34" charset="0"/>
              <a:buChar char="•"/>
            </a:pPr>
            <a:r>
              <a:rPr lang="en-US" dirty="0"/>
              <a:t>Applications are mathematical exploration, proof assistance, “mathematical machine learning.”</a:t>
            </a:r>
          </a:p>
          <a:p>
            <a:pPr marL="285750" indent="-285750">
              <a:buFont typeface="Arial" panose="020B0604020202020204" pitchFamily="34" charset="0"/>
              <a:buChar char="•"/>
            </a:pPr>
            <a:r>
              <a:rPr lang="en-US" dirty="0"/>
              <a:t>This is Model theory-like in the sense that we can address issues like the consistency of Mathematics.</a:t>
            </a:r>
          </a:p>
        </p:txBody>
      </p:sp>
    </p:spTree>
    <p:extLst>
      <p:ext uri="{BB962C8B-B14F-4D97-AF65-F5344CB8AC3E}">
        <p14:creationId xmlns:p14="http://schemas.microsoft.com/office/powerpoint/2010/main" val="2136021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E62909-859D-4C4E-8DFF-6EB75AD8C446}"/>
              </a:ext>
            </a:extLst>
          </p:cNvPr>
          <p:cNvSpPr txBox="1"/>
          <p:nvPr/>
        </p:nvSpPr>
        <p:spPr>
          <a:xfrm>
            <a:off x="568410" y="691978"/>
            <a:ext cx="10181968" cy="584775"/>
          </a:xfrm>
          <a:prstGeom prst="rect">
            <a:avLst/>
          </a:prstGeom>
          <a:noFill/>
        </p:spPr>
        <p:txBody>
          <a:bodyPr wrap="square" rtlCol="0">
            <a:spAutoFit/>
          </a:bodyPr>
          <a:lstStyle/>
          <a:p>
            <a:r>
              <a:rPr lang="en-US" sz="3200" dirty="0">
                <a:latin typeface="+mj-lt"/>
              </a:rPr>
              <a:t>Conclusions which hopefully generalize…</a:t>
            </a:r>
          </a:p>
        </p:txBody>
      </p:sp>
      <p:sp>
        <p:nvSpPr>
          <p:cNvPr id="3" name="TextBox 2">
            <a:extLst>
              <a:ext uri="{FF2B5EF4-FFF2-40B4-BE49-F238E27FC236}">
                <a16:creationId xmlns:a16="http://schemas.microsoft.com/office/drawing/2014/main" id="{1E235EA4-82C7-7349-98CA-B7EF3B9FA8A1}"/>
              </a:ext>
            </a:extLst>
          </p:cNvPr>
          <p:cNvSpPr txBox="1"/>
          <p:nvPr/>
        </p:nvSpPr>
        <p:spPr>
          <a:xfrm>
            <a:off x="1173891" y="1556952"/>
            <a:ext cx="10144897" cy="3539430"/>
          </a:xfrm>
          <a:prstGeom prst="rect">
            <a:avLst/>
          </a:prstGeom>
          <a:noFill/>
        </p:spPr>
        <p:txBody>
          <a:bodyPr wrap="square" rtlCol="0">
            <a:spAutoFit/>
          </a:bodyPr>
          <a:lstStyle/>
          <a:p>
            <a:pPr marL="457200" indent="-457200">
              <a:buFont typeface="+mj-lt"/>
              <a:buAutoNum type="arabicPeriod"/>
            </a:pPr>
            <a:r>
              <a:rPr lang="en-US" sz="2800" dirty="0">
                <a:latin typeface="+mj-lt"/>
              </a:rPr>
              <a:t>The solution is clever.  </a:t>
            </a:r>
            <a:r>
              <a:rPr lang="en-US" sz="2800" b="1" dirty="0">
                <a:solidFill>
                  <a:srgbClr val="FF0000"/>
                </a:solidFill>
                <a:latin typeface="+mj-lt"/>
              </a:rPr>
              <a:t>aps not</a:t>
            </a:r>
            <a:r>
              <a:rPr lang="en-US" sz="2800" dirty="0">
                <a:solidFill>
                  <a:srgbClr val="FF0000"/>
                </a:solidFill>
                <a:latin typeface="+mj-lt"/>
              </a:rPr>
              <a:t> </a:t>
            </a:r>
            <a:r>
              <a:rPr lang="en-US" sz="2800" dirty="0">
                <a:latin typeface="+mj-lt"/>
              </a:rPr>
              <a:t>combines a combinatorial operator with a logical operator in a way that I did not think of beforehand. </a:t>
            </a:r>
          </a:p>
          <a:p>
            <a:pPr marL="457200" indent="-457200">
              <a:buFont typeface="+mj-lt"/>
              <a:buAutoNum type="arabicPeriod"/>
            </a:pPr>
            <a:r>
              <a:rPr lang="en-US" sz="2800" dirty="0">
                <a:latin typeface="+mj-lt"/>
              </a:rPr>
              <a:t>The solution generalizes.  The solution distinguishes the atomic parity of any data, not just sequences of (</a:t>
            </a:r>
            <a:r>
              <a:rPr lang="en-US" sz="2800" dirty="0">
                <a:latin typeface="+mj-lt"/>
                <a:sym typeface="Wingdings" pitchFamily="2" charset="2"/>
              </a:rPr>
              <a:t>:).</a:t>
            </a:r>
          </a:p>
          <a:p>
            <a:pPr marL="457200" indent="-457200">
              <a:buFont typeface="+mj-lt"/>
              <a:buAutoNum type="arabicPeriod"/>
            </a:pPr>
            <a:r>
              <a:rPr lang="en-US" sz="2800" dirty="0">
                <a:latin typeface="+mj-lt"/>
                <a:sym typeface="Wingdings" pitchFamily="2" charset="2"/>
              </a:rPr>
              <a:t>A slightly modification: </a:t>
            </a:r>
            <a:r>
              <a:rPr lang="en-US" sz="2800" b="1" dirty="0">
                <a:solidFill>
                  <a:srgbClr val="FF0000"/>
                </a:solidFill>
                <a:latin typeface="+mj-lt"/>
                <a:sym typeface="Wingdings" pitchFamily="2" charset="2"/>
              </a:rPr>
              <a:t>logic * aps not</a:t>
            </a:r>
            <a:r>
              <a:rPr lang="en-US" sz="2800" dirty="0">
                <a:latin typeface="+mj-lt"/>
                <a:sym typeface="Wingdings" pitchFamily="2" charset="2"/>
              </a:rPr>
              <a:t> is a category, so we are “getting a mathematical structure for free.”</a:t>
            </a:r>
          </a:p>
          <a:p>
            <a:pPr marL="457200" indent="-457200">
              <a:buFont typeface="+mj-lt"/>
              <a:buAutoNum type="arabicPeriod"/>
            </a:pPr>
            <a:r>
              <a:rPr lang="en-US" sz="2800" dirty="0">
                <a:latin typeface="+mj-lt"/>
                <a:sym typeface="Wingdings" pitchFamily="2" charset="2"/>
              </a:rPr>
              <a:t>The morphisms of the category </a:t>
            </a:r>
            <a:r>
              <a:rPr lang="en-US" sz="2800" b="1" dirty="0">
                <a:solidFill>
                  <a:srgbClr val="FF0000"/>
                </a:solidFill>
                <a:latin typeface="+mj-lt"/>
                <a:sym typeface="Wingdings" pitchFamily="2" charset="2"/>
              </a:rPr>
              <a:t>logic * aps no</a:t>
            </a:r>
            <a:r>
              <a:rPr lang="en-US" sz="2800" dirty="0">
                <a:solidFill>
                  <a:srgbClr val="FF0000"/>
                </a:solidFill>
                <a:latin typeface="+mj-lt"/>
                <a:sym typeface="Wingdings" pitchFamily="2" charset="2"/>
              </a:rPr>
              <a:t>t </a:t>
            </a:r>
            <a:r>
              <a:rPr lang="en-US" sz="2800" dirty="0">
                <a:latin typeface="+mj-lt"/>
                <a:sym typeface="Wingdings" pitchFamily="2" charset="2"/>
              </a:rPr>
              <a:t>are interesting.  They are functions which preserve the atomic parity of data.  </a:t>
            </a:r>
            <a:endParaRPr lang="en-US" sz="2800" dirty="0">
              <a:latin typeface="+mj-lt"/>
            </a:endParaRPr>
          </a:p>
        </p:txBody>
      </p:sp>
    </p:spTree>
    <p:extLst>
      <p:ext uri="{BB962C8B-B14F-4D97-AF65-F5344CB8AC3E}">
        <p14:creationId xmlns:p14="http://schemas.microsoft.com/office/powerpoint/2010/main" val="2031155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1" y="401742"/>
            <a:ext cx="12192000" cy="769441"/>
          </a:xfrm>
          <a:prstGeom prst="rect">
            <a:avLst/>
          </a:prstGeom>
          <a:noFill/>
        </p:spPr>
        <p:txBody>
          <a:bodyPr wrap="square" rtlCol="0">
            <a:spAutoFit/>
          </a:bodyPr>
          <a:lstStyle/>
          <a:p>
            <a:pPr algn="ctr"/>
            <a:r>
              <a:rPr lang="en-US" sz="4400" dirty="0">
                <a:latin typeface="+mj-lt"/>
              </a:rPr>
              <a:t>Is Mathematics Consistent?</a:t>
            </a:r>
          </a:p>
        </p:txBody>
      </p:sp>
      <p:sp>
        <p:nvSpPr>
          <p:cNvPr id="4" name="TextBox 3">
            <a:extLst>
              <a:ext uri="{FF2B5EF4-FFF2-40B4-BE49-F238E27FC236}">
                <a16:creationId xmlns:a16="http://schemas.microsoft.com/office/drawing/2014/main" id="{4EF79E6E-5D0D-AA46-BEB6-F23B3483C6DA}"/>
              </a:ext>
            </a:extLst>
          </p:cNvPr>
          <p:cNvSpPr txBox="1"/>
          <p:nvPr/>
        </p:nvSpPr>
        <p:spPr>
          <a:xfrm>
            <a:off x="646669" y="1359243"/>
            <a:ext cx="10898659" cy="4401205"/>
          </a:xfrm>
          <a:prstGeom prst="rect">
            <a:avLst/>
          </a:prstGeom>
          <a:noFill/>
        </p:spPr>
        <p:txBody>
          <a:bodyPr wrap="square" rtlCol="0">
            <a:spAutoFit/>
          </a:bodyPr>
          <a:lstStyle/>
          <a:p>
            <a:r>
              <a:rPr lang="en-US" sz="2800" dirty="0">
                <a:latin typeface="+mj-lt"/>
              </a:rPr>
              <a:t>Here is a potential criticism of coda….</a:t>
            </a:r>
          </a:p>
          <a:p>
            <a:endParaRPr lang="en-US" sz="2800" dirty="0">
              <a:latin typeface="+mj-lt"/>
            </a:endParaRPr>
          </a:p>
          <a:p>
            <a:pPr marL="457200" indent="-457200">
              <a:buFont typeface="+mj-lt"/>
              <a:buAutoNum type="arabicPeriod"/>
            </a:pPr>
            <a:r>
              <a:rPr lang="en-US" sz="2800" dirty="0">
                <a:latin typeface="+mj-lt"/>
              </a:rPr>
              <a:t>I am claiming that empty data is “true” data and atomic data is “false” data and that should be the logic that we use for reasoning.</a:t>
            </a:r>
          </a:p>
          <a:p>
            <a:pPr marL="457200" indent="-457200">
              <a:buFont typeface="+mj-lt"/>
              <a:buAutoNum type="arabicPeriod"/>
            </a:pPr>
            <a:r>
              <a:rPr lang="en-US" sz="2800" dirty="0">
                <a:latin typeface="+mj-lt"/>
              </a:rPr>
              <a:t>Since atoms cannot be changed by a definition, no data can be both true (empty) and false (atomic).</a:t>
            </a:r>
          </a:p>
          <a:p>
            <a:pPr marL="457200" indent="-457200">
              <a:buFont typeface="+mj-lt"/>
              <a:buAutoNum type="arabicPeriod"/>
            </a:pPr>
            <a:r>
              <a:rPr lang="en-US" sz="2800" dirty="0">
                <a:latin typeface="+mj-lt"/>
              </a:rPr>
              <a:t>If coda is all of mathematics, this appears to prove that mathematics is consistent.</a:t>
            </a:r>
          </a:p>
          <a:p>
            <a:pPr marL="457200" indent="-457200">
              <a:buFont typeface="+mj-lt"/>
              <a:buAutoNum type="arabicPeriod"/>
            </a:pPr>
            <a:r>
              <a:rPr lang="en-US" sz="2800" dirty="0">
                <a:latin typeface="+mj-lt"/>
              </a:rPr>
              <a:t>But this contradicts </a:t>
            </a:r>
            <a:r>
              <a:rPr lang="en-US" sz="2800" dirty="0" err="1">
                <a:latin typeface="+mj-lt"/>
              </a:rPr>
              <a:t>Godel</a:t>
            </a:r>
            <a:r>
              <a:rPr lang="en-US" sz="2800" dirty="0">
                <a:latin typeface="+mj-lt"/>
              </a:rPr>
              <a:t>, who showed that axiomatic systems stronger than arithmetic cannot prove their own consistency.</a:t>
            </a:r>
          </a:p>
        </p:txBody>
      </p:sp>
    </p:spTree>
    <p:extLst>
      <p:ext uri="{BB962C8B-B14F-4D97-AF65-F5344CB8AC3E}">
        <p14:creationId xmlns:p14="http://schemas.microsoft.com/office/powerpoint/2010/main" val="4086309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226250"/>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82158" y="1097291"/>
                <a:ext cx="10886302" cy="3785652"/>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Does this prove that coda is consistent?   </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82158" y="1097291"/>
                <a:ext cx="10886302" cy="3785652"/>
              </a:xfrm>
              <a:prstGeom prst="rect">
                <a:avLst/>
              </a:prstGeom>
              <a:blipFill>
                <a:blip r:embed="rId2"/>
                <a:stretch>
                  <a:fillRect l="-816" t="-669" b="-2676"/>
                </a:stretch>
              </a:blipFill>
            </p:spPr>
            <p:txBody>
              <a:bodyPr/>
              <a:lstStyle/>
              <a:p>
                <a:r>
                  <a:rPr lang="en-US">
                    <a:noFill/>
                  </a:rPr>
                  <a:t> </a:t>
                </a:r>
              </a:p>
            </p:txBody>
          </p:sp>
        </mc:Fallback>
      </mc:AlternateContent>
    </p:spTree>
    <p:extLst>
      <p:ext uri="{BB962C8B-B14F-4D97-AF65-F5344CB8AC3E}">
        <p14:creationId xmlns:p14="http://schemas.microsoft.com/office/powerpoint/2010/main" val="3330148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Answer: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37E771-2E4D-174C-9553-976CA2ABB9E1}"/>
                  </a:ext>
                </a:extLst>
              </p:cNvPr>
              <p:cNvSpPr txBox="1"/>
              <p:nvPr/>
            </p:nvSpPr>
            <p:spPr>
              <a:xfrm>
                <a:off x="754449" y="1235837"/>
                <a:ext cx="10886302" cy="4524315"/>
              </a:xfrm>
              <a:prstGeom prst="rect">
                <a:avLst/>
              </a:prstGeom>
              <a:noFill/>
            </p:spPr>
            <p:txBody>
              <a:bodyPr wrap="square" rtlCol="0">
                <a:spAutoFit/>
              </a:bodyPr>
              <a:lstStyle/>
              <a:p>
                <a:r>
                  <a:rPr lang="en-US" sz="2400" dirty="0">
                    <a:latin typeface="+mj-lt"/>
                  </a:rPr>
                  <a:t>Since </a:t>
                </a:r>
                <a14:m>
                  <m:oMath xmlns:m="http://schemas.openxmlformats.org/officeDocument/2006/math">
                    <m:r>
                      <a:rPr lang="en-US" sz="2400" b="0" i="1" smtClean="0">
                        <a:latin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coda:s</a:t>
                </a:r>
                <a:r>
                  <a:rPr lang="en-US" sz="2400" dirty="0">
                    <a:latin typeface="+mj-lt"/>
                  </a:rPr>
                  <a:t>) is an onto mapping to all of pure data, the following data express “coda is consistent.”  </a:t>
                </a:r>
              </a:p>
              <a:p>
                <a:endParaRPr lang="en-US" sz="2400" dirty="0">
                  <a:latin typeface="+mj-lt"/>
                </a:endParaRPr>
              </a:p>
              <a:p>
                <a:r>
                  <a:rPr lang="en-US" sz="2400" dirty="0">
                    <a:latin typeface="+mj-lt"/>
                  </a:rPr>
                  <a:t>let CONSISTENT? : </a:t>
                </a:r>
                <a:r>
                  <a:rPr lang="en-US" sz="2400" b="1" dirty="0" err="1">
                    <a:solidFill>
                      <a:schemeClr val="accent1"/>
                    </a:solidFill>
                    <a:latin typeface="+mj-lt"/>
                  </a:rPr>
                  <a:t>ap</a:t>
                </a:r>
                <a:r>
                  <a:rPr lang="en-US" sz="2400" b="1" dirty="0">
                    <a:solidFill>
                      <a:schemeClr val="accent1"/>
                    </a:solidFill>
                    <a:latin typeface="+mj-lt"/>
                  </a:rPr>
                  <a:t> { XOR (</a:t>
                </a:r>
                <a:r>
                  <a:rPr lang="en-US" sz="2400" b="1" dirty="0" err="1">
                    <a:solidFill>
                      <a:schemeClr val="accent1"/>
                    </a:solidFill>
                    <a:latin typeface="+mj-lt"/>
                  </a:rPr>
                  <a:t>coda:B</a:t>
                </a:r>
                <a:r>
                  <a:rPr lang="en-US" sz="2400" b="1" dirty="0">
                    <a:solidFill>
                      <a:schemeClr val="accent1"/>
                    </a:solidFill>
                    <a:latin typeface="+mj-lt"/>
                  </a:rPr>
                  <a:t>) : (</a:t>
                </a:r>
                <a:r>
                  <a:rPr lang="en-US" sz="2400" b="1" dirty="0" err="1">
                    <a:solidFill>
                      <a:schemeClr val="accent1"/>
                    </a:solidFill>
                    <a:latin typeface="+mj-lt"/>
                  </a:rPr>
                  <a:t>not:coda:B</a:t>
                </a:r>
                <a:r>
                  <a:rPr lang="en-US" sz="2400" b="1" dirty="0">
                    <a:solidFill>
                      <a:schemeClr val="accent1"/>
                    </a:solidFill>
                    <a:latin typeface="+mj-lt"/>
                  </a:rPr>
                  <a:t>) } : </a:t>
                </a:r>
                <a:r>
                  <a:rPr lang="en-US" sz="2400" b="1" dirty="0" err="1">
                    <a:solidFill>
                      <a:schemeClr val="accent1"/>
                    </a:solidFill>
                    <a:latin typeface="+mj-lt"/>
                  </a:rPr>
                  <a:t>allByteSequences</a:t>
                </a:r>
                <a:r>
                  <a:rPr lang="en-US" sz="2400" b="1" dirty="0">
                    <a:solidFill>
                      <a:schemeClr val="accent1"/>
                    </a:solidFill>
                    <a:latin typeface="+mj-lt"/>
                  </a:rPr>
                  <a:t> : </a:t>
                </a:r>
              </a:p>
              <a:p>
                <a:endParaRPr lang="en-US" sz="2400" dirty="0">
                  <a:latin typeface="+mj-lt"/>
                </a:endParaRPr>
              </a:p>
              <a:p>
                <a:r>
                  <a:rPr lang="en-US" sz="2400" dirty="0">
                    <a:latin typeface="+mj-lt"/>
                  </a:rPr>
                  <a:t>If coda is inconsistent, XOR A : (</a:t>
                </a:r>
                <a:r>
                  <a:rPr lang="en-US" sz="2400" dirty="0" err="1">
                    <a:latin typeface="+mj-lt"/>
                  </a:rPr>
                  <a:t>not:A</a:t>
                </a:r>
                <a:r>
                  <a:rPr lang="en-US" sz="2400" dirty="0">
                    <a:latin typeface="+mj-lt"/>
                  </a:rPr>
                  <a:t>) is false for some data A, and so, if coda is inconsistent, the above data is false.  You can easily show, however that the argument to </a:t>
                </a:r>
                <a:r>
                  <a:rPr lang="en-US" sz="2400" dirty="0" err="1">
                    <a:latin typeface="+mj-lt"/>
                  </a:rPr>
                  <a:t>ap</a:t>
                </a:r>
                <a:r>
                  <a:rPr lang="en-US" sz="2400" dirty="0">
                    <a:latin typeface="+mj-lt"/>
                  </a:rPr>
                  <a:t> can never be false.  </a:t>
                </a:r>
              </a:p>
              <a:p>
                <a:endParaRPr lang="en-US" sz="2400" dirty="0">
                  <a:latin typeface="+mj-lt"/>
                </a:endParaRPr>
              </a:p>
              <a:p>
                <a:r>
                  <a:rPr lang="en-US" sz="2400" dirty="0">
                    <a:latin typeface="+mj-lt"/>
                  </a:rPr>
                  <a:t>Not quite, because </a:t>
                </a:r>
                <a:r>
                  <a:rPr lang="en-US" sz="2400" b="1" dirty="0" err="1">
                    <a:solidFill>
                      <a:schemeClr val="accent1"/>
                    </a:solidFill>
                    <a:latin typeface="+mj-lt"/>
                  </a:rPr>
                  <a:t>allByteSequences</a:t>
                </a:r>
                <a:r>
                  <a:rPr lang="en-US" sz="2400" b="1" dirty="0">
                    <a:solidFill>
                      <a:schemeClr val="accent1"/>
                    </a:solidFill>
                    <a:latin typeface="+mj-lt"/>
                  </a:rPr>
                  <a:t> : </a:t>
                </a:r>
                <a:r>
                  <a:rPr lang="en-US" sz="2400" dirty="0">
                    <a:latin typeface="+mj-lt"/>
                  </a:rPr>
                  <a:t>will eventually produce the byte sequence </a:t>
                </a:r>
                <a:r>
                  <a:rPr lang="en-US" sz="2400" dirty="0">
                    <a:solidFill>
                      <a:schemeClr val="accent1"/>
                    </a:solidFill>
                    <a:latin typeface="+mj-lt"/>
                  </a:rPr>
                  <a:t>“</a:t>
                </a:r>
                <a:r>
                  <a:rPr lang="en-US" sz="2400" dirty="0" err="1">
                    <a:solidFill>
                      <a:schemeClr val="accent1"/>
                    </a:solidFill>
                  </a:rPr>
                  <a:t>ap</a:t>
                </a:r>
                <a:r>
                  <a:rPr lang="en-US" sz="2400" dirty="0">
                    <a:solidFill>
                      <a:schemeClr val="accent1"/>
                    </a:solidFill>
                  </a:rPr>
                  <a:t> { XOR (</a:t>
                </a:r>
                <a:r>
                  <a:rPr lang="en-US" sz="2400" dirty="0" err="1">
                    <a:solidFill>
                      <a:schemeClr val="accent1"/>
                    </a:solidFill>
                  </a:rPr>
                  <a:t>coda:B</a:t>
                </a:r>
                <a:r>
                  <a:rPr lang="en-US" sz="2400" dirty="0">
                    <a:solidFill>
                      <a:schemeClr val="accent1"/>
                    </a:solidFill>
                  </a:rPr>
                  <a:t>) : (</a:t>
                </a:r>
                <a:r>
                  <a:rPr lang="en-US" sz="2400" dirty="0" err="1">
                    <a:solidFill>
                      <a:schemeClr val="accent1"/>
                    </a:solidFill>
                  </a:rPr>
                  <a:t>not:coda:B</a:t>
                </a:r>
                <a:r>
                  <a:rPr lang="en-US" sz="2400" dirty="0">
                    <a:solidFill>
                      <a:schemeClr val="accent1"/>
                    </a:solidFill>
                  </a:rPr>
                  <a:t>) } : </a:t>
                </a:r>
                <a:r>
                  <a:rPr lang="en-US" sz="2400" dirty="0" err="1">
                    <a:solidFill>
                      <a:schemeClr val="accent1"/>
                    </a:solidFill>
                  </a:rPr>
                  <a:t>allByteSequences</a:t>
                </a:r>
                <a:r>
                  <a:rPr lang="en-US" sz="2400" dirty="0">
                    <a:solidFill>
                      <a:schemeClr val="accent1"/>
                    </a:solidFill>
                  </a:rPr>
                  <a:t> : “ </a:t>
                </a:r>
                <a:r>
                  <a:rPr lang="en-US" sz="2400" dirty="0">
                    <a:latin typeface="+mj-lt"/>
                  </a:rPr>
                  <a:t>and so, CONSISTENT? recursively never evaluates.</a:t>
                </a:r>
              </a:p>
            </p:txBody>
          </p:sp>
        </mc:Choice>
        <mc:Fallback xmlns="">
          <p:sp>
            <p:nvSpPr>
              <p:cNvPr id="3" name="TextBox 2">
                <a:extLst>
                  <a:ext uri="{FF2B5EF4-FFF2-40B4-BE49-F238E27FC236}">
                    <a16:creationId xmlns:a16="http://schemas.microsoft.com/office/drawing/2014/main" id="{8537E771-2E4D-174C-9553-976CA2ABB9E1}"/>
                  </a:ext>
                </a:extLst>
              </p:cNvPr>
              <p:cNvSpPr txBox="1">
                <a:spLocks noRot="1" noChangeAspect="1" noMove="1" noResize="1" noEditPoints="1" noAdjustHandles="1" noChangeArrowheads="1" noChangeShapeType="1" noTextEdit="1"/>
              </p:cNvSpPr>
              <p:nvPr/>
            </p:nvSpPr>
            <p:spPr>
              <a:xfrm>
                <a:off x="754449" y="1235837"/>
                <a:ext cx="10886302" cy="4524315"/>
              </a:xfrm>
              <a:prstGeom prst="rect">
                <a:avLst/>
              </a:prstGeom>
              <a:blipFill>
                <a:blip r:embed="rId2"/>
                <a:stretch>
                  <a:fillRect l="-815" t="-559" b="-1676"/>
                </a:stretch>
              </a:blipFill>
            </p:spPr>
            <p:txBody>
              <a:bodyPr/>
              <a:lstStyle/>
              <a:p>
                <a:r>
                  <a:rPr lang="en-US">
                    <a:noFill/>
                  </a:rPr>
                  <a:t> </a:t>
                </a:r>
              </a:p>
            </p:txBody>
          </p:sp>
        </mc:Fallback>
      </mc:AlternateContent>
    </p:spTree>
    <p:extLst>
      <p:ext uri="{BB962C8B-B14F-4D97-AF65-F5344CB8AC3E}">
        <p14:creationId xmlns:p14="http://schemas.microsoft.com/office/powerpoint/2010/main" val="933515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FDCF70-3168-1E4C-A181-5F637780B010}"/>
              </a:ext>
            </a:extLst>
          </p:cNvPr>
          <p:cNvSpPr txBox="1"/>
          <p:nvPr/>
        </p:nvSpPr>
        <p:spPr>
          <a:xfrm>
            <a:off x="0" y="309378"/>
            <a:ext cx="12192000" cy="769441"/>
          </a:xfrm>
          <a:prstGeom prst="rect">
            <a:avLst/>
          </a:prstGeom>
          <a:noFill/>
        </p:spPr>
        <p:txBody>
          <a:bodyPr wrap="square" rtlCol="0">
            <a:spAutoFit/>
          </a:bodyPr>
          <a:lstStyle/>
          <a:p>
            <a:pPr algn="ctr"/>
            <a:r>
              <a:rPr lang="en-US" sz="4400" dirty="0">
                <a:latin typeface="+mj-lt"/>
              </a:rPr>
              <a:t>In a bit more detail</a:t>
            </a:r>
          </a:p>
        </p:txBody>
      </p:sp>
      <p:sp>
        <p:nvSpPr>
          <p:cNvPr id="3" name="TextBox 2">
            <a:extLst>
              <a:ext uri="{FF2B5EF4-FFF2-40B4-BE49-F238E27FC236}">
                <a16:creationId xmlns:a16="http://schemas.microsoft.com/office/drawing/2014/main" id="{8537E771-2E4D-174C-9553-976CA2ABB9E1}"/>
              </a:ext>
            </a:extLst>
          </p:cNvPr>
          <p:cNvSpPr txBox="1"/>
          <p:nvPr/>
        </p:nvSpPr>
        <p:spPr>
          <a:xfrm>
            <a:off x="526473" y="1365146"/>
            <a:ext cx="11086569" cy="3785652"/>
          </a:xfrm>
          <a:prstGeom prst="rect">
            <a:avLst/>
          </a:prstGeom>
          <a:noFill/>
        </p:spPr>
        <p:txBody>
          <a:bodyPr wrap="square" rtlCol="0">
            <a:spAutoFit/>
          </a:bodyPr>
          <a:lstStyle/>
          <a:p>
            <a:r>
              <a:rPr lang="en-US" sz="2400" dirty="0">
                <a:latin typeface="+mj-lt"/>
              </a:rPr>
              <a:t>By definition, data A is </a:t>
            </a:r>
            <a:r>
              <a:rPr lang="en-US" sz="2400" b="1" dirty="0">
                <a:latin typeface="+mj-lt"/>
              </a:rPr>
              <a:t>true </a:t>
            </a:r>
            <a:r>
              <a:rPr lang="en-US" sz="2400" dirty="0">
                <a:latin typeface="+mj-lt"/>
              </a:rPr>
              <a:t>if A=() where “=“ is context equality.  This is true if there is a </a:t>
            </a:r>
            <a:r>
              <a:rPr lang="en-US" sz="2400" i="1" dirty="0">
                <a:latin typeface="+mj-lt"/>
              </a:rPr>
              <a:t>finite</a:t>
            </a:r>
            <a:r>
              <a:rPr lang="en-US" sz="2400" dirty="0">
                <a:latin typeface="+mj-lt"/>
              </a:rPr>
              <a:t> sequence A=A</a:t>
            </a:r>
            <a:r>
              <a:rPr lang="en-US" sz="2400" baseline="-25000" dirty="0">
                <a:latin typeface="+mj-lt"/>
              </a:rPr>
              <a:t>1</a:t>
            </a:r>
            <a:r>
              <a:rPr lang="en-US" sz="2400" dirty="0">
                <a:latin typeface="+mj-lt"/>
              </a:rPr>
              <a:t>=A</a:t>
            </a:r>
            <a:r>
              <a:rPr lang="en-US" sz="2400" baseline="-25000" dirty="0">
                <a:latin typeface="+mj-lt"/>
              </a:rPr>
              <a:t>2</a:t>
            </a:r>
            <a:r>
              <a:rPr lang="en-US" sz="2400" dirty="0">
                <a:latin typeface="+mj-lt"/>
              </a:rPr>
              <a:t>=…=A</a:t>
            </a:r>
            <a:r>
              <a:rPr lang="en-US" sz="2400" baseline="-25000" dirty="0">
                <a:latin typeface="+mj-lt"/>
              </a:rPr>
              <a:t>n</a:t>
            </a:r>
            <a:r>
              <a:rPr lang="en-US" sz="2400" dirty="0">
                <a:latin typeface="+mj-lt"/>
              </a:rPr>
              <a:t>=() where each equality is a relation the the equivalence relation of “=“, which is defined by the definitions of the context. </a:t>
            </a:r>
          </a:p>
          <a:p>
            <a:endParaRPr lang="en-US" sz="2400" dirty="0">
              <a:latin typeface="+mj-lt"/>
            </a:endParaRPr>
          </a:p>
          <a:p>
            <a:r>
              <a:rPr lang="en-US" sz="2400" dirty="0">
                <a:latin typeface="+mj-lt"/>
              </a:rPr>
              <a:t>What we have is a situation </a:t>
            </a:r>
          </a:p>
          <a:p>
            <a:endParaRPr lang="en-US" sz="2400" dirty="0">
              <a:latin typeface="+mj-lt"/>
            </a:endParaRPr>
          </a:p>
          <a:p>
            <a:r>
              <a:rPr lang="en-US" sz="2400" dirty="0">
                <a:latin typeface="+mj-lt"/>
              </a:rPr>
              <a:t>CONSISTENT?  = () () () () () () (…some undecided data which we can further evaluate…)</a:t>
            </a:r>
          </a:p>
          <a:p>
            <a:endParaRPr lang="en-US" sz="2400" dirty="0">
              <a:latin typeface="+mj-lt"/>
            </a:endParaRPr>
          </a:p>
          <a:p>
            <a:r>
              <a:rPr lang="en-US" sz="2400" dirty="0">
                <a:latin typeface="+mj-lt"/>
              </a:rPr>
              <a:t>Thus, we have not quite proved that coda is consistent from within coda.   In the coda sense, CONSISTENT? is undecidable. </a:t>
            </a:r>
          </a:p>
        </p:txBody>
      </p:sp>
    </p:spTree>
    <p:extLst>
      <p:ext uri="{BB962C8B-B14F-4D97-AF65-F5344CB8AC3E}">
        <p14:creationId xmlns:p14="http://schemas.microsoft.com/office/powerpoint/2010/main" val="1017895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22F38E-6000-6349-BF8B-637DB57FD1C4}"/>
              </a:ext>
            </a:extLst>
          </p:cNvPr>
          <p:cNvPicPr>
            <a:picLocks noChangeAspect="1"/>
          </p:cNvPicPr>
          <p:nvPr/>
        </p:nvPicPr>
        <p:blipFill>
          <a:blip r:embed="rId2"/>
          <a:stretch>
            <a:fillRect/>
          </a:stretch>
        </p:blipFill>
        <p:spPr>
          <a:xfrm>
            <a:off x="267150" y="0"/>
            <a:ext cx="9791952" cy="6858000"/>
          </a:xfrm>
          <a:prstGeom prst="rect">
            <a:avLst/>
          </a:prstGeom>
        </p:spPr>
      </p:pic>
    </p:spTree>
    <p:extLst>
      <p:ext uri="{BB962C8B-B14F-4D97-AF65-F5344CB8AC3E}">
        <p14:creationId xmlns:p14="http://schemas.microsoft.com/office/powerpoint/2010/main" val="1530803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F6AF09-A469-B441-A7BB-BB392A585E00}"/>
              </a:ext>
            </a:extLst>
          </p:cNvPr>
          <p:cNvPicPr>
            <a:picLocks noChangeAspect="1"/>
          </p:cNvPicPr>
          <p:nvPr/>
        </p:nvPicPr>
        <p:blipFill>
          <a:blip r:embed="rId2"/>
          <a:stretch>
            <a:fillRect/>
          </a:stretch>
        </p:blipFill>
        <p:spPr>
          <a:xfrm>
            <a:off x="0" y="98334"/>
            <a:ext cx="12192000" cy="6605914"/>
          </a:xfrm>
          <a:prstGeom prst="rect">
            <a:avLst/>
          </a:prstGeom>
        </p:spPr>
      </p:pic>
    </p:spTree>
    <p:extLst>
      <p:ext uri="{BB962C8B-B14F-4D97-AF65-F5344CB8AC3E}">
        <p14:creationId xmlns:p14="http://schemas.microsoft.com/office/powerpoint/2010/main" val="413683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438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71ABC-8D5B-0F48-BD7D-C0EA1F74E774}"/>
              </a:ext>
            </a:extLst>
          </p:cNvPr>
          <p:cNvPicPr>
            <a:picLocks noChangeAspect="1"/>
          </p:cNvPicPr>
          <p:nvPr/>
        </p:nvPicPr>
        <p:blipFill>
          <a:blip r:embed="rId2"/>
          <a:stretch>
            <a:fillRect/>
          </a:stretch>
        </p:blipFill>
        <p:spPr>
          <a:xfrm>
            <a:off x="3803650" y="2057400"/>
            <a:ext cx="4584700" cy="2743200"/>
          </a:xfrm>
          <a:prstGeom prst="rect">
            <a:avLst/>
          </a:prstGeom>
        </p:spPr>
      </p:pic>
    </p:spTree>
    <p:extLst>
      <p:ext uri="{BB962C8B-B14F-4D97-AF65-F5344CB8AC3E}">
        <p14:creationId xmlns:p14="http://schemas.microsoft.com/office/powerpoint/2010/main" val="3510782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36C39E-D35A-7D44-8A5D-C5A7C4915B7C}"/>
              </a:ext>
            </a:extLst>
          </p:cNvPr>
          <p:cNvSpPr txBox="1"/>
          <p:nvPr/>
        </p:nvSpPr>
        <p:spPr>
          <a:xfrm>
            <a:off x="506895" y="208723"/>
            <a:ext cx="9084367" cy="9140964"/>
          </a:xfrm>
          <a:prstGeom prst="rect">
            <a:avLst/>
          </a:prstGeom>
          <a:noFill/>
        </p:spPr>
        <p:txBody>
          <a:bodyPr wrap="square" rtlCol="0">
            <a:spAutoFit/>
          </a:bodyPr>
          <a:lstStyle/>
          <a:p>
            <a:r>
              <a:rPr lang="en-US" sz="2800" dirty="0">
                <a:latin typeface="+mj-lt"/>
              </a:rPr>
              <a:t>X?....variable  </a:t>
            </a:r>
          </a:p>
          <a:p>
            <a:endParaRPr lang="en-US" sz="2800" dirty="0">
              <a:latin typeface="+mj-lt"/>
            </a:endParaRPr>
          </a:p>
          <a:p>
            <a:r>
              <a:rPr lang="en-US" sz="2800" dirty="0" err="1">
                <a:latin typeface="+mj-lt"/>
              </a:rPr>
              <a:t>Natural:n</a:t>
            </a:r>
            <a:r>
              <a:rPr lang="en-US" sz="2800" dirty="0">
                <a:latin typeface="+mj-lt"/>
              </a:rPr>
              <a:t> </a:t>
            </a:r>
          </a:p>
          <a:p>
            <a:endParaRPr lang="en-US" sz="2800" dirty="0">
              <a:latin typeface="+mj-lt"/>
            </a:endParaRPr>
          </a:p>
          <a:p>
            <a:r>
              <a:rPr lang="en-US" sz="2800" dirty="0">
                <a:latin typeface="+mj-lt"/>
              </a:rPr>
              <a:t>def Group : { (Type : B)</a:t>
            </a:r>
          </a:p>
          <a:p>
            <a:r>
              <a:rPr lang="en-US" sz="2800" dirty="0">
                <a:latin typeface="+mj-lt"/>
              </a:rPr>
              <a:t>              (Associative : prod B)</a:t>
            </a:r>
          </a:p>
          <a:p>
            <a:r>
              <a:rPr lang="en-US" sz="2800" dirty="0">
                <a:latin typeface="+mj-lt"/>
              </a:rPr>
              <a:t>              (Identity prod B : (</a:t>
            </a:r>
            <a:r>
              <a:rPr lang="en-US" sz="2800" dirty="0" err="1">
                <a:latin typeface="+mj-lt"/>
              </a:rPr>
              <a:t>id:B</a:t>
            </a:r>
            <a:r>
              <a:rPr lang="en-US" sz="2800" dirty="0">
                <a:latin typeface="+mj-lt"/>
              </a:rPr>
              <a:t>))</a:t>
            </a:r>
          </a:p>
          <a:p>
            <a:r>
              <a:rPr lang="en-US" sz="2800" dirty="0">
                <a:latin typeface="+mj-lt"/>
              </a:rPr>
              <a:t>              (Inverse prod B : (</a:t>
            </a:r>
            <a:r>
              <a:rPr lang="en-US" sz="2800" dirty="0" err="1">
                <a:latin typeface="+mj-lt"/>
              </a:rPr>
              <a:t>inv:B</a:t>
            </a:r>
            <a:r>
              <a:rPr lang="en-US" sz="2800" dirty="0">
                <a:latin typeface="+mj-lt"/>
              </a:rPr>
              <a:t>))</a:t>
            </a:r>
          </a:p>
          <a:p>
            <a:r>
              <a:rPr lang="en-US" sz="2800" dirty="0">
                <a:latin typeface="+mj-lt"/>
              </a:rPr>
              <a:t>            }</a:t>
            </a:r>
          </a:p>
          <a:p>
            <a:endParaRPr lang="en-US" sz="2800" dirty="0">
              <a:latin typeface="+mj-lt"/>
            </a:endParaRPr>
          </a:p>
          <a:p>
            <a:r>
              <a:rPr lang="en-US" sz="2800" dirty="0">
                <a:latin typeface="+mj-lt"/>
              </a:rPr>
              <a:t>skip N? : prime : </a:t>
            </a:r>
            <a:r>
              <a:rPr lang="en-US" sz="2800" dirty="0" err="1">
                <a:latin typeface="+mj-lt"/>
              </a:rPr>
              <a:t>nat</a:t>
            </a:r>
            <a:r>
              <a:rPr lang="en-US" sz="2800" dirty="0">
                <a:latin typeface="+mj-lt"/>
              </a:rPr>
              <a:t> : 0…there are an infinite number of primes.</a:t>
            </a:r>
          </a:p>
          <a:p>
            <a:endParaRPr lang="en-US" sz="2800" dirty="0">
              <a:latin typeface="+mj-lt"/>
            </a:endParaRPr>
          </a:p>
          <a:p>
            <a:r>
              <a:rPr lang="en-US" sz="2800" dirty="0">
                <a:latin typeface="+mj-lt"/>
              </a:rPr>
              <a:t>sum n : X? Y? = sum n : Y? X?...addition of natural numbers is commutative.</a:t>
            </a:r>
          </a:p>
          <a:p>
            <a:endParaRPr lang="en-US" sz="2800" dirty="0">
              <a:latin typeface="+mj-lt"/>
            </a:endParaRPr>
          </a:p>
          <a:p>
            <a:r>
              <a:rPr lang="en-US" sz="2800" dirty="0">
                <a:latin typeface="+mj-lt"/>
              </a:rPr>
              <a:t>C : X? Y? = C : (C:X?) (C:Y?) </a:t>
            </a:r>
          </a:p>
          <a:p>
            <a:endParaRPr lang="en-US" sz="2800" dirty="0">
              <a:latin typeface="+mj-lt"/>
            </a:endParaRPr>
          </a:p>
          <a:p>
            <a:r>
              <a:rPr lang="en-US" sz="2800" dirty="0">
                <a:latin typeface="+mj-lt"/>
              </a:rPr>
              <a:t>M*C = C*M </a:t>
            </a:r>
          </a:p>
          <a:p>
            <a:endParaRPr lang="en-US" sz="2800" dirty="0">
              <a:latin typeface="+mj-lt"/>
            </a:endParaRPr>
          </a:p>
          <a:p>
            <a:r>
              <a:rPr lang="en-US" sz="2800" dirty="0">
                <a:latin typeface="+mj-lt"/>
              </a:rPr>
              <a:t>let </a:t>
            </a:r>
            <a:r>
              <a:rPr lang="en-US" sz="2800" dirty="0" err="1">
                <a:latin typeface="+mj-lt"/>
              </a:rPr>
              <a:t>this_is_true</a:t>
            </a:r>
            <a:r>
              <a:rPr lang="en-US" sz="2800" dirty="0">
                <a:latin typeface="+mj-lt"/>
              </a:rPr>
              <a:t>? : not : </a:t>
            </a:r>
            <a:r>
              <a:rPr lang="en-US" sz="2800" dirty="0" err="1">
                <a:latin typeface="+mj-lt"/>
              </a:rPr>
              <a:t>this_is_true</a:t>
            </a:r>
            <a:r>
              <a:rPr lang="en-US" sz="2800" dirty="0">
                <a:latin typeface="+mj-lt"/>
              </a:rPr>
              <a:t>? </a:t>
            </a:r>
          </a:p>
        </p:txBody>
      </p:sp>
    </p:spTree>
    <p:extLst>
      <p:ext uri="{BB962C8B-B14F-4D97-AF65-F5344CB8AC3E}">
        <p14:creationId xmlns:p14="http://schemas.microsoft.com/office/powerpoint/2010/main" val="2241145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226146" y="1475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226146" y="1475821"/>
                <a:ext cx="6746983" cy="1815882"/>
              </a:xfrm>
              <a:prstGeom prst="rect">
                <a:avLst/>
              </a:prstGeom>
              <a:blipFill>
                <a:blip r:embed="rId2"/>
                <a:stretch>
                  <a:fillRect l="-1880" t="-3472"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226145" y="3873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226145" y="3873432"/>
                <a:ext cx="6746983" cy="1815882"/>
              </a:xfrm>
              <a:prstGeom prst="rect">
                <a:avLst/>
              </a:prstGeom>
              <a:blipFill>
                <a:blip r:embed="rId3"/>
                <a:stretch>
                  <a:fillRect l="-1880" t="-2778"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533400" y="1598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533400" y="4181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4" name="TextBox 13">
            <a:extLst>
              <a:ext uri="{FF2B5EF4-FFF2-40B4-BE49-F238E27FC236}">
                <a16:creationId xmlns:a16="http://schemas.microsoft.com/office/drawing/2014/main" id="{C2BE0944-293E-C44E-B500-26511670E7A8}"/>
              </a:ext>
            </a:extLst>
          </p:cNvPr>
          <p:cNvSpPr txBox="1"/>
          <p:nvPr/>
        </p:nvSpPr>
        <p:spPr>
          <a:xfrm>
            <a:off x="0" y="376180"/>
            <a:ext cx="12192000" cy="646331"/>
          </a:xfrm>
          <a:prstGeom prst="rect">
            <a:avLst/>
          </a:prstGeom>
          <a:noFill/>
        </p:spPr>
        <p:txBody>
          <a:bodyPr wrap="square" rtlCol="0">
            <a:spAutoFit/>
          </a:bodyPr>
          <a:lstStyle/>
          <a:p>
            <a:pPr algn="ctr"/>
            <a:r>
              <a:rPr lang="en-US" sz="3600" dirty="0">
                <a:latin typeface="+mj-lt"/>
              </a:rPr>
              <a:t>Mathematics is defined by formal systems</a:t>
            </a:r>
          </a:p>
        </p:txBody>
      </p:sp>
      <p:sp>
        <p:nvSpPr>
          <p:cNvPr id="15" name="TextBox 14">
            <a:extLst>
              <a:ext uri="{FF2B5EF4-FFF2-40B4-BE49-F238E27FC236}">
                <a16:creationId xmlns:a16="http://schemas.microsoft.com/office/drawing/2014/main" id="{525F3801-81CE-DA46-A44B-651D2A9BEAB7}"/>
              </a:ext>
            </a:extLst>
          </p:cNvPr>
          <p:cNvSpPr txBox="1"/>
          <p:nvPr/>
        </p:nvSpPr>
        <p:spPr>
          <a:xfrm>
            <a:off x="8061778" y="2506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267700" y="1736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5067300" y="3860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8595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PA.</a:t>
            </a:r>
          </a:p>
          <a:p>
            <a:pPr marL="342900" indent="-342900">
              <a:buFont typeface="Arial" panose="020B0604020202020204" pitchFamily="34" charset="0"/>
              <a:buChar char="•"/>
            </a:pPr>
            <a:r>
              <a:rPr lang="en-US" sz="2400" dirty="0">
                <a:latin typeface="+mj-lt"/>
              </a:rPr>
              <a:t>We assume that PA is consistent, meaning that a proved sentence in PA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PA.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PA.</a:t>
            </a:r>
          </a:p>
        </p:txBody>
      </p:sp>
    </p:spTree>
    <p:extLst>
      <p:ext uri="{BB962C8B-B14F-4D97-AF65-F5344CB8AC3E}">
        <p14:creationId xmlns:p14="http://schemas.microsoft.com/office/powerpoint/2010/main" val="26630339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AC7596-7751-F647-8DE3-E649927F07B2}"/>
              </a:ext>
            </a:extLst>
          </p:cNvPr>
          <p:cNvSpPr txBox="1"/>
          <p:nvPr/>
        </p:nvSpPr>
        <p:spPr>
          <a:xfrm>
            <a:off x="700391" y="418289"/>
            <a:ext cx="11050622" cy="5262979"/>
          </a:xfrm>
          <a:prstGeom prst="rect">
            <a:avLst/>
          </a:prstGeom>
          <a:noFill/>
        </p:spPr>
        <p:txBody>
          <a:bodyPr wrap="square" rtlCol="0">
            <a:spAutoFit/>
          </a:bodyPr>
          <a:lstStyle/>
          <a:p>
            <a:r>
              <a:rPr lang="en-US" sz="2400" dirty="0">
                <a:latin typeface="+mj-lt"/>
              </a:rPr>
              <a:t>Recall </a:t>
            </a:r>
            <a:r>
              <a:rPr lang="en-US" sz="2400" dirty="0" err="1">
                <a:latin typeface="+mj-lt"/>
              </a:rPr>
              <a:t>Godel’s</a:t>
            </a:r>
            <a:r>
              <a:rPr lang="en-US" sz="2400" dirty="0">
                <a:latin typeface="+mj-lt"/>
              </a:rPr>
              <a:t> 2d incompleteness argument…</a:t>
            </a:r>
          </a:p>
          <a:p>
            <a:endParaRPr lang="en-US" sz="2400" dirty="0">
              <a:latin typeface="+mj-lt"/>
            </a:endParaRPr>
          </a:p>
          <a:p>
            <a:pPr marL="342900" indent="-342900">
              <a:buFont typeface="Arial" panose="020B0604020202020204" pitchFamily="34" charset="0"/>
              <a:buChar char="•"/>
            </a:pPr>
            <a:r>
              <a:rPr lang="en-US" sz="2400" dirty="0">
                <a:latin typeface="+mj-lt"/>
              </a:rPr>
              <a:t>We have a </a:t>
            </a:r>
            <a:r>
              <a:rPr lang="en-US" sz="2400" dirty="0" err="1">
                <a:latin typeface="+mj-lt"/>
              </a:rPr>
              <a:t>Godel</a:t>
            </a:r>
            <a:r>
              <a:rPr lang="en-US" sz="2400" dirty="0">
                <a:latin typeface="+mj-lt"/>
              </a:rPr>
              <a:t> sentence G? that says of itself that G? is not provable in </a:t>
            </a:r>
            <a:r>
              <a:rPr lang="en-US" sz="2400" b="1" dirty="0">
                <a:solidFill>
                  <a:srgbClr val="FF0000"/>
                </a:solidFill>
                <a:latin typeface="+mj-lt"/>
              </a:rPr>
              <a:t>coda</a:t>
            </a:r>
            <a:r>
              <a:rPr lang="en-US" sz="2400" dirty="0">
                <a:latin typeface="+mj-lt"/>
              </a:rPr>
              <a:t>.</a:t>
            </a:r>
          </a:p>
          <a:p>
            <a:pPr marL="342900" indent="-342900">
              <a:buFont typeface="Arial" panose="020B0604020202020204" pitchFamily="34" charset="0"/>
              <a:buChar char="•"/>
            </a:pPr>
            <a:r>
              <a:rPr lang="en-US" sz="2400" dirty="0">
                <a:latin typeface="+mj-lt"/>
              </a:rPr>
              <a:t>We assume that </a:t>
            </a:r>
            <a:r>
              <a:rPr lang="en-US" sz="2400" b="1" dirty="0">
                <a:solidFill>
                  <a:srgbClr val="FF0000"/>
                </a:solidFill>
                <a:latin typeface="+mj-lt"/>
              </a:rPr>
              <a:t>coda</a:t>
            </a:r>
            <a:r>
              <a:rPr lang="en-US" sz="2400" dirty="0">
                <a:latin typeface="+mj-lt"/>
              </a:rPr>
              <a:t> is consistent, meaning that a proved sentence in coda is actually true.</a:t>
            </a:r>
          </a:p>
          <a:p>
            <a:pPr marL="342900" indent="-342900">
              <a:buFont typeface="Arial" panose="020B0604020202020204" pitchFamily="34" charset="0"/>
              <a:buChar char="•"/>
            </a:pPr>
            <a:endParaRPr lang="en-US" sz="2400" dirty="0">
              <a:latin typeface="+mj-lt"/>
            </a:endParaRPr>
          </a:p>
          <a:p>
            <a:r>
              <a:rPr lang="en-US" sz="2400" dirty="0">
                <a:latin typeface="+mj-lt"/>
              </a:rPr>
              <a:t>Reasoning outside of PA in human Platonic logic…</a:t>
            </a:r>
          </a:p>
          <a:p>
            <a:endParaRPr lang="en-US" sz="2400" dirty="0">
              <a:latin typeface="+mj-lt"/>
            </a:endParaRPr>
          </a:p>
          <a:p>
            <a:pPr marL="457200" indent="-457200">
              <a:buAutoNum type="arabicPeriod"/>
            </a:pPr>
            <a:r>
              <a:rPr lang="en-US" sz="2400" dirty="0">
                <a:latin typeface="+mj-lt"/>
              </a:rPr>
              <a:t>Suppose that G? is false.  </a:t>
            </a:r>
          </a:p>
          <a:p>
            <a:pPr marL="457200" indent="-457200">
              <a:buAutoNum type="arabicPeriod"/>
            </a:pPr>
            <a:r>
              <a:rPr lang="en-US" sz="2400" dirty="0">
                <a:latin typeface="+mj-lt"/>
              </a:rPr>
              <a:t>Then G? is provable in coda.</a:t>
            </a:r>
          </a:p>
          <a:p>
            <a:pPr marL="457200" indent="-457200">
              <a:buAutoNum type="arabicPeriod"/>
            </a:pPr>
            <a:r>
              <a:rPr lang="en-US" sz="2400" dirty="0">
                <a:latin typeface="+mj-lt"/>
              </a:rPr>
              <a:t>But then G? is false, since it says that it’s not provable. =&gt;&lt;=</a:t>
            </a:r>
          </a:p>
          <a:p>
            <a:pPr marL="457200" indent="-457200">
              <a:buAutoNum type="arabicPeriod"/>
            </a:pPr>
            <a:r>
              <a:rPr lang="en-US" sz="2400" dirty="0">
                <a:latin typeface="+mj-lt"/>
              </a:rPr>
              <a:t>Therefore, G? is true.</a:t>
            </a:r>
          </a:p>
          <a:p>
            <a:pPr marL="457200" indent="-457200">
              <a:buAutoNum type="arabicPeriod"/>
            </a:pPr>
            <a:endParaRPr lang="en-US" sz="2400" dirty="0">
              <a:latin typeface="+mj-lt"/>
            </a:endParaRPr>
          </a:p>
          <a:p>
            <a:r>
              <a:rPr lang="en-US" sz="2400" dirty="0">
                <a:latin typeface="+mj-lt"/>
              </a:rPr>
              <a:t>Thus, we G? is true and G? is not provable within </a:t>
            </a:r>
            <a:r>
              <a:rPr lang="en-US" sz="2400" b="1" dirty="0">
                <a:solidFill>
                  <a:srgbClr val="FF0000"/>
                </a:solidFill>
                <a:latin typeface="+mj-lt"/>
              </a:rPr>
              <a:t>coda</a:t>
            </a:r>
            <a:r>
              <a:rPr lang="en-US" sz="2400" dirty="0">
                <a:latin typeface="+mj-lt"/>
              </a:rPr>
              <a:t>.</a:t>
            </a:r>
          </a:p>
        </p:txBody>
      </p:sp>
    </p:spTree>
    <p:extLst>
      <p:ext uri="{BB962C8B-B14F-4D97-AF65-F5344CB8AC3E}">
        <p14:creationId xmlns:p14="http://schemas.microsoft.com/office/powerpoint/2010/main" val="37491929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E9FAFF-CDB1-6E42-923F-8EC44EC79850}"/>
              </a:ext>
            </a:extLst>
          </p:cNvPr>
          <p:cNvPicPr>
            <a:picLocks noChangeAspect="1"/>
          </p:cNvPicPr>
          <p:nvPr/>
        </p:nvPicPr>
        <p:blipFill>
          <a:blip r:embed="rId2"/>
          <a:stretch>
            <a:fillRect/>
          </a:stretch>
        </p:blipFill>
        <p:spPr>
          <a:xfrm>
            <a:off x="718457" y="2319823"/>
            <a:ext cx="10350500" cy="2628900"/>
          </a:xfrm>
          <a:prstGeom prst="rect">
            <a:avLst/>
          </a:prstGeom>
        </p:spPr>
      </p:pic>
      <p:sp>
        <p:nvSpPr>
          <p:cNvPr id="6" name="TextBox 5">
            <a:extLst>
              <a:ext uri="{FF2B5EF4-FFF2-40B4-BE49-F238E27FC236}">
                <a16:creationId xmlns:a16="http://schemas.microsoft.com/office/drawing/2014/main" id="{ADDB4C66-3D01-0D48-9EA5-EA86EC8C5FA3}"/>
              </a:ext>
            </a:extLst>
          </p:cNvPr>
          <p:cNvSpPr txBox="1"/>
          <p:nvPr/>
        </p:nvSpPr>
        <p:spPr>
          <a:xfrm>
            <a:off x="718457" y="457199"/>
            <a:ext cx="11019453" cy="1477328"/>
          </a:xfrm>
          <a:prstGeom prst="rect">
            <a:avLst/>
          </a:prstGeom>
          <a:noFill/>
        </p:spPr>
        <p:txBody>
          <a:bodyPr wrap="square" rtlCol="0">
            <a:spAutoFit/>
          </a:bodyPr>
          <a:lstStyle/>
          <a:p>
            <a:r>
              <a:rPr lang="en-US" dirty="0">
                <a:latin typeface="+mj-lt"/>
              </a:rPr>
              <a:t>In coda, data G? is provable if and only if it is true in the sense of being equal to empty data.  This means that </a:t>
            </a:r>
          </a:p>
          <a:p>
            <a:endParaRPr lang="en-US" dirty="0">
              <a:latin typeface="+mj-lt"/>
            </a:endParaRPr>
          </a:p>
          <a:p>
            <a:r>
              <a:rPr lang="en-US" dirty="0">
                <a:latin typeface="+mj-lt"/>
              </a:rPr>
              <a:t>let G? : not : G? </a:t>
            </a:r>
          </a:p>
          <a:p>
            <a:endParaRPr lang="en-US" dirty="0">
              <a:latin typeface="+mj-lt"/>
            </a:endParaRPr>
          </a:p>
          <a:p>
            <a:r>
              <a:rPr lang="en-US" dirty="0">
                <a:latin typeface="+mj-lt"/>
              </a:rPr>
              <a:t>G? is true if it is not provable.</a:t>
            </a:r>
          </a:p>
        </p:txBody>
      </p:sp>
      <p:sp>
        <p:nvSpPr>
          <p:cNvPr id="7" name="TextBox 6">
            <a:extLst>
              <a:ext uri="{FF2B5EF4-FFF2-40B4-BE49-F238E27FC236}">
                <a16:creationId xmlns:a16="http://schemas.microsoft.com/office/drawing/2014/main" id="{04699B41-0402-1D4E-8A9B-0EA61946B838}"/>
              </a:ext>
            </a:extLst>
          </p:cNvPr>
          <p:cNvSpPr txBox="1"/>
          <p:nvPr/>
        </p:nvSpPr>
        <p:spPr>
          <a:xfrm>
            <a:off x="718457" y="5162938"/>
            <a:ext cx="11019453" cy="369332"/>
          </a:xfrm>
          <a:prstGeom prst="rect">
            <a:avLst/>
          </a:prstGeom>
          <a:noFill/>
        </p:spPr>
        <p:txBody>
          <a:bodyPr wrap="square" rtlCol="0">
            <a:spAutoFit/>
          </a:bodyPr>
          <a:lstStyle/>
          <a:p>
            <a:r>
              <a:rPr lang="en-US" dirty="0">
                <a:latin typeface="+mj-lt"/>
              </a:rPr>
              <a:t>This is clearly undecidable data in the coda sense. </a:t>
            </a:r>
          </a:p>
        </p:txBody>
      </p:sp>
    </p:spTree>
    <p:extLst>
      <p:ext uri="{BB962C8B-B14F-4D97-AF65-F5344CB8AC3E}">
        <p14:creationId xmlns:p14="http://schemas.microsoft.com/office/powerpoint/2010/main" val="151867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370A761-41CD-CD4F-87CA-C3658451C8FA}"/>
                  </a:ext>
                </a:extLst>
              </p:cNvPr>
              <p:cNvSpPr txBox="1"/>
              <p:nvPr/>
            </p:nvSpPr>
            <p:spPr>
              <a:xfrm>
                <a:off x="3137246" y="459821"/>
                <a:ext cx="6746983" cy="1815882"/>
              </a:xfrm>
              <a:prstGeom prst="rect">
                <a:avLst/>
              </a:prstGeom>
              <a:noFill/>
            </p:spPr>
            <p:txBody>
              <a:bodyPr wrap="square" rtlCol="0">
                <a:spAutoFit/>
              </a:bodyPr>
              <a:lstStyle/>
              <a:p>
                <a:r>
                  <a:rPr lang="en-US" sz="2800" b="1" dirty="0">
                    <a:solidFill>
                      <a:srgbClr val="FF0000"/>
                    </a:solidFill>
                    <a:latin typeface="+mj-lt"/>
                  </a:rPr>
                  <a:t>true, false, proposition, predicate</a:t>
                </a:r>
              </a:p>
              <a:p>
                <a:pPr/>
                <a14:m>
                  <m:oMathPara xmlns:m="http://schemas.openxmlformats.org/officeDocument/2006/math">
                    <m:oMathParaPr>
                      <m:jc m:val="left"/>
                    </m:oMathParaPr>
                    <m:oMath xmlns:m="http://schemas.openxmlformats.org/officeDocument/2006/math">
                      <m:r>
                        <a:rPr lang="en-US" sz="2800" i="1">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m:t>
                      </m:r>
                    </m:oMath>
                  </m:oMathPara>
                </a14:m>
                <a:endParaRPr lang="en-US" sz="2800" dirty="0">
                  <a:latin typeface="+mj-lt"/>
                </a:endParaRPr>
              </a:p>
              <a:p>
                <a:pPr/>
                <a14:m>
                  <m:oMathPara xmlns:m="http://schemas.openxmlformats.org/officeDocument/2006/math">
                    <m:oMathParaPr>
                      <m:jc m:val="left"/>
                    </m:oMathParaPr>
                    <m:oMath xmlns:m="http://schemas.openxmlformats.org/officeDocument/2006/math">
                      <m:r>
                        <a:rPr lang="en-US" sz="2800" i="1" smtClean="0">
                          <a:latin typeface="Cambria Math" panose="02040503050406030204" pitchFamily="18" charset="0"/>
                          <a:ea typeface="Cambria Math" panose="02040503050406030204" pitchFamily="18" charset="0"/>
                        </a:rPr>
                        <m:t>𝜖</m:t>
                      </m:r>
                    </m:oMath>
                  </m:oMathPara>
                </a14:m>
                <a:endParaRPr lang="en-US" sz="2800" dirty="0">
                  <a:latin typeface="+mj-lt"/>
                </a:endParaRPr>
              </a:p>
              <a:p>
                <a:r>
                  <a:rPr lang="en-US" sz="2800" dirty="0">
                    <a:latin typeface="+mj-lt"/>
                  </a:rPr>
                  <a:t>10 axioms in ZFC</a:t>
                </a:r>
              </a:p>
            </p:txBody>
          </p:sp>
        </mc:Choice>
        <mc:Fallback xmlns="">
          <p:sp>
            <p:nvSpPr>
              <p:cNvPr id="7" name="TextBox 6">
                <a:extLst>
                  <a:ext uri="{FF2B5EF4-FFF2-40B4-BE49-F238E27FC236}">
                    <a16:creationId xmlns:a16="http://schemas.microsoft.com/office/drawing/2014/main" id="{2370A761-41CD-CD4F-87CA-C3658451C8FA}"/>
                  </a:ext>
                </a:extLst>
              </p:cNvPr>
              <p:cNvSpPr txBox="1">
                <a:spLocks noRot="1" noChangeAspect="1" noMove="1" noResize="1" noEditPoints="1" noAdjustHandles="1" noChangeArrowheads="1" noChangeShapeType="1" noTextEdit="1"/>
              </p:cNvSpPr>
              <p:nvPr/>
            </p:nvSpPr>
            <p:spPr>
              <a:xfrm>
                <a:off x="3137246" y="459821"/>
                <a:ext cx="6746983" cy="1815882"/>
              </a:xfrm>
              <a:prstGeom prst="rect">
                <a:avLst/>
              </a:prstGeom>
              <a:blipFill>
                <a:blip r:embed="rId2"/>
                <a:stretch>
                  <a:fillRect l="-1692" t="-3497" b="-8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B16C131-2B56-0843-9B1F-7C2A45D4A4C5}"/>
                  </a:ext>
                </a:extLst>
              </p:cNvPr>
              <p:cNvSpPr txBox="1"/>
              <p:nvPr/>
            </p:nvSpPr>
            <p:spPr>
              <a:xfrm>
                <a:off x="3137245" y="2857432"/>
                <a:ext cx="6746983" cy="1815882"/>
              </a:xfrm>
              <a:prstGeom prst="rect">
                <a:avLst/>
              </a:prstGeom>
              <a:noFill/>
            </p:spPr>
            <p:txBody>
              <a:bodyPr wrap="square" rtlCol="0">
                <a:spAutoFit/>
              </a:bodyPr>
              <a:lstStyle/>
              <a:p>
                <a:r>
                  <a:rPr lang="en-US" sz="2800" b="1" dirty="0">
                    <a:solidFill>
                      <a:srgbClr val="FF0000"/>
                    </a:solidFill>
                    <a:latin typeface="+mj-lt"/>
                  </a:rPr>
                  <a:t>type, term </a:t>
                </a:r>
              </a:p>
              <a:p>
                <a:pPr/>
                <a14:m>
                  <m:oMathPara xmlns:m="http://schemas.openxmlformats.org/officeDocument/2006/math">
                    <m:oMathParaPr>
                      <m:jc m:val="left"/>
                    </m:oMathParaPr>
                    <m:oMath xmlns:m="http://schemas.openxmlformats.org/officeDocument/2006/math">
                      <m:r>
                        <m:rPr>
                          <m:sty m:val="p"/>
                        </m:rPr>
                        <a:rPr lang="el-GR" sz="2800" i="1" smtClean="0">
                          <a:latin typeface="Cambria Math" panose="02040503050406030204" pitchFamily="18" charset="0"/>
                          <a:ea typeface="Cambria Math" panose="02040503050406030204" pitchFamily="18" charset="0"/>
                        </a:rPr>
                        <m:t>Γ</m:t>
                      </m:r>
                      <m:r>
                        <a:rPr lang="en-US" sz="2800" b="0" i="1" smtClean="0">
                          <a:latin typeface="Cambria Math" panose="02040503050406030204" pitchFamily="18" charset="0"/>
                          <a:ea typeface="Cambria Math" panose="02040503050406030204" pitchFamily="18" charset="0"/>
                        </a:rPr>
                        <m:t> ⊢  : × </m:t>
                      </m:r>
                      <m:r>
                        <a:rPr lang="en-US" sz="2800" b="0" i="1" smtClean="0">
                          <a:latin typeface="Cambria Math" panose="02040503050406030204" pitchFamily="18" charset="0"/>
                          <a:ea typeface="Cambria Math" panose="02040503050406030204" pitchFamily="18" charset="0"/>
                        </a:rPr>
                        <m:t>𝜆</m:t>
                      </m:r>
                      <m:r>
                        <a:rPr lang="en-US" sz="2800" b="0" i="1" smtClean="0">
                          <a:latin typeface="Cambria Math" panose="02040503050406030204" pitchFamily="18" charset="0"/>
                          <a:ea typeface="Cambria Math" panose="02040503050406030204" pitchFamily="18" charset="0"/>
                        </a:rPr>
                        <m:t>→</m:t>
                      </m:r>
                    </m:oMath>
                  </m:oMathPara>
                </a14:m>
                <a:endParaRPr lang="en-US" sz="2800" dirty="0">
                  <a:latin typeface="+mj-lt"/>
                </a:endParaRPr>
              </a:p>
              <a:p>
                <a:r>
                  <a:rPr lang="en-US" sz="2800" dirty="0">
                    <a:latin typeface="+mj-lt"/>
                  </a:rPr>
                  <a:t>a) Formation rules, b) introduction rules, c) elimination rules, d) computation rules</a:t>
                </a:r>
              </a:p>
            </p:txBody>
          </p:sp>
        </mc:Choice>
        <mc:Fallback xmlns="">
          <p:sp>
            <p:nvSpPr>
              <p:cNvPr id="9" name="TextBox 8">
                <a:extLst>
                  <a:ext uri="{FF2B5EF4-FFF2-40B4-BE49-F238E27FC236}">
                    <a16:creationId xmlns:a16="http://schemas.microsoft.com/office/drawing/2014/main" id="{0B16C131-2B56-0843-9B1F-7C2A45D4A4C5}"/>
                  </a:ext>
                </a:extLst>
              </p:cNvPr>
              <p:cNvSpPr txBox="1">
                <a:spLocks noRot="1" noChangeAspect="1" noMove="1" noResize="1" noEditPoints="1" noAdjustHandles="1" noChangeArrowheads="1" noChangeShapeType="1" noTextEdit="1"/>
              </p:cNvSpPr>
              <p:nvPr/>
            </p:nvSpPr>
            <p:spPr>
              <a:xfrm>
                <a:off x="3137245" y="2857432"/>
                <a:ext cx="6746983" cy="1815882"/>
              </a:xfrm>
              <a:prstGeom prst="rect">
                <a:avLst/>
              </a:prstGeom>
              <a:blipFill>
                <a:blip r:embed="rId3"/>
                <a:stretch>
                  <a:fillRect l="-1692"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5E2C27-0BA3-DE4E-99AD-D59FFD57DD80}"/>
              </a:ext>
            </a:extLst>
          </p:cNvPr>
          <p:cNvSpPr txBox="1"/>
          <p:nvPr/>
        </p:nvSpPr>
        <p:spPr>
          <a:xfrm>
            <a:off x="444500" y="582932"/>
            <a:ext cx="2298700" cy="1569660"/>
          </a:xfrm>
          <a:prstGeom prst="rect">
            <a:avLst/>
          </a:prstGeom>
          <a:noFill/>
        </p:spPr>
        <p:txBody>
          <a:bodyPr wrap="square" rtlCol="0">
            <a:spAutoFit/>
          </a:bodyPr>
          <a:lstStyle/>
          <a:p>
            <a:r>
              <a:rPr lang="en-US" sz="2400" dirty="0">
                <a:latin typeface="+mj-lt"/>
              </a:rPr>
              <a:t>Predicate logic with </a:t>
            </a:r>
            <a:r>
              <a:rPr lang="en-US" sz="2400" dirty="0" err="1">
                <a:latin typeface="+mj-lt"/>
              </a:rPr>
              <a:t>Zermelo</a:t>
            </a:r>
            <a:r>
              <a:rPr lang="en-US" sz="2400" dirty="0">
                <a:latin typeface="+mj-lt"/>
              </a:rPr>
              <a:t>-Fraenkel Set Theory</a:t>
            </a:r>
          </a:p>
        </p:txBody>
      </p:sp>
      <p:sp>
        <p:nvSpPr>
          <p:cNvPr id="13" name="TextBox 12">
            <a:extLst>
              <a:ext uri="{FF2B5EF4-FFF2-40B4-BE49-F238E27FC236}">
                <a16:creationId xmlns:a16="http://schemas.microsoft.com/office/drawing/2014/main" id="{20592901-A4A6-2C40-A756-69D90AC86E99}"/>
              </a:ext>
            </a:extLst>
          </p:cNvPr>
          <p:cNvSpPr txBox="1"/>
          <p:nvPr/>
        </p:nvSpPr>
        <p:spPr>
          <a:xfrm>
            <a:off x="444500" y="3165208"/>
            <a:ext cx="2298700" cy="1200329"/>
          </a:xfrm>
          <a:prstGeom prst="rect">
            <a:avLst/>
          </a:prstGeom>
          <a:noFill/>
        </p:spPr>
        <p:txBody>
          <a:bodyPr wrap="square" rtlCol="0">
            <a:spAutoFit/>
          </a:bodyPr>
          <a:lstStyle/>
          <a:p>
            <a:r>
              <a:rPr lang="en-US" sz="2400" dirty="0">
                <a:latin typeface="+mj-lt"/>
              </a:rPr>
              <a:t>Dependent type theories: Martin-</a:t>
            </a:r>
            <a:r>
              <a:rPr lang="en-US" sz="2400" dirty="0" err="1">
                <a:latin typeface="+mj-lt"/>
              </a:rPr>
              <a:t>Lof</a:t>
            </a:r>
            <a:r>
              <a:rPr lang="en-US" sz="2400" dirty="0">
                <a:latin typeface="+mj-lt"/>
              </a:rPr>
              <a:t>, CIC, HOTT,…</a:t>
            </a:r>
          </a:p>
        </p:txBody>
      </p:sp>
      <p:sp>
        <p:nvSpPr>
          <p:cNvPr id="15" name="TextBox 14">
            <a:extLst>
              <a:ext uri="{FF2B5EF4-FFF2-40B4-BE49-F238E27FC236}">
                <a16:creationId xmlns:a16="http://schemas.microsoft.com/office/drawing/2014/main" id="{525F3801-81CE-DA46-A44B-651D2A9BEAB7}"/>
              </a:ext>
            </a:extLst>
          </p:cNvPr>
          <p:cNvSpPr txBox="1"/>
          <p:nvPr/>
        </p:nvSpPr>
        <p:spPr>
          <a:xfrm>
            <a:off x="7972878" y="1490873"/>
            <a:ext cx="3822700" cy="1569660"/>
          </a:xfrm>
          <a:prstGeom prst="rect">
            <a:avLst/>
          </a:prstGeom>
          <a:noFill/>
        </p:spPr>
        <p:txBody>
          <a:bodyPr wrap="square" rtlCol="0">
            <a:spAutoFit/>
          </a:bodyPr>
          <a:lstStyle/>
          <a:p>
            <a:r>
              <a:rPr lang="en-US" sz="2400" dirty="0"/>
              <a:t>Any system of reasoning must have terms which are understood before the first definition.</a:t>
            </a:r>
          </a:p>
        </p:txBody>
      </p:sp>
      <p:sp>
        <p:nvSpPr>
          <p:cNvPr id="25" name="Freeform 24">
            <a:extLst>
              <a:ext uri="{FF2B5EF4-FFF2-40B4-BE49-F238E27FC236}">
                <a16:creationId xmlns:a16="http://schemas.microsoft.com/office/drawing/2014/main" id="{534DDCF6-581F-6A47-A7CA-EE7CB926460B}"/>
              </a:ext>
            </a:extLst>
          </p:cNvPr>
          <p:cNvSpPr/>
          <p:nvPr/>
        </p:nvSpPr>
        <p:spPr>
          <a:xfrm>
            <a:off x="8178800" y="720111"/>
            <a:ext cx="1066800" cy="803889"/>
          </a:xfrm>
          <a:custGeom>
            <a:avLst/>
            <a:gdLst>
              <a:gd name="connsiteX0" fmla="*/ 0 w 1066800"/>
              <a:gd name="connsiteY0" fmla="*/ 3789 h 803889"/>
              <a:gd name="connsiteX1" fmla="*/ 584200 w 1066800"/>
              <a:gd name="connsiteY1" fmla="*/ 29189 h 803889"/>
              <a:gd name="connsiteX2" fmla="*/ 876300 w 1066800"/>
              <a:gd name="connsiteY2" fmla="*/ 219689 h 803889"/>
              <a:gd name="connsiteX3" fmla="*/ 1016000 w 1066800"/>
              <a:gd name="connsiteY3" fmla="*/ 537189 h 803889"/>
              <a:gd name="connsiteX4" fmla="*/ 1066800 w 1066800"/>
              <a:gd name="connsiteY4" fmla="*/ 803889 h 803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6800" h="803889">
                <a:moveTo>
                  <a:pt x="0" y="3789"/>
                </a:moveTo>
                <a:cubicBezTo>
                  <a:pt x="219075" y="-1503"/>
                  <a:pt x="438150" y="-6794"/>
                  <a:pt x="584200" y="29189"/>
                </a:cubicBezTo>
                <a:cubicBezTo>
                  <a:pt x="730250" y="65172"/>
                  <a:pt x="804333" y="135022"/>
                  <a:pt x="876300" y="219689"/>
                </a:cubicBezTo>
                <a:cubicBezTo>
                  <a:pt x="948267" y="304356"/>
                  <a:pt x="984250" y="439822"/>
                  <a:pt x="1016000" y="537189"/>
                </a:cubicBezTo>
                <a:cubicBezTo>
                  <a:pt x="1047750" y="634556"/>
                  <a:pt x="1057275" y="719222"/>
                  <a:pt x="1066800" y="803889"/>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6A5AA8F0-D22E-7149-9825-2FF07B667B60}"/>
              </a:ext>
            </a:extLst>
          </p:cNvPr>
          <p:cNvSpPr/>
          <p:nvPr/>
        </p:nvSpPr>
        <p:spPr>
          <a:xfrm>
            <a:off x="4978400" y="2844800"/>
            <a:ext cx="2946400" cy="348051"/>
          </a:xfrm>
          <a:custGeom>
            <a:avLst/>
            <a:gdLst>
              <a:gd name="connsiteX0" fmla="*/ 0 w 2946400"/>
              <a:gd name="connsiteY0" fmla="*/ 317500 h 348051"/>
              <a:gd name="connsiteX1" fmla="*/ 1892300 w 2946400"/>
              <a:gd name="connsiteY1" fmla="*/ 317500 h 348051"/>
              <a:gd name="connsiteX2" fmla="*/ 2946400 w 2946400"/>
              <a:gd name="connsiteY2" fmla="*/ 0 h 348051"/>
            </a:gdLst>
            <a:ahLst/>
            <a:cxnLst>
              <a:cxn ang="0">
                <a:pos x="connsiteX0" y="connsiteY0"/>
              </a:cxn>
              <a:cxn ang="0">
                <a:pos x="connsiteX1" y="connsiteY1"/>
              </a:cxn>
              <a:cxn ang="0">
                <a:pos x="connsiteX2" y="connsiteY2"/>
              </a:cxn>
            </a:cxnLst>
            <a:rect l="l" t="t" r="r" b="b"/>
            <a:pathLst>
              <a:path w="2946400" h="348051">
                <a:moveTo>
                  <a:pt x="0" y="317500"/>
                </a:moveTo>
                <a:cubicBezTo>
                  <a:pt x="700616" y="343958"/>
                  <a:pt x="1401233" y="370417"/>
                  <a:pt x="1892300" y="317500"/>
                </a:cubicBezTo>
                <a:cubicBezTo>
                  <a:pt x="2383367" y="264583"/>
                  <a:pt x="2664883" y="132291"/>
                  <a:pt x="2946400" y="0"/>
                </a:cubicBezTo>
              </a:path>
            </a:pathLst>
          </a:custGeom>
          <a:noFill/>
          <a:ln>
            <a:head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7147AF-7719-FF43-99FF-49BC21A389B1}"/>
                  </a:ext>
                </a:extLst>
              </p:cNvPr>
              <p:cNvSpPr txBox="1"/>
              <p:nvPr/>
            </p:nvSpPr>
            <p:spPr>
              <a:xfrm>
                <a:off x="3078108" y="4916032"/>
                <a:ext cx="6746983" cy="1384995"/>
              </a:xfrm>
              <a:prstGeom prst="rect">
                <a:avLst/>
              </a:prstGeom>
              <a:noFill/>
            </p:spPr>
            <p:txBody>
              <a:bodyPr wrap="square" rtlCol="0">
                <a:spAutoFit/>
              </a:bodyPr>
              <a:lstStyle/>
              <a:p>
                <a:r>
                  <a:rPr lang="en-US" sz="2800" b="1" dirty="0">
                    <a:solidFill>
                      <a:srgbClr val="FF0000"/>
                    </a:solidFill>
                    <a:latin typeface="+mj-lt"/>
                  </a:rPr>
                  <a:t>finite sequence </a:t>
                </a:r>
              </a:p>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ea typeface="Cambria Math" panose="02040503050406030204" pitchFamily="18" charset="0"/>
                        </a:rPr>
                        <m:t>: </m:t>
                      </m:r>
                    </m:oMath>
                  </m:oMathPara>
                </a14:m>
                <a:endParaRPr lang="en-US" sz="2800" dirty="0">
                  <a:latin typeface="+mj-lt"/>
                </a:endParaRPr>
              </a:p>
              <a:p>
                <a:r>
                  <a:rPr lang="en-US" sz="2800" dirty="0">
                    <a:latin typeface="+mj-lt"/>
                  </a:rPr>
                  <a:t>Axiom of definition</a:t>
                </a:r>
              </a:p>
            </p:txBody>
          </p:sp>
        </mc:Choice>
        <mc:Fallback xmlns="">
          <p:sp>
            <p:nvSpPr>
              <p:cNvPr id="22" name="TextBox 21">
                <a:extLst>
                  <a:ext uri="{FF2B5EF4-FFF2-40B4-BE49-F238E27FC236}">
                    <a16:creationId xmlns:a16="http://schemas.microsoft.com/office/drawing/2014/main" id="{727147AF-7719-FF43-99FF-49BC21A389B1}"/>
                  </a:ext>
                </a:extLst>
              </p:cNvPr>
              <p:cNvSpPr txBox="1">
                <a:spLocks noRot="1" noChangeAspect="1" noMove="1" noResize="1" noEditPoints="1" noAdjustHandles="1" noChangeArrowheads="1" noChangeShapeType="1" noTextEdit="1"/>
              </p:cNvSpPr>
              <p:nvPr/>
            </p:nvSpPr>
            <p:spPr>
              <a:xfrm>
                <a:off x="3078108" y="4916032"/>
                <a:ext cx="6746983" cy="1384995"/>
              </a:xfrm>
              <a:prstGeom prst="rect">
                <a:avLst/>
              </a:prstGeom>
              <a:blipFill>
                <a:blip r:embed="rId4"/>
                <a:stretch>
                  <a:fillRect l="-1689" t="-3636" b="-10000"/>
                </a:stretch>
              </a:blipFill>
            </p:spPr>
            <p:txBody>
              <a:bodyPr/>
              <a:lstStyle/>
              <a:p>
                <a:r>
                  <a:rPr lang="en-US">
                    <a:noFill/>
                  </a:rPr>
                  <a:t> </a:t>
                </a:r>
              </a:p>
            </p:txBody>
          </p:sp>
        </mc:Fallback>
      </mc:AlternateContent>
      <p:sp>
        <p:nvSpPr>
          <p:cNvPr id="2" name="Freeform 1">
            <a:extLst>
              <a:ext uri="{FF2B5EF4-FFF2-40B4-BE49-F238E27FC236}">
                <a16:creationId xmlns:a16="http://schemas.microsoft.com/office/drawing/2014/main" id="{1E419966-694C-074A-B223-09BFC7956D1F}"/>
              </a:ext>
            </a:extLst>
          </p:cNvPr>
          <p:cNvSpPr/>
          <p:nvPr/>
        </p:nvSpPr>
        <p:spPr>
          <a:xfrm>
            <a:off x="5664200" y="2781300"/>
            <a:ext cx="4837882" cy="2425700"/>
          </a:xfrm>
          <a:custGeom>
            <a:avLst/>
            <a:gdLst>
              <a:gd name="connsiteX0" fmla="*/ 4749800 w 4837882"/>
              <a:gd name="connsiteY0" fmla="*/ 0 h 2425700"/>
              <a:gd name="connsiteX1" fmla="*/ 4737100 w 4837882"/>
              <a:gd name="connsiteY1" fmla="*/ 1524000 h 2425700"/>
              <a:gd name="connsiteX2" fmla="*/ 3733800 w 4837882"/>
              <a:gd name="connsiteY2" fmla="*/ 2273300 h 2425700"/>
              <a:gd name="connsiteX3" fmla="*/ 1701800 w 4837882"/>
              <a:gd name="connsiteY3" fmla="*/ 2400300 h 2425700"/>
              <a:gd name="connsiteX4" fmla="*/ 0 w 4837882"/>
              <a:gd name="connsiteY4" fmla="*/ 2425700 h 2425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7882" h="2425700">
                <a:moveTo>
                  <a:pt x="4749800" y="0"/>
                </a:moveTo>
                <a:cubicBezTo>
                  <a:pt x="4828116" y="572558"/>
                  <a:pt x="4906433" y="1145117"/>
                  <a:pt x="4737100" y="1524000"/>
                </a:cubicBezTo>
                <a:cubicBezTo>
                  <a:pt x="4567767" y="1902883"/>
                  <a:pt x="4239683" y="2127250"/>
                  <a:pt x="3733800" y="2273300"/>
                </a:cubicBezTo>
                <a:cubicBezTo>
                  <a:pt x="3227917" y="2419350"/>
                  <a:pt x="2324100" y="2374900"/>
                  <a:pt x="1701800" y="2400300"/>
                </a:cubicBezTo>
                <a:cubicBezTo>
                  <a:pt x="1079500" y="2425700"/>
                  <a:pt x="539750" y="2425700"/>
                  <a:pt x="0" y="242570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n 22">
            <a:extLst>
              <a:ext uri="{FF2B5EF4-FFF2-40B4-BE49-F238E27FC236}">
                <a16:creationId xmlns:a16="http://schemas.microsoft.com/office/drawing/2014/main" id="{A1A9875F-F253-2347-ADAD-EA777C51FB74}"/>
              </a:ext>
            </a:extLst>
          </p:cNvPr>
          <p:cNvSpPr/>
          <p:nvPr/>
        </p:nvSpPr>
        <p:spPr>
          <a:xfrm>
            <a:off x="278770" y="4562102"/>
            <a:ext cx="2516450" cy="2183767"/>
          </a:xfrm>
          <a:prstGeom prst="su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FA18315C-3382-5743-B995-F80207A3C83D}"/>
              </a:ext>
            </a:extLst>
          </p:cNvPr>
          <p:cNvSpPr txBox="1"/>
          <p:nvPr/>
        </p:nvSpPr>
        <p:spPr>
          <a:xfrm>
            <a:off x="913489" y="5256563"/>
            <a:ext cx="1315692" cy="769441"/>
          </a:xfrm>
          <a:prstGeom prst="rect">
            <a:avLst/>
          </a:prstGeom>
          <a:noFill/>
        </p:spPr>
        <p:txBody>
          <a:bodyPr wrap="square" rtlCol="0">
            <a:spAutoFit/>
          </a:bodyPr>
          <a:lstStyle/>
          <a:p>
            <a:r>
              <a:rPr lang="en-US" sz="4400" dirty="0">
                <a:latin typeface="+mj-lt"/>
              </a:rPr>
              <a:t>coda</a:t>
            </a:r>
            <a:r>
              <a:rPr lang="en-US" sz="3200" dirty="0">
                <a:latin typeface="+mj-lt"/>
              </a:rPr>
              <a:t> </a:t>
            </a:r>
          </a:p>
        </p:txBody>
      </p:sp>
    </p:spTree>
    <p:extLst>
      <p:ext uri="{BB962C8B-B14F-4D97-AF65-F5344CB8AC3E}">
        <p14:creationId xmlns:p14="http://schemas.microsoft.com/office/powerpoint/2010/main" val="329919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B815895-75EF-EF4C-951C-430CF7D09D43}"/>
              </a:ext>
            </a:extLst>
          </p:cNvPr>
          <p:cNvSpPr txBox="1"/>
          <p:nvPr/>
        </p:nvSpPr>
        <p:spPr>
          <a:xfrm>
            <a:off x="623455" y="737154"/>
            <a:ext cx="10185715" cy="954107"/>
          </a:xfrm>
          <a:prstGeom prst="rect">
            <a:avLst/>
          </a:prstGeom>
          <a:noFill/>
        </p:spPr>
        <p:txBody>
          <a:bodyPr wrap="square" rtlCol="0">
            <a:spAutoFit/>
          </a:bodyPr>
          <a:lstStyle/>
          <a:p>
            <a:pPr marL="514350" indent="-514350">
              <a:buFont typeface="+mj-lt"/>
              <a:buAutoNum type="alphaLcParenR"/>
            </a:pPr>
            <a:r>
              <a:rPr lang="en-US" sz="2800" dirty="0">
                <a:latin typeface="+mj-lt"/>
              </a:rPr>
              <a:t>A </a:t>
            </a:r>
            <a:r>
              <a:rPr lang="en-US" sz="2800" b="1" dirty="0">
                <a:solidFill>
                  <a:srgbClr val="0070C0"/>
                </a:solidFill>
                <a:latin typeface="+mj-lt"/>
              </a:rPr>
              <a:t>data</a:t>
            </a:r>
            <a:r>
              <a:rPr lang="en-US" sz="2800" b="1" dirty="0">
                <a:latin typeface="+mj-lt"/>
              </a:rPr>
              <a:t> </a:t>
            </a:r>
            <a:r>
              <a:rPr lang="en-US" sz="2800" dirty="0">
                <a:latin typeface="+mj-lt"/>
              </a:rPr>
              <a:t>is a finite sequence of codas.</a:t>
            </a:r>
          </a:p>
          <a:p>
            <a:pPr marL="514350" indent="-514350">
              <a:buFont typeface="+mj-lt"/>
              <a:buAutoNum type="alphaLcParenR"/>
            </a:pPr>
            <a:r>
              <a:rPr lang="en-US" sz="2800" dirty="0">
                <a:latin typeface="+mj-lt"/>
              </a:rPr>
              <a:t>A </a:t>
            </a:r>
            <a:r>
              <a:rPr lang="en-US" sz="2800" b="1" dirty="0">
                <a:solidFill>
                  <a:srgbClr val="0070C0"/>
                </a:solidFill>
                <a:latin typeface="+mj-lt"/>
              </a:rPr>
              <a:t>coda</a:t>
            </a:r>
            <a:r>
              <a:rPr lang="en-US" sz="2800" dirty="0">
                <a:latin typeface="+mj-lt"/>
              </a:rPr>
              <a:t> is a pair of data.</a:t>
            </a:r>
          </a:p>
        </p:txBody>
      </p:sp>
      <p:sp>
        <p:nvSpPr>
          <p:cNvPr id="10" name="TextBox 9">
            <a:extLst>
              <a:ext uri="{FF2B5EF4-FFF2-40B4-BE49-F238E27FC236}">
                <a16:creationId xmlns:a16="http://schemas.microsoft.com/office/drawing/2014/main" id="{96F594DC-0207-EF44-A14D-B5BBD35581AD}"/>
              </a:ext>
            </a:extLst>
          </p:cNvPr>
          <p:cNvSpPr txBox="1"/>
          <p:nvPr/>
        </p:nvSpPr>
        <p:spPr>
          <a:xfrm>
            <a:off x="623455" y="2721624"/>
            <a:ext cx="10474474" cy="954107"/>
          </a:xfrm>
          <a:prstGeom prst="rect">
            <a:avLst/>
          </a:prstGeom>
          <a:noFill/>
        </p:spPr>
        <p:txBody>
          <a:bodyPr wrap="square" rtlCol="0">
            <a:spAutoFit/>
          </a:bodyPr>
          <a:lstStyle/>
          <a:p>
            <a:r>
              <a:rPr lang="en-US" sz="2800" dirty="0">
                <a:solidFill>
                  <a:srgbClr val="0070C0"/>
                </a:solidFill>
                <a:latin typeface="+mj-lt"/>
              </a:rPr>
              <a:t>A   B</a:t>
            </a:r>
            <a:r>
              <a:rPr lang="en-US" sz="2800" dirty="0">
                <a:latin typeface="+mj-lt"/>
              </a:rPr>
              <a:t>  denotes the concatenation of data A with data B. </a:t>
            </a:r>
          </a:p>
          <a:p>
            <a:r>
              <a:rPr lang="en-US" sz="2800" dirty="0">
                <a:solidFill>
                  <a:srgbClr val="0070C0"/>
                </a:solidFill>
                <a:latin typeface="+mj-lt"/>
              </a:rPr>
              <a:t>A : B  </a:t>
            </a:r>
            <a:r>
              <a:rPr lang="en-US" sz="2800" dirty="0">
                <a:latin typeface="+mj-lt"/>
              </a:rPr>
              <a:t>denotes the data consisting of a single coda made from A and B.</a:t>
            </a:r>
          </a:p>
        </p:txBody>
      </p:sp>
      <p:sp>
        <p:nvSpPr>
          <p:cNvPr id="7" name="TextBox 6">
            <a:extLst>
              <a:ext uri="{FF2B5EF4-FFF2-40B4-BE49-F238E27FC236}">
                <a16:creationId xmlns:a16="http://schemas.microsoft.com/office/drawing/2014/main" id="{F440B712-5B7A-944D-80A9-EB854505152B}"/>
              </a:ext>
            </a:extLst>
          </p:cNvPr>
          <p:cNvSpPr txBox="1"/>
          <p:nvPr/>
        </p:nvSpPr>
        <p:spPr>
          <a:xfrm>
            <a:off x="690832" y="1915895"/>
            <a:ext cx="10185715" cy="523220"/>
          </a:xfrm>
          <a:prstGeom prst="rect">
            <a:avLst/>
          </a:prstGeom>
          <a:noFill/>
        </p:spPr>
        <p:txBody>
          <a:bodyPr wrap="square" rtlCol="0">
            <a:spAutoFit/>
          </a:bodyPr>
          <a:lstStyle/>
          <a:p>
            <a:r>
              <a:rPr lang="en-US" sz="2800" dirty="0">
                <a:latin typeface="+mj-lt"/>
              </a:rPr>
              <a:t>We will use a small natural algebra of data:</a:t>
            </a:r>
          </a:p>
        </p:txBody>
      </p:sp>
      <p:sp>
        <p:nvSpPr>
          <p:cNvPr id="11" name="Rectangle 10">
            <a:extLst>
              <a:ext uri="{FF2B5EF4-FFF2-40B4-BE49-F238E27FC236}">
                <a16:creationId xmlns:a16="http://schemas.microsoft.com/office/drawing/2014/main" id="{D645E537-6849-054A-BB09-344D0CA73086}"/>
              </a:ext>
            </a:extLst>
          </p:cNvPr>
          <p:cNvSpPr/>
          <p:nvPr/>
        </p:nvSpPr>
        <p:spPr>
          <a:xfrm>
            <a:off x="487098" y="636691"/>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35D33F4-CC6D-DC4D-823B-8990DF070422}"/>
              </a:ext>
            </a:extLst>
          </p:cNvPr>
          <p:cNvSpPr/>
          <p:nvPr/>
        </p:nvSpPr>
        <p:spPr>
          <a:xfrm>
            <a:off x="487098" y="2647292"/>
            <a:ext cx="10678208" cy="1155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6C83820A-2A7E-4D48-AF4F-7F326E582B11}"/>
              </a:ext>
            </a:extLst>
          </p:cNvPr>
          <p:cNvSpPr txBox="1"/>
          <p:nvPr/>
        </p:nvSpPr>
        <p:spPr>
          <a:xfrm>
            <a:off x="623455" y="5857847"/>
            <a:ext cx="10185715" cy="523220"/>
          </a:xfrm>
          <a:prstGeom prst="rect">
            <a:avLst/>
          </a:prstGeom>
          <a:noFill/>
        </p:spPr>
        <p:txBody>
          <a:bodyPr wrap="square" rtlCol="0">
            <a:spAutoFit/>
          </a:bodyPr>
          <a:lstStyle/>
          <a:p>
            <a:r>
              <a:rPr lang="en-US" sz="2800" dirty="0">
                <a:latin typeface="+mj-lt"/>
              </a:rPr>
              <a:t>This is </a:t>
            </a:r>
            <a:r>
              <a:rPr lang="en-US" sz="2800" b="1" i="1" dirty="0">
                <a:solidFill>
                  <a:srgbClr val="FF0000"/>
                </a:solidFill>
                <a:latin typeface="+mj-lt"/>
              </a:rPr>
              <a:t>pure data</a:t>
            </a:r>
            <a:r>
              <a:rPr lang="en-US" sz="2800" dirty="0">
                <a:latin typeface="+mj-lt"/>
              </a:rPr>
              <a:t>.  Pure data is “finite sequences of nothing.”</a:t>
            </a:r>
          </a:p>
        </p:txBody>
      </p:sp>
      <p:sp>
        <p:nvSpPr>
          <p:cNvPr id="14" name="TextBox 13">
            <a:extLst>
              <a:ext uri="{FF2B5EF4-FFF2-40B4-BE49-F238E27FC236}">
                <a16:creationId xmlns:a16="http://schemas.microsoft.com/office/drawing/2014/main" id="{4F1573CC-26D4-834E-810A-AAB867B91624}"/>
              </a:ext>
            </a:extLst>
          </p:cNvPr>
          <p:cNvSpPr txBox="1"/>
          <p:nvPr/>
        </p:nvSpPr>
        <p:spPr>
          <a:xfrm>
            <a:off x="690832" y="3294684"/>
            <a:ext cx="10474474" cy="2246769"/>
          </a:xfrm>
          <a:prstGeom prst="rect">
            <a:avLst/>
          </a:prstGeom>
          <a:noFill/>
        </p:spPr>
        <p:txBody>
          <a:bodyPr wrap="square" rtlCol="0">
            <a:spAutoFit/>
          </a:bodyPr>
          <a:lstStyle/>
          <a:p>
            <a:endParaRPr lang="en-US" sz="2800" dirty="0">
              <a:latin typeface="+mj-lt"/>
            </a:endParaRPr>
          </a:p>
          <a:p>
            <a:endParaRPr lang="en-US" sz="2800" dirty="0">
              <a:latin typeface="+mj-lt"/>
            </a:endParaRPr>
          </a:p>
          <a:p>
            <a:r>
              <a:rPr lang="en-US" sz="2800" dirty="0">
                <a:solidFill>
                  <a:srgbClr val="0070C0"/>
                </a:solidFill>
                <a:latin typeface="+mj-lt"/>
              </a:rPr>
              <a:t>( )     </a:t>
            </a:r>
            <a:r>
              <a:rPr lang="en-US" sz="2800" dirty="0">
                <a:latin typeface="+mj-lt"/>
              </a:rPr>
              <a:t>- the empty sequence of codas.</a:t>
            </a:r>
          </a:p>
          <a:p>
            <a:r>
              <a:rPr lang="en-US" sz="2800" dirty="0">
                <a:solidFill>
                  <a:srgbClr val="0070C0"/>
                </a:solidFill>
                <a:latin typeface="+mj-lt"/>
              </a:rPr>
              <a:t>(:)</a:t>
            </a:r>
            <a:r>
              <a:rPr lang="en-US" sz="2800" dirty="0">
                <a:latin typeface="+mj-lt"/>
              </a:rPr>
              <a:t>     - the data consisting of one coda made from the pair () and ().</a:t>
            </a:r>
          </a:p>
          <a:p>
            <a:r>
              <a:rPr lang="en-US" sz="2800" dirty="0">
                <a:solidFill>
                  <a:srgbClr val="0070C0"/>
                </a:solidFill>
                <a:latin typeface="+mj-lt"/>
              </a:rPr>
              <a:t>(:) (</a:t>
            </a:r>
            <a:r>
              <a:rPr lang="en-US" sz="2800" dirty="0">
                <a:solidFill>
                  <a:srgbClr val="0070C0"/>
                </a:solidFill>
                <a:latin typeface="+mj-lt"/>
                <a:sym typeface="Wingdings" pitchFamily="2" charset="2"/>
              </a:rPr>
              <a:t>:) ((:):(:))  </a:t>
            </a:r>
            <a:r>
              <a:rPr lang="en-US" sz="2800" dirty="0">
                <a:latin typeface="+mj-lt"/>
                <a:sym typeface="Wingdings" pitchFamily="2" charset="2"/>
              </a:rPr>
              <a:t>- a sequence of three codas.</a:t>
            </a:r>
            <a:endParaRPr lang="en-US" sz="2800" dirty="0">
              <a:latin typeface="+mj-lt"/>
            </a:endParaRPr>
          </a:p>
        </p:txBody>
      </p:sp>
    </p:spTree>
    <p:extLst>
      <p:ext uri="{BB962C8B-B14F-4D97-AF65-F5344CB8AC3E}">
        <p14:creationId xmlns:p14="http://schemas.microsoft.com/office/powerpoint/2010/main" val="1265450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4956BA2-E051-6742-A3C5-BAE3513EC997}"/>
              </a:ext>
            </a:extLst>
          </p:cNvPr>
          <p:cNvSpPr/>
          <p:nvPr/>
        </p:nvSpPr>
        <p:spPr>
          <a:xfrm>
            <a:off x="690832" y="3710307"/>
            <a:ext cx="10580351" cy="19924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9B815895-75EF-EF4C-951C-430CF7D09D43}"/>
              </a:ext>
            </a:extLst>
          </p:cNvPr>
          <p:cNvSpPr txBox="1"/>
          <p:nvPr/>
        </p:nvSpPr>
        <p:spPr>
          <a:xfrm>
            <a:off x="623455" y="421846"/>
            <a:ext cx="10185715"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j-lt"/>
              </a:rPr>
              <a:t>A </a:t>
            </a:r>
            <a:r>
              <a:rPr lang="en-US" sz="2800" b="1" dirty="0">
                <a:solidFill>
                  <a:schemeClr val="accent1"/>
                </a:solidFill>
                <a:latin typeface="+mj-lt"/>
              </a:rPr>
              <a:t>definition</a:t>
            </a:r>
            <a:r>
              <a:rPr lang="en-US" sz="2800" dirty="0">
                <a:latin typeface="+mj-lt"/>
              </a:rPr>
              <a:t> is a partial function from coda to data.</a:t>
            </a:r>
          </a:p>
          <a:p>
            <a:pPr marL="285750" indent="-285750">
              <a:buFont typeface="Arial" panose="020B0604020202020204" pitchFamily="34" charset="0"/>
              <a:buChar char="•"/>
            </a:pPr>
            <a:r>
              <a:rPr lang="en-US" sz="2800" dirty="0">
                <a:latin typeface="+mj-lt"/>
              </a:rPr>
              <a:t>A valid </a:t>
            </a:r>
            <a:r>
              <a:rPr lang="en-US" sz="2800" b="1" dirty="0">
                <a:solidFill>
                  <a:schemeClr val="accent1"/>
                </a:solidFill>
                <a:latin typeface="+mj-lt"/>
              </a:rPr>
              <a:t>context</a:t>
            </a:r>
            <a:r>
              <a:rPr lang="en-US" sz="2800" dirty="0">
                <a:latin typeface="+mj-lt"/>
              </a:rPr>
              <a:t> is a definition that has been accepted as valid. </a:t>
            </a:r>
            <a:endParaRPr lang="en-US" sz="3600" dirty="0">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F594DC-0207-EF44-A14D-B5BBD35581AD}"/>
                  </a:ext>
                </a:extLst>
              </p:cNvPr>
              <p:cNvSpPr txBox="1"/>
              <p:nvPr/>
            </p:nvSpPr>
            <p:spPr>
              <a:xfrm>
                <a:off x="690832" y="2396691"/>
                <a:ext cx="10474474" cy="954107"/>
              </a:xfrm>
              <a:prstGeom prst="rect">
                <a:avLst/>
              </a:prstGeom>
              <a:noFill/>
            </p:spPr>
            <p:txBody>
              <a:bodyPr wrap="square" rtlCol="0">
                <a:spAutoFit/>
              </a:bodyPr>
              <a:lstStyle/>
              <a:p>
                <a:r>
                  <a:rPr lang="en-US" sz="2800" dirty="0">
                    <a:latin typeface="+mj-lt"/>
                  </a:rPr>
                  <a:t>A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B  =  A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a:t>
                </a:r>
              </a:p>
              <a:p>
                <a:r>
                  <a:rPr lang="en-US" sz="2800" dirty="0">
                    <a:latin typeface="+mj-lt"/>
                  </a:rPr>
                  <a:t>A : B  = </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r>
                      <a:rPr lang="en-US" sz="2800" i="1" smtClean="0">
                        <a:latin typeface="Cambria Math" panose="02040503050406030204" pitchFamily="18" charset="0"/>
                        <a:ea typeface="Cambria Math" panose="02040503050406030204" pitchFamily="18" charset="0"/>
                      </a:rPr>
                      <m:t>𝛿</m:t>
                    </m:r>
                  </m:oMath>
                </a14:m>
                <a:r>
                  <a:rPr lang="en-US" sz="2800" dirty="0">
                    <a:latin typeface="+mj-lt"/>
                  </a:rPr>
                  <a:t> (A) : B  =  A :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(B) </a:t>
                </a:r>
              </a:p>
            </p:txBody>
          </p:sp>
        </mc:Choice>
        <mc:Fallback xmlns="">
          <p:sp>
            <p:nvSpPr>
              <p:cNvPr id="10" name="TextBox 9">
                <a:extLst>
                  <a:ext uri="{FF2B5EF4-FFF2-40B4-BE49-F238E27FC236}">
                    <a16:creationId xmlns:a16="http://schemas.microsoft.com/office/drawing/2014/main" id="{96F594DC-0207-EF44-A14D-B5BBD35581AD}"/>
                  </a:ext>
                </a:extLst>
              </p:cNvPr>
              <p:cNvSpPr txBox="1">
                <a:spLocks noRot="1" noChangeAspect="1" noMove="1" noResize="1" noEditPoints="1" noAdjustHandles="1" noChangeArrowheads="1" noChangeShapeType="1" noTextEdit="1"/>
              </p:cNvSpPr>
              <p:nvPr/>
            </p:nvSpPr>
            <p:spPr>
              <a:xfrm>
                <a:off x="690832" y="2396691"/>
                <a:ext cx="10474474" cy="954107"/>
              </a:xfrm>
              <a:prstGeom prst="rect">
                <a:avLst/>
              </a:prstGeom>
              <a:blipFill>
                <a:blip r:embed="rId2"/>
                <a:stretch>
                  <a:fillRect l="-1090" t="-6579"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40B712-5B7A-944D-80A9-EB854505152B}"/>
                  </a:ext>
                </a:extLst>
              </p:cNvPr>
              <p:cNvSpPr txBox="1"/>
              <p:nvPr/>
            </p:nvSpPr>
            <p:spPr>
              <a:xfrm>
                <a:off x="690832" y="1600587"/>
                <a:ext cx="10185715" cy="523220"/>
              </a:xfrm>
              <a:prstGeom prst="rect">
                <a:avLst/>
              </a:prstGeom>
              <a:noFill/>
            </p:spPr>
            <p:txBody>
              <a:bodyPr wrap="square" rtlCol="0">
                <a:spAutoFit/>
              </a:bodyPr>
              <a:lstStyle/>
              <a:p>
                <a:r>
                  <a:rPr lang="en-US" sz="2800" dirty="0">
                    <a:latin typeface="+mj-lt"/>
                  </a:rPr>
                  <a:t>Given a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0" smtClean="0">
                        <a:latin typeface="Cambria Math" panose="02040503050406030204" pitchFamily="18" charset="0"/>
                        <a:ea typeface="Cambria Math" panose="02040503050406030204" pitchFamily="18" charset="0"/>
                      </a:rPr>
                      <m:t>, </m:t>
                    </m:r>
                  </m:oMath>
                </a14:m>
                <a:r>
                  <a:rPr lang="en-US" sz="2800" dirty="0">
                    <a:latin typeface="+mj-lt"/>
                  </a:rPr>
                  <a:t>equality of data is defined by</a:t>
                </a:r>
              </a:p>
            </p:txBody>
          </p:sp>
        </mc:Choice>
        <mc:Fallback xmlns="">
          <p:sp>
            <p:nvSpPr>
              <p:cNvPr id="7" name="TextBox 6">
                <a:extLst>
                  <a:ext uri="{FF2B5EF4-FFF2-40B4-BE49-F238E27FC236}">
                    <a16:creationId xmlns:a16="http://schemas.microsoft.com/office/drawing/2014/main" id="{F440B712-5B7A-944D-80A9-EB854505152B}"/>
                  </a:ext>
                </a:extLst>
              </p:cNvPr>
              <p:cNvSpPr txBox="1">
                <a:spLocks noRot="1" noChangeAspect="1" noMove="1" noResize="1" noEditPoints="1" noAdjustHandles="1" noChangeArrowheads="1" noChangeShapeType="1" noTextEdit="1"/>
              </p:cNvSpPr>
              <p:nvPr/>
            </p:nvSpPr>
            <p:spPr>
              <a:xfrm>
                <a:off x="690832" y="1600587"/>
                <a:ext cx="10185715" cy="523220"/>
              </a:xfrm>
              <a:prstGeom prst="rect">
                <a:avLst/>
              </a:prstGeom>
              <a:blipFill>
                <a:blip r:embed="rId3"/>
                <a:stretch>
                  <a:fillRect l="-1121" t="-1190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B4807A-7FF0-AE43-9340-680FC5D873D2}"/>
                  </a:ext>
                </a:extLst>
              </p:cNvPr>
              <p:cNvSpPr txBox="1"/>
              <p:nvPr/>
            </p:nvSpPr>
            <p:spPr>
              <a:xfrm>
                <a:off x="719707" y="3768057"/>
                <a:ext cx="10753607" cy="1815882"/>
              </a:xfrm>
              <a:prstGeom prst="rect">
                <a:avLst/>
              </a:prstGeom>
              <a:noFill/>
            </p:spPr>
            <p:txBody>
              <a:bodyPr wrap="square" rtlCol="0">
                <a:spAutoFit/>
              </a:bodyPr>
              <a:lstStyle/>
              <a:p>
                <a:r>
                  <a:rPr lang="en-US" sz="2800" b="1" dirty="0">
                    <a:solidFill>
                      <a:srgbClr val="0070C0"/>
                    </a:solidFill>
                    <a:latin typeface="+mj-lt"/>
                  </a:rPr>
                  <a:t>The Axiom of Definition:</a:t>
                </a:r>
              </a:p>
              <a:p>
                <a:pPr marL="971550" lvl="1" indent="-514350">
                  <a:buFont typeface="+mj-lt"/>
                  <a:buAutoNum type="alphaLcParenR"/>
                </a:pPr>
                <a:r>
                  <a:rPr lang="en-US" sz="2800" dirty="0">
                    <a:latin typeface="+mj-lt"/>
                  </a:rPr>
                  <a:t>The empty definition is a valid context.</a:t>
                </a:r>
              </a:p>
              <a:p>
                <a:pPr marL="971550" lvl="1" indent="-514350">
                  <a:buFont typeface="+mj-lt"/>
                  <a:buAutoNum type="alphaLcParenR"/>
                </a:pPr>
                <a:r>
                  <a:rPr lang="en-US" sz="2800" dirty="0">
                    <a:latin typeface="+mj-lt"/>
                  </a:rPr>
                  <a:t>Given a valid context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m:t>
                    </m:r>
                  </m:oMath>
                </a14:m>
                <a:r>
                  <a:rPr lang="en-US" sz="2800" dirty="0">
                    <a:latin typeface="+mj-lt"/>
                  </a:rPr>
                  <a:t> if definition</a:t>
                </a:r>
                <a14:m>
                  <m:oMath xmlns:m="http://schemas.openxmlformats.org/officeDocument/2006/math">
                    <m:r>
                      <a:rPr lang="en-US" sz="2800" b="0" i="0" smtClean="0">
                        <a:latin typeface="Cambria Math" panose="02040503050406030204" pitchFamily="18" charset="0"/>
                        <a:ea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0" smtClean="0">
                            <a:latin typeface="Cambria Math" panose="02040503050406030204" pitchFamily="18" charset="0"/>
                            <a:ea typeface="Cambria Math" panose="02040503050406030204" pitchFamily="18" charset="0"/>
                          </a:rPr>
                          <m:t>′</m:t>
                        </m:r>
                      </m:sup>
                    </m:sSup>
                  </m:oMath>
                </a14:m>
                <a:r>
                  <a:rPr lang="en-US" sz="2800" dirty="0">
                    <a:latin typeface="+mj-lt"/>
                  </a:rPr>
                  <a:t> has a domain which is disjoint from the domain of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oMath>
                </a14:m>
                <a:r>
                  <a:rPr lang="en-US" sz="2800" dirty="0">
                    <a:latin typeface="+mj-lt"/>
                  </a:rPr>
                  <a:t>, then </a:t>
                </a:r>
                <a14:m>
                  <m:oMath xmlns:m="http://schemas.openxmlformats.org/officeDocument/2006/math">
                    <m:r>
                      <a:rPr lang="en-US" sz="2800" i="1" smtClean="0">
                        <a:latin typeface="Cambria Math" panose="02040503050406030204" pitchFamily="18" charset="0"/>
                        <a:ea typeface="Cambria Math" panose="02040503050406030204" pitchFamily="18" charset="0"/>
                      </a:rPr>
                      <m:t>𝛿</m:t>
                    </m:r>
                    <m:r>
                      <a:rPr lang="en-US" sz="2800" i="1" smtClean="0">
                        <a:latin typeface="Cambria Math" panose="02040503050406030204" pitchFamily="18" charset="0"/>
                        <a:ea typeface="Cambria Math" panose="02040503050406030204" pitchFamily="18" charset="0"/>
                      </a:rPr>
                      <m:t>∪</m:t>
                    </m:r>
                    <m:sSup>
                      <m:sSupPr>
                        <m:ctrlPr>
                          <a:rPr lang="en-US" sz="2800" b="0" i="1" smtClean="0">
                            <a:latin typeface="Cambria Math" panose="02040503050406030204" pitchFamily="18" charset="0"/>
                            <a:ea typeface="Cambria Math" panose="02040503050406030204" pitchFamily="18" charset="0"/>
                          </a:rPr>
                        </m:ctrlPr>
                      </m:sSupPr>
                      <m:e>
                        <m:r>
                          <a:rPr lang="en-US" sz="2800" i="1" smtClean="0">
                            <a:latin typeface="Cambria Math" panose="02040503050406030204" pitchFamily="18" charset="0"/>
                            <a:ea typeface="Cambria Math" panose="02040503050406030204" pitchFamily="18" charset="0"/>
                          </a:rPr>
                          <m:t>𝛿</m:t>
                        </m:r>
                      </m:e>
                      <m:sup>
                        <m:r>
                          <a:rPr lang="en-US" sz="2800" b="0" i="1" smtClean="0">
                            <a:latin typeface="Cambria Math" panose="02040503050406030204" pitchFamily="18" charset="0"/>
                            <a:ea typeface="Cambria Math" panose="02040503050406030204" pitchFamily="18" charset="0"/>
                          </a:rPr>
                          <m:t>′</m:t>
                        </m:r>
                      </m:sup>
                    </m:sSup>
                  </m:oMath>
                </a14:m>
                <a:r>
                  <a:rPr lang="en-US" sz="2800" dirty="0">
                    <a:latin typeface="+mj-lt"/>
                  </a:rPr>
                  <a:t>is also a valid context.</a:t>
                </a:r>
              </a:p>
            </p:txBody>
          </p:sp>
        </mc:Choice>
        <mc:Fallback xmlns="">
          <p:sp>
            <p:nvSpPr>
              <p:cNvPr id="8" name="TextBox 7">
                <a:extLst>
                  <a:ext uri="{FF2B5EF4-FFF2-40B4-BE49-F238E27FC236}">
                    <a16:creationId xmlns:a16="http://schemas.microsoft.com/office/drawing/2014/main" id="{DBB4807A-7FF0-AE43-9340-680FC5D873D2}"/>
                  </a:ext>
                </a:extLst>
              </p:cNvPr>
              <p:cNvSpPr txBox="1">
                <a:spLocks noRot="1" noChangeAspect="1" noMove="1" noResize="1" noEditPoints="1" noAdjustHandles="1" noChangeArrowheads="1" noChangeShapeType="1" noTextEdit="1"/>
              </p:cNvSpPr>
              <p:nvPr/>
            </p:nvSpPr>
            <p:spPr>
              <a:xfrm>
                <a:off x="719707" y="3768057"/>
                <a:ext cx="10753607" cy="1815882"/>
              </a:xfrm>
              <a:prstGeom prst="rect">
                <a:avLst/>
              </a:prstGeom>
              <a:blipFill>
                <a:blip r:embed="rId4"/>
                <a:stretch>
                  <a:fillRect l="-1181" t="-3472" b="-763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DBAB8E0-AB85-7543-8613-C2B33BF99079}"/>
              </a:ext>
            </a:extLst>
          </p:cNvPr>
          <p:cNvSpPr txBox="1"/>
          <p:nvPr/>
        </p:nvSpPr>
        <p:spPr>
          <a:xfrm>
            <a:off x="576531" y="5998749"/>
            <a:ext cx="10185715" cy="523220"/>
          </a:xfrm>
          <a:prstGeom prst="rect">
            <a:avLst/>
          </a:prstGeom>
          <a:noFill/>
        </p:spPr>
        <p:txBody>
          <a:bodyPr wrap="square" rtlCol="0">
            <a:spAutoFit/>
          </a:bodyPr>
          <a:lstStyle/>
          <a:p>
            <a:r>
              <a:rPr lang="en-US" sz="2800" dirty="0">
                <a:latin typeface="+mj-lt"/>
              </a:rPr>
              <a:t>There is only one axiom.</a:t>
            </a:r>
          </a:p>
        </p:txBody>
      </p:sp>
      <p:sp>
        <p:nvSpPr>
          <p:cNvPr id="2" name="TextBox 1">
            <a:extLst>
              <a:ext uri="{FF2B5EF4-FFF2-40B4-BE49-F238E27FC236}">
                <a16:creationId xmlns:a16="http://schemas.microsoft.com/office/drawing/2014/main" id="{8BFA1414-15F6-9340-AA81-170D6FED402C}"/>
              </a:ext>
            </a:extLst>
          </p:cNvPr>
          <p:cNvSpPr txBox="1"/>
          <p:nvPr/>
        </p:nvSpPr>
        <p:spPr>
          <a:xfrm>
            <a:off x="5575300" y="2396690"/>
            <a:ext cx="5035483" cy="954107"/>
          </a:xfrm>
          <a:prstGeom prst="rect">
            <a:avLst/>
          </a:prstGeom>
          <a:noFill/>
        </p:spPr>
        <p:txBody>
          <a:bodyPr wrap="square" rtlCol="0">
            <a:spAutoFit/>
          </a:bodyPr>
          <a:lstStyle/>
          <a:p>
            <a:r>
              <a:rPr lang="en-US" sz="2800" dirty="0">
                <a:latin typeface="+mj-lt"/>
              </a:rPr>
              <a:t>These are the “deduction rules” in the sense of a formal system.</a:t>
            </a:r>
          </a:p>
        </p:txBody>
      </p:sp>
      <p:sp>
        <p:nvSpPr>
          <p:cNvPr id="4" name="Right Brace 3">
            <a:extLst>
              <a:ext uri="{FF2B5EF4-FFF2-40B4-BE49-F238E27FC236}">
                <a16:creationId xmlns:a16="http://schemas.microsoft.com/office/drawing/2014/main" id="{E307DCB0-6CF4-A241-8EAF-D39C56E2E670}"/>
              </a:ext>
            </a:extLst>
          </p:cNvPr>
          <p:cNvSpPr/>
          <p:nvPr/>
        </p:nvSpPr>
        <p:spPr>
          <a:xfrm>
            <a:off x="5020777" y="2409389"/>
            <a:ext cx="215900" cy="954107"/>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358810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30EF9-C19D-F648-BFA3-DC2F112EA62B}"/>
              </a:ext>
            </a:extLst>
          </p:cNvPr>
          <p:cNvPicPr>
            <a:picLocks noChangeAspect="1"/>
          </p:cNvPicPr>
          <p:nvPr/>
        </p:nvPicPr>
        <p:blipFill>
          <a:blip r:embed="rId2"/>
          <a:stretch>
            <a:fillRect/>
          </a:stretch>
        </p:blipFill>
        <p:spPr>
          <a:xfrm>
            <a:off x="5230313" y="182238"/>
            <a:ext cx="6801935" cy="2836826"/>
          </a:xfrm>
          <a:prstGeom prst="rect">
            <a:avLst/>
          </a:prstGeom>
        </p:spPr>
      </p:pic>
      <p:pic>
        <p:nvPicPr>
          <p:cNvPr id="8" name="Picture 7">
            <a:extLst>
              <a:ext uri="{FF2B5EF4-FFF2-40B4-BE49-F238E27FC236}">
                <a16:creationId xmlns:a16="http://schemas.microsoft.com/office/drawing/2014/main" id="{0E133C49-41CC-8044-954D-1482F6048FF9}"/>
              </a:ext>
            </a:extLst>
          </p:cNvPr>
          <p:cNvPicPr>
            <a:picLocks noChangeAspect="1"/>
          </p:cNvPicPr>
          <p:nvPr/>
        </p:nvPicPr>
        <p:blipFill>
          <a:blip r:embed="rId3"/>
          <a:stretch>
            <a:fillRect/>
          </a:stretch>
        </p:blipFill>
        <p:spPr>
          <a:xfrm>
            <a:off x="0" y="4780439"/>
            <a:ext cx="12192000" cy="2077561"/>
          </a:xfrm>
          <a:prstGeom prst="rect">
            <a:avLst/>
          </a:prstGeom>
        </p:spPr>
      </p:pic>
      <p:sp>
        <p:nvSpPr>
          <p:cNvPr id="9" name="TextBox 8">
            <a:extLst>
              <a:ext uri="{FF2B5EF4-FFF2-40B4-BE49-F238E27FC236}">
                <a16:creationId xmlns:a16="http://schemas.microsoft.com/office/drawing/2014/main" id="{2EB0D9A6-A89E-E14E-B23D-B9E6F37A7B81}"/>
              </a:ext>
            </a:extLst>
          </p:cNvPr>
          <p:cNvSpPr txBox="1"/>
          <p:nvPr/>
        </p:nvSpPr>
        <p:spPr>
          <a:xfrm>
            <a:off x="250556" y="1050839"/>
            <a:ext cx="4834759" cy="1323439"/>
          </a:xfrm>
          <a:prstGeom prst="rect">
            <a:avLst/>
          </a:prstGeom>
          <a:noFill/>
        </p:spPr>
        <p:txBody>
          <a:bodyPr wrap="square" rtlCol="0">
            <a:spAutoFit/>
          </a:bodyPr>
          <a:lstStyle/>
          <a:p>
            <a:r>
              <a:rPr lang="en-US" sz="2000" dirty="0">
                <a:latin typeface="+mj-lt"/>
              </a:rPr>
              <a:t>The 0 and 1 bit, bit sequences, byte sequences, functions, variables, categories, morphisms, types, theorems, language expressions,… are represented by pure data.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5D1CF72-717A-844E-AD80-0137179B71CB}"/>
                  </a:ext>
                </a:extLst>
              </p:cNvPr>
              <p:cNvSpPr txBox="1"/>
              <p:nvPr/>
            </p:nvSpPr>
            <p:spPr>
              <a:xfrm>
                <a:off x="304801" y="3188396"/>
                <a:ext cx="11081288" cy="1323439"/>
              </a:xfrm>
              <a:prstGeom prst="rect">
                <a:avLst/>
              </a:prstGeom>
              <a:noFill/>
            </p:spPr>
            <p:txBody>
              <a:bodyPr wrap="square" rtlCol="0">
                <a:spAutoFit/>
              </a:bodyPr>
              <a:lstStyle/>
              <a:p>
                <a:r>
                  <a:rPr lang="en-US" sz="2000" dirty="0">
                    <a:latin typeface="+mj-lt"/>
                  </a:rPr>
                  <a:t>Data A is an </a:t>
                </a:r>
                <a:r>
                  <a:rPr lang="en-US" sz="2000" b="1" dirty="0"/>
                  <a:t>atom</a:t>
                </a:r>
                <a:r>
                  <a:rPr lang="en-US" sz="2000" dirty="0">
                    <a:latin typeface="+mj-lt"/>
                  </a:rPr>
                  <a:t> if </a:t>
                </a:r>
                <a14:m>
                  <m:oMath xmlns:m="http://schemas.openxmlformats.org/officeDocument/2006/math">
                    <m:r>
                      <a:rPr lang="en-US" sz="2000" i="1" smtClean="0">
                        <a:latin typeface="Cambria Math" panose="02040503050406030204" pitchFamily="18" charset="0"/>
                        <a:ea typeface="Cambria Math" panose="02040503050406030204" pitchFamily="18" charset="0"/>
                      </a:rPr>
                      <m:t>𝛿</m:t>
                    </m:r>
                  </m:oMath>
                </a14:m>
                <a:r>
                  <a:rPr lang="en-US" sz="2000" dirty="0">
                    <a:latin typeface="+mj-lt"/>
                  </a:rPr>
                  <a:t>(A)=A and if |A|=|B|=1 for any A=B.  By the axiom of definition, |A|=1 independent of any new definitions added to the context.  In the above, the “hydrogen atom” (</a:t>
                </a:r>
                <a:r>
                  <a:rPr lang="en-US" sz="2000" dirty="0">
                    <a:latin typeface="+mj-lt"/>
                    <a:sym typeface="Wingdings" pitchFamily="2" charset="2"/>
                  </a:rPr>
                  <a:t>:), individual bits, bit sequences and byte sequences are all atoms, unchanged by any future definition.  If data contains one or more atoms in it’s sequence, it is </a:t>
                </a:r>
                <a:r>
                  <a:rPr lang="en-US" sz="2000" b="1" dirty="0">
                    <a:sym typeface="Wingdings" pitchFamily="2" charset="2"/>
                  </a:rPr>
                  <a:t>atomic data</a:t>
                </a:r>
                <a:r>
                  <a:rPr lang="en-US" sz="2000" dirty="0">
                    <a:latin typeface="+mj-lt"/>
                    <a:sym typeface="Wingdings" pitchFamily="2" charset="2"/>
                  </a:rPr>
                  <a:t>.</a:t>
                </a:r>
                <a:endParaRPr lang="en-US" sz="2000" dirty="0">
                  <a:latin typeface="+mj-lt"/>
                </a:endParaRPr>
              </a:p>
            </p:txBody>
          </p:sp>
        </mc:Choice>
        <mc:Fallback xmlns="">
          <p:sp>
            <p:nvSpPr>
              <p:cNvPr id="2" name="TextBox 1">
                <a:extLst>
                  <a:ext uri="{FF2B5EF4-FFF2-40B4-BE49-F238E27FC236}">
                    <a16:creationId xmlns:a16="http://schemas.microsoft.com/office/drawing/2014/main" id="{65D1CF72-717A-844E-AD80-0137179B71CB}"/>
                  </a:ext>
                </a:extLst>
              </p:cNvPr>
              <p:cNvSpPr txBox="1">
                <a:spLocks noRot="1" noChangeAspect="1" noMove="1" noResize="1" noEditPoints="1" noAdjustHandles="1" noChangeArrowheads="1" noChangeShapeType="1" noTextEdit="1"/>
              </p:cNvSpPr>
              <p:nvPr/>
            </p:nvSpPr>
            <p:spPr>
              <a:xfrm>
                <a:off x="304801" y="3188396"/>
                <a:ext cx="11081288" cy="1323439"/>
              </a:xfrm>
              <a:prstGeom prst="rect">
                <a:avLst/>
              </a:prstGeom>
              <a:blipFill>
                <a:blip r:embed="rId4"/>
                <a:stretch>
                  <a:fillRect l="-573" t="-1905" b="-6667"/>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48CD0F99-4C50-0447-AE1D-13EF60189A11}"/>
              </a:ext>
            </a:extLst>
          </p:cNvPr>
          <p:cNvSpPr/>
          <p:nvPr/>
        </p:nvSpPr>
        <p:spPr>
          <a:xfrm>
            <a:off x="250556" y="3116337"/>
            <a:ext cx="11249186" cy="14765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4961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47DCA62-F3BB-E440-A2E9-C4A4052CFFDB}"/>
                  </a:ext>
                </a:extLst>
              </p:cNvPr>
              <p:cNvSpPr txBox="1"/>
              <p:nvPr/>
            </p:nvSpPr>
            <p:spPr>
              <a:xfrm>
                <a:off x="506306" y="998567"/>
                <a:ext cx="10886173" cy="4401205"/>
              </a:xfrm>
              <a:prstGeom prst="rect">
                <a:avLst/>
              </a:prstGeom>
              <a:noFill/>
            </p:spPr>
            <p:txBody>
              <a:bodyPr wrap="square" rtlCol="0">
                <a:spAutoFit/>
              </a:bodyPr>
              <a:lstStyle/>
              <a:p>
                <a:pPr marL="514350" indent="-514350">
                  <a:buFont typeface="+mj-lt"/>
                  <a:buAutoNum type="arabicPeriod"/>
                </a:pPr>
                <a:r>
                  <a:rPr lang="en-US" sz="2800" dirty="0">
                    <a:latin typeface="+mj-lt"/>
                  </a:rPr>
                  <a:t>Reversing the order of data</a:t>
                </a:r>
              </a:p>
              <a:p>
                <a:pPr marL="971550" lvl="1" indent="-514350">
                  <a:buFont typeface="Arial" panose="020B0604020202020204" pitchFamily="34" charset="0"/>
                  <a:buChar char="•"/>
                </a:pPr>
                <a:r>
                  <a:rPr lang="en-US" sz="2800" dirty="0">
                    <a:latin typeface="+mj-lt"/>
                  </a:rPr>
                  <a:t>(rev : A B)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(rev : B) (rev : A)</a:t>
                </a:r>
              </a:p>
              <a:p>
                <a:pPr marL="971550" lvl="1" indent="-514350">
                  <a:buFont typeface="Arial" panose="020B0604020202020204" pitchFamily="34" charset="0"/>
                  <a:buChar char="•"/>
                </a:pPr>
                <a:r>
                  <a:rPr lang="en-US" sz="2800" dirty="0">
                    <a:latin typeface="+mj-lt"/>
                  </a:rPr>
                  <a:t>(rev : a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  if a is an </a:t>
                </a:r>
                <a:r>
                  <a:rPr lang="en-US" sz="2800" b="1" dirty="0">
                    <a:solidFill>
                      <a:srgbClr val="0070C0"/>
                    </a:solidFill>
                    <a:latin typeface="+mj-lt"/>
                  </a:rPr>
                  <a:t>atom</a:t>
                </a:r>
              </a:p>
              <a:p>
                <a:pPr marL="971550" lvl="1" indent="-514350">
                  <a:buFont typeface="Arial" panose="020B0604020202020204" pitchFamily="34" charset="0"/>
                  <a:buChar char="•"/>
                </a:pPr>
                <a:r>
                  <a:rPr lang="en-US" sz="2800" dirty="0">
                    <a:latin typeface="+mj-lt"/>
                  </a:rPr>
                  <a:t>(rev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Typical combinatorics</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C)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ap</a:t>
                </a:r>
                <a:r>
                  <a:rPr lang="en-US" sz="2800" dirty="0">
                    <a:latin typeface="+mj-lt"/>
                  </a:rPr>
                  <a:t> A:B) (</a:t>
                </a:r>
                <a:r>
                  <a:rPr lang="en-US" sz="2800" dirty="0" err="1">
                    <a:latin typeface="+mj-lt"/>
                  </a:rPr>
                  <a:t>ap</a:t>
                </a:r>
                <a:r>
                  <a:rPr lang="en-US" sz="2800" dirty="0">
                    <a:latin typeface="+mj-lt"/>
                  </a:rPr>
                  <a:t> A : C)</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b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r>
                  <a:rPr lang="en-US" sz="2800" dirty="0" err="1">
                    <a:latin typeface="+mj-lt"/>
                  </a:rPr>
                  <a:t>A:b</a:t>
                </a:r>
                <a:r>
                  <a:rPr lang="en-US" sz="2800" dirty="0">
                    <a:latin typeface="+mj-lt"/>
                  </a:rPr>
                  <a:t> if b is an </a:t>
                </a:r>
                <a:r>
                  <a:rPr lang="en-US" sz="2800" b="1" dirty="0">
                    <a:solidFill>
                      <a:srgbClr val="0070C0"/>
                    </a:solidFill>
                    <a:latin typeface="+mj-lt"/>
                  </a:rPr>
                  <a:t>atom</a:t>
                </a:r>
                <a:r>
                  <a:rPr lang="en-US" sz="2800" dirty="0">
                    <a:latin typeface="+mj-lt"/>
                  </a:rPr>
                  <a:t> </a:t>
                </a:r>
              </a:p>
              <a:p>
                <a:pPr marL="971550" lvl="1" indent="-514350">
                  <a:buFont typeface="Arial" panose="020B0604020202020204" pitchFamily="34" charset="0"/>
                  <a:buChar char="•"/>
                </a:pPr>
                <a:r>
                  <a:rPr lang="en-US" sz="2800" dirty="0">
                    <a:latin typeface="+mj-lt"/>
                  </a:rPr>
                  <a:t>(</a:t>
                </a:r>
                <a:r>
                  <a:rPr lang="en-US" sz="2800" dirty="0" err="1">
                    <a:latin typeface="+mj-lt"/>
                  </a:rPr>
                  <a:t>ap</a:t>
                </a:r>
                <a:r>
                  <a:rPr lang="en-US" sz="2800" dirty="0">
                    <a:latin typeface="+mj-lt"/>
                  </a:rPr>
                  <a:t> A : () )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a:t>
                </a:r>
              </a:p>
              <a:p>
                <a:pPr marL="514350" indent="-514350">
                  <a:buFont typeface="+mj-lt"/>
                  <a:buAutoNum type="arabicPeriod"/>
                </a:pPr>
                <a:r>
                  <a:rPr lang="en-US" sz="2800" dirty="0">
                    <a:latin typeface="+mj-lt"/>
                  </a:rPr>
                  <a:t>The natural numbers</a:t>
                </a:r>
              </a:p>
              <a:p>
                <a:pPr marL="971550" lvl="1" indent="-514350">
                  <a:buFont typeface="Arial" panose="020B0604020202020204" pitchFamily="34" charset="0"/>
                  <a:buChar char="•"/>
                </a:pPr>
                <a:r>
                  <a:rPr lang="en-US" sz="2800" dirty="0">
                    <a:latin typeface="+mj-lt"/>
                  </a:rPr>
                  <a:t>(</a:t>
                </a:r>
                <a:r>
                  <a:rPr lang="en-US" sz="2800" dirty="0" err="1">
                    <a:latin typeface="+mj-lt"/>
                  </a:rPr>
                  <a:t>nat</a:t>
                </a:r>
                <a:r>
                  <a:rPr lang="en-US" sz="2800" dirty="0">
                    <a:latin typeface="+mj-lt"/>
                  </a:rPr>
                  <a:t> : n)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latin typeface="+mj-lt"/>
                  </a:rPr>
                  <a:t> n (</a:t>
                </a:r>
                <a:r>
                  <a:rPr lang="en-US" sz="2800" dirty="0" err="1">
                    <a:latin typeface="+mj-lt"/>
                  </a:rPr>
                  <a:t>nat</a:t>
                </a:r>
                <a:r>
                  <a:rPr lang="en-US" sz="2800" dirty="0">
                    <a:latin typeface="+mj-lt"/>
                  </a:rPr>
                  <a:t>: n+1)</a:t>
                </a:r>
              </a:p>
            </p:txBody>
          </p:sp>
        </mc:Choice>
        <mc:Fallback xmlns="">
          <p:sp>
            <p:nvSpPr>
              <p:cNvPr id="2" name="TextBox 1">
                <a:extLst>
                  <a:ext uri="{FF2B5EF4-FFF2-40B4-BE49-F238E27FC236}">
                    <a16:creationId xmlns:a16="http://schemas.microsoft.com/office/drawing/2014/main" id="{347DCA62-F3BB-E440-A2E9-C4A4052CFFDB}"/>
                  </a:ext>
                </a:extLst>
              </p:cNvPr>
              <p:cNvSpPr txBox="1">
                <a:spLocks noRot="1" noChangeAspect="1" noMove="1" noResize="1" noEditPoints="1" noAdjustHandles="1" noChangeArrowheads="1" noChangeShapeType="1" noTextEdit="1"/>
              </p:cNvSpPr>
              <p:nvPr/>
            </p:nvSpPr>
            <p:spPr>
              <a:xfrm>
                <a:off x="506306" y="998567"/>
                <a:ext cx="10886173" cy="4401205"/>
              </a:xfrm>
              <a:prstGeom prst="rect">
                <a:avLst/>
              </a:prstGeom>
              <a:blipFill>
                <a:blip r:embed="rId2"/>
                <a:stretch>
                  <a:fillRect l="-1166" t="-1729" b="-288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81885D5-856E-EA4D-BA68-2B6E27B62E34}"/>
              </a:ext>
            </a:extLst>
          </p:cNvPr>
          <p:cNvSpPr txBox="1"/>
          <p:nvPr/>
        </p:nvSpPr>
        <p:spPr>
          <a:xfrm>
            <a:off x="380062" y="270841"/>
            <a:ext cx="9615638" cy="523220"/>
          </a:xfrm>
          <a:prstGeom prst="rect">
            <a:avLst/>
          </a:prstGeom>
          <a:noFill/>
        </p:spPr>
        <p:txBody>
          <a:bodyPr wrap="square" rtlCol="0">
            <a:spAutoFit/>
          </a:bodyPr>
          <a:lstStyle/>
          <a:p>
            <a:r>
              <a:rPr lang="en-US" sz="2800" dirty="0">
                <a:latin typeface="+mj-lt"/>
              </a:rPr>
              <a:t>Typical definitions with disjoint domains:</a:t>
            </a:r>
          </a:p>
        </p:txBody>
      </p:sp>
      <p:pic>
        <p:nvPicPr>
          <p:cNvPr id="6" name="Picture 5">
            <a:extLst>
              <a:ext uri="{FF2B5EF4-FFF2-40B4-BE49-F238E27FC236}">
                <a16:creationId xmlns:a16="http://schemas.microsoft.com/office/drawing/2014/main" id="{A50C7906-CDE6-574A-B015-BBE44651217D}"/>
              </a:ext>
            </a:extLst>
          </p:cNvPr>
          <p:cNvPicPr>
            <a:picLocks noChangeAspect="1"/>
          </p:cNvPicPr>
          <p:nvPr/>
        </p:nvPicPr>
        <p:blipFill>
          <a:blip r:embed="rId3"/>
          <a:stretch>
            <a:fillRect/>
          </a:stretch>
        </p:blipFill>
        <p:spPr>
          <a:xfrm>
            <a:off x="6187070" y="1616406"/>
            <a:ext cx="5742643" cy="3436041"/>
          </a:xfrm>
          <a:prstGeom prst="rect">
            <a:avLst/>
          </a:prstGeom>
        </p:spPr>
      </p:pic>
    </p:spTree>
    <p:extLst>
      <p:ext uri="{BB962C8B-B14F-4D97-AF65-F5344CB8AC3E}">
        <p14:creationId xmlns:p14="http://schemas.microsoft.com/office/powerpoint/2010/main" val="3327528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6239</TotalTime>
  <Words>3319</Words>
  <Application>Microsoft Macintosh PowerPoint</Application>
  <PresentationFormat>Widescreen</PresentationFormat>
  <Paragraphs>314</Paragraphs>
  <Slides>42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Apple Chancery</vt:lpstr>
      <vt:lpstr>Arial</vt:lpstr>
      <vt:lpstr>Calibri</vt:lpstr>
      <vt:lpstr>Calibri Light</vt:lpstr>
      <vt:lpstr>Cambria Math</vt:lpstr>
      <vt:lpstr>Wingdings</vt:lpstr>
      <vt:lpstr>Office Theme</vt:lpstr>
      <vt:lpstr>Pure Data Foundations of Mathematics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Tiny Foundations</dc:title>
  <dc:creator>Youssef, Saul</dc:creator>
  <cp:lastModifiedBy>Youssef, Saul</cp:lastModifiedBy>
  <cp:revision>292</cp:revision>
  <dcterms:created xsi:type="dcterms:W3CDTF">2023-04-09T01:59:03Z</dcterms:created>
  <dcterms:modified xsi:type="dcterms:W3CDTF">2023-04-13T19:05:30Z</dcterms:modified>
</cp:coreProperties>
</file>