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0" r:id="rId3"/>
    <p:sldId id="258" r:id="rId4"/>
    <p:sldId id="259" r:id="rId5"/>
    <p:sldId id="271" r:id="rId6"/>
    <p:sldId id="274" r:id="rId7"/>
    <p:sldId id="260" r:id="rId8"/>
    <p:sldId id="272" r:id="rId9"/>
    <p:sldId id="279" r:id="rId10"/>
    <p:sldId id="277" r:id="rId11"/>
    <p:sldId id="263" r:id="rId12"/>
    <p:sldId id="262" r:id="rId13"/>
    <p:sldId id="264" r:id="rId14"/>
    <p:sldId id="265" r:id="rId15"/>
    <p:sldId id="276" r:id="rId16"/>
    <p:sldId id="275" r:id="rId17"/>
    <p:sldId id="278"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001D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0" autoAdjust="0"/>
    <p:restoredTop sz="90674" autoAdjust="0"/>
  </p:normalViewPr>
  <p:slideViewPr>
    <p:cSldViewPr snapToGrid="0">
      <p:cViewPr varScale="1">
        <p:scale>
          <a:sx n="104" d="100"/>
          <a:sy n="104" d="100"/>
        </p:scale>
        <p:origin x="22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7F4BBE-6F3B-4011-B308-37D0E09E8965}" type="datetimeFigureOut">
              <a:rPr lang="en-US" smtClean="0"/>
              <a:t>10/13/2024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BF384-719E-4D6C-B0EF-BCAAB704BFEC}" type="slidenum">
              <a:rPr lang="en-US" smtClean="0"/>
              <a:t>‹#›</a:t>
            </a:fld>
            <a:endParaRPr lang="en-US"/>
          </a:p>
        </p:txBody>
      </p:sp>
    </p:spTree>
    <p:extLst>
      <p:ext uri="{BB962C8B-B14F-4D97-AF65-F5344CB8AC3E}">
        <p14:creationId xmlns:p14="http://schemas.microsoft.com/office/powerpoint/2010/main" val="3404241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Goal:</a:t>
            </a:r>
            <a:r>
              <a:rPr lang="en-US" dirty="0"/>
              <a:t> The primary objective of this project is to forecast summertime (June, July, and August) precipitation in the Midwest using machine learning and AI techniques. The challenge involves leveraging provided </a:t>
            </a:r>
            <a:r>
              <a:rPr lang="en-US" dirty="0" err="1"/>
              <a:t>spatio</a:t>
            </a:r>
            <a:r>
              <a:rPr lang="en-US" dirty="0"/>
              <a:t>-temporal data, including atmospheric and oceanic variables, to improve the accuracy of precipitation forecasts.</a:t>
            </a:r>
          </a:p>
          <a:p>
            <a:r>
              <a:rPr lang="en-US" b="1" dirty="0"/>
              <a:t>Importance:</a:t>
            </a:r>
            <a:r>
              <a:rPr lang="en-US" dirty="0"/>
              <a:t> Accurate precipitation forecasting is crucial for the Midwest, especially during the summer months, as this period is vital for agricultural productivity. The region's agriculture heavily depends on reliable water availability, and precipitation variability can significantly impact crop yields, irrigation planning, and water resource management.</a:t>
            </a:r>
          </a:p>
          <a:p>
            <a:r>
              <a:rPr lang="en-US" b="1" dirty="0"/>
              <a:t>Motivation for ML/AI Approach:</a:t>
            </a:r>
            <a:r>
              <a:rPr lang="en-US" dirty="0"/>
              <a:t> Traditional forecasting methods, while useful, may struggle to capture complex, non-linear relationships between atmospheric patterns and precipitation. By applying ML/AI models, there is an opportunity to enhance prediction accuracy by learning from historical data and uncovering hidden patterns within the provided predictor fields.</a:t>
            </a:r>
          </a:p>
          <a:p>
            <a:endParaRPr lang="en-US" dirty="0"/>
          </a:p>
        </p:txBody>
      </p:sp>
      <p:sp>
        <p:nvSpPr>
          <p:cNvPr id="4" name="Slide Number Placeholder 3"/>
          <p:cNvSpPr>
            <a:spLocks noGrp="1"/>
          </p:cNvSpPr>
          <p:nvPr>
            <p:ph type="sldNum" sz="quarter" idx="5"/>
          </p:nvPr>
        </p:nvSpPr>
        <p:spPr/>
        <p:txBody>
          <a:bodyPr/>
          <a:lstStyle/>
          <a:p>
            <a:fld id="{7D2BF384-719E-4D6C-B0EF-BCAAB704BFEC}" type="slidenum">
              <a:rPr lang="en-US" smtClean="0"/>
              <a:t>3</a:t>
            </a:fld>
            <a:endParaRPr lang="en-US"/>
          </a:p>
        </p:txBody>
      </p:sp>
    </p:spTree>
    <p:extLst>
      <p:ext uri="{BB962C8B-B14F-4D97-AF65-F5344CB8AC3E}">
        <p14:creationId xmlns:p14="http://schemas.microsoft.com/office/powerpoint/2010/main" val="575924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CCCCC"/>
                </a:solidFill>
                <a:effectLst/>
                <a:latin typeface="Consolas" panose="020B0609020204030204" pitchFamily="49" charset="0"/>
              </a:rPr>
              <a:t>Res = (y-</a:t>
            </a:r>
            <a:r>
              <a:rPr lang="en-US" b="0" i="0" dirty="0" err="1">
                <a:solidFill>
                  <a:srgbClr val="CCCCCC"/>
                </a:solidFill>
                <a:effectLst/>
                <a:latin typeface="Consolas" panose="020B0609020204030204" pitchFamily="49" charset="0"/>
              </a:rPr>
              <a:t>y_hat</a:t>
            </a:r>
            <a:r>
              <a:rPr lang="en-US" b="0" i="0" dirty="0">
                <a:solidFill>
                  <a:srgbClr val="CCCCCC"/>
                </a:solidFill>
                <a:effectLst/>
                <a:latin typeface="Consolas" panose="020B0609020204030204" pitchFamily="49" charset="0"/>
              </a:rPr>
              <a:t>) negative is bias high, positive is bias low</a:t>
            </a:r>
          </a:p>
          <a:p>
            <a:endParaRPr lang="en-US" b="0" i="0" dirty="0">
              <a:solidFill>
                <a:srgbClr val="CCCCCC"/>
              </a:solidFill>
              <a:effectLst/>
              <a:latin typeface="Consolas" panose="020B0609020204030204" pitchFamily="49" charset="0"/>
            </a:endParaRPr>
          </a:p>
          <a:p>
            <a:r>
              <a:rPr lang="en-US" b="0" i="0" dirty="0">
                <a:solidFill>
                  <a:srgbClr val="CCCCCC"/>
                </a:solidFill>
                <a:effectLst/>
                <a:latin typeface="Consolas" panose="020B0609020204030204" pitchFamily="49" charset="0"/>
              </a:rPr>
              <a:t>We have quite a few extreme events skewing our distributions, such as Missouri, and Kentucky </a:t>
            </a:r>
          </a:p>
          <a:p>
            <a:endParaRPr lang="en-US" b="0" i="0" dirty="0">
              <a:solidFill>
                <a:srgbClr val="CCCCCC"/>
              </a:solidFill>
              <a:effectLst/>
              <a:latin typeface="Consolas" panose="020B0609020204030204" pitchFamily="49" charset="0"/>
            </a:endParaRPr>
          </a:p>
          <a:p>
            <a:r>
              <a:rPr lang="en-US" b="0" i="0" dirty="0">
                <a:solidFill>
                  <a:srgbClr val="CCCCCC"/>
                </a:solidFill>
                <a:effectLst/>
                <a:latin typeface="Consolas" panose="020B0609020204030204" pitchFamily="49" charset="0"/>
              </a:rPr>
              <a:t>Test Mean Squared Error: 1560.1229 </a:t>
            </a:r>
          </a:p>
          <a:p>
            <a:r>
              <a:rPr lang="en-US" b="0" i="0" dirty="0">
                <a:solidFill>
                  <a:srgbClr val="CCCCCC"/>
                </a:solidFill>
                <a:effectLst/>
                <a:latin typeface="Consolas" panose="020B0609020204030204" pitchFamily="49" charset="0"/>
              </a:rPr>
              <a:t>Test Root Mean Squared Error: 39.49839 </a:t>
            </a:r>
          </a:p>
          <a:p>
            <a:r>
              <a:rPr lang="en-US" b="0" i="0" dirty="0">
                <a:solidFill>
                  <a:srgbClr val="CCCCCC"/>
                </a:solidFill>
                <a:effectLst/>
                <a:latin typeface="Consolas" panose="020B0609020204030204" pitchFamily="49" charset="0"/>
              </a:rPr>
              <a:t>Test Mean Error: -7.5630803</a:t>
            </a:r>
            <a:endParaRPr lang="en-US" dirty="0"/>
          </a:p>
        </p:txBody>
      </p:sp>
      <p:sp>
        <p:nvSpPr>
          <p:cNvPr id="4" name="Slide Number Placeholder 3"/>
          <p:cNvSpPr>
            <a:spLocks noGrp="1"/>
          </p:cNvSpPr>
          <p:nvPr>
            <p:ph type="sldNum" sz="quarter" idx="5"/>
          </p:nvPr>
        </p:nvSpPr>
        <p:spPr/>
        <p:txBody>
          <a:bodyPr/>
          <a:lstStyle/>
          <a:p>
            <a:fld id="{7D2BF384-719E-4D6C-B0EF-BCAAB704BFEC}" type="slidenum">
              <a:rPr lang="en-US" smtClean="0"/>
              <a:t>12</a:t>
            </a:fld>
            <a:endParaRPr lang="en-US"/>
          </a:p>
        </p:txBody>
      </p:sp>
    </p:spTree>
    <p:extLst>
      <p:ext uri="{BB962C8B-B14F-4D97-AF65-F5344CB8AC3E}">
        <p14:creationId xmlns:p14="http://schemas.microsoft.com/office/powerpoint/2010/main" val="1452198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 also built a neural network, but it was a little more complicated</a:t>
            </a:r>
          </a:p>
          <a:p>
            <a:endParaRPr lang="en-US" b="1" dirty="0"/>
          </a:p>
          <a:p>
            <a:r>
              <a:rPr lang="en-US" b="1" dirty="0"/>
              <a:t>Data Loading and Preparation</a:t>
            </a:r>
            <a:r>
              <a:rPr lang="en-US" dirty="0"/>
              <a:t>:</a:t>
            </a:r>
            <a:br>
              <a:rPr lang="en-US" dirty="0"/>
            </a:br>
            <a:r>
              <a:rPr lang="en-US" dirty="0"/>
              <a:t>Loaded climate and ocean data, including variables like precipitation, atmospheric thickness, and lifted index, which are known to influence precipitation patterns. Time-shifted features were engineered to incorporate temporal dependencies, allowing the model to learn from past conditions. Spatial-temporal data was transformed using sine/cosine encoding for latitude, longitude, and time to capture cyclic patterns.</a:t>
            </a:r>
          </a:p>
          <a:p>
            <a:r>
              <a:rPr lang="en-US" b="1" dirty="0"/>
              <a:t>Data Splitting and Scaling</a:t>
            </a:r>
            <a:r>
              <a:rPr lang="en-US" dirty="0"/>
              <a:t>:</a:t>
            </a:r>
            <a:br>
              <a:rPr lang="en-US" dirty="0"/>
            </a:br>
            <a:r>
              <a:rPr lang="en-US" dirty="0"/>
              <a:t>The dataset was split chronologically, with 80% for training, 10% for validation, and 10% for testing, ensuring data from different time periods was used for each phase. The test and validation sets were filtered to focus exclusively on the summer months (June-August), aligning with the project's objective of forecasting summertime precipitation. Standardization was applied to the features and target variables to facilitate consistent model training and improve convergence.</a:t>
            </a:r>
          </a:p>
          <a:p>
            <a:r>
              <a:rPr lang="en-US" b="1" dirty="0"/>
              <a:t>Neural Network Training</a:t>
            </a:r>
            <a:r>
              <a:rPr lang="en-US" dirty="0"/>
              <a:t>:</a:t>
            </a:r>
            <a:br>
              <a:rPr lang="en-US" dirty="0"/>
            </a:br>
            <a:r>
              <a:rPr lang="en-US" dirty="0"/>
              <a:t>A custom </a:t>
            </a:r>
            <a:r>
              <a:rPr lang="en-US" dirty="0" err="1"/>
              <a:t>PyTorch</a:t>
            </a:r>
            <a:r>
              <a:rPr lang="en-US" dirty="0"/>
              <a:t> model was developed, featuring fully connected layers, batch normalization, and dropout to prevent overfitting. Techniques such as early stopping, learning rate scheduling with cosine annealing, and smooth L1 loss were employed to optimize training. The </a:t>
            </a:r>
            <a:r>
              <a:rPr lang="en-US" dirty="0" err="1"/>
              <a:t>AdamW</a:t>
            </a:r>
            <a:r>
              <a:rPr lang="en-US" dirty="0"/>
              <a:t> optimizer was used to track training and validation losses over epochs, helping ensure robust model performance.</a:t>
            </a:r>
          </a:p>
          <a:p>
            <a:r>
              <a:rPr lang="en-US" b="1" dirty="0"/>
              <a:t>Evaluation and Visualization</a:t>
            </a:r>
            <a:r>
              <a:rPr lang="en-US" dirty="0"/>
              <a:t>:</a:t>
            </a:r>
            <a:br>
              <a:rPr lang="en-US" dirty="0"/>
            </a:br>
            <a:r>
              <a:rPr lang="en-US" dirty="0"/>
              <a:t>Model performance was assessed using mean squared error (MSE) to measure prediction accuracy. Residuals were analyzed spatially and temporally to identify areas where the model struggled. Predictions were inverse-scaled to the original units, and residual plots were created to visualize errors on a 2D grid. Additionally, time series trends were plotted to gain insights into model behavior across different periods.</a:t>
            </a:r>
          </a:p>
        </p:txBody>
      </p:sp>
      <p:sp>
        <p:nvSpPr>
          <p:cNvPr id="4" name="Slide Number Placeholder 3"/>
          <p:cNvSpPr>
            <a:spLocks noGrp="1"/>
          </p:cNvSpPr>
          <p:nvPr>
            <p:ph type="sldNum" sz="quarter" idx="5"/>
          </p:nvPr>
        </p:nvSpPr>
        <p:spPr/>
        <p:txBody>
          <a:bodyPr/>
          <a:lstStyle/>
          <a:p>
            <a:fld id="{7D2BF384-719E-4D6C-B0EF-BCAAB704BFEC}" type="slidenum">
              <a:rPr lang="en-US" smtClean="0"/>
              <a:t>13</a:t>
            </a:fld>
            <a:endParaRPr lang="en-US"/>
          </a:p>
        </p:txBody>
      </p:sp>
    </p:spTree>
    <p:extLst>
      <p:ext uri="{BB962C8B-B14F-4D97-AF65-F5344CB8AC3E}">
        <p14:creationId xmlns:p14="http://schemas.microsoft.com/office/powerpoint/2010/main" val="447964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Mean Squared Error: 1525.4384</a:t>
            </a:r>
          </a:p>
          <a:p>
            <a:r>
              <a:rPr lang="en-US" dirty="0"/>
              <a:t>Test Root Mean Squared Error: 39.05686</a:t>
            </a:r>
          </a:p>
          <a:p>
            <a:r>
              <a:rPr lang="en-US" dirty="0"/>
              <a:t>Test Mean Error: -2.2175937</a:t>
            </a:r>
          </a:p>
        </p:txBody>
      </p:sp>
      <p:sp>
        <p:nvSpPr>
          <p:cNvPr id="4" name="Slide Number Placeholder 3"/>
          <p:cNvSpPr>
            <a:spLocks noGrp="1"/>
          </p:cNvSpPr>
          <p:nvPr>
            <p:ph type="sldNum" sz="quarter" idx="5"/>
          </p:nvPr>
        </p:nvSpPr>
        <p:spPr/>
        <p:txBody>
          <a:bodyPr/>
          <a:lstStyle/>
          <a:p>
            <a:fld id="{7D2BF384-719E-4D6C-B0EF-BCAAB704BFEC}" type="slidenum">
              <a:rPr lang="en-US" smtClean="0"/>
              <a:t>14</a:t>
            </a:fld>
            <a:endParaRPr lang="en-US"/>
          </a:p>
        </p:txBody>
      </p:sp>
    </p:spTree>
    <p:extLst>
      <p:ext uri="{BB962C8B-B14F-4D97-AF65-F5344CB8AC3E}">
        <p14:creationId xmlns:p14="http://schemas.microsoft.com/office/powerpoint/2010/main" val="3832177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Mean Squared Error: 1525.4384</a:t>
            </a:r>
          </a:p>
          <a:p>
            <a:r>
              <a:rPr lang="en-US" dirty="0"/>
              <a:t>Test Root Mean Squared Error: 39.05686</a:t>
            </a:r>
          </a:p>
          <a:p>
            <a:r>
              <a:rPr lang="en-US" dirty="0"/>
              <a:t>Test Mean Error: -2.2175937</a:t>
            </a:r>
          </a:p>
        </p:txBody>
      </p:sp>
      <p:sp>
        <p:nvSpPr>
          <p:cNvPr id="4" name="Slide Number Placeholder 3"/>
          <p:cNvSpPr>
            <a:spLocks noGrp="1"/>
          </p:cNvSpPr>
          <p:nvPr>
            <p:ph type="sldNum" sz="quarter" idx="5"/>
          </p:nvPr>
        </p:nvSpPr>
        <p:spPr/>
        <p:txBody>
          <a:bodyPr/>
          <a:lstStyle/>
          <a:p>
            <a:fld id="{7D2BF384-719E-4D6C-B0EF-BCAAB704BFEC}" type="slidenum">
              <a:rPr lang="en-US" smtClean="0"/>
              <a:t>15</a:t>
            </a:fld>
            <a:endParaRPr lang="en-US"/>
          </a:p>
        </p:txBody>
      </p:sp>
    </p:spTree>
    <p:extLst>
      <p:ext uri="{BB962C8B-B14F-4D97-AF65-F5344CB8AC3E}">
        <p14:creationId xmlns:p14="http://schemas.microsoft.com/office/powerpoint/2010/main" val="306824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Mean Squared Error: 1525.4384</a:t>
            </a:r>
          </a:p>
          <a:p>
            <a:r>
              <a:rPr lang="en-US" dirty="0"/>
              <a:t>Test Root Mean Squared Error: 39.05686</a:t>
            </a:r>
          </a:p>
          <a:p>
            <a:r>
              <a:rPr lang="en-US" dirty="0"/>
              <a:t>Test Mean Error: -2.2175937</a:t>
            </a:r>
          </a:p>
        </p:txBody>
      </p:sp>
      <p:sp>
        <p:nvSpPr>
          <p:cNvPr id="4" name="Slide Number Placeholder 3"/>
          <p:cNvSpPr>
            <a:spLocks noGrp="1"/>
          </p:cNvSpPr>
          <p:nvPr>
            <p:ph type="sldNum" sz="quarter" idx="5"/>
          </p:nvPr>
        </p:nvSpPr>
        <p:spPr/>
        <p:txBody>
          <a:bodyPr/>
          <a:lstStyle/>
          <a:p>
            <a:fld id="{7D2BF384-719E-4D6C-B0EF-BCAAB704BFEC}" type="slidenum">
              <a:rPr lang="en-US" smtClean="0"/>
              <a:t>16</a:t>
            </a:fld>
            <a:endParaRPr lang="en-US"/>
          </a:p>
        </p:txBody>
      </p:sp>
    </p:spTree>
    <p:extLst>
      <p:ext uri="{BB962C8B-B14F-4D97-AF65-F5344CB8AC3E}">
        <p14:creationId xmlns:p14="http://schemas.microsoft.com/office/powerpoint/2010/main" val="1895849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is spatially autocorrelated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1D35"/>
                </a:solidFill>
                <a:effectLst/>
                <a:latin typeface="Google Sans"/>
              </a:rPr>
              <a:t>teleconnections are </a:t>
            </a:r>
            <a:r>
              <a:rPr lang="en-US" dirty="0"/>
              <a:t>natural patterns that link weather phenomena across large distances on Earth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Great Plains Low-Level Jet (GPLLJ):</a:t>
            </a:r>
            <a:endParaRPr lang="en-US" dirty="0"/>
          </a:p>
          <a:p>
            <a:pPr>
              <a:buFont typeface="Arial" panose="020B0604020202020204" pitchFamily="34" charset="0"/>
              <a:buChar char="•"/>
            </a:pPr>
            <a:r>
              <a:rPr lang="en-US" dirty="0"/>
              <a:t>While not a traditional teleconnection, the GPLLJ is an important feature in the Midwest's climate, particularly during the warm season. It can transport moisture from the Gulf of Mexico into the Midwest, influencing rainfall patterns.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North Atlantic Oscillation (NAO):</a:t>
            </a:r>
            <a:endParaRPr lang="en-US" dirty="0"/>
          </a:p>
          <a:p>
            <a:pPr>
              <a:buFont typeface="Arial" panose="020B0604020202020204" pitchFamily="34" charset="0"/>
              <a:buChar char="•"/>
            </a:pPr>
            <a:r>
              <a:rPr lang="en-US" dirty="0"/>
              <a:t>The NAO refers to the fluctuation in atmospheric pressure between the Icelandic low and the Azores high. Its phases can affect winter weather patterns in the Midwest, influencing temperatures and precipitation.</a:t>
            </a:r>
          </a:p>
          <a:p>
            <a:r>
              <a:rPr lang="en-US" b="1" dirty="0"/>
              <a:t>Arctic Oscillation (AO):</a:t>
            </a:r>
            <a:endParaRPr lang="en-US" dirty="0"/>
          </a:p>
          <a:p>
            <a:pPr>
              <a:buFont typeface="Arial" panose="020B0604020202020204" pitchFamily="34" charset="0"/>
              <a:buChar char="•"/>
            </a:pPr>
            <a:r>
              <a:rPr lang="en-US" dirty="0"/>
              <a:t>The AO describes pressure patterns in the Arctic region. Positive phases can lead to milder winters in the Midwest, while negative phases may bring colder air and increased chances of extreme winter weather.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D2BF384-719E-4D6C-B0EF-BCAAB704BFEC}" type="slidenum">
              <a:rPr lang="en-US" smtClean="0"/>
              <a:t>17</a:t>
            </a:fld>
            <a:endParaRPr lang="en-US"/>
          </a:p>
        </p:txBody>
      </p:sp>
    </p:spTree>
    <p:extLst>
      <p:ext uri="{BB962C8B-B14F-4D97-AF65-F5344CB8AC3E}">
        <p14:creationId xmlns:p14="http://schemas.microsoft.com/office/powerpoint/2010/main" val="1539612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Chirps </a:t>
            </a:r>
            <a:r>
              <a:rPr lang="en-US" dirty="0" err="1"/>
              <a:t>infraed</a:t>
            </a:r>
            <a:endParaRPr lang="en-US" dirty="0"/>
          </a:p>
          <a:p>
            <a:r>
              <a:rPr lang="en-US" dirty="0"/>
              <a:t>Physical model output</a:t>
            </a:r>
          </a:p>
        </p:txBody>
      </p:sp>
      <p:sp>
        <p:nvSpPr>
          <p:cNvPr id="4" name="Slide Number Placeholder 3"/>
          <p:cNvSpPr>
            <a:spLocks noGrp="1"/>
          </p:cNvSpPr>
          <p:nvPr>
            <p:ph type="sldNum" sz="quarter" idx="5"/>
          </p:nvPr>
        </p:nvSpPr>
        <p:spPr/>
        <p:txBody>
          <a:bodyPr/>
          <a:lstStyle/>
          <a:p>
            <a:fld id="{7D2BF384-719E-4D6C-B0EF-BCAAB704BFEC}" type="slidenum">
              <a:rPr lang="en-US" smtClean="0"/>
              <a:t>18</a:t>
            </a:fld>
            <a:endParaRPr lang="en-US"/>
          </a:p>
        </p:txBody>
      </p:sp>
    </p:spTree>
    <p:extLst>
      <p:ext uri="{BB962C8B-B14F-4D97-AF65-F5344CB8AC3E}">
        <p14:creationId xmlns:p14="http://schemas.microsoft.com/office/powerpoint/2010/main" val="83772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2BF384-719E-4D6C-B0EF-BCAAB704BFEC}" type="slidenum">
              <a:rPr lang="en-US" smtClean="0"/>
              <a:t>19</a:t>
            </a:fld>
            <a:endParaRPr lang="en-US"/>
          </a:p>
        </p:txBody>
      </p:sp>
    </p:spTree>
    <p:extLst>
      <p:ext uri="{BB962C8B-B14F-4D97-AF65-F5344CB8AC3E}">
        <p14:creationId xmlns:p14="http://schemas.microsoft.com/office/powerpoint/2010/main" val="937712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ONI: https://origin.cpc.ncep.noaa.gov/products/analysis_monitoring/ensostuff/ONI_v5.php</a:t>
            </a:r>
          </a:p>
        </p:txBody>
      </p:sp>
      <p:sp>
        <p:nvSpPr>
          <p:cNvPr id="4" name="Slide Number Placeholder 3"/>
          <p:cNvSpPr>
            <a:spLocks noGrp="1"/>
          </p:cNvSpPr>
          <p:nvPr>
            <p:ph type="sldNum" sz="quarter" idx="5"/>
          </p:nvPr>
        </p:nvSpPr>
        <p:spPr/>
        <p:txBody>
          <a:bodyPr/>
          <a:lstStyle/>
          <a:p>
            <a:fld id="{7D2BF384-719E-4D6C-B0EF-BCAAB704BFEC}" type="slidenum">
              <a:rPr lang="en-US" smtClean="0"/>
              <a:t>4</a:t>
            </a:fld>
            <a:endParaRPr lang="en-US"/>
          </a:p>
        </p:txBody>
      </p:sp>
    </p:spTree>
    <p:extLst>
      <p:ext uri="{BB962C8B-B14F-4D97-AF65-F5344CB8AC3E}">
        <p14:creationId xmlns:p14="http://schemas.microsoft.com/office/powerpoint/2010/main" val="3674544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analysis I’d like to share is the mean, min, and max distributions for each cell in our region</a:t>
            </a:r>
          </a:p>
          <a:p>
            <a:endParaRPr lang="en-US" dirty="0"/>
          </a:p>
          <a:p>
            <a:r>
              <a:rPr lang="en-US" dirty="0"/>
              <a:t>We see that the mean precipitation is fairly consistent during the summer months, with a little more variance in June</a:t>
            </a:r>
          </a:p>
          <a:p>
            <a:endParaRPr lang="en-US" dirty="0"/>
          </a:p>
          <a:p>
            <a:r>
              <a:rPr lang="en-US" dirty="0"/>
              <a:t>However, when the area is dry, it can be very dry, with almost no precipitation at all</a:t>
            </a:r>
          </a:p>
          <a:p>
            <a:endParaRPr lang="en-US" dirty="0"/>
          </a:p>
          <a:p>
            <a:r>
              <a:rPr lang="en-US" dirty="0"/>
              <a:t>However on the on the Max side, the area get’s hit with extreme events that are up to 5x the mean</a:t>
            </a:r>
          </a:p>
        </p:txBody>
      </p:sp>
      <p:sp>
        <p:nvSpPr>
          <p:cNvPr id="4" name="Slide Number Placeholder 3"/>
          <p:cNvSpPr>
            <a:spLocks noGrp="1"/>
          </p:cNvSpPr>
          <p:nvPr>
            <p:ph type="sldNum" sz="quarter" idx="5"/>
          </p:nvPr>
        </p:nvSpPr>
        <p:spPr/>
        <p:txBody>
          <a:bodyPr/>
          <a:lstStyle/>
          <a:p>
            <a:fld id="{7D2BF384-719E-4D6C-B0EF-BCAAB704BFEC}" type="slidenum">
              <a:rPr lang="en-US" smtClean="0"/>
              <a:t>5</a:t>
            </a:fld>
            <a:endParaRPr lang="en-US"/>
          </a:p>
        </p:txBody>
      </p:sp>
    </p:spTree>
    <p:extLst>
      <p:ext uri="{BB962C8B-B14F-4D97-AF65-F5344CB8AC3E}">
        <p14:creationId xmlns:p14="http://schemas.microsoft.com/office/powerpoint/2010/main" val="3928973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thing I wanted to investigate was where were these patterns prevalent</a:t>
            </a:r>
          </a:p>
          <a:p>
            <a:endParaRPr lang="en-US" dirty="0"/>
          </a:p>
          <a:p>
            <a:r>
              <a:rPr lang="en-US" dirty="0"/>
              <a:t>I performed a similar analysis, but focused on the spatial aspect of the data</a:t>
            </a:r>
          </a:p>
          <a:p>
            <a:endParaRPr lang="en-US" dirty="0"/>
          </a:p>
          <a:p>
            <a:r>
              <a:rPr lang="en-US" dirty="0"/>
              <a:t>Generally states like Kentucky, and Pennsylvania are wetter than other places in the region</a:t>
            </a:r>
          </a:p>
          <a:p>
            <a:endParaRPr lang="en-US" dirty="0"/>
          </a:p>
          <a:p>
            <a:r>
              <a:rPr lang="en-US" dirty="0"/>
              <a:t>The great plains states are more likely to experience severe drought</a:t>
            </a:r>
          </a:p>
          <a:p>
            <a:endParaRPr lang="en-US" dirty="0"/>
          </a:p>
          <a:p>
            <a:r>
              <a:rPr lang="en-US" dirty="0"/>
              <a:t>And the last thing I’d like to point out is that the area along the Mississippi near Missouri, Nebraska and Iowa have experienced some fairly extreme events recently.</a:t>
            </a:r>
          </a:p>
        </p:txBody>
      </p:sp>
      <p:sp>
        <p:nvSpPr>
          <p:cNvPr id="4" name="Slide Number Placeholder 3"/>
          <p:cNvSpPr>
            <a:spLocks noGrp="1"/>
          </p:cNvSpPr>
          <p:nvPr>
            <p:ph type="sldNum" sz="quarter" idx="5"/>
          </p:nvPr>
        </p:nvSpPr>
        <p:spPr/>
        <p:txBody>
          <a:bodyPr/>
          <a:lstStyle/>
          <a:p>
            <a:fld id="{7D2BF384-719E-4D6C-B0EF-BCAAB704BFEC}" type="slidenum">
              <a:rPr lang="en-US" smtClean="0"/>
              <a:t>6</a:t>
            </a:fld>
            <a:endParaRPr lang="en-US"/>
          </a:p>
        </p:txBody>
      </p:sp>
    </p:spTree>
    <p:extLst>
      <p:ext uri="{BB962C8B-B14F-4D97-AF65-F5344CB8AC3E}">
        <p14:creationId xmlns:p14="http://schemas.microsoft.com/office/powerpoint/2010/main" val="3657585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2BF384-719E-4D6C-B0EF-BCAAB704BFEC}" type="slidenum">
              <a:rPr lang="en-US" smtClean="0"/>
              <a:t>7</a:t>
            </a:fld>
            <a:endParaRPr lang="en-US"/>
          </a:p>
        </p:txBody>
      </p:sp>
    </p:spTree>
    <p:extLst>
      <p:ext uri="{BB962C8B-B14F-4D97-AF65-F5344CB8AC3E}">
        <p14:creationId xmlns:p14="http://schemas.microsoft.com/office/powerpoint/2010/main" val="1724520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I performed a mean spatial analysis on precipitation and it’s relationship to the other variables.</a:t>
            </a:r>
          </a:p>
          <a:p>
            <a:endParaRPr lang="en-US" b="0" dirty="0">
              <a:solidFill>
                <a:srgbClr val="6796E6"/>
              </a:solidFill>
              <a:effectLst/>
              <a:latin typeface="Consolas" panose="020B0609020204030204" pitchFamily="49" charset="0"/>
            </a:endParaRPr>
          </a:p>
          <a:p>
            <a:r>
              <a:rPr lang="en-US" b="0" dirty="0">
                <a:solidFill>
                  <a:srgbClr val="6796E6"/>
                </a:solidFill>
                <a:effectLst/>
                <a:latin typeface="Consolas" panose="020B0609020204030204" pitchFamily="49" charset="0"/>
              </a:rPr>
              <a:t>We see a clear correlation between precipitation and precipitable water (</a:t>
            </a:r>
            <a:r>
              <a:rPr lang="en-US" b="0" dirty="0" err="1">
                <a:solidFill>
                  <a:srgbClr val="6796E6"/>
                </a:solidFill>
                <a:effectLst/>
                <a:latin typeface="Consolas" panose="020B0609020204030204" pitchFamily="49" charset="0"/>
              </a:rPr>
              <a:t>pr_wtr</a:t>
            </a:r>
            <a:r>
              <a:rPr lang="en-US" b="0" dirty="0">
                <a:solidFill>
                  <a:srgbClr val="6796E6"/>
                </a:solidFill>
                <a:effectLst/>
                <a:latin typeface="Consolas" panose="020B0609020204030204" pitchFamily="49" charset="0"/>
              </a:rPr>
              <a:t>) as well as specific humidity (</a:t>
            </a:r>
            <a:r>
              <a:rPr lang="en-US" b="0" dirty="0" err="1">
                <a:solidFill>
                  <a:srgbClr val="6796E6"/>
                </a:solidFill>
                <a:effectLst/>
                <a:latin typeface="Consolas" panose="020B0609020204030204" pitchFamily="49" charset="0"/>
              </a:rPr>
              <a:t>shum</a:t>
            </a:r>
            <a:r>
              <a:rPr lang="en-US" b="0" dirty="0">
                <a:solidFill>
                  <a:srgbClr val="6796E6"/>
                </a:solidFill>
                <a:effectLst/>
                <a:latin typeface="Consolas" panose="020B0609020204030204" pitchFamily="49" charset="0"/>
              </a:rPr>
              <a:t>) as well as total cloud cover (</a:t>
            </a:r>
            <a:r>
              <a:rPr lang="en-US" b="0" dirty="0" err="1">
                <a:solidFill>
                  <a:srgbClr val="6796E6"/>
                </a:solidFill>
                <a:effectLst/>
                <a:latin typeface="Consolas" panose="020B0609020204030204" pitchFamily="49" charset="0"/>
              </a:rPr>
              <a:t>tcdc</a:t>
            </a:r>
            <a:r>
              <a:rPr lang="en-US" b="0" dirty="0">
                <a:solidFill>
                  <a:srgbClr val="6796E6"/>
                </a:solidFill>
                <a:effectLst/>
                <a:latin typeface="Consolas" panose="020B0609020204030204" pitchFamily="49" charset="0"/>
              </a:rPr>
              <a:t>) but that one didn’t fit in this slide</a:t>
            </a:r>
          </a:p>
          <a:p>
            <a:endParaRPr lang="en-US" b="0" dirty="0">
              <a:solidFill>
                <a:srgbClr val="6796E6"/>
              </a:solidFill>
              <a:effectLst/>
              <a:latin typeface="Consolas" panose="020B0609020204030204" pitchFamily="49" charset="0"/>
            </a:endParaRPr>
          </a:p>
          <a:p>
            <a:r>
              <a:rPr lang="en-US" b="0" dirty="0">
                <a:solidFill>
                  <a:srgbClr val="6796E6"/>
                </a:solidFill>
                <a:effectLst/>
                <a:latin typeface="Consolas" panose="020B0609020204030204" pitchFamily="49" charset="0"/>
              </a:rPr>
              <a:t>An issue I foresee is accounting for teleconnections and properly modeling the environmental phenomena that links separated locations</a:t>
            </a:r>
          </a:p>
          <a:p>
            <a:endParaRPr lang="en-US" b="0" dirty="0">
              <a:solidFill>
                <a:srgbClr val="6796E6"/>
              </a:solidFill>
              <a:effectLst/>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tp</a:t>
            </a:r>
            <a:r>
              <a:rPr lang="en-US" b="0" dirty="0">
                <a:solidFill>
                  <a:srgbClr val="CCCCCC"/>
                </a:solidFill>
                <a:effectLst/>
                <a:latin typeface="Consolas" panose="020B0609020204030204" pitchFamily="49" charset="0"/>
              </a:rPr>
              <a:t>: Total precipitation</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sst</a:t>
            </a:r>
            <a:r>
              <a:rPr lang="en-US" b="0" dirty="0">
                <a:solidFill>
                  <a:srgbClr val="CCCCCC"/>
                </a:solidFill>
                <a:effectLst/>
                <a:latin typeface="Consolas" panose="020B0609020204030204" pitchFamily="49" charset="0"/>
              </a:rPr>
              <a:t>: Sea surface temperature</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thickness: Tropospheric thickness between 850 and 500 </a:t>
            </a:r>
            <a:r>
              <a:rPr lang="en-US" b="0" dirty="0" err="1">
                <a:solidFill>
                  <a:srgbClr val="CCCCCC"/>
                </a:solidFill>
                <a:effectLst/>
                <a:latin typeface="Consolas" panose="020B0609020204030204" pitchFamily="49" charset="0"/>
              </a:rPr>
              <a:t>hPa</a:t>
            </a:r>
            <a:endParaRPr lang="en-US" b="0" dirty="0">
              <a:solidFill>
                <a:srgbClr val="CCCCCC"/>
              </a:solidFill>
              <a:effectLst/>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pottemp</a:t>
            </a:r>
            <a:r>
              <a:rPr lang="en-US" b="0" dirty="0">
                <a:solidFill>
                  <a:srgbClr val="CCCCCC"/>
                </a:solidFill>
                <a:effectLst/>
                <a:latin typeface="Consolas" panose="020B0609020204030204" pitchFamily="49" charset="0"/>
              </a:rPr>
              <a:t>: 45m ocean potential temperature</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pr_wtr</a:t>
            </a:r>
            <a:r>
              <a:rPr lang="en-US" b="0" dirty="0">
                <a:solidFill>
                  <a:srgbClr val="CCCCCC"/>
                </a:solidFill>
                <a:effectLst/>
                <a:latin typeface="Consolas" panose="020B0609020204030204" pitchFamily="49" charset="0"/>
              </a:rPr>
              <a:t>: Precipitable water</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lftx4: Atmospheric lifted index</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chi: upper troposphere velocity potential</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tcdc</a:t>
            </a:r>
            <a:r>
              <a:rPr lang="en-US" b="0" dirty="0">
                <a:solidFill>
                  <a:srgbClr val="CCCCCC"/>
                </a:solidFill>
                <a:effectLst/>
                <a:latin typeface="Consolas" panose="020B0609020204030204" pitchFamily="49" charset="0"/>
              </a:rPr>
              <a:t>: total cloud cover</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shum</a:t>
            </a:r>
            <a:r>
              <a:rPr lang="en-US" b="0" dirty="0">
                <a:solidFill>
                  <a:srgbClr val="CCCCCC"/>
                </a:solidFill>
                <a:effectLst/>
                <a:latin typeface="Consolas" panose="020B0609020204030204" pitchFamily="49" charset="0"/>
              </a:rPr>
              <a:t>: 2m specific humidity</a:t>
            </a:r>
          </a:p>
          <a:p>
            <a:endParaRPr lang="en-US" dirty="0"/>
          </a:p>
        </p:txBody>
      </p:sp>
      <p:sp>
        <p:nvSpPr>
          <p:cNvPr id="4" name="Slide Number Placeholder 3"/>
          <p:cNvSpPr>
            <a:spLocks noGrp="1"/>
          </p:cNvSpPr>
          <p:nvPr>
            <p:ph type="sldNum" sz="quarter" idx="5"/>
          </p:nvPr>
        </p:nvSpPr>
        <p:spPr/>
        <p:txBody>
          <a:bodyPr/>
          <a:lstStyle/>
          <a:p>
            <a:fld id="{7D2BF384-719E-4D6C-B0EF-BCAAB704BFEC}" type="slidenum">
              <a:rPr lang="en-US" smtClean="0"/>
              <a:t>8</a:t>
            </a:fld>
            <a:endParaRPr lang="en-US"/>
          </a:p>
        </p:txBody>
      </p:sp>
    </p:spTree>
    <p:extLst>
      <p:ext uri="{BB962C8B-B14F-4D97-AF65-F5344CB8AC3E}">
        <p14:creationId xmlns:p14="http://schemas.microsoft.com/office/powerpoint/2010/main" val="2951184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wanted to begin thinking of features that I could engineer to help with my model.</a:t>
            </a:r>
          </a:p>
          <a:p>
            <a:endParaRPr lang="en-US" dirty="0"/>
          </a:p>
          <a:p>
            <a:r>
              <a:rPr lang="en-US" dirty="0"/>
              <a:t>I used a simple Cross correlation to compare the different average signals</a:t>
            </a:r>
          </a:p>
          <a:p>
            <a:endParaRPr lang="en-US" dirty="0"/>
          </a:p>
          <a:p>
            <a:r>
              <a:rPr lang="en-US" dirty="0"/>
              <a:t>In this case we see that precipitation is highly correlated at a yearly basis</a:t>
            </a:r>
          </a:p>
          <a:p>
            <a:endParaRPr lang="en-US" dirty="0"/>
          </a:p>
          <a:p>
            <a:r>
              <a:rPr lang="en-US" dirty="0"/>
              <a:t>And we also see that </a:t>
            </a:r>
            <a:r>
              <a:rPr lang="en-US" b="0" dirty="0">
                <a:solidFill>
                  <a:srgbClr val="CCCCCC"/>
                </a:solidFill>
                <a:effectLst/>
                <a:latin typeface="Consolas" panose="020B0609020204030204" pitchFamily="49" charset="0"/>
              </a:rPr>
              <a:t>Tropospheric thickness is highly correlated at 11 months before</a:t>
            </a:r>
          </a:p>
          <a:p>
            <a:endParaRPr lang="en-US" b="0" dirty="0">
              <a:solidFill>
                <a:srgbClr val="CCCCCC"/>
              </a:solidFill>
              <a:effectLst/>
              <a:latin typeface="Consolas" panose="020B0609020204030204" pitchFamily="49" charset="0"/>
            </a:endParaRPr>
          </a:p>
          <a:p>
            <a:r>
              <a:rPr lang="en-US" b="1" dirty="0"/>
              <a:t>Temperature and Moisture Availability:</a:t>
            </a:r>
            <a:r>
              <a:rPr lang="en-US" dirty="0"/>
              <a:t> Warmer temperatures can increase the tropospheric thickness and promote moisture evaporation, leading to greater potential for precipitation, especially during convective weather events like thunderstorms.</a:t>
            </a:r>
          </a:p>
          <a:p>
            <a:r>
              <a:rPr lang="en-US" b="1" dirty="0"/>
              <a:t>Atmospheric Instability:</a:t>
            </a:r>
            <a:r>
              <a:rPr lang="en-US" dirty="0"/>
              <a:t> In regions where the tropospheric thickness is high, there may be greater atmospheric instability, which can enhance the likelihood of convective precipitation. The lifted index (LI), for example, is an indicator of atmospheric instability, and regions with higher thickness may show lower LI values, indicating more instability.</a:t>
            </a:r>
          </a:p>
          <a:p>
            <a:endParaRPr lang="en-US" dirty="0"/>
          </a:p>
        </p:txBody>
      </p:sp>
      <p:sp>
        <p:nvSpPr>
          <p:cNvPr id="4" name="Slide Number Placeholder 3"/>
          <p:cNvSpPr>
            <a:spLocks noGrp="1"/>
          </p:cNvSpPr>
          <p:nvPr>
            <p:ph type="sldNum" sz="quarter" idx="5"/>
          </p:nvPr>
        </p:nvSpPr>
        <p:spPr/>
        <p:txBody>
          <a:bodyPr/>
          <a:lstStyle/>
          <a:p>
            <a:fld id="{7D2BF384-719E-4D6C-B0EF-BCAAB704BFEC}" type="slidenum">
              <a:rPr lang="en-US" smtClean="0"/>
              <a:t>9</a:t>
            </a:fld>
            <a:endParaRPr lang="en-US"/>
          </a:p>
        </p:txBody>
      </p:sp>
    </p:spTree>
    <p:extLst>
      <p:ext uri="{BB962C8B-B14F-4D97-AF65-F5344CB8AC3E}">
        <p14:creationId xmlns:p14="http://schemas.microsoft.com/office/powerpoint/2010/main" val="618104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Forecasting Method: Gridded Field vs. Regional Average</a:t>
            </a:r>
            <a:endParaRPr lang="en-US" dirty="0"/>
          </a:p>
          <a:p>
            <a:pPr>
              <a:buFont typeface="Arial" panose="020B0604020202020204" pitchFamily="34" charset="0"/>
              <a:buChar char="•"/>
            </a:pPr>
            <a:r>
              <a:rPr lang="en-US" b="1" dirty="0"/>
              <a:t>Gridded Field Forecasting</a:t>
            </a:r>
            <a:r>
              <a:rPr lang="en-US" dirty="0"/>
              <a:t>: I chose to forecast precipitation as a gridded field across the Midwest rather than averaging it over the region. This approach allows for capturing spatial variability in precipitation patterns, which can be crucial for understanding localized weather events. A gridded field also provides more detailed information, as clients are only interested within small sections of the region.</a:t>
            </a:r>
          </a:p>
          <a:p>
            <a:pPr>
              <a:buFont typeface="Arial" panose="020B0604020202020204" pitchFamily="34" charset="0"/>
              <a:buNone/>
            </a:pPr>
            <a:endParaRPr lang="en-US" dirty="0"/>
          </a:p>
          <a:p>
            <a:r>
              <a:rPr lang="en-US" b="1" dirty="0"/>
              <a:t>Monthly Forecasting Strategy</a:t>
            </a:r>
            <a:endParaRPr lang="en-US" dirty="0"/>
          </a:p>
          <a:p>
            <a:pPr>
              <a:buFont typeface="Arial" panose="020B0604020202020204" pitchFamily="34" charset="0"/>
              <a:buChar char="•"/>
            </a:pPr>
            <a:r>
              <a:rPr lang="en-US" b="1" dirty="0"/>
              <a:t>Separate Monthly Forecasting</a:t>
            </a:r>
            <a:r>
              <a:rPr lang="en-US" dirty="0"/>
              <a:t>: I chose to forecast each summer month (June, July, and August) separately. By treating each month individually, the model can better account for month-specific dynamics and trends.</a:t>
            </a:r>
          </a:p>
          <a:p>
            <a:pPr>
              <a:buFont typeface="Arial" panose="020B0604020202020204" pitchFamily="34" charset="0"/>
              <a:buChar char="•"/>
            </a:pPr>
            <a:endParaRPr lang="en-US" dirty="0"/>
          </a:p>
          <a:p>
            <a:r>
              <a:rPr lang="en-US" b="1" dirty="0"/>
              <a:t>Lead Times Consideration</a:t>
            </a:r>
            <a:endParaRPr lang="en-US" dirty="0"/>
          </a:p>
          <a:p>
            <a:pPr>
              <a:buFont typeface="Arial" panose="020B0604020202020204" pitchFamily="34" charset="0"/>
              <a:buChar char="•"/>
            </a:pPr>
            <a:r>
              <a:rPr lang="en-US" b="1" dirty="0"/>
              <a:t>Multiple Lead Times</a:t>
            </a:r>
            <a:r>
              <a:rPr lang="en-US" dirty="0"/>
              <a:t>: I decided to model precipitation with a 3-month lead time. The reason for this number is that most crops grow within 3-months. And this can provide enough time to adjust and execute plans.</a:t>
            </a:r>
          </a:p>
          <a:p>
            <a:pPr>
              <a:buFont typeface="Arial" panose="020B0604020202020204" pitchFamily="34" charset="0"/>
              <a:buChar char="•"/>
            </a:pPr>
            <a:endParaRPr lang="en-US" dirty="0"/>
          </a:p>
          <a:p>
            <a:pPr>
              <a:buFont typeface="Arial" panose="020B0604020202020204" pitchFamily="34" charset="0"/>
              <a:buChar char="•"/>
            </a:pPr>
            <a:r>
              <a:rPr lang="en-US" dirty="0"/>
              <a:t>Sweet corn: 60-100 days Green beans: 50-60 days Cucumbers: 50-70 days Summer squash: 40-60 days Radishes: 20-30 days Lettuce: 30-60 days Spinach: 40-45 days Beets: 50-70 days Carrots: 60-80 days Peas: 60-70 days</a:t>
            </a:r>
          </a:p>
          <a:p>
            <a:endParaRPr lang="en-US" dirty="0"/>
          </a:p>
        </p:txBody>
      </p:sp>
      <p:sp>
        <p:nvSpPr>
          <p:cNvPr id="4" name="Slide Number Placeholder 3"/>
          <p:cNvSpPr>
            <a:spLocks noGrp="1"/>
          </p:cNvSpPr>
          <p:nvPr>
            <p:ph type="sldNum" sz="quarter" idx="5"/>
          </p:nvPr>
        </p:nvSpPr>
        <p:spPr/>
        <p:txBody>
          <a:bodyPr/>
          <a:lstStyle/>
          <a:p>
            <a:fld id="{7D2BF384-719E-4D6C-B0EF-BCAAB704BFEC}" type="slidenum">
              <a:rPr lang="en-US" smtClean="0"/>
              <a:t>10</a:t>
            </a:fld>
            <a:endParaRPr lang="en-US"/>
          </a:p>
        </p:txBody>
      </p:sp>
    </p:spTree>
    <p:extLst>
      <p:ext uri="{BB962C8B-B14F-4D97-AF65-F5344CB8AC3E}">
        <p14:creationId xmlns:p14="http://schemas.microsoft.com/office/powerpoint/2010/main" val="166688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CCCCC"/>
                </a:solidFill>
                <a:effectLst/>
                <a:latin typeface="Consolas" panose="020B0609020204030204" pitchFamily="49" charset="0"/>
              </a:rPr>
              <a:t>I made a baseline model that was just the arithmetic mean of the summer months within a set time period</a:t>
            </a:r>
          </a:p>
          <a:p>
            <a:endParaRPr lang="en-US" b="0" i="0" dirty="0">
              <a:solidFill>
                <a:srgbClr val="CCCCCC"/>
              </a:solidFill>
              <a:effectLst/>
              <a:latin typeface="Consolas" panose="020B0609020204030204" pitchFamily="49" charset="0"/>
            </a:endParaRPr>
          </a:p>
          <a:p>
            <a:r>
              <a:rPr lang="en-US" b="0" i="0" dirty="0">
                <a:solidFill>
                  <a:srgbClr val="CCCCCC"/>
                </a:solidFill>
                <a:effectLst/>
                <a:latin typeface="Consolas" panose="020B0609020204030204" pitchFamily="49" charset="0"/>
              </a:rPr>
              <a:t>My data was split chronologically to avoid temporal leakage at a percentage of 90-10. This last 10 percent is what the other model will be evaluated on as well</a:t>
            </a:r>
          </a:p>
          <a:p>
            <a:endParaRPr lang="en-US" b="0" i="0" dirty="0">
              <a:solidFill>
                <a:srgbClr val="CCCCCC"/>
              </a:solidFill>
              <a:effectLst/>
              <a:latin typeface="Consolas" panose="020B0609020204030204" pitchFamily="49" charset="0"/>
            </a:endParaRPr>
          </a:p>
          <a:p>
            <a:r>
              <a:rPr lang="en-US" b="0" i="0" dirty="0">
                <a:solidFill>
                  <a:srgbClr val="CCCCCC"/>
                </a:solidFill>
                <a:effectLst/>
                <a:latin typeface="Consolas" panose="020B0609020204030204" pitchFamily="49" charset="0"/>
              </a:rPr>
              <a:t>Test Mean Squared Error: 1560.1229 </a:t>
            </a:r>
          </a:p>
          <a:p>
            <a:r>
              <a:rPr lang="en-US" b="0" i="0" dirty="0">
                <a:solidFill>
                  <a:srgbClr val="CCCCCC"/>
                </a:solidFill>
                <a:effectLst/>
                <a:latin typeface="Consolas" panose="020B0609020204030204" pitchFamily="49" charset="0"/>
              </a:rPr>
              <a:t>Test Root Mean Squared Error: 39.49839 </a:t>
            </a:r>
          </a:p>
          <a:p>
            <a:r>
              <a:rPr lang="en-US" b="0" i="0" dirty="0">
                <a:solidFill>
                  <a:srgbClr val="CCCCCC"/>
                </a:solidFill>
                <a:effectLst/>
                <a:latin typeface="Consolas" panose="020B0609020204030204" pitchFamily="49" charset="0"/>
              </a:rPr>
              <a:t>Test Mean Error: -7.5630803</a:t>
            </a:r>
            <a:endParaRPr lang="en-US" dirty="0"/>
          </a:p>
        </p:txBody>
      </p:sp>
      <p:sp>
        <p:nvSpPr>
          <p:cNvPr id="4" name="Slide Number Placeholder 3"/>
          <p:cNvSpPr>
            <a:spLocks noGrp="1"/>
          </p:cNvSpPr>
          <p:nvPr>
            <p:ph type="sldNum" sz="quarter" idx="5"/>
          </p:nvPr>
        </p:nvSpPr>
        <p:spPr/>
        <p:txBody>
          <a:bodyPr/>
          <a:lstStyle/>
          <a:p>
            <a:fld id="{7D2BF384-719E-4D6C-B0EF-BCAAB704BFEC}" type="slidenum">
              <a:rPr lang="en-US" smtClean="0"/>
              <a:t>11</a:t>
            </a:fld>
            <a:endParaRPr lang="en-US"/>
          </a:p>
        </p:txBody>
      </p:sp>
    </p:spTree>
    <p:extLst>
      <p:ext uri="{BB962C8B-B14F-4D97-AF65-F5344CB8AC3E}">
        <p14:creationId xmlns:p14="http://schemas.microsoft.com/office/powerpoint/2010/main" val="2864550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6A6B-5D55-4B2E-B430-D5A776B296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20530F-1764-441D-999A-63E6EEF587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345868-2CB2-4D49-B1FD-25A5CB02F496}"/>
              </a:ext>
            </a:extLst>
          </p:cNvPr>
          <p:cNvSpPr>
            <a:spLocks noGrp="1"/>
          </p:cNvSpPr>
          <p:nvPr>
            <p:ph type="dt" sz="half" idx="10"/>
          </p:nvPr>
        </p:nvSpPr>
        <p:spPr/>
        <p:txBody>
          <a:bodyPr/>
          <a:lstStyle/>
          <a:p>
            <a:fld id="{3B748A9F-1EB5-4A60-87B7-78C6FA3645D1}" type="datetimeFigureOut">
              <a:rPr lang="en-US" smtClean="0"/>
              <a:t>10/13/2024</a:t>
            </a:fld>
            <a:endParaRPr lang="en-US"/>
          </a:p>
        </p:txBody>
      </p:sp>
      <p:sp>
        <p:nvSpPr>
          <p:cNvPr id="5" name="Footer Placeholder 4">
            <a:extLst>
              <a:ext uri="{FF2B5EF4-FFF2-40B4-BE49-F238E27FC236}">
                <a16:creationId xmlns:a16="http://schemas.microsoft.com/office/drawing/2014/main" id="{009B1972-405B-4935-B857-1AAE356DA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192725-E312-4CAA-A322-004690FC6E5D}"/>
              </a:ext>
            </a:extLst>
          </p:cNvPr>
          <p:cNvSpPr>
            <a:spLocks noGrp="1"/>
          </p:cNvSpPr>
          <p:nvPr>
            <p:ph type="sldNum" sz="quarter" idx="12"/>
          </p:nvPr>
        </p:nvSpPr>
        <p:spPr/>
        <p:txBody>
          <a:bodyPr/>
          <a:lstStyle/>
          <a:p>
            <a:fld id="{FB7F32D0-CE55-4683-B41F-AE43F07B7D38}" type="slidenum">
              <a:rPr lang="en-US" smtClean="0"/>
              <a:t>‹#›</a:t>
            </a:fld>
            <a:endParaRPr lang="en-US"/>
          </a:p>
        </p:txBody>
      </p:sp>
    </p:spTree>
    <p:extLst>
      <p:ext uri="{BB962C8B-B14F-4D97-AF65-F5344CB8AC3E}">
        <p14:creationId xmlns:p14="http://schemas.microsoft.com/office/powerpoint/2010/main" val="66321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9C62-2497-4C51-A040-96AD28F7CF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B6237A-0FC8-4648-93E5-1676ED9B56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20A90-FC29-4EBE-A727-9C82AF992D4C}"/>
              </a:ext>
            </a:extLst>
          </p:cNvPr>
          <p:cNvSpPr>
            <a:spLocks noGrp="1"/>
          </p:cNvSpPr>
          <p:nvPr>
            <p:ph type="dt" sz="half" idx="10"/>
          </p:nvPr>
        </p:nvSpPr>
        <p:spPr/>
        <p:txBody>
          <a:bodyPr/>
          <a:lstStyle/>
          <a:p>
            <a:fld id="{3B748A9F-1EB5-4A60-87B7-78C6FA3645D1}" type="datetimeFigureOut">
              <a:rPr lang="en-US" smtClean="0"/>
              <a:t>10/13/2024</a:t>
            </a:fld>
            <a:endParaRPr lang="en-US"/>
          </a:p>
        </p:txBody>
      </p:sp>
      <p:sp>
        <p:nvSpPr>
          <p:cNvPr id="5" name="Footer Placeholder 4">
            <a:extLst>
              <a:ext uri="{FF2B5EF4-FFF2-40B4-BE49-F238E27FC236}">
                <a16:creationId xmlns:a16="http://schemas.microsoft.com/office/drawing/2014/main" id="{234F589B-CD75-4136-9D75-53BF8308C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BE27F-A756-440D-B98F-8017F02ADDD6}"/>
              </a:ext>
            </a:extLst>
          </p:cNvPr>
          <p:cNvSpPr>
            <a:spLocks noGrp="1"/>
          </p:cNvSpPr>
          <p:nvPr>
            <p:ph type="sldNum" sz="quarter" idx="12"/>
          </p:nvPr>
        </p:nvSpPr>
        <p:spPr/>
        <p:txBody>
          <a:bodyPr/>
          <a:lstStyle/>
          <a:p>
            <a:fld id="{FB7F32D0-CE55-4683-B41F-AE43F07B7D38}" type="slidenum">
              <a:rPr lang="en-US" smtClean="0"/>
              <a:t>‹#›</a:t>
            </a:fld>
            <a:endParaRPr lang="en-US"/>
          </a:p>
        </p:txBody>
      </p:sp>
    </p:spTree>
    <p:extLst>
      <p:ext uri="{BB962C8B-B14F-4D97-AF65-F5344CB8AC3E}">
        <p14:creationId xmlns:p14="http://schemas.microsoft.com/office/powerpoint/2010/main" val="309330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FC94D-2563-43B5-B1EC-BE532BAF88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E29FE4-146F-4E04-90E6-91924C05EB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BF091D-71C6-4209-ACD2-138FAD235637}"/>
              </a:ext>
            </a:extLst>
          </p:cNvPr>
          <p:cNvSpPr>
            <a:spLocks noGrp="1"/>
          </p:cNvSpPr>
          <p:nvPr>
            <p:ph type="dt" sz="half" idx="10"/>
          </p:nvPr>
        </p:nvSpPr>
        <p:spPr/>
        <p:txBody>
          <a:bodyPr/>
          <a:lstStyle/>
          <a:p>
            <a:fld id="{3B748A9F-1EB5-4A60-87B7-78C6FA3645D1}" type="datetimeFigureOut">
              <a:rPr lang="en-US" smtClean="0"/>
              <a:t>10/13/2024</a:t>
            </a:fld>
            <a:endParaRPr lang="en-US"/>
          </a:p>
        </p:txBody>
      </p:sp>
      <p:sp>
        <p:nvSpPr>
          <p:cNvPr id="5" name="Footer Placeholder 4">
            <a:extLst>
              <a:ext uri="{FF2B5EF4-FFF2-40B4-BE49-F238E27FC236}">
                <a16:creationId xmlns:a16="http://schemas.microsoft.com/office/drawing/2014/main" id="{94A43936-825F-46AB-A22A-89884EB83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0C2CF-3146-4BC6-A73A-10BF186EC66D}"/>
              </a:ext>
            </a:extLst>
          </p:cNvPr>
          <p:cNvSpPr>
            <a:spLocks noGrp="1"/>
          </p:cNvSpPr>
          <p:nvPr>
            <p:ph type="sldNum" sz="quarter" idx="12"/>
          </p:nvPr>
        </p:nvSpPr>
        <p:spPr/>
        <p:txBody>
          <a:bodyPr/>
          <a:lstStyle/>
          <a:p>
            <a:fld id="{FB7F32D0-CE55-4683-B41F-AE43F07B7D38}" type="slidenum">
              <a:rPr lang="en-US" smtClean="0"/>
              <a:t>‹#›</a:t>
            </a:fld>
            <a:endParaRPr lang="en-US"/>
          </a:p>
        </p:txBody>
      </p:sp>
    </p:spTree>
    <p:extLst>
      <p:ext uri="{BB962C8B-B14F-4D97-AF65-F5344CB8AC3E}">
        <p14:creationId xmlns:p14="http://schemas.microsoft.com/office/powerpoint/2010/main" val="223551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D8EBE-F88C-4413-A2EF-2E64828976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B4056A-0725-407C-823D-7A0C030307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892D5-4F5D-4AD9-A53A-553639CC79E6}"/>
              </a:ext>
            </a:extLst>
          </p:cNvPr>
          <p:cNvSpPr>
            <a:spLocks noGrp="1"/>
          </p:cNvSpPr>
          <p:nvPr>
            <p:ph type="dt" sz="half" idx="10"/>
          </p:nvPr>
        </p:nvSpPr>
        <p:spPr/>
        <p:txBody>
          <a:bodyPr/>
          <a:lstStyle/>
          <a:p>
            <a:fld id="{3B748A9F-1EB5-4A60-87B7-78C6FA3645D1}" type="datetimeFigureOut">
              <a:rPr lang="en-US" smtClean="0"/>
              <a:t>10/13/2024</a:t>
            </a:fld>
            <a:endParaRPr lang="en-US"/>
          </a:p>
        </p:txBody>
      </p:sp>
      <p:sp>
        <p:nvSpPr>
          <p:cNvPr id="5" name="Footer Placeholder 4">
            <a:extLst>
              <a:ext uri="{FF2B5EF4-FFF2-40B4-BE49-F238E27FC236}">
                <a16:creationId xmlns:a16="http://schemas.microsoft.com/office/drawing/2014/main" id="{291FF039-397B-4F40-914F-1CE628057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7E900-28D3-4B47-91F3-F1233615476B}"/>
              </a:ext>
            </a:extLst>
          </p:cNvPr>
          <p:cNvSpPr>
            <a:spLocks noGrp="1"/>
          </p:cNvSpPr>
          <p:nvPr>
            <p:ph type="sldNum" sz="quarter" idx="12"/>
          </p:nvPr>
        </p:nvSpPr>
        <p:spPr/>
        <p:txBody>
          <a:bodyPr/>
          <a:lstStyle/>
          <a:p>
            <a:fld id="{FB7F32D0-CE55-4683-B41F-AE43F07B7D38}" type="slidenum">
              <a:rPr lang="en-US" smtClean="0"/>
              <a:t>‹#›</a:t>
            </a:fld>
            <a:endParaRPr lang="en-US"/>
          </a:p>
        </p:txBody>
      </p:sp>
    </p:spTree>
    <p:extLst>
      <p:ext uri="{BB962C8B-B14F-4D97-AF65-F5344CB8AC3E}">
        <p14:creationId xmlns:p14="http://schemas.microsoft.com/office/powerpoint/2010/main" val="4088040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F93A-E554-4A23-9B67-98A3D40CFA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A10CCF-707A-4702-8B34-DECDA07EC6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EAEB55-DE80-48EB-8C94-C9828BDF50DF}"/>
              </a:ext>
            </a:extLst>
          </p:cNvPr>
          <p:cNvSpPr>
            <a:spLocks noGrp="1"/>
          </p:cNvSpPr>
          <p:nvPr>
            <p:ph type="dt" sz="half" idx="10"/>
          </p:nvPr>
        </p:nvSpPr>
        <p:spPr/>
        <p:txBody>
          <a:bodyPr/>
          <a:lstStyle/>
          <a:p>
            <a:fld id="{3B748A9F-1EB5-4A60-87B7-78C6FA3645D1}" type="datetimeFigureOut">
              <a:rPr lang="en-US" smtClean="0"/>
              <a:t>10/13/2024</a:t>
            </a:fld>
            <a:endParaRPr lang="en-US"/>
          </a:p>
        </p:txBody>
      </p:sp>
      <p:sp>
        <p:nvSpPr>
          <p:cNvPr id="5" name="Footer Placeholder 4">
            <a:extLst>
              <a:ext uri="{FF2B5EF4-FFF2-40B4-BE49-F238E27FC236}">
                <a16:creationId xmlns:a16="http://schemas.microsoft.com/office/drawing/2014/main" id="{641B6A8F-510E-4BA0-AE34-F990B97C2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F74EB-F8D8-4628-8D51-78D46E926DFC}"/>
              </a:ext>
            </a:extLst>
          </p:cNvPr>
          <p:cNvSpPr>
            <a:spLocks noGrp="1"/>
          </p:cNvSpPr>
          <p:nvPr>
            <p:ph type="sldNum" sz="quarter" idx="12"/>
          </p:nvPr>
        </p:nvSpPr>
        <p:spPr/>
        <p:txBody>
          <a:bodyPr/>
          <a:lstStyle/>
          <a:p>
            <a:fld id="{FB7F32D0-CE55-4683-B41F-AE43F07B7D38}" type="slidenum">
              <a:rPr lang="en-US" smtClean="0"/>
              <a:t>‹#›</a:t>
            </a:fld>
            <a:endParaRPr lang="en-US"/>
          </a:p>
        </p:txBody>
      </p:sp>
    </p:spTree>
    <p:extLst>
      <p:ext uri="{BB962C8B-B14F-4D97-AF65-F5344CB8AC3E}">
        <p14:creationId xmlns:p14="http://schemas.microsoft.com/office/powerpoint/2010/main" val="2603190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DB54-6255-4ED9-8613-1F7584A75C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59672-AFF5-4A0E-B65F-C0CAD044A2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4048E3-395C-4835-A077-B17805FFE7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833E77-A438-412E-847B-70BD4E419B1A}"/>
              </a:ext>
            </a:extLst>
          </p:cNvPr>
          <p:cNvSpPr>
            <a:spLocks noGrp="1"/>
          </p:cNvSpPr>
          <p:nvPr>
            <p:ph type="dt" sz="half" idx="10"/>
          </p:nvPr>
        </p:nvSpPr>
        <p:spPr/>
        <p:txBody>
          <a:bodyPr/>
          <a:lstStyle/>
          <a:p>
            <a:fld id="{3B748A9F-1EB5-4A60-87B7-78C6FA3645D1}" type="datetimeFigureOut">
              <a:rPr lang="en-US" smtClean="0"/>
              <a:t>10/13/2024</a:t>
            </a:fld>
            <a:endParaRPr lang="en-US"/>
          </a:p>
        </p:txBody>
      </p:sp>
      <p:sp>
        <p:nvSpPr>
          <p:cNvPr id="6" name="Footer Placeholder 5">
            <a:extLst>
              <a:ext uri="{FF2B5EF4-FFF2-40B4-BE49-F238E27FC236}">
                <a16:creationId xmlns:a16="http://schemas.microsoft.com/office/drawing/2014/main" id="{C6E9F768-7F43-456C-B03C-BB05B07686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E64CF7-691A-4583-A5E1-77C44EDEDECA}"/>
              </a:ext>
            </a:extLst>
          </p:cNvPr>
          <p:cNvSpPr>
            <a:spLocks noGrp="1"/>
          </p:cNvSpPr>
          <p:nvPr>
            <p:ph type="sldNum" sz="quarter" idx="12"/>
          </p:nvPr>
        </p:nvSpPr>
        <p:spPr/>
        <p:txBody>
          <a:bodyPr/>
          <a:lstStyle/>
          <a:p>
            <a:fld id="{FB7F32D0-CE55-4683-B41F-AE43F07B7D38}" type="slidenum">
              <a:rPr lang="en-US" smtClean="0"/>
              <a:t>‹#›</a:t>
            </a:fld>
            <a:endParaRPr lang="en-US"/>
          </a:p>
        </p:txBody>
      </p:sp>
    </p:spTree>
    <p:extLst>
      <p:ext uri="{BB962C8B-B14F-4D97-AF65-F5344CB8AC3E}">
        <p14:creationId xmlns:p14="http://schemas.microsoft.com/office/powerpoint/2010/main" val="162079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C53C-99D6-4897-B54C-217312355F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52DA26-04EA-4118-9144-6B9C07E37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F67687-2ED8-4E7D-838B-931E95BDDB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EE6F77-19A8-40B9-AF7B-2803535EE2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E9BAF-389F-4845-A775-C6E1500A46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F476BE-77A3-4FDE-BCED-422F4376C5E5}"/>
              </a:ext>
            </a:extLst>
          </p:cNvPr>
          <p:cNvSpPr>
            <a:spLocks noGrp="1"/>
          </p:cNvSpPr>
          <p:nvPr>
            <p:ph type="dt" sz="half" idx="10"/>
          </p:nvPr>
        </p:nvSpPr>
        <p:spPr/>
        <p:txBody>
          <a:bodyPr/>
          <a:lstStyle/>
          <a:p>
            <a:fld id="{3B748A9F-1EB5-4A60-87B7-78C6FA3645D1}" type="datetimeFigureOut">
              <a:rPr lang="en-US" smtClean="0"/>
              <a:t>10/13/2024</a:t>
            </a:fld>
            <a:endParaRPr lang="en-US"/>
          </a:p>
        </p:txBody>
      </p:sp>
      <p:sp>
        <p:nvSpPr>
          <p:cNvPr id="8" name="Footer Placeholder 7">
            <a:extLst>
              <a:ext uri="{FF2B5EF4-FFF2-40B4-BE49-F238E27FC236}">
                <a16:creationId xmlns:a16="http://schemas.microsoft.com/office/drawing/2014/main" id="{8FC8ACAE-2E2C-439E-985D-65086A6FEB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B65D15-D135-4214-BF15-E0C8B7D5B5C5}"/>
              </a:ext>
            </a:extLst>
          </p:cNvPr>
          <p:cNvSpPr>
            <a:spLocks noGrp="1"/>
          </p:cNvSpPr>
          <p:nvPr>
            <p:ph type="sldNum" sz="quarter" idx="12"/>
          </p:nvPr>
        </p:nvSpPr>
        <p:spPr/>
        <p:txBody>
          <a:bodyPr/>
          <a:lstStyle/>
          <a:p>
            <a:fld id="{FB7F32D0-CE55-4683-B41F-AE43F07B7D38}" type="slidenum">
              <a:rPr lang="en-US" smtClean="0"/>
              <a:t>‹#›</a:t>
            </a:fld>
            <a:endParaRPr lang="en-US"/>
          </a:p>
        </p:txBody>
      </p:sp>
    </p:spTree>
    <p:extLst>
      <p:ext uri="{BB962C8B-B14F-4D97-AF65-F5344CB8AC3E}">
        <p14:creationId xmlns:p14="http://schemas.microsoft.com/office/powerpoint/2010/main" val="146681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163B-592F-4A82-BA81-4F1915DC70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F3B6AB-8D99-41F0-B88E-B432BC23E21E}"/>
              </a:ext>
            </a:extLst>
          </p:cNvPr>
          <p:cNvSpPr>
            <a:spLocks noGrp="1"/>
          </p:cNvSpPr>
          <p:nvPr>
            <p:ph type="dt" sz="half" idx="10"/>
          </p:nvPr>
        </p:nvSpPr>
        <p:spPr/>
        <p:txBody>
          <a:bodyPr/>
          <a:lstStyle/>
          <a:p>
            <a:fld id="{3B748A9F-1EB5-4A60-87B7-78C6FA3645D1}" type="datetimeFigureOut">
              <a:rPr lang="en-US" smtClean="0"/>
              <a:t>10/13/2024</a:t>
            </a:fld>
            <a:endParaRPr lang="en-US"/>
          </a:p>
        </p:txBody>
      </p:sp>
      <p:sp>
        <p:nvSpPr>
          <p:cNvPr id="4" name="Footer Placeholder 3">
            <a:extLst>
              <a:ext uri="{FF2B5EF4-FFF2-40B4-BE49-F238E27FC236}">
                <a16:creationId xmlns:a16="http://schemas.microsoft.com/office/drawing/2014/main" id="{5C62EBF6-A326-4B85-92E3-2E01B8820C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1B5B79-CC5F-4E44-8E43-72FD2E02E58D}"/>
              </a:ext>
            </a:extLst>
          </p:cNvPr>
          <p:cNvSpPr>
            <a:spLocks noGrp="1"/>
          </p:cNvSpPr>
          <p:nvPr>
            <p:ph type="sldNum" sz="quarter" idx="12"/>
          </p:nvPr>
        </p:nvSpPr>
        <p:spPr/>
        <p:txBody>
          <a:bodyPr/>
          <a:lstStyle/>
          <a:p>
            <a:fld id="{FB7F32D0-CE55-4683-B41F-AE43F07B7D38}" type="slidenum">
              <a:rPr lang="en-US" smtClean="0"/>
              <a:t>‹#›</a:t>
            </a:fld>
            <a:endParaRPr lang="en-US"/>
          </a:p>
        </p:txBody>
      </p:sp>
    </p:spTree>
    <p:extLst>
      <p:ext uri="{BB962C8B-B14F-4D97-AF65-F5344CB8AC3E}">
        <p14:creationId xmlns:p14="http://schemas.microsoft.com/office/powerpoint/2010/main" val="51704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1EE25E-D8C5-4666-81C9-AB2018E8B0B6}"/>
              </a:ext>
            </a:extLst>
          </p:cNvPr>
          <p:cNvSpPr>
            <a:spLocks noGrp="1"/>
          </p:cNvSpPr>
          <p:nvPr>
            <p:ph type="dt" sz="half" idx="10"/>
          </p:nvPr>
        </p:nvSpPr>
        <p:spPr/>
        <p:txBody>
          <a:bodyPr/>
          <a:lstStyle/>
          <a:p>
            <a:fld id="{3B748A9F-1EB5-4A60-87B7-78C6FA3645D1}" type="datetimeFigureOut">
              <a:rPr lang="en-US" smtClean="0"/>
              <a:t>10/13/2024</a:t>
            </a:fld>
            <a:endParaRPr lang="en-US"/>
          </a:p>
        </p:txBody>
      </p:sp>
      <p:sp>
        <p:nvSpPr>
          <p:cNvPr id="3" name="Footer Placeholder 2">
            <a:extLst>
              <a:ext uri="{FF2B5EF4-FFF2-40B4-BE49-F238E27FC236}">
                <a16:creationId xmlns:a16="http://schemas.microsoft.com/office/drawing/2014/main" id="{0A5705B9-4C82-4436-AB95-05CEF4FABD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7B1AF9-17CD-4373-BE69-E731DE0DCC4B}"/>
              </a:ext>
            </a:extLst>
          </p:cNvPr>
          <p:cNvSpPr>
            <a:spLocks noGrp="1"/>
          </p:cNvSpPr>
          <p:nvPr>
            <p:ph type="sldNum" sz="quarter" idx="12"/>
          </p:nvPr>
        </p:nvSpPr>
        <p:spPr/>
        <p:txBody>
          <a:bodyPr/>
          <a:lstStyle/>
          <a:p>
            <a:fld id="{FB7F32D0-CE55-4683-B41F-AE43F07B7D38}" type="slidenum">
              <a:rPr lang="en-US" smtClean="0"/>
              <a:t>‹#›</a:t>
            </a:fld>
            <a:endParaRPr lang="en-US"/>
          </a:p>
        </p:txBody>
      </p:sp>
    </p:spTree>
    <p:extLst>
      <p:ext uri="{BB962C8B-B14F-4D97-AF65-F5344CB8AC3E}">
        <p14:creationId xmlns:p14="http://schemas.microsoft.com/office/powerpoint/2010/main" val="3593734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D2AD-07DA-4BF4-9B54-D10997460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595FA2-0B42-45E5-AABE-868587E35B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A5E516-C357-4A9A-B642-97998A56A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449DBA-BBD4-4FFC-BB52-B97C7490CE39}"/>
              </a:ext>
            </a:extLst>
          </p:cNvPr>
          <p:cNvSpPr>
            <a:spLocks noGrp="1"/>
          </p:cNvSpPr>
          <p:nvPr>
            <p:ph type="dt" sz="half" idx="10"/>
          </p:nvPr>
        </p:nvSpPr>
        <p:spPr/>
        <p:txBody>
          <a:bodyPr/>
          <a:lstStyle/>
          <a:p>
            <a:fld id="{3B748A9F-1EB5-4A60-87B7-78C6FA3645D1}" type="datetimeFigureOut">
              <a:rPr lang="en-US" smtClean="0"/>
              <a:t>10/13/2024</a:t>
            </a:fld>
            <a:endParaRPr lang="en-US"/>
          </a:p>
        </p:txBody>
      </p:sp>
      <p:sp>
        <p:nvSpPr>
          <p:cNvPr id="6" name="Footer Placeholder 5">
            <a:extLst>
              <a:ext uri="{FF2B5EF4-FFF2-40B4-BE49-F238E27FC236}">
                <a16:creationId xmlns:a16="http://schemas.microsoft.com/office/drawing/2014/main" id="{2F266CE8-AD2D-42AF-A4B7-86E5CCE0E6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9A3480-A8EB-4BB1-8992-B547D59BA328}"/>
              </a:ext>
            </a:extLst>
          </p:cNvPr>
          <p:cNvSpPr>
            <a:spLocks noGrp="1"/>
          </p:cNvSpPr>
          <p:nvPr>
            <p:ph type="sldNum" sz="quarter" idx="12"/>
          </p:nvPr>
        </p:nvSpPr>
        <p:spPr/>
        <p:txBody>
          <a:bodyPr/>
          <a:lstStyle/>
          <a:p>
            <a:fld id="{FB7F32D0-CE55-4683-B41F-AE43F07B7D38}" type="slidenum">
              <a:rPr lang="en-US" smtClean="0"/>
              <a:t>‹#›</a:t>
            </a:fld>
            <a:endParaRPr lang="en-US"/>
          </a:p>
        </p:txBody>
      </p:sp>
    </p:spTree>
    <p:extLst>
      <p:ext uri="{BB962C8B-B14F-4D97-AF65-F5344CB8AC3E}">
        <p14:creationId xmlns:p14="http://schemas.microsoft.com/office/powerpoint/2010/main" val="3974361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BE50-752A-4117-A861-0E4E7912F9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66E86C-F1A5-458A-A99D-52393FD1EB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B8C7AC-0265-4C0C-9DF5-2B3D97ECB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EE2F25-A126-49BD-BBEE-19841F59234F}"/>
              </a:ext>
            </a:extLst>
          </p:cNvPr>
          <p:cNvSpPr>
            <a:spLocks noGrp="1"/>
          </p:cNvSpPr>
          <p:nvPr>
            <p:ph type="dt" sz="half" idx="10"/>
          </p:nvPr>
        </p:nvSpPr>
        <p:spPr/>
        <p:txBody>
          <a:bodyPr/>
          <a:lstStyle/>
          <a:p>
            <a:fld id="{3B748A9F-1EB5-4A60-87B7-78C6FA3645D1}" type="datetimeFigureOut">
              <a:rPr lang="en-US" smtClean="0"/>
              <a:t>10/13/2024</a:t>
            </a:fld>
            <a:endParaRPr lang="en-US"/>
          </a:p>
        </p:txBody>
      </p:sp>
      <p:sp>
        <p:nvSpPr>
          <p:cNvPr id="6" name="Footer Placeholder 5">
            <a:extLst>
              <a:ext uri="{FF2B5EF4-FFF2-40B4-BE49-F238E27FC236}">
                <a16:creationId xmlns:a16="http://schemas.microsoft.com/office/drawing/2014/main" id="{D43AFF0D-5475-43BE-A59B-35FAD6FB78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82D211-758B-4970-B64F-41162FD775F0}"/>
              </a:ext>
            </a:extLst>
          </p:cNvPr>
          <p:cNvSpPr>
            <a:spLocks noGrp="1"/>
          </p:cNvSpPr>
          <p:nvPr>
            <p:ph type="sldNum" sz="quarter" idx="12"/>
          </p:nvPr>
        </p:nvSpPr>
        <p:spPr/>
        <p:txBody>
          <a:bodyPr/>
          <a:lstStyle/>
          <a:p>
            <a:fld id="{FB7F32D0-CE55-4683-B41F-AE43F07B7D38}" type="slidenum">
              <a:rPr lang="en-US" smtClean="0"/>
              <a:t>‹#›</a:t>
            </a:fld>
            <a:endParaRPr lang="en-US"/>
          </a:p>
        </p:txBody>
      </p:sp>
    </p:spTree>
    <p:extLst>
      <p:ext uri="{BB962C8B-B14F-4D97-AF65-F5344CB8AC3E}">
        <p14:creationId xmlns:p14="http://schemas.microsoft.com/office/powerpoint/2010/main" val="112881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7EAF83-33EF-4342-A608-48E7F0D4C1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FD2026-A533-43FD-9F96-CF0BCB1091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B52C5A-99D2-4ECE-BC19-96092E0FD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48A9F-1EB5-4A60-87B7-78C6FA3645D1}" type="datetimeFigureOut">
              <a:rPr lang="en-US" smtClean="0"/>
              <a:t>10/13/2024</a:t>
            </a:fld>
            <a:endParaRPr lang="en-US"/>
          </a:p>
        </p:txBody>
      </p:sp>
      <p:sp>
        <p:nvSpPr>
          <p:cNvPr id="5" name="Footer Placeholder 4">
            <a:extLst>
              <a:ext uri="{FF2B5EF4-FFF2-40B4-BE49-F238E27FC236}">
                <a16:creationId xmlns:a16="http://schemas.microsoft.com/office/drawing/2014/main" id="{14C02CB2-99A8-491B-918F-14C12EE98B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F600A-14A1-4DCD-90F1-D2FD03C7DC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F32D0-CE55-4683-B41F-AE43F07B7D38}" type="slidenum">
              <a:rPr lang="en-US" smtClean="0"/>
              <a:t>‹#›</a:t>
            </a:fld>
            <a:endParaRPr lang="en-US"/>
          </a:p>
        </p:txBody>
      </p:sp>
    </p:spTree>
    <p:extLst>
      <p:ext uri="{BB962C8B-B14F-4D97-AF65-F5344CB8AC3E}">
        <p14:creationId xmlns:p14="http://schemas.microsoft.com/office/powerpoint/2010/main" val="602252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55FB-30F3-4B76-B017-951C109B537E}"/>
              </a:ext>
            </a:extLst>
          </p:cNvPr>
          <p:cNvSpPr>
            <a:spLocks noGrp="1"/>
          </p:cNvSpPr>
          <p:nvPr>
            <p:ph type="ctrTitle"/>
          </p:nvPr>
        </p:nvSpPr>
        <p:spPr>
          <a:xfrm>
            <a:off x="1524000" y="1976582"/>
            <a:ext cx="9144000" cy="2387600"/>
          </a:xfrm>
        </p:spPr>
        <p:txBody>
          <a:bodyPr>
            <a:normAutofit fontScale="90000"/>
          </a:bodyPr>
          <a:lstStyle/>
          <a:p>
            <a:r>
              <a:rPr lang="en-US" dirty="0">
                <a:latin typeface="Myriad Pro" panose="020B0503030403020204" pitchFamily="34" charset="0"/>
              </a:rPr>
              <a:t>Seasonal Forecasting of Summertime Precipitation</a:t>
            </a:r>
            <a:br>
              <a:rPr lang="en-US" dirty="0">
                <a:latin typeface="Myriad Pro" panose="020B0503030403020204" pitchFamily="34" charset="0"/>
              </a:rPr>
            </a:br>
            <a:r>
              <a:rPr lang="en-US" dirty="0">
                <a:latin typeface="Myriad Pro" panose="020B0503030403020204" pitchFamily="34" charset="0"/>
              </a:rPr>
              <a:t>in the Midwest US</a:t>
            </a:r>
          </a:p>
        </p:txBody>
      </p:sp>
      <p:sp>
        <p:nvSpPr>
          <p:cNvPr id="3" name="Subtitle 2">
            <a:extLst>
              <a:ext uri="{FF2B5EF4-FFF2-40B4-BE49-F238E27FC236}">
                <a16:creationId xmlns:a16="http://schemas.microsoft.com/office/drawing/2014/main" id="{57DB2067-F15F-4E10-8503-B5D215825050}"/>
              </a:ext>
            </a:extLst>
          </p:cNvPr>
          <p:cNvSpPr>
            <a:spLocks noGrp="1"/>
          </p:cNvSpPr>
          <p:nvPr>
            <p:ph type="subTitle" idx="1"/>
          </p:nvPr>
        </p:nvSpPr>
        <p:spPr>
          <a:xfrm>
            <a:off x="1524000" y="6175023"/>
            <a:ext cx="9144000" cy="682977"/>
          </a:xfrm>
        </p:spPr>
        <p:txBody>
          <a:bodyPr/>
          <a:lstStyle/>
          <a:p>
            <a:r>
              <a:rPr lang="en-US" dirty="0">
                <a:latin typeface="Myriad Pro" panose="020B0503030403020204" pitchFamily="34" charset="0"/>
              </a:rPr>
              <a:t>Dr. Saul Ramirez</a:t>
            </a:r>
          </a:p>
        </p:txBody>
      </p:sp>
      <p:cxnSp>
        <p:nvCxnSpPr>
          <p:cNvPr id="5" name="Straight Connector 4">
            <a:extLst>
              <a:ext uri="{FF2B5EF4-FFF2-40B4-BE49-F238E27FC236}">
                <a16:creationId xmlns:a16="http://schemas.microsoft.com/office/drawing/2014/main" id="{412CFDA8-BBF4-4C8E-87C0-ADFB27645F84}"/>
              </a:ext>
            </a:extLst>
          </p:cNvPr>
          <p:cNvCxnSpPr/>
          <p:nvPr/>
        </p:nvCxnSpPr>
        <p:spPr>
          <a:xfrm>
            <a:off x="-121920" y="5825995"/>
            <a:ext cx="12435840"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67812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4E8D-DB73-4DC9-B345-35DC3F22219B}"/>
              </a:ext>
            </a:extLst>
          </p:cNvPr>
          <p:cNvSpPr>
            <a:spLocks noGrp="1"/>
          </p:cNvSpPr>
          <p:nvPr>
            <p:ph type="title"/>
          </p:nvPr>
        </p:nvSpPr>
        <p:spPr/>
        <p:txBody>
          <a:bodyPr/>
          <a:lstStyle/>
          <a:p>
            <a:pPr algn="ctr"/>
            <a:r>
              <a:rPr lang="en-US" dirty="0">
                <a:latin typeface="Myriad Pro" panose="020B0503030403020204" pitchFamily="34" charset="0"/>
              </a:rPr>
              <a:t>Modeling: Forecasting Strategy</a:t>
            </a:r>
          </a:p>
        </p:txBody>
      </p:sp>
      <p:sp>
        <p:nvSpPr>
          <p:cNvPr id="5" name="TextBox 4">
            <a:extLst>
              <a:ext uri="{FF2B5EF4-FFF2-40B4-BE49-F238E27FC236}">
                <a16:creationId xmlns:a16="http://schemas.microsoft.com/office/drawing/2014/main" id="{E8C175EF-82C9-419B-9042-EF42E5B8C51A}"/>
              </a:ext>
            </a:extLst>
          </p:cNvPr>
          <p:cNvSpPr txBox="1"/>
          <p:nvPr/>
        </p:nvSpPr>
        <p:spPr>
          <a:xfrm>
            <a:off x="2832100" y="2034799"/>
            <a:ext cx="6527800" cy="1508105"/>
          </a:xfrm>
          <a:prstGeom prst="rect">
            <a:avLst/>
          </a:prstGeom>
          <a:noFill/>
        </p:spPr>
        <p:txBody>
          <a:bodyPr wrap="square">
            <a:spAutoFit/>
          </a:bodyPr>
          <a:lstStyle/>
          <a:p>
            <a:r>
              <a:rPr lang="en-US" sz="2000" b="1" u="sng" dirty="0">
                <a:solidFill>
                  <a:srgbClr val="002060"/>
                </a:solidFill>
                <a:latin typeface="Myriad Pro" panose="020B0503030403020204" pitchFamily="34" charset="0"/>
              </a:rPr>
              <a:t>Forecasting Method: Gridded Field vs. Regional Average</a:t>
            </a:r>
            <a:endParaRPr lang="en-US" sz="2000" u="sng" dirty="0">
              <a:solidFill>
                <a:srgbClr val="002060"/>
              </a:solidFill>
              <a:latin typeface="Myriad Pro" panose="020B0503030403020204" pitchFamily="34" charset="0"/>
            </a:endParaRPr>
          </a:p>
          <a:p>
            <a:pPr algn="ctr"/>
            <a:endParaRPr lang="en-US" b="1" dirty="0">
              <a:latin typeface="Myriad Pro" panose="020B0503030403020204" pitchFamily="34" charset="0"/>
            </a:endParaRPr>
          </a:p>
          <a:p>
            <a:pPr algn="ctr"/>
            <a:r>
              <a:rPr lang="en-US" b="1" dirty="0">
                <a:latin typeface="Myriad Pro" panose="020B0503030403020204" pitchFamily="34" charset="0"/>
              </a:rPr>
              <a:t>Gridded Field Forecasting</a:t>
            </a:r>
            <a:r>
              <a:rPr lang="en-US" dirty="0">
                <a:latin typeface="Myriad Pro" panose="020B0503030403020204" pitchFamily="34" charset="0"/>
              </a:rPr>
              <a:t>: </a:t>
            </a:r>
          </a:p>
          <a:p>
            <a:pPr lvl="1">
              <a:buFont typeface="Arial" panose="020B0604020202020204" pitchFamily="34" charset="0"/>
              <a:buChar char="•"/>
            </a:pPr>
            <a:r>
              <a:rPr lang="en-US" dirty="0">
                <a:latin typeface="Myriad Pro" panose="020B0503030403020204" pitchFamily="34" charset="0"/>
              </a:rPr>
              <a:t>This approach allows for capturing spatial variability </a:t>
            </a:r>
          </a:p>
          <a:p>
            <a:pPr lvl="1">
              <a:buFont typeface="Arial" panose="020B0604020202020204" pitchFamily="34" charset="0"/>
              <a:buChar char="•"/>
            </a:pPr>
            <a:r>
              <a:rPr lang="en-US" dirty="0">
                <a:latin typeface="Myriad Pro" panose="020B0503030403020204" pitchFamily="34" charset="0"/>
              </a:rPr>
              <a:t>Provides more detailed information</a:t>
            </a:r>
          </a:p>
        </p:txBody>
      </p:sp>
      <p:sp>
        <p:nvSpPr>
          <p:cNvPr id="3" name="TextBox 2">
            <a:extLst>
              <a:ext uri="{FF2B5EF4-FFF2-40B4-BE49-F238E27FC236}">
                <a16:creationId xmlns:a16="http://schemas.microsoft.com/office/drawing/2014/main" id="{F1ADB0B4-722A-4B52-AAE3-E1127E11C25F}"/>
              </a:ext>
            </a:extLst>
          </p:cNvPr>
          <p:cNvSpPr txBox="1"/>
          <p:nvPr/>
        </p:nvSpPr>
        <p:spPr>
          <a:xfrm>
            <a:off x="471055" y="4260168"/>
            <a:ext cx="5033818" cy="2062103"/>
          </a:xfrm>
          <a:prstGeom prst="rect">
            <a:avLst/>
          </a:prstGeom>
          <a:noFill/>
        </p:spPr>
        <p:txBody>
          <a:bodyPr wrap="square" rtlCol="0">
            <a:spAutoFit/>
          </a:bodyPr>
          <a:lstStyle/>
          <a:p>
            <a:pPr algn="ctr"/>
            <a:r>
              <a:rPr lang="en-US" sz="2000" b="1" u="sng" dirty="0">
                <a:solidFill>
                  <a:srgbClr val="002060"/>
                </a:solidFill>
                <a:latin typeface="Myriad Pro" panose="020B0503030403020204" pitchFamily="34" charset="0"/>
              </a:rPr>
              <a:t>Lead Times Consideration</a:t>
            </a:r>
          </a:p>
          <a:p>
            <a:pPr algn="ctr"/>
            <a:endParaRPr lang="en-US" u="sng" dirty="0">
              <a:solidFill>
                <a:srgbClr val="002060"/>
              </a:solidFill>
              <a:latin typeface="Myriad Pro" panose="020B0503030403020204" pitchFamily="34" charset="0"/>
            </a:endParaRPr>
          </a:p>
          <a:p>
            <a:pPr algn="ctr"/>
            <a:r>
              <a:rPr lang="en-US" b="1" dirty="0">
                <a:latin typeface="Myriad Pro" panose="020B0503030403020204" pitchFamily="34" charset="0"/>
              </a:rPr>
              <a:t>3-month Lead Time:</a:t>
            </a:r>
          </a:p>
          <a:p>
            <a:pPr lvl="1">
              <a:buFont typeface="Arial" panose="020B0604020202020204" pitchFamily="34" charset="0"/>
              <a:buChar char="•"/>
            </a:pPr>
            <a:r>
              <a:rPr lang="en-US" dirty="0">
                <a:latin typeface="Myriad Pro" panose="020B0503030403020204" pitchFamily="34" charset="0"/>
              </a:rPr>
              <a:t>Most of the crops in the Midwest grow within 3 months</a:t>
            </a:r>
          </a:p>
          <a:p>
            <a:pPr lvl="1">
              <a:buFont typeface="Arial" panose="020B0604020202020204" pitchFamily="34" charset="0"/>
              <a:buChar char="•"/>
            </a:pPr>
            <a:r>
              <a:rPr lang="en-US" dirty="0">
                <a:latin typeface="Myriad Pro" panose="020B0503030403020204" pitchFamily="34" charset="0"/>
              </a:rPr>
              <a:t>Gives plenty of time to adjust growth season</a:t>
            </a:r>
          </a:p>
          <a:p>
            <a:endParaRPr lang="en-US" dirty="0"/>
          </a:p>
        </p:txBody>
      </p:sp>
      <p:sp>
        <p:nvSpPr>
          <p:cNvPr id="4" name="TextBox 3">
            <a:extLst>
              <a:ext uri="{FF2B5EF4-FFF2-40B4-BE49-F238E27FC236}">
                <a16:creationId xmlns:a16="http://schemas.microsoft.com/office/drawing/2014/main" id="{A4902C94-A8C5-4BC2-BE3A-150D2C7DBC0A}"/>
              </a:ext>
            </a:extLst>
          </p:cNvPr>
          <p:cNvSpPr txBox="1"/>
          <p:nvPr/>
        </p:nvSpPr>
        <p:spPr>
          <a:xfrm>
            <a:off x="6687129" y="4262372"/>
            <a:ext cx="5310909" cy="1785104"/>
          </a:xfrm>
          <a:prstGeom prst="rect">
            <a:avLst/>
          </a:prstGeom>
          <a:noFill/>
        </p:spPr>
        <p:txBody>
          <a:bodyPr wrap="square" rtlCol="0">
            <a:spAutoFit/>
          </a:bodyPr>
          <a:lstStyle/>
          <a:p>
            <a:pPr algn="ctr"/>
            <a:r>
              <a:rPr lang="en-US" sz="2000" b="1" u="sng" dirty="0">
                <a:solidFill>
                  <a:srgbClr val="002060"/>
                </a:solidFill>
                <a:latin typeface="Myriad Pro" panose="020B0503030403020204" pitchFamily="34" charset="0"/>
              </a:rPr>
              <a:t>Monthly Forecasting Strategy</a:t>
            </a:r>
          </a:p>
          <a:p>
            <a:pPr algn="ctr"/>
            <a:endParaRPr lang="en-US" u="sng" dirty="0">
              <a:solidFill>
                <a:srgbClr val="002060"/>
              </a:solidFill>
              <a:latin typeface="Myriad Pro" panose="020B0503030403020204" pitchFamily="34" charset="0"/>
            </a:endParaRPr>
          </a:p>
          <a:p>
            <a:pPr algn="ctr"/>
            <a:r>
              <a:rPr lang="en-US" b="1" dirty="0">
                <a:latin typeface="Myriad Pro" panose="020B0503030403020204" pitchFamily="34" charset="0"/>
              </a:rPr>
              <a:t>Separate Monthly Forecasting</a:t>
            </a:r>
            <a:r>
              <a:rPr lang="en-US" dirty="0">
                <a:latin typeface="Myriad Pro" panose="020B0503030403020204" pitchFamily="34" charset="0"/>
              </a:rPr>
              <a:t>: </a:t>
            </a:r>
          </a:p>
          <a:p>
            <a:pPr lvl="1">
              <a:buFont typeface="Arial" panose="020B0604020202020204" pitchFamily="34" charset="0"/>
              <a:buChar char="•"/>
            </a:pPr>
            <a:r>
              <a:rPr lang="en-US" dirty="0">
                <a:latin typeface="Myriad Pro" panose="020B0503030403020204" pitchFamily="34" charset="0"/>
              </a:rPr>
              <a:t>Captures the unique patterns associated with each month</a:t>
            </a:r>
          </a:p>
          <a:p>
            <a:endParaRPr lang="en-US" dirty="0"/>
          </a:p>
        </p:txBody>
      </p:sp>
      <p:cxnSp>
        <p:nvCxnSpPr>
          <p:cNvPr id="6" name="Straight Connector 5">
            <a:extLst>
              <a:ext uri="{FF2B5EF4-FFF2-40B4-BE49-F238E27FC236}">
                <a16:creationId xmlns:a16="http://schemas.microsoft.com/office/drawing/2014/main" id="{649ACB1A-733A-4FD4-ADFB-09E741A3B2E4}"/>
              </a:ext>
            </a:extLst>
          </p:cNvPr>
          <p:cNvCxnSpPr/>
          <p:nvPr/>
        </p:nvCxnSpPr>
        <p:spPr>
          <a:xfrm>
            <a:off x="0" y="1542093"/>
            <a:ext cx="12435840"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89907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7EB40E-1816-4F2D-995F-2287A764FDA2}"/>
              </a:ext>
            </a:extLst>
          </p:cNvPr>
          <p:cNvSpPr/>
          <p:nvPr/>
        </p:nvSpPr>
        <p:spPr>
          <a:xfrm>
            <a:off x="0" y="-62630"/>
            <a:ext cx="6096000" cy="6983260"/>
          </a:xfrm>
          <a:prstGeom prst="rect">
            <a:avLst/>
          </a:prstGeom>
          <a:solidFill>
            <a:srgbClr val="002060">
              <a:alpha val="8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F84E8D-DB73-4DC9-B345-35DC3F22219B}"/>
              </a:ext>
            </a:extLst>
          </p:cNvPr>
          <p:cNvSpPr>
            <a:spLocks noGrp="1"/>
          </p:cNvSpPr>
          <p:nvPr>
            <p:ph type="title"/>
          </p:nvPr>
        </p:nvSpPr>
        <p:spPr>
          <a:xfrm>
            <a:off x="54263" y="1813642"/>
            <a:ext cx="5987473" cy="1325563"/>
          </a:xfrm>
        </p:spPr>
        <p:txBody>
          <a:bodyPr/>
          <a:lstStyle/>
          <a:p>
            <a:pPr algn="ctr"/>
            <a:r>
              <a:rPr lang="en-US" dirty="0">
                <a:solidFill>
                  <a:schemeClr val="bg1"/>
                </a:solidFill>
                <a:latin typeface="Myriad Pro" panose="020B0503030403020204" pitchFamily="34" charset="0"/>
              </a:rPr>
              <a:t>Modeling: </a:t>
            </a:r>
            <a:br>
              <a:rPr lang="en-US" dirty="0">
                <a:solidFill>
                  <a:schemeClr val="bg1"/>
                </a:solidFill>
                <a:latin typeface="Myriad Pro" panose="020B0503030403020204" pitchFamily="34" charset="0"/>
              </a:rPr>
            </a:br>
            <a:r>
              <a:rPr lang="en-US" dirty="0">
                <a:solidFill>
                  <a:schemeClr val="bg1"/>
                </a:solidFill>
                <a:latin typeface="Myriad Pro" panose="020B0503030403020204" pitchFamily="34" charset="0"/>
              </a:rPr>
              <a:t>Baseline Model</a:t>
            </a:r>
          </a:p>
        </p:txBody>
      </p:sp>
      <p:sp>
        <p:nvSpPr>
          <p:cNvPr id="3" name="Content Placeholder 2">
            <a:extLst>
              <a:ext uri="{FF2B5EF4-FFF2-40B4-BE49-F238E27FC236}">
                <a16:creationId xmlns:a16="http://schemas.microsoft.com/office/drawing/2014/main" id="{D19EE35A-D2B3-4B15-B726-8041EABB50F6}"/>
              </a:ext>
            </a:extLst>
          </p:cNvPr>
          <p:cNvSpPr>
            <a:spLocks noGrp="1"/>
          </p:cNvSpPr>
          <p:nvPr>
            <p:ph idx="1"/>
          </p:nvPr>
        </p:nvSpPr>
        <p:spPr>
          <a:xfrm>
            <a:off x="6195291" y="1253331"/>
            <a:ext cx="5996709"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Myriad Pro" panose="020B0503030403020204" pitchFamily="34" charset="0"/>
              </a:rPr>
              <a:t>Chronological Data Split:</a:t>
            </a:r>
            <a:endParaRPr kumimoji="0" lang="en-US" altLang="en-US" sz="2400" b="0" i="0" u="none" strike="noStrike" cap="none" normalizeH="0" baseline="0" dirty="0">
              <a:ln>
                <a:noFill/>
              </a:ln>
              <a:solidFill>
                <a:schemeClr val="tx1"/>
              </a:solidFill>
              <a:effectLst/>
              <a:latin typeface="Myriad Pro" panose="020B0503030403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Myriad Pro" panose="020B0503030403020204" pitchFamily="34" charset="0"/>
              </a:rPr>
              <a:t>Implemented a 90-10 train-test split based on 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Myriad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Myriad Pro" panose="020B0503030403020204" pitchFamily="34" charset="0"/>
              </a:rPr>
              <a:t>Training Data Analysis:</a:t>
            </a:r>
            <a:endParaRPr kumimoji="0" lang="en-US" altLang="en-US" sz="2400" b="0" i="0" u="none" strike="noStrike" cap="none" normalizeH="0" baseline="0" dirty="0">
              <a:ln>
                <a:noFill/>
              </a:ln>
              <a:solidFill>
                <a:schemeClr val="tx1"/>
              </a:solidFill>
              <a:effectLst/>
              <a:latin typeface="Myriad Pro" panose="020B0503030403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Myriad Pro" panose="020B0503030403020204" pitchFamily="34" charset="0"/>
              </a:rPr>
              <a:t>Filtered training dataset to include only summer months before the cutoff date.</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Myriad Pro" panose="020B0503030403020204" pitchFamily="34" charset="0"/>
              </a:rPr>
              <a:t>Calculated mean monthly precipitation from the training set.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Myriad Pro" panose="020B0503030403020204" pitchFamily="34" charset="0"/>
              </a:rPr>
              <a:t>Analyzed residuals through:</a:t>
            </a:r>
          </a:p>
          <a:p>
            <a:pPr marL="914400" lvl="2"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Myriad Pro" panose="020B0503030403020204" pitchFamily="34" charset="0"/>
              </a:rPr>
              <a:t>Mean Squared Error (MSE):</a:t>
            </a:r>
          </a:p>
          <a:p>
            <a:pPr marL="914400" lvl="2"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Myriad Pro" panose="020B0503030403020204" pitchFamily="34" charset="0"/>
              </a:rPr>
              <a:t>Root Mean Squared Error (RMSE):</a:t>
            </a:r>
          </a:p>
          <a:p>
            <a:pPr marL="914400" lvl="2"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Myriad Pro" panose="020B0503030403020204" pitchFamily="34" charset="0"/>
              </a:rPr>
              <a:t>Mean Error (ME):</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Myriad Pro" panose="020B0503030403020204" pitchFamily="34" charset="0"/>
              </a:rPr>
              <a:t>Visualized distribution of residuals using histograms.</a:t>
            </a:r>
          </a:p>
          <a:p>
            <a:pPr marL="457200" lvl="1" indent="0" eaLnBrk="0" fontAlgn="base" hangingPunct="0">
              <a:lnSpc>
                <a:spcPct val="100000"/>
              </a:lnSpc>
              <a:spcBef>
                <a:spcPct val="0"/>
              </a:spcBef>
              <a:spcAft>
                <a:spcPct val="0"/>
              </a:spcAft>
              <a:buFontTx/>
              <a:buChar char="•"/>
            </a:pPr>
            <a:r>
              <a:rPr lang="en-US" altLang="en-US" sz="1800" dirty="0">
                <a:latin typeface="Myriad Pro" panose="020B0503030403020204" pitchFamily="34" charset="0"/>
              </a:rPr>
              <a:t>Test MSE: 1560.12</a:t>
            </a:r>
            <a:endParaRPr kumimoji="0" lang="en-US" altLang="en-US" sz="1800" b="0" i="0" u="none" strike="noStrike" cap="none" normalizeH="0" baseline="0" dirty="0">
              <a:ln>
                <a:noFill/>
              </a:ln>
              <a:solidFill>
                <a:schemeClr val="tx1"/>
              </a:solidFill>
              <a:effectLst/>
              <a:latin typeface="Myriad Pro" panose="020B0503030403020204" pitchFamily="34" charset="0"/>
            </a:endParaRPr>
          </a:p>
        </p:txBody>
      </p:sp>
      <p:cxnSp>
        <p:nvCxnSpPr>
          <p:cNvPr id="6" name="Straight Connector 5">
            <a:extLst>
              <a:ext uri="{FF2B5EF4-FFF2-40B4-BE49-F238E27FC236}">
                <a16:creationId xmlns:a16="http://schemas.microsoft.com/office/drawing/2014/main" id="{7C62A333-4A49-43E0-9E66-B2A037970BCC}"/>
              </a:ext>
            </a:extLst>
          </p:cNvPr>
          <p:cNvCxnSpPr>
            <a:cxnSpLocks/>
          </p:cNvCxnSpPr>
          <p:nvPr/>
        </p:nvCxnSpPr>
        <p:spPr>
          <a:xfrm>
            <a:off x="872536" y="3164543"/>
            <a:ext cx="4329830" cy="0"/>
          </a:xfrm>
          <a:prstGeom prst="line">
            <a:avLst/>
          </a:prstGeom>
          <a:ln w="38100">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4336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F428660-8281-4EAD-826D-8E2DCD2503D4}"/>
              </a:ext>
            </a:extLst>
          </p:cNvPr>
          <p:cNvSpPr/>
          <p:nvPr/>
        </p:nvSpPr>
        <p:spPr>
          <a:xfrm>
            <a:off x="-1" y="0"/>
            <a:ext cx="12192001" cy="1408467"/>
          </a:xfrm>
          <a:prstGeom prst="rect">
            <a:avLst/>
          </a:prstGeom>
          <a:solidFill>
            <a:srgbClr val="002060">
              <a:alpha val="8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F84E8D-DB73-4DC9-B345-35DC3F22219B}"/>
              </a:ext>
            </a:extLst>
          </p:cNvPr>
          <p:cNvSpPr>
            <a:spLocks noGrp="1"/>
          </p:cNvSpPr>
          <p:nvPr>
            <p:ph type="title"/>
          </p:nvPr>
        </p:nvSpPr>
        <p:spPr/>
        <p:txBody>
          <a:bodyPr/>
          <a:lstStyle/>
          <a:p>
            <a:pPr algn="ctr"/>
            <a:r>
              <a:rPr lang="en-US" dirty="0">
                <a:solidFill>
                  <a:schemeClr val="bg1"/>
                </a:solidFill>
                <a:latin typeface="Myriad Pro" panose="020B0503030403020204" pitchFamily="34" charset="0"/>
              </a:rPr>
              <a:t>Evaluation: Baseline Results</a:t>
            </a:r>
          </a:p>
        </p:txBody>
      </p:sp>
      <p:sp>
        <p:nvSpPr>
          <p:cNvPr id="4" name="Content Placeholder 2">
            <a:extLst>
              <a:ext uri="{FF2B5EF4-FFF2-40B4-BE49-F238E27FC236}">
                <a16:creationId xmlns:a16="http://schemas.microsoft.com/office/drawing/2014/main" id="{9D169858-2E5D-4E6C-91BE-65C63D59E867}"/>
              </a:ext>
            </a:extLst>
          </p:cNvPr>
          <p:cNvSpPr txBox="1">
            <a:spLocks/>
          </p:cNvSpPr>
          <p:nvPr/>
        </p:nvSpPr>
        <p:spPr>
          <a:xfrm>
            <a:off x="437444" y="2293937"/>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pic>
        <p:nvPicPr>
          <p:cNvPr id="15" name="Picture 14">
            <a:extLst>
              <a:ext uri="{FF2B5EF4-FFF2-40B4-BE49-F238E27FC236}">
                <a16:creationId xmlns:a16="http://schemas.microsoft.com/office/drawing/2014/main" id="{AAF2B747-9025-448F-A231-E2A7E13381D1}"/>
              </a:ext>
            </a:extLst>
          </p:cNvPr>
          <p:cNvPicPr>
            <a:picLocks noChangeAspect="1"/>
          </p:cNvPicPr>
          <p:nvPr/>
        </p:nvPicPr>
        <p:blipFill>
          <a:blip r:embed="rId3"/>
          <a:stretch>
            <a:fillRect/>
          </a:stretch>
        </p:blipFill>
        <p:spPr>
          <a:xfrm>
            <a:off x="0" y="1540581"/>
            <a:ext cx="6096000" cy="4476750"/>
          </a:xfrm>
          <a:prstGeom prst="rect">
            <a:avLst/>
          </a:prstGeom>
        </p:spPr>
      </p:pic>
      <p:pic>
        <p:nvPicPr>
          <p:cNvPr id="17" name="Picture 16">
            <a:extLst>
              <a:ext uri="{FF2B5EF4-FFF2-40B4-BE49-F238E27FC236}">
                <a16:creationId xmlns:a16="http://schemas.microsoft.com/office/drawing/2014/main" id="{1E667AFF-8F3A-4E32-B06C-2341F1B21533}"/>
              </a:ext>
            </a:extLst>
          </p:cNvPr>
          <p:cNvPicPr>
            <a:picLocks noChangeAspect="1"/>
          </p:cNvPicPr>
          <p:nvPr/>
        </p:nvPicPr>
        <p:blipFill>
          <a:blip r:embed="rId4"/>
          <a:stretch>
            <a:fillRect/>
          </a:stretch>
        </p:blipFill>
        <p:spPr>
          <a:xfrm>
            <a:off x="6096000" y="1690688"/>
            <a:ext cx="5978348" cy="4598729"/>
          </a:xfrm>
          <a:prstGeom prst="rect">
            <a:avLst/>
          </a:prstGeom>
        </p:spPr>
      </p:pic>
    </p:spTree>
    <p:extLst>
      <p:ext uri="{BB962C8B-B14F-4D97-AF65-F5344CB8AC3E}">
        <p14:creationId xmlns:p14="http://schemas.microsoft.com/office/powerpoint/2010/main" val="32737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4E8D-DB73-4DC9-B345-35DC3F22219B}"/>
              </a:ext>
            </a:extLst>
          </p:cNvPr>
          <p:cNvSpPr>
            <a:spLocks noGrp="1"/>
          </p:cNvSpPr>
          <p:nvPr>
            <p:ph type="title"/>
          </p:nvPr>
        </p:nvSpPr>
        <p:spPr/>
        <p:txBody>
          <a:bodyPr/>
          <a:lstStyle/>
          <a:p>
            <a:pPr algn="ctr"/>
            <a:r>
              <a:rPr lang="en-US" dirty="0">
                <a:latin typeface="Myriad Pro" panose="020B0503030403020204" pitchFamily="34" charset="0"/>
              </a:rPr>
              <a:t>Modeling: Neural Network</a:t>
            </a:r>
          </a:p>
        </p:txBody>
      </p:sp>
      <p:sp>
        <p:nvSpPr>
          <p:cNvPr id="4" name="Rectangle 1">
            <a:extLst>
              <a:ext uri="{FF2B5EF4-FFF2-40B4-BE49-F238E27FC236}">
                <a16:creationId xmlns:a16="http://schemas.microsoft.com/office/drawing/2014/main" id="{AD169314-20FC-4809-BBAE-9AA3867ABA85}"/>
              </a:ext>
            </a:extLst>
          </p:cNvPr>
          <p:cNvSpPr>
            <a:spLocks noGrp="1" noChangeArrowheads="1"/>
          </p:cNvSpPr>
          <p:nvPr>
            <p:ph idx="1"/>
          </p:nvPr>
        </p:nvSpPr>
        <p:spPr bwMode="auto">
          <a:xfrm>
            <a:off x="65763" y="1622721"/>
            <a:ext cx="11508535" cy="523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a:buNone/>
            </a:pPr>
            <a:r>
              <a:rPr lang="en-US" sz="1800" b="1" u="sng" dirty="0">
                <a:solidFill>
                  <a:srgbClr val="002060"/>
                </a:solidFill>
                <a:latin typeface="Myriad Pro" panose="020B0503030403020204" pitchFamily="34" charset="0"/>
              </a:rPr>
              <a:t>Data Loading and Preparation</a:t>
            </a:r>
          </a:p>
          <a:p>
            <a:pPr marL="742950" lvl="1" indent="-285750">
              <a:buFont typeface="Arial" panose="020B0604020202020204" pitchFamily="34" charset="0"/>
              <a:buChar char="•"/>
            </a:pPr>
            <a:r>
              <a:rPr lang="en-US" sz="1800" dirty="0">
                <a:latin typeface="Myriad Pro" panose="020B0503030403020204" pitchFamily="34" charset="0"/>
              </a:rPr>
              <a:t>Loaded climate and ocean data (precipitation, atmospheric thickness, lifted index, etc.).</a:t>
            </a:r>
          </a:p>
          <a:p>
            <a:pPr marL="742950" lvl="1" indent="-285750">
              <a:buFont typeface="Arial" panose="020B0604020202020204" pitchFamily="34" charset="0"/>
              <a:buChar char="•"/>
            </a:pPr>
            <a:r>
              <a:rPr lang="en-US" sz="1800" dirty="0">
                <a:latin typeface="Myriad Pro" panose="020B0503030403020204" pitchFamily="34" charset="0"/>
              </a:rPr>
              <a:t>Engineered features using time-shifted variables based on cross correlation analysis</a:t>
            </a:r>
          </a:p>
          <a:p>
            <a:pPr marL="742950" lvl="1" indent="-285750">
              <a:buFont typeface="Arial" panose="020B0604020202020204" pitchFamily="34" charset="0"/>
              <a:buChar char="•"/>
            </a:pPr>
            <a:r>
              <a:rPr lang="en-US" sz="1800" dirty="0">
                <a:latin typeface="Myriad Pro" panose="020B0503030403020204" pitchFamily="34" charset="0"/>
              </a:rPr>
              <a:t>Merged datasets and transformed spatial-temporal data (latitude, longitude, time) with sine/cosine encodings.</a:t>
            </a:r>
          </a:p>
          <a:p>
            <a:pPr marL="0" indent="0">
              <a:buNone/>
            </a:pPr>
            <a:r>
              <a:rPr lang="en-US" sz="1800" b="1" u="sng" dirty="0">
                <a:solidFill>
                  <a:srgbClr val="002060"/>
                </a:solidFill>
                <a:latin typeface="Myriad Pro" panose="020B0503030403020204" pitchFamily="34" charset="0"/>
              </a:rPr>
              <a:t>Data Splitting and Scaling</a:t>
            </a:r>
          </a:p>
          <a:p>
            <a:pPr marL="742950" lvl="1" indent="-285750">
              <a:buFont typeface="Arial" panose="020B0604020202020204" pitchFamily="34" charset="0"/>
              <a:buChar char="•"/>
            </a:pPr>
            <a:r>
              <a:rPr lang="en-US" sz="1800" dirty="0">
                <a:latin typeface="Myriad Pro" panose="020B0503030403020204" pitchFamily="34" charset="0"/>
              </a:rPr>
              <a:t>Chronologically split data into training (80%), validation (10%), and test (10%) sets.</a:t>
            </a:r>
          </a:p>
          <a:p>
            <a:pPr marL="742950" lvl="1" indent="-285750">
              <a:buFont typeface="Arial" panose="020B0604020202020204" pitchFamily="34" charset="0"/>
              <a:buChar char="•"/>
            </a:pPr>
            <a:r>
              <a:rPr lang="en-US" sz="1800" dirty="0">
                <a:latin typeface="Myriad Pro" panose="020B0503030403020204" pitchFamily="34" charset="0"/>
              </a:rPr>
              <a:t>Filtered test/validation sets to summer months only (June-August).</a:t>
            </a:r>
          </a:p>
          <a:p>
            <a:pPr marL="742950" lvl="1" indent="-285750">
              <a:buFont typeface="Arial" panose="020B0604020202020204" pitchFamily="34" charset="0"/>
              <a:buChar char="•"/>
            </a:pPr>
            <a:r>
              <a:rPr lang="en-US" sz="1800" dirty="0">
                <a:latin typeface="Myriad Pro" panose="020B0503030403020204" pitchFamily="34" charset="0"/>
              </a:rPr>
              <a:t>Standardized features and target variables for uniform scaling.</a:t>
            </a:r>
          </a:p>
          <a:p>
            <a:pPr marL="0" indent="0">
              <a:buNone/>
            </a:pPr>
            <a:r>
              <a:rPr lang="en-US" sz="1800" b="1" u="sng" dirty="0">
                <a:solidFill>
                  <a:srgbClr val="002060"/>
                </a:solidFill>
                <a:latin typeface="Myriad Pro" panose="020B0503030403020204" pitchFamily="34" charset="0"/>
              </a:rPr>
              <a:t>Neural Network Training</a:t>
            </a:r>
          </a:p>
          <a:p>
            <a:pPr marL="742950" lvl="1" indent="-285750">
              <a:buFont typeface="Arial" panose="020B0604020202020204" pitchFamily="34" charset="0"/>
              <a:buChar char="•"/>
            </a:pPr>
            <a:r>
              <a:rPr lang="en-US" sz="1800" dirty="0">
                <a:latin typeface="Myriad Pro" panose="020B0503030403020204" pitchFamily="34" charset="0"/>
              </a:rPr>
              <a:t>Built a custom </a:t>
            </a:r>
            <a:r>
              <a:rPr lang="en-US" sz="1800" dirty="0" err="1">
                <a:latin typeface="Myriad Pro" panose="020B0503030403020204" pitchFamily="34" charset="0"/>
              </a:rPr>
              <a:t>PyTorch</a:t>
            </a:r>
            <a:r>
              <a:rPr lang="en-US" sz="1800" dirty="0">
                <a:latin typeface="Myriad Pro" panose="020B0503030403020204" pitchFamily="34" charset="0"/>
              </a:rPr>
              <a:t> model with fully connected layers, batch normalization, and dropout.</a:t>
            </a:r>
          </a:p>
          <a:p>
            <a:pPr marL="742950" lvl="1" indent="-285750">
              <a:buFont typeface="Arial" panose="020B0604020202020204" pitchFamily="34" charset="0"/>
              <a:buChar char="•"/>
            </a:pPr>
            <a:r>
              <a:rPr lang="en-US" sz="1800" dirty="0">
                <a:latin typeface="Myriad Pro" panose="020B0503030403020204" pitchFamily="34" charset="0"/>
              </a:rPr>
              <a:t>Employed early stopping, learning rate scheduling (cosine annealing), and smooth L1 loss.</a:t>
            </a:r>
          </a:p>
          <a:p>
            <a:pPr marL="742950" lvl="1" indent="-285750">
              <a:buFont typeface="Arial" panose="020B0604020202020204" pitchFamily="34" charset="0"/>
              <a:buChar char="•"/>
            </a:pPr>
            <a:r>
              <a:rPr lang="en-US" sz="1800" dirty="0">
                <a:latin typeface="Myriad Pro" panose="020B0503030403020204" pitchFamily="34" charset="0"/>
              </a:rPr>
              <a:t>Trained using </a:t>
            </a:r>
            <a:r>
              <a:rPr lang="en-US" sz="1800" dirty="0" err="1">
                <a:latin typeface="Myriad Pro" panose="020B0503030403020204" pitchFamily="34" charset="0"/>
              </a:rPr>
              <a:t>AdamW</a:t>
            </a:r>
            <a:r>
              <a:rPr lang="en-US" sz="1800" dirty="0">
                <a:latin typeface="Myriad Pro" panose="020B0503030403020204" pitchFamily="34" charset="0"/>
              </a:rPr>
              <a:t> optimizer, tracking training and validation losses across epochs.</a:t>
            </a:r>
          </a:p>
          <a:p>
            <a:pPr marL="0" indent="0">
              <a:buNone/>
            </a:pPr>
            <a:r>
              <a:rPr lang="en-US" sz="1800" b="1" u="sng" dirty="0">
                <a:solidFill>
                  <a:srgbClr val="002060"/>
                </a:solidFill>
                <a:latin typeface="Myriad Pro" panose="020B0503030403020204" pitchFamily="34" charset="0"/>
              </a:rPr>
              <a:t>Evaluation and Visualization</a:t>
            </a:r>
          </a:p>
          <a:p>
            <a:pPr marL="742950" lvl="1" indent="-285750">
              <a:buFont typeface="Arial" panose="020B0604020202020204" pitchFamily="34" charset="0"/>
              <a:buChar char="•"/>
            </a:pPr>
            <a:r>
              <a:rPr lang="en-US" sz="1800" dirty="0">
                <a:latin typeface="Myriad Pro" panose="020B0503030403020204" pitchFamily="34" charset="0"/>
              </a:rPr>
              <a:t>Evaluated model performance using MSE and residual plots.</a:t>
            </a:r>
          </a:p>
          <a:p>
            <a:pPr marL="742950" lvl="1" indent="-285750">
              <a:buFont typeface="Arial" panose="020B0604020202020204" pitchFamily="34" charset="0"/>
              <a:buChar char="•"/>
            </a:pPr>
            <a:r>
              <a:rPr lang="en-US" sz="1800" dirty="0">
                <a:latin typeface="Myriad Pro" panose="020B0503030403020204" pitchFamily="34" charset="0"/>
              </a:rPr>
              <a:t>Inverse-scaled predictions and analyzed residuals spatially and temporally.</a:t>
            </a:r>
          </a:p>
          <a:p>
            <a:pPr marL="742950" lvl="1" indent="-285750">
              <a:buFont typeface="Arial" panose="020B0604020202020204" pitchFamily="34" charset="0"/>
              <a:buChar char="•"/>
            </a:pPr>
            <a:r>
              <a:rPr lang="en-US" sz="1800" dirty="0">
                <a:latin typeface="Myriad Pro" panose="020B0503030403020204" pitchFamily="34" charset="0"/>
              </a:rPr>
              <a:t>Visualized mean residuals on a 2D grid and plotted time series trends.</a:t>
            </a:r>
          </a:p>
        </p:txBody>
      </p:sp>
      <p:cxnSp>
        <p:nvCxnSpPr>
          <p:cNvPr id="5" name="Straight Connector 4">
            <a:extLst>
              <a:ext uri="{FF2B5EF4-FFF2-40B4-BE49-F238E27FC236}">
                <a16:creationId xmlns:a16="http://schemas.microsoft.com/office/drawing/2014/main" id="{4524CF35-DAC1-45A2-A5D2-9B491477B69B}"/>
              </a:ext>
            </a:extLst>
          </p:cNvPr>
          <p:cNvCxnSpPr/>
          <p:nvPr/>
        </p:nvCxnSpPr>
        <p:spPr>
          <a:xfrm>
            <a:off x="0" y="1542093"/>
            <a:ext cx="12435840"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5966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15B5A9-1920-4FC2-88FA-DC2BC56BC7DE}"/>
              </a:ext>
            </a:extLst>
          </p:cNvPr>
          <p:cNvSpPr/>
          <p:nvPr/>
        </p:nvSpPr>
        <p:spPr>
          <a:xfrm>
            <a:off x="-1" y="1366462"/>
            <a:ext cx="12192001" cy="5554167"/>
          </a:xfrm>
          <a:prstGeom prst="rect">
            <a:avLst/>
          </a:prstGeom>
          <a:solidFill>
            <a:srgbClr val="002060">
              <a:alpha val="8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F84E8D-DB73-4DC9-B345-35DC3F22219B}"/>
              </a:ext>
            </a:extLst>
          </p:cNvPr>
          <p:cNvSpPr>
            <a:spLocks noGrp="1"/>
          </p:cNvSpPr>
          <p:nvPr>
            <p:ph type="title"/>
          </p:nvPr>
        </p:nvSpPr>
        <p:spPr/>
        <p:txBody>
          <a:bodyPr/>
          <a:lstStyle/>
          <a:p>
            <a:pPr algn="ctr"/>
            <a:r>
              <a:rPr lang="en-US" dirty="0">
                <a:latin typeface="Myriad Pro" panose="020B0503030403020204" pitchFamily="34" charset="0"/>
              </a:rPr>
              <a:t>Evaluation: Neural Network Results</a:t>
            </a:r>
          </a:p>
        </p:txBody>
      </p:sp>
      <p:pic>
        <p:nvPicPr>
          <p:cNvPr id="5" name="Picture 4">
            <a:extLst>
              <a:ext uri="{FF2B5EF4-FFF2-40B4-BE49-F238E27FC236}">
                <a16:creationId xmlns:a16="http://schemas.microsoft.com/office/drawing/2014/main" id="{F2038FF7-DC08-43F9-A768-FF8E3B393157}"/>
              </a:ext>
            </a:extLst>
          </p:cNvPr>
          <p:cNvPicPr>
            <a:picLocks noChangeAspect="1"/>
          </p:cNvPicPr>
          <p:nvPr/>
        </p:nvPicPr>
        <p:blipFill>
          <a:blip r:embed="rId3"/>
          <a:stretch>
            <a:fillRect/>
          </a:stretch>
        </p:blipFill>
        <p:spPr>
          <a:xfrm>
            <a:off x="0" y="1905170"/>
            <a:ext cx="6096000" cy="4476750"/>
          </a:xfrm>
          <a:prstGeom prst="rect">
            <a:avLst/>
          </a:prstGeom>
        </p:spPr>
      </p:pic>
      <p:pic>
        <p:nvPicPr>
          <p:cNvPr id="7" name="Picture 6">
            <a:extLst>
              <a:ext uri="{FF2B5EF4-FFF2-40B4-BE49-F238E27FC236}">
                <a16:creationId xmlns:a16="http://schemas.microsoft.com/office/drawing/2014/main" id="{A0A72879-A126-4A24-A66E-8CE0F825008D}"/>
              </a:ext>
            </a:extLst>
          </p:cNvPr>
          <p:cNvPicPr>
            <a:picLocks noChangeAspect="1"/>
          </p:cNvPicPr>
          <p:nvPr/>
        </p:nvPicPr>
        <p:blipFill>
          <a:blip r:embed="rId4"/>
          <a:stretch>
            <a:fillRect/>
          </a:stretch>
        </p:blipFill>
        <p:spPr>
          <a:xfrm>
            <a:off x="6096001" y="1905170"/>
            <a:ext cx="6096000" cy="4476750"/>
          </a:xfrm>
          <a:prstGeom prst="rect">
            <a:avLst/>
          </a:prstGeom>
        </p:spPr>
      </p:pic>
    </p:spTree>
    <p:extLst>
      <p:ext uri="{BB962C8B-B14F-4D97-AF65-F5344CB8AC3E}">
        <p14:creationId xmlns:p14="http://schemas.microsoft.com/office/powerpoint/2010/main" val="93770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4E8D-DB73-4DC9-B345-35DC3F22219B}"/>
              </a:ext>
            </a:extLst>
          </p:cNvPr>
          <p:cNvSpPr>
            <a:spLocks noGrp="1"/>
          </p:cNvSpPr>
          <p:nvPr>
            <p:ph type="title"/>
          </p:nvPr>
        </p:nvSpPr>
        <p:spPr/>
        <p:txBody>
          <a:bodyPr/>
          <a:lstStyle/>
          <a:p>
            <a:pPr algn="ctr"/>
            <a:r>
              <a:rPr lang="en-US" dirty="0">
                <a:latin typeface="Myriad Pro" panose="020B0503030403020204" pitchFamily="34" charset="0"/>
              </a:rPr>
              <a:t>Evaluation: Base vs ML</a:t>
            </a:r>
          </a:p>
        </p:txBody>
      </p:sp>
      <p:pic>
        <p:nvPicPr>
          <p:cNvPr id="5" name="Picture 4">
            <a:extLst>
              <a:ext uri="{FF2B5EF4-FFF2-40B4-BE49-F238E27FC236}">
                <a16:creationId xmlns:a16="http://schemas.microsoft.com/office/drawing/2014/main" id="{F2038FF7-DC08-43F9-A768-FF8E3B393157}"/>
              </a:ext>
            </a:extLst>
          </p:cNvPr>
          <p:cNvPicPr>
            <a:picLocks noChangeAspect="1"/>
          </p:cNvPicPr>
          <p:nvPr/>
        </p:nvPicPr>
        <p:blipFill>
          <a:blip r:embed="rId3"/>
          <a:stretch>
            <a:fillRect/>
          </a:stretch>
        </p:blipFill>
        <p:spPr>
          <a:xfrm>
            <a:off x="6096000" y="1690688"/>
            <a:ext cx="6096000" cy="4476750"/>
          </a:xfrm>
          <a:prstGeom prst="rect">
            <a:avLst/>
          </a:prstGeom>
        </p:spPr>
      </p:pic>
      <p:pic>
        <p:nvPicPr>
          <p:cNvPr id="6" name="Picture 5">
            <a:extLst>
              <a:ext uri="{FF2B5EF4-FFF2-40B4-BE49-F238E27FC236}">
                <a16:creationId xmlns:a16="http://schemas.microsoft.com/office/drawing/2014/main" id="{D767E7FF-3D4F-4A52-8C7C-0B5B36DBEBDB}"/>
              </a:ext>
            </a:extLst>
          </p:cNvPr>
          <p:cNvPicPr>
            <a:picLocks noChangeAspect="1"/>
          </p:cNvPicPr>
          <p:nvPr/>
        </p:nvPicPr>
        <p:blipFill>
          <a:blip r:embed="rId4"/>
          <a:stretch>
            <a:fillRect/>
          </a:stretch>
        </p:blipFill>
        <p:spPr>
          <a:xfrm>
            <a:off x="0" y="1690688"/>
            <a:ext cx="6096000" cy="4476750"/>
          </a:xfrm>
          <a:prstGeom prst="rect">
            <a:avLst/>
          </a:prstGeom>
        </p:spPr>
      </p:pic>
      <p:cxnSp>
        <p:nvCxnSpPr>
          <p:cNvPr id="7" name="Straight Connector 6">
            <a:extLst>
              <a:ext uri="{FF2B5EF4-FFF2-40B4-BE49-F238E27FC236}">
                <a16:creationId xmlns:a16="http://schemas.microsoft.com/office/drawing/2014/main" id="{44B5A8AA-BE14-4260-A134-E48D874ACA6B}"/>
              </a:ext>
            </a:extLst>
          </p:cNvPr>
          <p:cNvCxnSpPr/>
          <p:nvPr/>
        </p:nvCxnSpPr>
        <p:spPr>
          <a:xfrm>
            <a:off x="0" y="1542093"/>
            <a:ext cx="12435840"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52176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4E8D-DB73-4DC9-B345-35DC3F22219B}"/>
              </a:ext>
            </a:extLst>
          </p:cNvPr>
          <p:cNvSpPr>
            <a:spLocks noGrp="1"/>
          </p:cNvSpPr>
          <p:nvPr>
            <p:ph type="title"/>
          </p:nvPr>
        </p:nvSpPr>
        <p:spPr/>
        <p:txBody>
          <a:bodyPr/>
          <a:lstStyle/>
          <a:p>
            <a:pPr algn="ctr"/>
            <a:r>
              <a:rPr lang="en-US" dirty="0">
                <a:latin typeface="Myriad Pro" panose="020B0503030403020204" pitchFamily="34" charset="0"/>
              </a:rPr>
              <a:t>Evaluation: Base vs ML</a:t>
            </a:r>
          </a:p>
        </p:txBody>
      </p:sp>
      <p:pic>
        <p:nvPicPr>
          <p:cNvPr id="7" name="Picture 6">
            <a:extLst>
              <a:ext uri="{FF2B5EF4-FFF2-40B4-BE49-F238E27FC236}">
                <a16:creationId xmlns:a16="http://schemas.microsoft.com/office/drawing/2014/main" id="{A0A72879-A126-4A24-A66E-8CE0F825008D}"/>
              </a:ext>
            </a:extLst>
          </p:cNvPr>
          <p:cNvPicPr>
            <a:picLocks noChangeAspect="1"/>
          </p:cNvPicPr>
          <p:nvPr/>
        </p:nvPicPr>
        <p:blipFill>
          <a:blip r:embed="rId3"/>
          <a:stretch>
            <a:fillRect/>
          </a:stretch>
        </p:blipFill>
        <p:spPr>
          <a:xfrm>
            <a:off x="6096000" y="1690688"/>
            <a:ext cx="6096000" cy="4689231"/>
          </a:xfrm>
          <a:prstGeom prst="rect">
            <a:avLst/>
          </a:prstGeom>
        </p:spPr>
      </p:pic>
      <p:pic>
        <p:nvPicPr>
          <p:cNvPr id="6" name="Picture 5">
            <a:extLst>
              <a:ext uri="{FF2B5EF4-FFF2-40B4-BE49-F238E27FC236}">
                <a16:creationId xmlns:a16="http://schemas.microsoft.com/office/drawing/2014/main" id="{ABC9797C-0B28-41BC-9919-992664E45A34}"/>
              </a:ext>
            </a:extLst>
          </p:cNvPr>
          <p:cNvPicPr>
            <a:picLocks noChangeAspect="1"/>
          </p:cNvPicPr>
          <p:nvPr/>
        </p:nvPicPr>
        <p:blipFill>
          <a:blip r:embed="rId4"/>
          <a:stretch>
            <a:fillRect/>
          </a:stretch>
        </p:blipFill>
        <p:spPr>
          <a:xfrm>
            <a:off x="282222" y="1781190"/>
            <a:ext cx="5978348" cy="4598729"/>
          </a:xfrm>
          <a:prstGeom prst="rect">
            <a:avLst/>
          </a:prstGeom>
        </p:spPr>
      </p:pic>
      <p:cxnSp>
        <p:nvCxnSpPr>
          <p:cNvPr id="5" name="Straight Connector 4">
            <a:extLst>
              <a:ext uri="{FF2B5EF4-FFF2-40B4-BE49-F238E27FC236}">
                <a16:creationId xmlns:a16="http://schemas.microsoft.com/office/drawing/2014/main" id="{51B84A71-9B91-4115-92C9-B0EC58CA5B28}"/>
              </a:ext>
            </a:extLst>
          </p:cNvPr>
          <p:cNvCxnSpPr/>
          <p:nvPr/>
        </p:nvCxnSpPr>
        <p:spPr>
          <a:xfrm>
            <a:off x="0" y="1542093"/>
            <a:ext cx="12435840"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01416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C959231-69A4-42F4-B4BC-4DFF00D0850D}"/>
              </a:ext>
            </a:extLst>
          </p:cNvPr>
          <p:cNvSpPr/>
          <p:nvPr/>
        </p:nvSpPr>
        <p:spPr>
          <a:xfrm>
            <a:off x="-1" y="0"/>
            <a:ext cx="12192001" cy="1408467"/>
          </a:xfrm>
          <a:prstGeom prst="rect">
            <a:avLst/>
          </a:prstGeom>
          <a:solidFill>
            <a:srgbClr val="002060">
              <a:alpha val="8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F84E8D-DB73-4DC9-B345-35DC3F22219B}"/>
              </a:ext>
            </a:extLst>
          </p:cNvPr>
          <p:cNvSpPr>
            <a:spLocks noGrp="1"/>
          </p:cNvSpPr>
          <p:nvPr>
            <p:ph type="title"/>
          </p:nvPr>
        </p:nvSpPr>
        <p:spPr/>
        <p:txBody>
          <a:bodyPr/>
          <a:lstStyle/>
          <a:p>
            <a:pPr algn="ctr"/>
            <a:r>
              <a:rPr lang="en-US" dirty="0">
                <a:solidFill>
                  <a:schemeClr val="bg1"/>
                </a:solidFill>
                <a:latin typeface="Myriad Pro" panose="020B0503030403020204" pitchFamily="34" charset="0"/>
              </a:rPr>
              <a:t>Caveats</a:t>
            </a:r>
          </a:p>
        </p:txBody>
      </p:sp>
      <p:sp>
        <p:nvSpPr>
          <p:cNvPr id="3" name="Content Placeholder 2">
            <a:extLst>
              <a:ext uri="{FF2B5EF4-FFF2-40B4-BE49-F238E27FC236}">
                <a16:creationId xmlns:a16="http://schemas.microsoft.com/office/drawing/2014/main" id="{D19EE35A-D2B3-4B15-B726-8041EABB50F6}"/>
              </a:ext>
            </a:extLst>
          </p:cNvPr>
          <p:cNvSpPr>
            <a:spLocks noGrp="1"/>
          </p:cNvSpPr>
          <p:nvPr>
            <p:ph idx="1"/>
          </p:nvPr>
        </p:nvSpPr>
        <p:spPr>
          <a:xfrm>
            <a:off x="1190656" y="1690688"/>
            <a:ext cx="9810687" cy="5167312"/>
          </a:xfrm>
        </p:spPr>
        <p:txBody>
          <a:bodyPr>
            <a:normAutofit fontScale="92500" lnSpcReduction="10000"/>
          </a:bodyPr>
          <a:lstStyle/>
          <a:p>
            <a:pPr marL="0" indent="0">
              <a:buNone/>
            </a:pPr>
            <a:r>
              <a:rPr lang="en-US" dirty="0">
                <a:solidFill>
                  <a:srgbClr val="002060"/>
                </a:solidFill>
                <a:latin typeface="Myriad Pro" panose="020B0503030403020204" pitchFamily="34" charset="0"/>
              </a:rPr>
              <a:t>1. Measurements are Independent </a:t>
            </a:r>
            <a:r>
              <a:rPr lang="en-US" dirty="0">
                <a:latin typeface="Myriad Pro" panose="020B0503030403020204" pitchFamily="34" charset="0"/>
              </a:rPr>
              <a:t>- Assumes each measurement is unrelated, potentially overlooking spatial and temporal correlations. </a:t>
            </a:r>
          </a:p>
          <a:p>
            <a:pPr marL="0" indent="0">
              <a:buNone/>
            </a:pPr>
            <a:r>
              <a:rPr lang="en-US" dirty="0">
                <a:solidFill>
                  <a:srgbClr val="002060"/>
                </a:solidFill>
                <a:latin typeface="Myriad Pro" panose="020B0503030403020204" pitchFamily="34" charset="0"/>
              </a:rPr>
              <a:t>2. Lack of Teleconnections </a:t>
            </a:r>
            <a:r>
              <a:rPr lang="en-US" dirty="0">
                <a:latin typeface="Myriad Pro" panose="020B0503030403020204" pitchFamily="34" charset="0"/>
              </a:rPr>
              <a:t>- Ignores the influence of remote climate patterns (e.g., GPLLJ, NAO, AO, </a:t>
            </a:r>
            <a:r>
              <a:rPr lang="en-US" dirty="0" err="1">
                <a:latin typeface="Myriad Pro" panose="020B0503030403020204" pitchFamily="34" charset="0"/>
              </a:rPr>
              <a:t>ect</a:t>
            </a:r>
            <a:r>
              <a:rPr lang="en-US" dirty="0">
                <a:latin typeface="Myriad Pro" panose="020B0503030403020204" pitchFamily="34" charset="0"/>
              </a:rPr>
              <a:t>) on local weather. </a:t>
            </a:r>
          </a:p>
          <a:p>
            <a:pPr marL="0" indent="0">
              <a:buNone/>
            </a:pPr>
            <a:r>
              <a:rPr lang="en-US" dirty="0">
                <a:solidFill>
                  <a:srgbClr val="002060"/>
                </a:solidFill>
                <a:latin typeface="Myriad Pro" panose="020B0503030403020204" pitchFamily="34" charset="0"/>
              </a:rPr>
              <a:t>3. Lack of Physical Process Consideration </a:t>
            </a:r>
            <a:r>
              <a:rPr lang="en-US" dirty="0">
                <a:latin typeface="Myriad Pro" panose="020B0503030403020204" pitchFamily="34" charset="0"/>
              </a:rPr>
              <a:t>- Does not account for underlying physical mechanisms driving climate change. </a:t>
            </a:r>
          </a:p>
          <a:p>
            <a:pPr marL="0" indent="0">
              <a:buNone/>
            </a:pPr>
            <a:r>
              <a:rPr lang="en-US" dirty="0">
                <a:solidFill>
                  <a:srgbClr val="002060"/>
                </a:solidFill>
                <a:latin typeface="Myriad Pro" panose="020B0503030403020204" pitchFamily="34" charset="0"/>
              </a:rPr>
              <a:t>4. Extreme Events </a:t>
            </a:r>
            <a:r>
              <a:rPr lang="en-US" dirty="0">
                <a:latin typeface="Myriad Pro" panose="020B0503030403020204" pitchFamily="34" charset="0"/>
              </a:rPr>
              <a:t>- Struggles to accurately predict rare, high-impact events (e.g., floods, droughts). </a:t>
            </a:r>
          </a:p>
          <a:p>
            <a:pPr marL="0" indent="0">
              <a:buNone/>
            </a:pPr>
            <a:r>
              <a:rPr lang="en-US" dirty="0">
                <a:solidFill>
                  <a:srgbClr val="002060"/>
                </a:solidFill>
                <a:latin typeface="Myriad Pro" panose="020B0503030403020204" pitchFamily="34" charset="0"/>
              </a:rPr>
              <a:t>5. Underfitting Temporal Correlation </a:t>
            </a:r>
            <a:r>
              <a:rPr lang="en-US" dirty="0">
                <a:latin typeface="Myriad Pro" panose="020B0503030403020204" pitchFamily="34" charset="0"/>
              </a:rPr>
              <a:t>- Fails to capture seasonal patterns, leading to suboptimal predictions. </a:t>
            </a:r>
          </a:p>
          <a:p>
            <a:pPr marL="0" indent="0">
              <a:buNone/>
            </a:pPr>
            <a:endParaRPr lang="en-US" dirty="0">
              <a:solidFill>
                <a:srgbClr val="002060"/>
              </a:solidFill>
              <a:latin typeface="Myriad Pro" panose="020B0503030403020204" pitchFamily="34" charset="0"/>
            </a:endParaRPr>
          </a:p>
          <a:p>
            <a:pPr marL="0" indent="0">
              <a:buNone/>
            </a:pPr>
            <a:r>
              <a:rPr lang="en-US" dirty="0">
                <a:solidFill>
                  <a:srgbClr val="002060"/>
                </a:solidFill>
                <a:latin typeface="Myriad Pro" panose="020B0503030403020204" pitchFamily="34" charset="0"/>
              </a:rPr>
              <a:t>*Implications</a:t>
            </a:r>
            <a:r>
              <a:rPr lang="en-US" dirty="0">
                <a:latin typeface="Myriad Pro" panose="020B0503030403020204" pitchFamily="34" charset="0"/>
              </a:rPr>
              <a:t>: How can we better integrate physical processes into our machine learning approaches?*</a:t>
            </a:r>
          </a:p>
        </p:txBody>
      </p:sp>
    </p:spTree>
    <p:extLst>
      <p:ext uri="{BB962C8B-B14F-4D97-AF65-F5344CB8AC3E}">
        <p14:creationId xmlns:p14="http://schemas.microsoft.com/office/powerpoint/2010/main" val="3588605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4E8D-DB73-4DC9-B345-35DC3F22219B}"/>
              </a:ext>
            </a:extLst>
          </p:cNvPr>
          <p:cNvSpPr>
            <a:spLocks noGrp="1"/>
          </p:cNvSpPr>
          <p:nvPr>
            <p:ph type="title"/>
          </p:nvPr>
        </p:nvSpPr>
        <p:spPr/>
        <p:txBody>
          <a:bodyPr/>
          <a:lstStyle/>
          <a:p>
            <a:pPr algn="ctr"/>
            <a:r>
              <a:rPr lang="en-US" dirty="0">
                <a:latin typeface="Myriad Pro" panose="020B0503030403020204" pitchFamily="34" charset="0"/>
              </a:rPr>
              <a:t>Future Directions</a:t>
            </a:r>
          </a:p>
        </p:txBody>
      </p:sp>
      <p:sp>
        <p:nvSpPr>
          <p:cNvPr id="3" name="Content Placeholder 2">
            <a:extLst>
              <a:ext uri="{FF2B5EF4-FFF2-40B4-BE49-F238E27FC236}">
                <a16:creationId xmlns:a16="http://schemas.microsoft.com/office/drawing/2014/main" id="{D19EE35A-D2B3-4B15-B726-8041EABB50F6}"/>
              </a:ext>
            </a:extLst>
          </p:cNvPr>
          <p:cNvSpPr>
            <a:spLocks noGrp="1"/>
          </p:cNvSpPr>
          <p:nvPr>
            <p:ph idx="1"/>
          </p:nvPr>
        </p:nvSpPr>
        <p:spPr>
          <a:xfrm>
            <a:off x="838200" y="1957387"/>
            <a:ext cx="5257800" cy="4351338"/>
          </a:xfrm>
        </p:spPr>
        <p:txBody>
          <a:bodyPr/>
          <a:lstStyle/>
          <a:p>
            <a:pPr marL="0" indent="0">
              <a:buNone/>
            </a:pPr>
            <a:r>
              <a:rPr lang="en-US" sz="3000" u="sng" dirty="0">
                <a:solidFill>
                  <a:srgbClr val="002060"/>
                </a:solidFill>
                <a:latin typeface="Myriad Pro" panose="020B0503030403020204" pitchFamily="34" charset="0"/>
              </a:rPr>
              <a:t>Data</a:t>
            </a:r>
          </a:p>
          <a:p>
            <a:r>
              <a:rPr lang="en-US" dirty="0">
                <a:latin typeface="Myriad Pro" panose="020B0503030403020204" pitchFamily="34" charset="0"/>
              </a:rPr>
              <a:t>30-year Mean</a:t>
            </a:r>
          </a:p>
          <a:p>
            <a:r>
              <a:rPr lang="en-US" dirty="0">
                <a:latin typeface="Myriad Pro" panose="020B0503030403020204" pitchFamily="34" charset="0"/>
              </a:rPr>
              <a:t>Drought Index (PDSI)</a:t>
            </a:r>
          </a:p>
          <a:p>
            <a:r>
              <a:rPr lang="en-US" dirty="0">
                <a:latin typeface="Myriad Pro" panose="020B0503030403020204" pitchFamily="34" charset="0"/>
              </a:rPr>
              <a:t>Evapotranspiration</a:t>
            </a:r>
          </a:p>
          <a:p>
            <a:r>
              <a:rPr lang="en-US" dirty="0">
                <a:latin typeface="Myriad Pro" panose="020B0503030403020204" pitchFamily="34" charset="0"/>
              </a:rPr>
              <a:t>Elevation</a:t>
            </a:r>
          </a:p>
        </p:txBody>
      </p:sp>
      <p:sp>
        <p:nvSpPr>
          <p:cNvPr id="4" name="Content Placeholder 2">
            <a:extLst>
              <a:ext uri="{FF2B5EF4-FFF2-40B4-BE49-F238E27FC236}">
                <a16:creationId xmlns:a16="http://schemas.microsoft.com/office/drawing/2014/main" id="{6C48F126-0D72-4F56-9AE8-D0982DB28155}"/>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Myriad Pro" panose="020B0503030403020204" pitchFamily="34" charset="0"/>
            </a:endParaRPr>
          </a:p>
        </p:txBody>
      </p:sp>
      <p:sp>
        <p:nvSpPr>
          <p:cNvPr id="5" name="Content Placeholder 2">
            <a:extLst>
              <a:ext uri="{FF2B5EF4-FFF2-40B4-BE49-F238E27FC236}">
                <a16:creationId xmlns:a16="http://schemas.microsoft.com/office/drawing/2014/main" id="{A891D27B-C85A-4DDC-91CD-0A7CC7250A71}"/>
              </a:ext>
            </a:extLst>
          </p:cNvPr>
          <p:cNvSpPr txBox="1">
            <a:spLocks/>
          </p:cNvSpPr>
          <p:nvPr/>
        </p:nvSpPr>
        <p:spPr>
          <a:xfrm>
            <a:off x="6096000" y="1957387"/>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u="sng" dirty="0">
                <a:solidFill>
                  <a:srgbClr val="002060"/>
                </a:solidFill>
                <a:latin typeface="Myriad Pro" panose="020B0503030403020204" pitchFamily="34" charset="0"/>
              </a:rPr>
              <a:t>Models</a:t>
            </a:r>
          </a:p>
          <a:p>
            <a:r>
              <a:rPr lang="en-US" dirty="0">
                <a:latin typeface="Myriad Pro" panose="020B0503030403020204" pitchFamily="34" charset="0"/>
              </a:rPr>
              <a:t>Individual cell modeling</a:t>
            </a:r>
          </a:p>
          <a:p>
            <a:r>
              <a:rPr lang="en-US" dirty="0">
                <a:latin typeface="Myriad Pro" panose="020B0503030403020204" pitchFamily="34" charset="0"/>
              </a:rPr>
              <a:t>CNN-LSTM</a:t>
            </a:r>
          </a:p>
          <a:p>
            <a:r>
              <a:rPr lang="en-US" dirty="0" err="1">
                <a:latin typeface="Myriad Pro" panose="020B0503030403020204" pitchFamily="34" charset="0"/>
              </a:rPr>
              <a:t>ViT</a:t>
            </a:r>
            <a:r>
              <a:rPr lang="en-US" dirty="0">
                <a:latin typeface="Myriad Pro" panose="020B0503030403020204" pitchFamily="34" charset="0"/>
              </a:rPr>
              <a:t>/Multimodal Transformer</a:t>
            </a:r>
          </a:p>
        </p:txBody>
      </p:sp>
      <p:cxnSp>
        <p:nvCxnSpPr>
          <p:cNvPr id="6" name="Straight Connector 5">
            <a:extLst>
              <a:ext uri="{FF2B5EF4-FFF2-40B4-BE49-F238E27FC236}">
                <a16:creationId xmlns:a16="http://schemas.microsoft.com/office/drawing/2014/main" id="{4FCDDB04-F3D8-4A84-B2CD-78F47F42CD9F}"/>
              </a:ext>
            </a:extLst>
          </p:cNvPr>
          <p:cNvCxnSpPr/>
          <p:nvPr/>
        </p:nvCxnSpPr>
        <p:spPr>
          <a:xfrm>
            <a:off x="0" y="1542093"/>
            <a:ext cx="12435840"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3896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1659F4-1E82-4C7F-8671-CFE289DBB36A}"/>
              </a:ext>
            </a:extLst>
          </p:cNvPr>
          <p:cNvSpPr/>
          <p:nvPr/>
        </p:nvSpPr>
        <p:spPr>
          <a:xfrm>
            <a:off x="-1" y="0"/>
            <a:ext cx="12192001" cy="6920629"/>
          </a:xfrm>
          <a:prstGeom prst="rect">
            <a:avLst/>
          </a:prstGeom>
          <a:solidFill>
            <a:srgbClr val="002060">
              <a:alpha val="8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19EE35A-D2B3-4B15-B726-8041EABB50F6}"/>
              </a:ext>
            </a:extLst>
          </p:cNvPr>
          <p:cNvSpPr>
            <a:spLocks noGrp="1"/>
          </p:cNvSpPr>
          <p:nvPr>
            <p:ph idx="1"/>
          </p:nvPr>
        </p:nvSpPr>
        <p:spPr>
          <a:xfrm>
            <a:off x="838200" y="3138312"/>
            <a:ext cx="10515600" cy="1038578"/>
          </a:xfrm>
        </p:spPr>
        <p:txBody>
          <a:bodyPr>
            <a:normAutofit/>
          </a:bodyPr>
          <a:lstStyle/>
          <a:p>
            <a:pPr marL="0" indent="0" algn="ctr">
              <a:buNone/>
            </a:pPr>
            <a:r>
              <a:rPr lang="en-US" sz="5400" dirty="0">
                <a:solidFill>
                  <a:schemeClr val="bg1"/>
                </a:solidFill>
                <a:latin typeface="Myriad Pro" panose="020B0503030403020204" pitchFamily="34" charset="0"/>
              </a:rPr>
              <a:t>Questions?</a:t>
            </a:r>
          </a:p>
        </p:txBody>
      </p:sp>
    </p:spTree>
    <p:extLst>
      <p:ext uri="{BB962C8B-B14F-4D97-AF65-F5344CB8AC3E}">
        <p14:creationId xmlns:p14="http://schemas.microsoft.com/office/powerpoint/2010/main" val="277083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95823E-AFB1-409E-82DA-1AA72EFF591C}"/>
              </a:ext>
            </a:extLst>
          </p:cNvPr>
          <p:cNvSpPr/>
          <p:nvPr/>
        </p:nvSpPr>
        <p:spPr>
          <a:xfrm>
            <a:off x="0" y="-62630"/>
            <a:ext cx="6096000" cy="6983260"/>
          </a:xfrm>
          <a:prstGeom prst="rect">
            <a:avLst/>
          </a:prstGeom>
          <a:solidFill>
            <a:srgbClr val="002060">
              <a:alpha val="8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D73FDA-56F0-4018-8729-03AA5AC1003A}"/>
              </a:ext>
            </a:extLst>
          </p:cNvPr>
          <p:cNvSpPr>
            <a:spLocks noGrp="1"/>
          </p:cNvSpPr>
          <p:nvPr>
            <p:ph type="title"/>
          </p:nvPr>
        </p:nvSpPr>
        <p:spPr>
          <a:xfrm>
            <a:off x="0" y="2572533"/>
            <a:ext cx="6096000" cy="1712934"/>
          </a:xfrm>
        </p:spPr>
        <p:txBody>
          <a:bodyPr>
            <a:normAutofit/>
          </a:bodyPr>
          <a:lstStyle/>
          <a:p>
            <a:pPr algn="ctr"/>
            <a:r>
              <a:rPr lang="en-US" sz="5400" b="1" dirty="0">
                <a:solidFill>
                  <a:schemeClr val="bg1"/>
                </a:solidFill>
                <a:latin typeface="Myriad Pro" panose="020B0503030403020204" pitchFamily="34" charset="0"/>
              </a:rPr>
              <a:t>OUTLINE</a:t>
            </a:r>
          </a:p>
        </p:txBody>
      </p:sp>
      <p:sp>
        <p:nvSpPr>
          <p:cNvPr id="3" name="Content Placeholder 2">
            <a:extLst>
              <a:ext uri="{FF2B5EF4-FFF2-40B4-BE49-F238E27FC236}">
                <a16:creationId xmlns:a16="http://schemas.microsoft.com/office/drawing/2014/main" id="{834F82F7-C3B6-4B52-96D2-22A4B9D1332E}"/>
              </a:ext>
            </a:extLst>
          </p:cNvPr>
          <p:cNvSpPr>
            <a:spLocks noGrp="1"/>
          </p:cNvSpPr>
          <p:nvPr>
            <p:ph idx="1"/>
          </p:nvPr>
        </p:nvSpPr>
        <p:spPr>
          <a:xfrm>
            <a:off x="7445680" y="1517193"/>
            <a:ext cx="3645074" cy="4351338"/>
          </a:xfrm>
        </p:spPr>
        <p:txBody>
          <a:bodyPr/>
          <a:lstStyle/>
          <a:p>
            <a:r>
              <a:rPr lang="en-US" dirty="0">
                <a:latin typeface="Myriad Pro" panose="020B0503030403020204" pitchFamily="34" charset="0"/>
              </a:rPr>
              <a:t>Introduction</a:t>
            </a:r>
          </a:p>
          <a:p>
            <a:r>
              <a:rPr lang="en-US" dirty="0">
                <a:latin typeface="Myriad Pro" panose="020B0503030403020204" pitchFamily="34" charset="0"/>
              </a:rPr>
              <a:t>Data Overview</a:t>
            </a:r>
          </a:p>
          <a:p>
            <a:r>
              <a:rPr lang="en-US" dirty="0">
                <a:latin typeface="Myriad Pro" panose="020B0503030403020204" pitchFamily="34" charset="0"/>
              </a:rPr>
              <a:t>EDA</a:t>
            </a:r>
          </a:p>
          <a:p>
            <a:r>
              <a:rPr lang="en-US" dirty="0">
                <a:latin typeface="Myriad Pro" panose="020B0503030403020204" pitchFamily="34" charset="0"/>
              </a:rPr>
              <a:t>Modeling Strategy</a:t>
            </a:r>
          </a:p>
          <a:p>
            <a:r>
              <a:rPr lang="en-US" dirty="0">
                <a:latin typeface="Myriad Pro" panose="020B0503030403020204" pitchFamily="34" charset="0"/>
              </a:rPr>
              <a:t>Baseline Model</a:t>
            </a:r>
          </a:p>
          <a:p>
            <a:r>
              <a:rPr lang="en-US" dirty="0">
                <a:latin typeface="Myriad Pro" panose="020B0503030403020204" pitchFamily="34" charset="0"/>
              </a:rPr>
              <a:t>Neural Network</a:t>
            </a:r>
          </a:p>
          <a:p>
            <a:r>
              <a:rPr lang="en-US" dirty="0">
                <a:latin typeface="Myriad Pro" panose="020B0503030403020204" pitchFamily="34" charset="0"/>
              </a:rPr>
              <a:t>Caveats</a:t>
            </a:r>
          </a:p>
          <a:p>
            <a:r>
              <a:rPr lang="en-US" dirty="0">
                <a:latin typeface="Myriad Pro" panose="020B0503030403020204" pitchFamily="34" charset="0"/>
              </a:rPr>
              <a:t>Future Directions</a:t>
            </a:r>
          </a:p>
          <a:p>
            <a:pPr marL="0" indent="0">
              <a:buNone/>
            </a:pPr>
            <a:endParaRPr lang="en-US" dirty="0"/>
          </a:p>
        </p:txBody>
      </p:sp>
      <p:cxnSp>
        <p:nvCxnSpPr>
          <p:cNvPr id="5" name="Straight Connector 4">
            <a:extLst>
              <a:ext uri="{FF2B5EF4-FFF2-40B4-BE49-F238E27FC236}">
                <a16:creationId xmlns:a16="http://schemas.microsoft.com/office/drawing/2014/main" id="{43E588C6-C8BE-46B7-9446-0A0EEC011EE8}"/>
              </a:ext>
            </a:extLst>
          </p:cNvPr>
          <p:cNvCxnSpPr>
            <a:cxnSpLocks/>
          </p:cNvCxnSpPr>
          <p:nvPr/>
        </p:nvCxnSpPr>
        <p:spPr>
          <a:xfrm>
            <a:off x="1052186" y="4042776"/>
            <a:ext cx="4329830" cy="0"/>
          </a:xfrm>
          <a:prstGeom prst="line">
            <a:avLst/>
          </a:prstGeom>
          <a:ln w="38100">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0553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4E8D-DB73-4DC9-B345-35DC3F22219B}"/>
              </a:ext>
            </a:extLst>
          </p:cNvPr>
          <p:cNvSpPr>
            <a:spLocks noGrp="1"/>
          </p:cNvSpPr>
          <p:nvPr>
            <p:ph type="title"/>
          </p:nvPr>
        </p:nvSpPr>
        <p:spPr/>
        <p:txBody>
          <a:bodyPr/>
          <a:lstStyle/>
          <a:p>
            <a:pPr algn="ctr"/>
            <a:r>
              <a:rPr lang="en-US" dirty="0">
                <a:latin typeface="Myriad Pro" panose="020B0503030403020204" pitchFamily="34" charset="0"/>
              </a:rPr>
              <a:t>Introduction: Overview of the Challenge</a:t>
            </a:r>
          </a:p>
        </p:txBody>
      </p:sp>
      <p:sp>
        <p:nvSpPr>
          <p:cNvPr id="3" name="Content Placeholder 2">
            <a:extLst>
              <a:ext uri="{FF2B5EF4-FFF2-40B4-BE49-F238E27FC236}">
                <a16:creationId xmlns:a16="http://schemas.microsoft.com/office/drawing/2014/main" id="{D19EE35A-D2B3-4B15-B726-8041EABB50F6}"/>
              </a:ext>
            </a:extLst>
          </p:cNvPr>
          <p:cNvSpPr>
            <a:spLocks noGrp="1"/>
          </p:cNvSpPr>
          <p:nvPr>
            <p:ph idx="1"/>
          </p:nvPr>
        </p:nvSpPr>
        <p:spPr>
          <a:xfrm>
            <a:off x="838200" y="1963411"/>
            <a:ext cx="10515600" cy="4351338"/>
          </a:xfrm>
        </p:spPr>
        <p:txBody>
          <a:bodyPr/>
          <a:lstStyle/>
          <a:p>
            <a:pPr marL="0" indent="0">
              <a:buNone/>
            </a:pPr>
            <a:r>
              <a:rPr lang="en-US" dirty="0">
                <a:latin typeface="Myriad Pro" panose="020B0503030403020204" pitchFamily="34" charset="0"/>
              </a:rPr>
              <a:t>Goal: </a:t>
            </a:r>
          </a:p>
          <a:p>
            <a:pPr lvl="1"/>
            <a:r>
              <a:rPr lang="en-US" dirty="0">
                <a:latin typeface="Myriad Pro" panose="020B0503030403020204" pitchFamily="34" charset="0"/>
              </a:rPr>
              <a:t>Forecast summertime (June, July, and August) precipitation in the Midwest using machine learning and AI techniques</a:t>
            </a:r>
          </a:p>
          <a:p>
            <a:pPr lvl="1"/>
            <a:endParaRPr lang="en-US" dirty="0">
              <a:latin typeface="Myriad Pro" panose="020B0503030403020204" pitchFamily="34" charset="0"/>
            </a:endParaRPr>
          </a:p>
          <a:p>
            <a:pPr marL="457200" lvl="1" indent="0">
              <a:buNone/>
            </a:pPr>
            <a:endParaRPr lang="en-US" dirty="0">
              <a:latin typeface="Myriad Pro" panose="020B0503030403020204" pitchFamily="34" charset="0"/>
            </a:endParaRPr>
          </a:p>
          <a:p>
            <a:pPr marL="0" indent="0">
              <a:buNone/>
            </a:pPr>
            <a:r>
              <a:rPr lang="en-US" dirty="0">
                <a:latin typeface="Myriad Pro" panose="020B0503030403020204" pitchFamily="34" charset="0"/>
              </a:rPr>
              <a:t>Importance: </a:t>
            </a:r>
          </a:p>
          <a:p>
            <a:pPr lvl="1"/>
            <a:r>
              <a:rPr lang="en-US" dirty="0">
                <a:latin typeface="Myriad Pro" panose="020B0503030403020204" pitchFamily="34" charset="0"/>
              </a:rPr>
              <a:t>Accurate precipitation forecasting is crucial for the Midwest, especially during the summer months, as this period is vital for agricultural productivity</a:t>
            </a:r>
          </a:p>
        </p:txBody>
      </p:sp>
      <p:cxnSp>
        <p:nvCxnSpPr>
          <p:cNvPr id="5" name="Straight Connector 4">
            <a:extLst>
              <a:ext uri="{FF2B5EF4-FFF2-40B4-BE49-F238E27FC236}">
                <a16:creationId xmlns:a16="http://schemas.microsoft.com/office/drawing/2014/main" id="{236A4AB4-1C57-4E83-BEC3-ACB0AB2F78F6}"/>
              </a:ext>
            </a:extLst>
          </p:cNvPr>
          <p:cNvCxnSpPr/>
          <p:nvPr/>
        </p:nvCxnSpPr>
        <p:spPr>
          <a:xfrm>
            <a:off x="0" y="1542093"/>
            <a:ext cx="12435840"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19668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3853F8-7E7C-4652-B8AF-04461921C2AE}"/>
              </a:ext>
            </a:extLst>
          </p:cNvPr>
          <p:cNvSpPr/>
          <p:nvPr/>
        </p:nvSpPr>
        <p:spPr>
          <a:xfrm>
            <a:off x="0" y="-62630"/>
            <a:ext cx="6096000" cy="6983260"/>
          </a:xfrm>
          <a:prstGeom prst="rect">
            <a:avLst/>
          </a:prstGeom>
          <a:solidFill>
            <a:srgbClr val="002060">
              <a:alpha val="8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F84E8D-DB73-4DC9-B345-35DC3F22219B}"/>
              </a:ext>
            </a:extLst>
          </p:cNvPr>
          <p:cNvSpPr>
            <a:spLocks noGrp="1"/>
          </p:cNvSpPr>
          <p:nvPr>
            <p:ph type="title"/>
          </p:nvPr>
        </p:nvSpPr>
        <p:spPr>
          <a:xfrm>
            <a:off x="-47495" y="1014608"/>
            <a:ext cx="6096000" cy="1362650"/>
          </a:xfrm>
        </p:spPr>
        <p:txBody>
          <a:bodyPr>
            <a:normAutofit fontScale="90000"/>
          </a:bodyPr>
          <a:lstStyle/>
          <a:p>
            <a:pPr algn="ctr"/>
            <a:r>
              <a:rPr lang="en-US" dirty="0">
                <a:solidFill>
                  <a:schemeClr val="bg1"/>
                </a:solidFill>
                <a:latin typeface="Myriad Pro" panose="020B0503030403020204" pitchFamily="34" charset="0"/>
              </a:rPr>
              <a:t>Data: </a:t>
            </a:r>
            <a:br>
              <a:rPr lang="en-US" dirty="0">
                <a:solidFill>
                  <a:schemeClr val="bg1"/>
                </a:solidFill>
                <a:latin typeface="Myriad Pro" panose="020B0503030403020204" pitchFamily="34" charset="0"/>
              </a:rPr>
            </a:br>
            <a:r>
              <a:rPr lang="en-US" dirty="0">
                <a:solidFill>
                  <a:schemeClr val="bg1"/>
                </a:solidFill>
                <a:latin typeface="Myriad Pro" panose="020B0503030403020204" pitchFamily="34" charset="0"/>
              </a:rPr>
              <a:t>Data Sources and Variables</a:t>
            </a:r>
          </a:p>
        </p:txBody>
      </p:sp>
      <p:graphicFrame>
        <p:nvGraphicFramePr>
          <p:cNvPr id="4" name="Table 3">
            <a:extLst>
              <a:ext uri="{FF2B5EF4-FFF2-40B4-BE49-F238E27FC236}">
                <a16:creationId xmlns:a16="http://schemas.microsoft.com/office/drawing/2014/main" id="{B2EF6D39-243E-45F7-ACAB-43BEE9ECD06E}"/>
              </a:ext>
            </a:extLst>
          </p:cNvPr>
          <p:cNvGraphicFramePr>
            <a:graphicFrameLocks noGrp="1"/>
          </p:cNvGraphicFramePr>
          <p:nvPr>
            <p:extLst>
              <p:ext uri="{D42A27DB-BD31-4B8C-83A1-F6EECF244321}">
                <p14:modId xmlns:p14="http://schemas.microsoft.com/office/powerpoint/2010/main" val="3282335817"/>
              </p:ext>
            </p:extLst>
          </p:nvPr>
        </p:nvGraphicFramePr>
        <p:xfrm>
          <a:off x="6225436" y="1014608"/>
          <a:ext cx="5849653" cy="5185776"/>
        </p:xfrm>
        <a:graphic>
          <a:graphicData uri="http://schemas.openxmlformats.org/drawingml/2006/table">
            <a:tbl>
              <a:tblPr>
                <a:tableStyleId>{5C22544A-7EE6-4342-B048-85BDC9FD1C3A}</a:tableStyleId>
              </a:tblPr>
              <a:tblGrid>
                <a:gridCol w="1865426">
                  <a:extLst>
                    <a:ext uri="{9D8B030D-6E8A-4147-A177-3AD203B41FA5}">
                      <a16:colId xmlns:a16="http://schemas.microsoft.com/office/drawing/2014/main" val="659071999"/>
                    </a:ext>
                  </a:extLst>
                </a:gridCol>
                <a:gridCol w="1924180">
                  <a:extLst>
                    <a:ext uri="{9D8B030D-6E8A-4147-A177-3AD203B41FA5}">
                      <a16:colId xmlns:a16="http://schemas.microsoft.com/office/drawing/2014/main" val="214349676"/>
                    </a:ext>
                  </a:extLst>
                </a:gridCol>
                <a:gridCol w="2060047">
                  <a:extLst>
                    <a:ext uri="{9D8B030D-6E8A-4147-A177-3AD203B41FA5}">
                      <a16:colId xmlns:a16="http://schemas.microsoft.com/office/drawing/2014/main" val="3664818564"/>
                    </a:ext>
                  </a:extLst>
                </a:gridCol>
              </a:tblGrid>
              <a:tr h="216075">
                <a:tc>
                  <a:txBody>
                    <a:bodyPr/>
                    <a:lstStyle/>
                    <a:p>
                      <a:pPr algn="ctr" fontAlgn="b"/>
                      <a:r>
                        <a:rPr lang="en-US" sz="1100" u="none" strike="noStrike" dirty="0">
                          <a:effectLst/>
                        </a:rPr>
                        <a:t>Variables</a:t>
                      </a:r>
                      <a:endParaRPr lang="en-US" sz="1100" b="1" i="0" u="none" strike="noStrike" dirty="0">
                        <a:solidFill>
                          <a:srgbClr val="FFFFFF"/>
                        </a:solidFill>
                        <a:effectLst/>
                        <a:latin typeface="Calibri" panose="020F0502020204030204" pitchFamily="34" charset="0"/>
                      </a:endParaRPr>
                    </a:p>
                  </a:txBody>
                  <a:tcPr marL="9065" marR="9065" marT="9065" marB="0" anchor="b"/>
                </a:tc>
                <a:tc>
                  <a:txBody>
                    <a:bodyPr/>
                    <a:lstStyle/>
                    <a:p>
                      <a:pPr algn="ctr" fontAlgn="b"/>
                      <a:r>
                        <a:rPr lang="en-US" sz="1100" u="none" strike="noStrike" dirty="0">
                          <a:effectLst/>
                        </a:rPr>
                        <a:t>Description</a:t>
                      </a:r>
                      <a:endParaRPr lang="en-US" sz="1100" b="1" i="0" u="none" strike="noStrike" dirty="0">
                        <a:solidFill>
                          <a:srgbClr val="FFFFFF"/>
                        </a:solidFill>
                        <a:effectLst/>
                        <a:latin typeface="Calibri" panose="020F0502020204030204" pitchFamily="34" charset="0"/>
                      </a:endParaRPr>
                    </a:p>
                  </a:txBody>
                  <a:tcPr marL="9065" marR="9065" marT="9065" marB="0" anchor="b"/>
                </a:tc>
                <a:tc>
                  <a:txBody>
                    <a:bodyPr/>
                    <a:lstStyle/>
                    <a:p>
                      <a:pPr algn="ctr" fontAlgn="b"/>
                      <a:r>
                        <a:rPr lang="en-US" sz="1100" u="none" strike="noStrike" dirty="0">
                          <a:effectLst/>
                        </a:rPr>
                        <a:t>Relation to Precipitation</a:t>
                      </a:r>
                      <a:endParaRPr lang="en-US" sz="1100" b="1" i="0" u="none" strike="noStrike" dirty="0">
                        <a:solidFill>
                          <a:srgbClr val="FFFFFF"/>
                        </a:solidFill>
                        <a:effectLst/>
                        <a:latin typeface="Calibri" panose="020F0502020204030204" pitchFamily="34" charset="0"/>
                      </a:endParaRPr>
                    </a:p>
                  </a:txBody>
                  <a:tcPr marL="9065" marR="9065" marT="9065" marB="0" anchor="b"/>
                </a:tc>
                <a:extLst>
                  <a:ext uri="{0D108BD9-81ED-4DB2-BD59-A6C34878D82A}">
                    <a16:rowId xmlns:a16="http://schemas.microsoft.com/office/drawing/2014/main" val="1604075952"/>
                  </a:ext>
                </a:extLst>
              </a:tr>
              <a:tr h="432147">
                <a:tc>
                  <a:txBody>
                    <a:bodyPr/>
                    <a:lstStyle/>
                    <a:p>
                      <a:pPr algn="l" fontAlgn="ctr"/>
                      <a:r>
                        <a:rPr lang="en-US" sz="1100" u="none" strike="noStrike" dirty="0">
                          <a:effectLst/>
                        </a:rPr>
                        <a:t>Total Precipitation (</a:t>
                      </a:r>
                      <a:r>
                        <a:rPr lang="en-US" sz="1100" u="none" strike="noStrike" dirty="0" err="1">
                          <a:effectLst/>
                        </a:rPr>
                        <a:t>tp</a:t>
                      </a:r>
                      <a:r>
                        <a:rPr lang="en-US" sz="1100" u="none" strike="noStrike" dirty="0">
                          <a:effectLst/>
                        </a:rPr>
                        <a:t>)</a:t>
                      </a:r>
                      <a:endParaRPr lang="en-US" sz="1100" b="1" i="0" u="none" strike="noStrike" dirty="0">
                        <a:solidFill>
                          <a:srgbClr val="000000"/>
                        </a:solidFill>
                        <a:effectLst/>
                        <a:latin typeface="Calibri" panose="020F0502020204030204" pitchFamily="34" charset="0"/>
                      </a:endParaRPr>
                    </a:p>
                  </a:txBody>
                  <a:tcPr marL="9065" marR="9065" marT="9065" marB="0" anchor="ctr"/>
                </a:tc>
                <a:tc>
                  <a:txBody>
                    <a:bodyPr/>
                    <a:lstStyle/>
                    <a:p>
                      <a:pPr algn="l" fontAlgn="ctr"/>
                      <a:r>
                        <a:rPr lang="en-US" sz="1100" u="none" strike="noStrike" dirty="0">
                          <a:effectLst/>
                        </a:rPr>
                        <a:t>Amount of liquid water over time.</a:t>
                      </a:r>
                      <a:endParaRPr lang="en-US" sz="1100" b="0" i="0" u="none" strike="noStrike" dirty="0">
                        <a:solidFill>
                          <a:srgbClr val="000000"/>
                        </a:solidFill>
                        <a:effectLst/>
                        <a:latin typeface="Calibri" panose="020F0502020204030204" pitchFamily="34" charset="0"/>
                      </a:endParaRPr>
                    </a:p>
                  </a:txBody>
                  <a:tcPr marL="9065" marR="9065" marT="9065" marB="0" anchor="ctr"/>
                </a:tc>
                <a:tc>
                  <a:txBody>
                    <a:bodyPr/>
                    <a:lstStyle/>
                    <a:p>
                      <a:pPr algn="l" fontAlgn="ctr"/>
                      <a:r>
                        <a:rPr lang="en-US" sz="1100" u="none" strike="noStrike">
                          <a:effectLst/>
                        </a:rPr>
                        <a:t>Target variable for seasonal analysis.</a:t>
                      </a:r>
                      <a:endParaRPr lang="en-US" sz="1100" b="0" i="0" u="none" strike="noStrike">
                        <a:solidFill>
                          <a:srgbClr val="000000"/>
                        </a:solidFill>
                        <a:effectLst/>
                        <a:latin typeface="Calibri" panose="020F0502020204030204" pitchFamily="34" charset="0"/>
                      </a:endParaRPr>
                    </a:p>
                  </a:txBody>
                  <a:tcPr marL="9065" marR="9065" marT="9065" marB="0" anchor="ctr"/>
                </a:tc>
                <a:extLst>
                  <a:ext uri="{0D108BD9-81ED-4DB2-BD59-A6C34878D82A}">
                    <a16:rowId xmlns:a16="http://schemas.microsoft.com/office/drawing/2014/main" val="473391877"/>
                  </a:ext>
                </a:extLst>
              </a:tr>
              <a:tr h="648222">
                <a:tc>
                  <a:txBody>
                    <a:bodyPr/>
                    <a:lstStyle/>
                    <a:p>
                      <a:pPr algn="l" fontAlgn="ctr"/>
                      <a:r>
                        <a:rPr lang="en-US" sz="1100" u="none" strike="noStrike" dirty="0">
                          <a:effectLst/>
                        </a:rPr>
                        <a:t>Tropospheric Thickness (thickness)</a:t>
                      </a:r>
                      <a:endParaRPr lang="en-US" sz="1100" b="1" i="0" u="none" strike="noStrike" dirty="0">
                        <a:solidFill>
                          <a:srgbClr val="000000"/>
                        </a:solidFill>
                        <a:effectLst/>
                        <a:latin typeface="Calibri" panose="020F0502020204030204" pitchFamily="34" charset="0"/>
                      </a:endParaRPr>
                    </a:p>
                  </a:txBody>
                  <a:tcPr marL="9065" marR="9065" marT="9065" marB="0" anchor="ctr"/>
                </a:tc>
                <a:tc>
                  <a:txBody>
                    <a:bodyPr/>
                    <a:lstStyle/>
                    <a:p>
                      <a:pPr algn="l" fontAlgn="ctr"/>
                      <a:r>
                        <a:rPr lang="en-US" sz="1100" u="none" strike="noStrike">
                          <a:effectLst/>
                        </a:rPr>
                        <a:t>Pressure difference between atmospheric levels.</a:t>
                      </a:r>
                      <a:endParaRPr lang="en-US" sz="1100" b="0" i="0" u="none" strike="noStrike">
                        <a:solidFill>
                          <a:srgbClr val="000000"/>
                        </a:solidFill>
                        <a:effectLst/>
                        <a:latin typeface="Calibri" panose="020F0502020204030204" pitchFamily="34" charset="0"/>
                      </a:endParaRPr>
                    </a:p>
                  </a:txBody>
                  <a:tcPr marL="9065" marR="9065" marT="9065" marB="0" anchor="ctr"/>
                </a:tc>
                <a:tc>
                  <a:txBody>
                    <a:bodyPr/>
                    <a:lstStyle/>
                    <a:p>
                      <a:pPr algn="l" fontAlgn="ctr"/>
                      <a:r>
                        <a:rPr lang="en-US" sz="1100" u="none" strike="noStrike">
                          <a:effectLst/>
                        </a:rPr>
                        <a:t>Indicates moisture and weather system presence.</a:t>
                      </a:r>
                      <a:endParaRPr lang="en-US" sz="1100" b="0" i="0" u="none" strike="noStrike">
                        <a:solidFill>
                          <a:srgbClr val="000000"/>
                        </a:solidFill>
                        <a:effectLst/>
                        <a:latin typeface="Calibri" panose="020F0502020204030204" pitchFamily="34" charset="0"/>
                      </a:endParaRPr>
                    </a:p>
                  </a:txBody>
                  <a:tcPr marL="9065" marR="9065" marT="9065" marB="0" anchor="ctr"/>
                </a:tc>
                <a:extLst>
                  <a:ext uri="{0D108BD9-81ED-4DB2-BD59-A6C34878D82A}">
                    <a16:rowId xmlns:a16="http://schemas.microsoft.com/office/drawing/2014/main" val="694742275"/>
                  </a:ext>
                </a:extLst>
              </a:tr>
              <a:tr h="648222">
                <a:tc>
                  <a:txBody>
                    <a:bodyPr/>
                    <a:lstStyle/>
                    <a:p>
                      <a:pPr algn="l" fontAlgn="ctr"/>
                      <a:r>
                        <a:rPr lang="en-US" sz="1100" u="none" strike="noStrike">
                          <a:effectLst/>
                        </a:rPr>
                        <a:t>Precipitable Water (pr_wtr)</a:t>
                      </a:r>
                      <a:endParaRPr lang="en-US" sz="1100" b="1" i="0" u="none" strike="noStrike">
                        <a:solidFill>
                          <a:srgbClr val="000000"/>
                        </a:solidFill>
                        <a:effectLst/>
                        <a:latin typeface="Calibri" panose="020F0502020204030204" pitchFamily="34" charset="0"/>
                      </a:endParaRPr>
                    </a:p>
                  </a:txBody>
                  <a:tcPr marL="9065" marR="9065" marT="9065" marB="0" anchor="ctr"/>
                </a:tc>
                <a:tc>
                  <a:txBody>
                    <a:bodyPr/>
                    <a:lstStyle/>
                    <a:p>
                      <a:pPr algn="l" fontAlgn="ctr"/>
                      <a:r>
                        <a:rPr lang="en-US" sz="1100" u="none" strike="noStrike" dirty="0">
                          <a:effectLst/>
                        </a:rPr>
                        <a:t>Total moisture in the atmosphere.</a:t>
                      </a:r>
                      <a:endParaRPr lang="en-US" sz="1100" b="0" i="0" u="none" strike="noStrike" dirty="0">
                        <a:solidFill>
                          <a:srgbClr val="000000"/>
                        </a:solidFill>
                        <a:effectLst/>
                        <a:latin typeface="Calibri" panose="020F0502020204030204" pitchFamily="34" charset="0"/>
                      </a:endParaRPr>
                    </a:p>
                  </a:txBody>
                  <a:tcPr marL="9065" marR="9065" marT="9065" marB="0" anchor="ctr"/>
                </a:tc>
                <a:tc>
                  <a:txBody>
                    <a:bodyPr/>
                    <a:lstStyle/>
                    <a:p>
                      <a:pPr algn="l" fontAlgn="ctr"/>
                      <a:r>
                        <a:rPr lang="en-US" sz="1100" u="none" strike="noStrike" dirty="0">
                          <a:effectLst/>
                        </a:rPr>
                        <a:t>More moisture available for precipitation.</a:t>
                      </a:r>
                      <a:endParaRPr lang="en-US" sz="1100" b="0" i="0" u="none" strike="noStrike" dirty="0">
                        <a:solidFill>
                          <a:srgbClr val="000000"/>
                        </a:solidFill>
                        <a:effectLst/>
                        <a:latin typeface="Calibri" panose="020F0502020204030204" pitchFamily="34" charset="0"/>
                      </a:endParaRPr>
                    </a:p>
                  </a:txBody>
                  <a:tcPr marL="9065" marR="9065" marT="9065" marB="0" anchor="ctr"/>
                </a:tc>
                <a:extLst>
                  <a:ext uri="{0D108BD9-81ED-4DB2-BD59-A6C34878D82A}">
                    <a16:rowId xmlns:a16="http://schemas.microsoft.com/office/drawing/2014/main" val="2613866112"/>
                  </a:ext>
                </a:extLst>
              </a:tr>
              <a:tr h="648222">
                <a:tc>
                  <a:txBody>
                    <a:bodyPr/>
                    <a:lstStyle/>
                    <a:p>
                      <a:pPr algn="l" fontAlgn="ctr"/>
                      <a:r>
                        <a:rPr lang="en-US" sz="1100" u="none" strike="noStrike">
                          <a:effectLst/>
                        </a:rPr>
                        <a:t>Atmospheric Lifted Index (lftx4)</a:t>
                      </a:r>
                      <a:endParaRPr lang="en-US" sz="1100" b="1" i="0" u="none" strike="noStrike">
                        <a:solidFill>
                          <a:srgbClr val="000000"/>
                        </a:solidFill>
                        <a:effectLst/>
                        <a:latin typeface="Calibri" panose="020F0502020204030204" pitchFamily="34" charset="0"/>
                      </a:endParaRPr>
                    </a:p>
                  </a:txBody>
                  <a:tcPr marL="9065" marR="9065" marT="9065" marB="0" anchor="ctr"/>
                </a:tc>
                <a:tc>
                  <a:txBody>
                    <a:bodyPr/>
                    <a:lstStyle/>
                    <a:p>
                      <a:pPr algn="l" fontAlgn="ctr"/>
                      <a:r>
                        <a:rPr lang="en-US" sz="1100" u="none" strike="noStrike" dirty="0">
                          <a:effectLst/>
                        </a:rPr>
                        <a:t>Measure of atmospheric stability.</a:t>
                      </a:r>
                      <a:endParaRPr lang="en-US" sz="1100" b="0" i="0" u="none" strike="noStrike" dirty="0">
                        <a:solidFill>
                          <a:srgbClr val="000000"/>
                        </a:solidFill>
                        <a:effectLst/>
                        <a:latin typeface="Calibri" panose="020F0502020204030204" pitchFamily="34" charset="0"/>
                      </a:endParaRPr>
                    </a:p>
                  </a:txBody>
                  <a:tcPr marL="9065" marR="9065" marT="9065" marB="0" anchor="ctr"/>
                </a:tc>
                <a:tc>
                  <a:txBody>
                    <a:bodyPr/>
                    <a:lstStyle/>
                    <a:p>
                      <a:pPr algn="l" fontAlgn="ctr"/>
                      <a:r>
                        <a:rPr lang="en-US" sz="1100" u="none" strike="noStrike">
                          <a:effectLst/>
                        </a:rPr>
                        <a:t>Negative values suggest potential for thunderstorms.</a:t>
                      </a:r>
                      <a:endParaRPr lang="en-US" sz="1100" b="0" i="0" u="none" strike="noStrike">
                        <a:solidFill>
                          <a:srgbClr val="000000"/>
                        </a:solidFill>
                        <a:effectLst/>
                        <a:latin typeface="Calibri" panose="020F0502020204030204" pitchFamily="34" charset="0"/>
                      </a:endParaRPr>
                    </a:p>
                  </a:txBody>
                  <a:tcPr marL="9065" marR="9065" marT="9065" marB="0" anchor="ctr"/>
                </a:tc>
                <a:extLst>
                  <a:ext uri="{0D108BD9-81ED-4DB2-BD59-A6C34878D82A}">
                    <a16:rowId xmlns:a16="http://schemas.microsoft.com/office/drawing/2014/main" val="3036846700"/>
                  </a:ext>
                </a:extLst>
              </a:tr>
              <a:tr h="648222">
                <a:tc>
                  <a:txBody>
                    <a:bodyPr/>
                    <a:lstStyle/>
                    <a:p>
                      <a:pPr algn="l" fontAlgn="ctr"/>
                      <a:r>
                        <a:rPr lang="en-US" sz="1100" u="none" strike="noStrike">
                          <a:effectLst/>
                        </a:rPr>
                        <a:t>Upper Troposphere Velocity Potential (chi)</a:t>
                      </a:r>
                      <a:endParaRPr lang="en-US" sz="1100" b="1" i="0" u="none" strike="noStrike">
                        <a:solidFill>
                          <a:srgbClr val="000000"/>
                        </a:solidFill>
                        <a:effectLst/>
                        <a:latin typeface="Calibri" panose="020F0502020204030204" pitchFamily="34" charset="0"/>
                      </a:endParaRPr>
                    </a:p>
                  </a:txBody>
                  <a:tcPr marL="9065" marR="9065" marT="9065" marB="0" anchor="ctr"/>
                </a:tc>
                <a:tc>
                  <a:txBody>
                    <a:bodyPr/>
                    <a:lstStyle/>
                    <a:p>
                      <a:pPr algn="l" fontAlgn="ctr"/>
                      <a:r>
                        <a:rPr lang="en-US" sz="1100" u="none" strike="noStrike" dirty="0">
                          <a:effectLst/>
                        </a:rPr>
                        <a:t>Divergence of upper-level winds.</a:t>
                      </a:r>
                      <a:endParaRPr lang="en-US" sz="1100" b="0" i="0" u="none" strike="noStrike" dirty="0">
                        <a:solidFill>
                          <a:srgbClr val="000000"/>
                        </a:solidFill>
                        <a:effectLst/>
                        <a:latin typeface="Calibri" panose="020F0502020204030204" pitchFamily="34" charset="0"/>
                      </a:endParaRPr>
                    </a:p>
                  </a:txBody>
                  <a:tcPr marL="9065" marR="9065" marT="9065" marB="0" anchor="ctr"/>
                </a:tc>
                <a:tc>
                  <a:txBody>
                    <a:bodyPr/>
                    <a:lstStyle/>
                    <a:p>
                      <a:pPr algn="l" fontAlgn="ctr"/>
                      <a:r>
                        <a:rPr lang="en-US" sz="1100" u="none" strike="noStrike" dirty="0">
                          <a:effectLst/>
                        </a:rPr>
                        <a:t>Indicates storm development areas.</a:t>
                      </a:r>
                      <a:endParaRPr lang="en-US" sz="1100" b="0" i="0" u="none" strike="noStrike" dirty="0">
                        <a:solidFill>
                          <a:srgbClr val="000000"/>
                        </a:solidFill>
                        <a:effectLst/>
                        <a:latin typeface="Calibri" panose="020F0502020204030204" pitchFamily="34" charset="0"/>
                      </a:endParaRPr>
                    </a:p>
                  </a:txBody>
                  <a:tcPr marL="9065" marR="9065" marT="9065" marB="0" anchor="ctr"/>
                </a:tc>
                <a:extLst>
                  <a:ext uri="{0D108BD9-81ED-4DB2-BD59-A6C34878D82A}">
                    <a16:rowId xmlns:a16="http://schemas.microsoft.com/office/drawing/2014/main" val="2201095176"/>
                  </a:ext>
                </a:extLst>
              </a:tr>
              <a:tr h="648222">
                <a:tc>
                  <a:txBody>
                    <a:bodyPr/>
                    <a:lstStyle/>
                    <a:p>
                      <a:pPr algn="l" fontAlgn="ctr"/>
                      <a:r>
                        <a:rPr lang="en-US" sz="1100" u="none" strike="noStrike" dirty="0">
                          <a:effectLst/>
                        </a:rPr>
                        <a:t>Total Cloud Cover (</a:t>
                      </a:r>
                      <a:r>
                        <a:rPr lang="en-US" sz="1100" u="none" strike="noStrike" dirty="0" err="1">
                          <a:effectLst/>
                        </a:rPr>
                        <a:t>tcdc</a:t>
                      </a:r>
                      <a:r>
                        <a:rPr lang="en-US" sz="1100" u="none" strike="noStrike" dirty="0">
                          <a:effectLst/>
                        </a:rPr>
                        <a:t>)</a:t>
                      </a:r>
                      <a:endParaRPr lang="en-US" sz="1100" b="1" i="0" u="none" strike="noStrike" dirty="0">
                        <a:solidFill>
                          <a:srgbClr val="000000"/>
                        </a:solidFill>
                        <a:effectLst/>
                        <a:latin typeface="Calibri" panose="020F0502020204030204" pitchFamily="34" charset="0"/>
                      </a:endParaRPr>
                    </a:p>
                  </a:txBody>
                  <a:tcPr marL="9065" marR="9065" marT="9065" marB="0" anchor="ctr"/>
                </a:tc>
                <a:tc>
                  <a:txBody>
                    <a:bodyPr/>
                    <a:lstStyle/>
                    <a:p>
                      <a:pPr algn="l" fontAlgn="ctr"/>
                      <a:r>
                        <a:rPr lang="en-US" sz="1100" u="none" strike="noStrike">
                          <a:effectLst/>
                        </a:rPr>
                        <a:t>Fraction of sky covered by clouds.</a:t>
                      </a:r>
                      <a:endParaRPr lang="en-US" sz="1100" b="0" i="0" u="none" strike="noStrike">
                        <a:solidFill>
                          <a:srgbClr val="000000"/>
                        </a:solidFill>
                        <a:effectLst/>
                        <a:latin typeface="Calibri" panose="020F0502020204030204" pitchFamily="34" charset="0"/>
                      </a:endParaRPr>
                    </a:p>
                  </a:txBody>
                  <a:tcPr marL="9065" marR="9065" marT="9065" marB="0" anchor="ctr"/>
                </a:tc>
                <a:tc>
                  <a:txBody>
                    <a:bodyPr/>
                    <a:lstStyle/>
                    <a:p>
                      <a:pPr algn="l" fontAlgn="ctr"/>
                      <a:r>
                        <a:rPr lang="en-US" sz="1100" u="none" strike="noStrike" dirty="0">
                          <a:effectLst/>
                        </a:rPr>
                        <a:t>More clouds increase likelihood of precipitation.</a:t>
                      </a:r>
                      <a:endParaRPr lang="en-US" sz="1100" b="0" i="0" u="none" strike="noStrike" dirty="0">
                        <a:solidFill>
                          <a:srgbClr val="000000"/>
                        </a:solidFill>
                        <a:effectLst/>
                        <a:latin typeface="Calibri" panose="020F0502020204030204" pitchFamily="34" charset="0"/>
                      </a:endParaRPr>
                    </a:p>
                  </a:txBody>
                  <a:tcPr marL="9065" marR="9065" marT="9065" marB="0" anchor="ctr"/>
                </a:tc>
                <a:extLst>
                  <a:ext uri="{0D108BD9-81ED-4DB2-BD59-A6C34878D82A}">
                    <a16:rowId xmlns:a16="http://schemas.microsoft.com/office/drawing/2014/main" val="2860016152"/>
                  </a:ext>
                </a:extLst>
              </a:tr>
              <a:tr h="648222">
                <a:tc>
                  <a:txBody>
                    <a:bodyPr/>
                    <a:lstStyle/>
                    <a:p>
                      <a:pPr algn="l" fontAlgn="ctr"/>
                      <a:r>
                        <a:rPr lang="en-US" sz="1100" u="none" strike="noStrike">
                          <a:effectLst/>
                        </a:rPr>
                        <a:t>2m Specific Humidity (shum)</a:t>
                      </a:r>
                      <a:endParaRPr lang="en-US" sz="1100" b="1" i="0" u="none" strike="noStrike">
                        <a:solidFill>
                          <a:srgbClr val="000000"/>
                        </a:solidFill>
                        <a:effectLst/>
                        <a:latin typeface="Calibri" panose="020F0502020204030204" pitchFamily="34" charset="0"/>
                      </a:endParaRPr>
                    </a:p>
                  </a:txBody>
                  <a:tcPr marL="9065" marR="9065" marT="9065" marB="0" anchor="ctr"/>
                </a:tc>
                <a:tc>
                  <a:txBody>
                    <a:bodyPr/>
                    <a:lstStyle/>
                    <a:p>
                      <a:pPr algn="l" fontAlgn="ctr"/>
                      <a:r>
                        <a:rPr lang="en-US" sz="1100" u="none" strike="noStrike">
                          <a:effectLst/>
                        </a:rPr>
                        <a:t>Water vapor mass at 2 meters high.</a:t>
                      </a:r>
                      <a:endParaRPr lang="en-US" sz="1100" b="0" i="0" u="none" strike="noStrike">
                        <a:solidFill>
                          <a:srgbClr val="000000"/>
                        </a:solidFill>
                        <a:effectLst/>
                        <a:latin typeface="Calibri" panose="020F0502020204030204" pitchFamily="34" charset="0"/>
                      </a:endParaRPr>
                    </a:p>
                  </a:txBody>
                  <a:tcPr marL="9065" marR="9065" marT="9065" marB="0" anchor="ctr"/>
                </a:tc>
                <a:tc>
                  <a:txBody>
                    <a:bodyPr/>
                    <a:lstStyle/>
                    <a:p>
                      <a:pPr algn="l" fontAlgn="ctr"/>
                      <a:r>
                        <a:rPr lang="en-US" sz="1100" u="none" strike="noStrike" dirty="0">
                          <a:effectLst/>
                        </a:rPr>
                        <a:t>Higher humidity indicates potential for rain.</a:t>
                      </a:r>
                      <a:endParaRPr lang="en-US" sz="1100" b="0" i="0" u="none" strike="noStrike" dirty="0">
                        <a:solidFill>
                          <a:srgbClr val="000000"/>
                        </a:solidFill>
                        <a:effectLst/>
                        <a:latin typeface="Calibri" panose="020F0502020204030204" pitchFamily="34" charset="0"/>
                      </a:endParaRPr>
                    </a:p>
                  </a:txBody>
                  <a:tcPr marL="9065" marR="9065" marT="9065" marB="0" anchor="ctr"/>
                </a:tc>
                <a:extLst>
                  <a:ext uri="{0D108BD9-81ED-4DB2-BD59-A6C34878D82A}">
                    <a16:rowId xmlns:a16="http://schemas.microsoft.com/office/drawing/2014/main" val="719519992"/>
                  </a:ext>
                </a:extLst>
              </a:tr>
              <a:tr h="648222">
                <a:tc>
                  <a:txBody>
                    <a:bodyPr/>
                    <a:lstStyle/>
                    <a:p>
                      <a:pPr algn="l" fontAlgn="ctr"/>
                      <a:r>
                        <a:rPr lang="en-US" sz="1100" u="none" strike="noStrike">
                          <a:effectLst/>
                        </a:rPr>
                        <a:t>Ocean Niño Index (oni)</a:t>
                      </a:r>
                      <a:endParaRPr lang="en-US" sz="1100" b="1" i="0" u="none" strike="noStrike">
                        <a:solidFill>
                          <a:srgbClr val="000000"/>
                        </a:solidFill>
                        <a:effectLst/>
                        <a:latin typeface="Calibri" panose="020F0502020204030204" pitchFamily="34" charset="0"/>
                      </a:endParaRPr>
                    </a:p>
                  </a:txBody>
                  <a:tcPr marL="9065" marR="9065" marT="9065" marB="0" anchor="ctr"/>
                </a:tc>
                <a:tc>
                  <a:txBody>
                    <a:bodyPr/>
                    <a:lstStyle/>
                    <a:p>
                      <a:pPr algn="l" fontAlgn="ctr"/>
                      <a:r>
                        <a:rPr lang="en-US" sz="1100" u="none" strike="noStrike">
                          <a:effectLst/>
                        </a:rPr>
                        <a:t>Sea surface temperature anomalies.</a:t>
                      </a:r>
                      <a:endParaRPr lang="en-US" sz="1100" b="0" i="0" u="none" strike="noStrike">
                        <a:solidFill>
                          <a:srgbClr val="000000"/>
                        </a:solidFill>
                        <a:effectLst/>
                        <a:latin typeface="Calibri" panose="020F0502020204030204" pitchFamily="34" charset="0"/>
                      </a:endParaRPr>
                    </a:p>
                  </a:txBody>
                  <a:tcPr marL="9065" marR="9065" marT="9065" marB="0" anchor="ctr"/>
                </a:tc>
                <a:tc>
                  <a:txBody>
                    <a:bodyPr/>
                    <a:lstStyle/>
                    <a:p>
                      <a:pPr algn="l" fontAlgn="ctr"/>
                      <a:r>
                        <a:rPr lang="en-US" sz="1100" u="none" strike="noStrike" dirty="0">
                          <a:effectLst/>
                        </a:rPr>
                        <a:t>Influences precipitation trends via climatic patterns.</a:t>
                      </a:r>
                      <a:endParaRPr lang="en-US" sz="1100" b="0" i="0" u="none" strike="noStrike" dirty="0">
                        <a:solidFill>
                          <a:srgbClr val="000000"/>
                        </a:solidFill>
                        <a:effectLst/>
                        <a:latin typeface="Calibri" panose="020F0502020204030204" pitchFamily="34" charset="0"/>
                      </a:endParaRPr>
                    </a:p>
                  </a:txBody>
                  <a:tcPr marL="9065" marR="9065" marT="9065" marB="0" anchor="ctr"/>
                </a:tc>
                <a:extLst>
                  <a:ext uri="{0D108BD9-81ED-4DB2-BD59-A6C34878D82A}">
                    <a16:rowId xmlns:a16="http://schemas.microsoft.com/office/drawing/2014/main" val="2587718810"/>
                  </a:ext>
                </a:extLst>
              </a:tr>
            </a:tbl>
          </a:graphicData>
        </a:graphic>
      </p:graphicFrame>
      <p:sp>
        <p:nvSpPr>
          <p:cNvPr id="5" name="TextBox 4">
            <a:extLst>
              <a:ext uri="{FF2B5EF4-FFF2-40B4-BE49-F238E27FC236}">
                <a16:creationId xmlns:a16="http://schemas.microsoft.com/office/drawing/2014/main" id="{C9294D43-1089-414D-88EE-1540C1EF0AF1}"/>
              </a:ext>
            </a:extLst>
          </p:cNvPr>
          <p:cNvSpPr txBox="1"/>
          <p:nvPr/>
        </p:nvSpPr>
        <p:spPr>
          <a:xfrm>
            <a:off x="512981" y="3406783"/>
            <a:ext cx="5070037" cy="2246769"/>
          </a:xfrm>
          <a:prstGeom prst="rect">
            <a:avLst/>
          </a:prstGeom>
          <a:noFill/>
        </p:spPr>
        <p:txBody>
          <a:bodyPr wrap="square" rtlCol="0">
            <a:spAutoFit/>
          </a:bodyPr>
          <a:lstStyle/>
          <a:p>
            <a:r>
              <a:rPr lang="en-US" sz="2000" dirty="0">
                <a:solidFill>
                  <a:schemeClr val="bg1"/>
                </a:solidFill>
                <a:latin typeface="Myriad Pro" panose="020B0503030403020204" pitchFamily="34" charset="0"/>
              </a:rPr>
              <a:t>Preprocessing</a:t>
            </a:r>
          </a:p>
          <a:p>
            <a:pPr marL="285750" indent="-285750">
              <a:buFont typeface="Arial" panose="020B0604020202020204" pitchFamily="34" charset="0"/>
              <a:buChar char="•"/>
            </a:pPr>
            <a:r>
              <a:rPr lang="en-US" sz="2000" dirty="0">
                <a:solidFill>
                  <a:schemeClr val="bg1"/>
                </a:solidFill>
                <a:latin typeface="Myriad Pro" panose="020B0503030403020204" pitchFamily="34" charset="0"/>
              </a:rPr>
              <a:t>Total Precipitation was up-sampled </a:t>
            </a:r>
          </a:p>
          <a:p>
            <a:pPr marL="742950" lvl="1" indent="-285750">
              <a:buFont typeface="Arial" panose="020B0604020202020204" pitchFamily="34" charset="0"/>
              <a:buChar char="•"/>
            </a:pPr>
            <a:r>
              <a:rPr lang="en-US" sz="2000" dirty="0">
                <a:solidFill>
                  <a:schemeClr val="bg1"/>
                </a:solidFill>
                <a:latin typeface="Myriad Pro" panose="020B0503030403020204" pitchFamily="34" charset="0"/>
              </a:rPr>
              <a:t>0.25 -&gt; 2.5 degrees</a:t>
            </a:r>
          </a:p>
          <a:p>
            <a:endParaRPr lang="en-US" sz="2000" dirty="0">
              <a:solidFill>
                <a:schemeClr val="bg1"/>
              </a:solidFill>
              <a:latin typeface="Myriad Pro" panose="020B0503030403020204" pitchFamily="34" charset="0"/>
            </a:endParaRPr>
          </a:p>
          <a:p>
            <a:pPr marL="285750" indent="-285750">
              <a:buFont typeface="Arial" panose="020B0604020202020204" pitchFamily="34" charset="0"/>
              <a:buChar char="•"/>
            </a:pPr>
            <a:r>
              <a:rPr lang="en-US" sz="2000" dirty="0">
                <a:solidFill>
                  <a:schemeClr val="bg1"/>
                </a:solidFill>
                <a:latin typeface="Myriad Pro" panose="020B0503030403020204" pitchFamily="34" charset="0"/>
              </a:rPr>
              <a:t>Sea surface temperature (SST) and Ocean Potential Temperature (</a:t>
            </a:r>
            <a:r>
              <a:rPr lang="en-US" sz="2000" dirty="0" err="1">
                <a:solidFill>
                  <a:schemeClr val="bg1"/>
                </a:solidFill>
                <a:latin typeface="Myriad Pro" panose="020B0503030403020204" pitchFamily="34" charset="0"/>
              </a:rPr>
              <a:t>pottemp</a:t>
            </a:r>
            <a:r>
              <a:rPr lang="en-US" sz="2000" dirty="0">
                <a:solidFill>
                  <a:schemeClr val="bg1"/>
                </a:solidFill>
                <a:latin typeface="Myriad Pro" panose="020B0503030403020204" pitchFamily="34" charset="0"/>
              </a:rPr>
              <a:t>) were replace with Ocean Nino Index (ONI)</a:t>
            </a:r>
          </a:p>
        </p:txBody>
      </p:sp>
      <p:cxnSp>
        <p:nvCxnSpPr>
          <p:cNvPr id="7" name="Straight Connector 6">
            <a:extLst>
              <a:ext uri="{FF2B5EF4-FFF2-40B4-BE49-F238E27FC236}">
                <a16:creationId xmlns:a16="http://schemas.microsoft.com/office/drawing/2014/main" id="{32F0D2BA-04D0-48ED-8506-448DB40132FF}"/>
              </a:ext>
            </a:extLst>
          </p:cNvPr>
          <p:cNvCxnSpPr>
            <a:cxnSpLocks/>
          </p:cNvCxnSpPr>
          <p:nvPr/>
        </p:nvCxnSpPr>
        <p:spPr>
          <a:xfrm>
            <a:off x="835590" y="2602283"/>
            <a:ext cx="4329830" cy="0"/>
          </a:xfrm>
          <a:prstGeom prst="line">
            <a:avLst/>
          </a:prstGeom>
          <a:ln w="38100">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2395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4E8D-DB73-4DC9-B345-35DC3F22219B}"/>
              </a:ext>
            </a:extLst>
          </p:cNvPr>
          <p:cNvSpPr>
            <a:spLocks noGrp="1"/>
          </p:cNvSpPr>
          <p:nvPr>
            <p:ph type="title"/>
          </p:nvPr>
        </p:nvSpPr>
        <p:spPr/>
        <p:txBody>
          <a:bodyPr/>
          <a:lstStyle/>
          <a:p>
            <a:pPr algn="ctr"/>
            <a:r>
              <a:rPr lang="en-US" dirty="0">
                <a:latin typeface="Myriad Pro" panose="020B0503030403020204" pitchFamily="34" charset="0"/>
              </a:rPr>
              <a:t>EDA: Spatial and Temporal Patterns</a:t>
            </a:r>
          </a:p>
        </p:txBody>
      </p:sp>
      <p:pic>
        <p:nvPicPr>
          <p:cNvPr id="5" name="Picture 4">
            <a:extLst>
              <a:ext uri="{FF2B5EF4-FFF2-40B4-BE49-F238E27FC236}">
                <a16:creationId xmlns:a16="http://schemas.microsoft.com/office/drawing/2014/main" id="{1439D6B0-3A9A-4A94-A8B4-985539611F07}"/>
              </a:ext>
            </a:extLst>
          </p:cNvPr>
          <p:cNvPicPr>
            <a:picLocks noChangeAspect="1"/>
          </p:cNvPicPr>
          <p:nvPr/>
        </p:nvPicPr>
        <p:blipFill>
          <a:blip r:embed="rId3"/>
          <a:stretch>
            <a:fillRect/>
          </a:stretch>
        </p:blipFill>
        <p:spPr>
          <a:xfrm>
            <a:off x="384935" y="2209977"/>
            <a:ext cx="11422129" cy="2949045"/>
          </a:xfrm>
          <a:prstGeom prst="rect">
            <a:avLst/>
          </a:prstGeom>
        </p:spPr>
      </p:pic>
      <p:cxnSp>
        <p:nvCxnSpPr>
          <p:cNvPr id="4" name="Straight Connector 3">
            <a:extLst>
              <a:ext uri="{FF2B5EF4-FFF2-40B4-BE49-F238E27FC236}">
                <a16:creationId xmlns:a16="http://schemas.microsoft.com/office/drawing/2014/main" id="{CBB1BF20-DEE1-4AD1-9029-F2261B5223FD}"/>
              </a:ext>
            </a:extLst>
          </p:cNvPr>
          <p:cNvCxnSpPr/>
          <p:nvPr/>
        </p:nvCxnSpPr>
        <p:spPr>
          <a:xfrm>
            <a:off x="0" y="1542093"/>
            <a:ext cx="12435840"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914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4E8D-DB73-4DC9-B345-35DC3F22219B}"/>
              </a:ext>
            </a:extLst>
          </p:cNvPr>
          <p:cNvSpPr>
            <a:spLocks noGrp="1"/>
          </p:cNvSpPr>
          <p:nvPr>
            <p:ph type="title"/>
          </p:nvPr>
        </p:nvSpPr>
        <p:spPr/>
        <p:txBody>
          <a:bodyPr/>
          <a:lstStyle/>
          <a:p>
            <a:pPr algn="ctr"/>
            <a:r>
              <a:rPr lang="en-US" dirty="0">
                <a:latin typeface="Myriad Pro" panose="020B0503030403020204" pitchFamily="34" charset="0"/>
              </a:rPr>
              <a:t>EDA: Spatial and Temporal Patterns</a:t>
            </a:r>
          </a:p>
        </p:txBody>
      </p:sp>
      <p:pic>
        <p:nvPicPr>
          <p:cNvPr id="7" name="Picture 6">
            <a:extLst>
              <a:ext uri="{FF2B5EF4-FFF2-40B4-BE49-F238E27FC236}">
                <a16:creationId xmlns:a16="http://schemas.microsoft.com/office/drawing/2014/main" id="{634E85AF-4618-48E8-A5D5-E4C94B2BDE3D}"/>
              </a:ext>
            </a:extLst>
          </p:cNvPr>
          <p:cNvPicPr>
            <a:picLocks noChangeAspect="1"/>
          </p:cNvPicPr>
          <p:nvPr/>
        </p:nvPicPr>
        <p:blipFill>
          <a:blip r:embed="rId3"/>
          <a:stretch>
            <a:fillRect/>
          </a:stretch>
        </p:blipFill>
        <p:spPr>
          <a:xfrm>
            <a:off x="137833" y="2508205"/>
            <a:ext cx="11916334" cy="3095801"/>
          </a:xfrm>
          <a:prstGeom prst="rect">
            <a:avLst/>
          </a:prstGeom>
        </p:spPr>
      </p:pic>
      <p:cxnSp>
        <p:nvCxnSpPr>
          <p:cNvPr id="4" name="Straight Connector 3">
            <a:extLst>
              <a:ext uri="{FF2B5EF4-FFF2-40B4-BE49-F238E27FC236}">
                <a16:creationId xmlns:a16="http://schemas.microsoft.com/office/drawing/2014/main" id="{C529EC1A-DC3C-4260-B0B6-57135285E59D}"/>
              </a:ext>
            </a:extLst>
          </p:cNvPr>
          <p:cNvCxnSpPr/>
          <p:nvPr/>
        </p:nvCxnSpPr>
        <p:spPr>
          <a:xfrm>
            <a:off x="0" y="1542093"/>
            <a:ext cx="12435840"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225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05CC6E-5261-42AD-BEBE-9D7F975E8796}"/>
              </a:ext>
            </a:extLst>
          </p:cNvPr>
          <p:cNvSpPr/>
          <p:nvPr/>
        </p:nvSpPr>
        <p:spPr>
          <a:xfrm>
            <a:off x="-1" y="1366462"/>
            <a:ext cx="12192001" cy="5554167"/>
          </a:xfrm>
          <a:prstGeom prst="rect">
            <a:avLst/>
          </a:prstGeom>
          <a:solidFill>
            <a:srgbClr val="002060">
              <a:alpha val="8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F84E8D-DB73-4DC9-B345-35DC3F22219B}"/>
              </a:ext>
            </a:extLst>
          </p:cNvPr>
          <p:cNvSpPr>
            <a:spLocks noGrp="1"/>
          </p:cNvSpPr>
          <p:nvPr>
            <p:ph type="title"/>
          </p:nvPr>
        </p:nvSpPr>
        <p:spPr/>
        <p:txBody>
          <a:bodyPr/>
          <a:lstStyle/>
          <a:p>
            <a:pPr algn="ctr"/>
            <a:r>
              <a:rPr lang="en-US" dirty="0">
                <a:latin typeface="Myriad Pro" panose="020B0503030403020204" pitchFamily="34" charset="0"/>
              </a:rPr>
              <a:t>EDA: Exploratory Data Analysis</a:t>
            </a:r>
          </a:p>
        </p:txBody>
      </p:sp>
      <p:pic>
        <p:nvPicPr>
          <p:cNvPr id="5" name="Picture 4">
            <a:extLst>
              <a:ext uri="{FF2B5EF4-FFF2-40B4-BE49-F238E27FC236}">
                <a16:creationId xmlns:a16="http://schemas.microsoft.com/office/drawing/2014/main" id="{3DE66D47-9587-447F-8D9F-DCBB08B21197}"/>
              </a:ext>
            </a:extLst>
          </p:cNvPr>
          <p:cNvPicPr>
            <a:picLocks noChangeAspect="1"/>
          </p:cNvPicPr>
          <p:nvPr/>
        </p:nvPicPr>
        <p:blipFill rotWithShape="1">
          <a:blip r:embed="rId3"/>
          <a:srcRect b="24652"/>
          <a:stretch/>
        </p:blipFill>
        <p:spPr>
          <a:xfrm>
            <a:off x="178596" y="1559889"/>
            <a:ext cx="5479254" cy="5167312"/>
          </a:xfrm>
          <a:prstGeom prst="rect">
            <a:avLst/>
          </a:prstGeom>
        </p:spPr>
      </p:pic>
      <p:pic>
        <p:nvPicPr>
          <p:cNvPr id="7" name="Picture 6">
            <a:extLst>
              <a:ext uri="{FF2B5EF4-FFF2-40B4-BE49-F238E27FC236}">
                <a16:creationId xmlns:a16="http://schemas.microsoft.com/office/drawing/2014/main" id="{37787FCB-9086-4863-9F9A-FB5E1EFF301E}"/>
              </a:ext>
            </a:extLst>
          </p:cNvPr>
          <p:cNvPicPr>
            <a:picLocks noChangeAspect="1"/>
          </p:cNvPicPr>
          <p:nvPr/>
        </p:nvPicPr>
        <p:blipFill>
          <a:blip r:embed="rId4"/>
          <a:stretch>
            <a:fillRect/>
          </a:stretch>
        </p:blipFill>
        <p:spPr>
          <a:xfrm>
            <a:off x="6095999" y="1607785"/>
            <a:ext cx="5917405" cy="5167312"/>
          </a:xfrm>
          <a:prstGeom prst="rect">
            <a:avLst/>
          </a:prstGeom>
        </p:spPr>
      </p:pic>
    </p:spTree>
    <p:extLst>
      <p:ext uri="{BB962C8B-B14F-4D97-AF65-F5344CB8AC3E}">
        <p14:creationId xmlns:p14="http://schemas.microsoft.com/office/powerpoint/2010/main" val="1280718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D16AA5-6F35-42D2-8995-EC263A2CBC9B}"/>
              </a:ext>
            </a:extLst>
          </p:cNvPr>
          <p:cNvSpPr/>
          <p:nvPr/>
        </p:nvSpPr>
        <p:spPr>
          <a:xfrm>
            <a:off x="-1" y="1366462"/>
            <a:ext cx="12192001" cy="5554167"/>
          </a:xfrm>
          <a:prstGeom prst="rect">
            <a:avLst/>
          </a:prstGeom>
          <a:solidFill>
            <a:srgbClr val="002060">
              <a:alpha val="8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F84E8D-DB73-4DC9-B345-35DC3F22219B}"/>
              </a:ext>
            </a:extLst>
          </p:cNvPr>
          <p:cNvSpPr>
            <a:spLocks noGrp="1"/>
          </p:cNvSpPr>
          <p:nvPr>
            <p:ph type="title"/>
          </p:nvPr>
        </p:nvSpPr>
        <p:spPr/>
        <p:txBody>
          <a:bodyPr/>
          <a:lstStyle/>
          <a:p>
            <a:pPr algn="ctr"/>
            <a:r>
              <a:rPr lang="en-US" dirty="0">
                <a:latin typeface="Myriad Pro" panose="020B0503030403020204" pitchFamily="34" charset="0"/>
              </a:rPr>
              <a:t>EDA: Spatial and Temporal Patterns</a:t>
            </a:r>
          </a:p>
        </p:txBody>
      </p:sp>
      <p:grpSp>
        <p:nvGrpSpPr>
          <p:cNvPr id="7" name="Group 6">
            <a:extLst>
              <a:ext uri="{FF2B5EF4-FFF2-40B4-BE49-F238E27FC236}">
                <a16:creationId xmlns:a16="http://schemas.microsoft.com/office/drawing/2014/main" id="{67A5C6B8-5717-40DF-B1FC-1D25CAE35F2F}"/>
              </a:ext>
            </a:extLst>
          </p:cNvPr>
          <p:cNvGrpSpPr/>
          <p:nvPr/>
        </p:nvGrpSpPr>
        <p:grpSpPr>
          <a:xfrm>
            <a:off x="352424" y="1556894"/>
            <a:ext cx="11487150" cy="5173302"/>
            <a:chOff x="1121611" y="1678708"/>
            <a:chExt cx="10786978" cy="4808177"/>
          </a:xfrm>
        </p:grpSpPr>
        <p:pic>
          <p:nvPicPr>
            <p:cNvPr id="5" name="Picture 4">
              <a:extLst>
                <a:ext uri="{FF2B5EF4-FFF2-40B4-BE49-F238E27FC236}">
                  <a16:creationId xmlns:a16="http://schemas.microsoft.com/office/drawing/2014/main" id="{4270F82C-A753-4EE9-AE61-C3BBC421F4A8}"/>
                </a:ext>
              </a:extLst>
            </p:cNvPr>
            <p:cNvPicPr>
              <a:picLocks noChangeAspect="1"/>
            </p:cNvPicPr>
            <p:nvPr/>
          </p:nvPicPr>
          <p:blipFill rotWithShape="1">
            <a:blip r:embed="rId3"/>
            <a:srcRect b="50696"/>
            <a:stretch/>
          </p:blipFill>
          <p:spPr>
            <a:xfrm>
              <a:off x="1121611" y="1684698"/>
              <a:ext cx="7226742" cy="4802187"/>
            </a:xfrm>
            <a:prstGeom prst="rect">
              <a:avLst/>
            </a:prstGeom>
          </p:spPr>
        </p:pic>
        <p:pic>
          <p:nvPicPr>
            <p:cNvPr id="6" name="Picture 5">
              <a:extLst>
                <a:ext uri="{FF2B5EF4-FFF2-40B4-BE49-F238E27FC236}">
                  <a16:creationId xmlns:a16="http://schemas.microsoft.com/office/drawing/2014/main" id="{EB8310B6-D81D-466F-8A72-BC5429517BBF}"/>
                </a:ext>
              </a:extLst>
            </p:cNvPr>
            <p:cNvPicPr>
              <a:picLocks noChangeAspect="1"/>
            </p:cNvPicPr>
            <p:nvPr/>
          </p:nvPicPr>
          <p:blipFill rotWithShape="1">
            <a:blip r:embed="rId3"/>
            <a:srcRect t="49304" r="49409"/>
            <a:stretch/>
          </p:blipFill>
          <p:spPr>
            <a:xfrm>
              <a:off x="8348353" y="1678708"/>
              <a:ext cx="3560236" cy="4808177"/>
            </a:xfrm>
            <a:prstGeom prst="rect">
              <a:avLst/>
            </a:prstGeom>
          </p:spPr>
        </p:pic>
      </p:grpSp>
    </p:spTree>
    <p:extLst>
      <p:ext uri="{BB962C8B-B14F-4D97-AF65-F5344CB8AC3E}">
        <p14:creationId xmlns:p14="http://schemas.microsoft.com/office/powerpoint/2010/main" val="67308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412232-B3AB-447B-BA07-0E9CCCDB65BF}"/>
              </a:ext>
            </a:extLst>
          </p:cNvPr>
          <p:cNvSpPr/>
          <p:nvPr/>
        </p:nvSpPr>
        <p:spPr>
          <a:xfrm>
            <a:off x="-1" y="0"/>
            <a:ext cx="12192001" cy="1408467"/>
          </a:xfrm>
          <a:prstGeom prst="rect">
            <a:avLst/>
          </a:prstGeom>
          <a:solidFill>
            <a:srgbClr val="002060">
              <a:alpha val="8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F84E8D-DB73-4DC9-B345-35DC3F22219B}"/>
              </a:ext>
            </a:extLst>
          </p:cNvPr>
          <p:cNvSpPr>
            <a:spLocks noGrp="1"/>
          </p:cNvSpPr>
          <p:nvPr>
            <p:ph type="title"/>
          </p:nvPr>
        </p:nvSpPr>
        <p:spPr/>
        <p:txBody>
          <a:bodyPr/>
          <a:lstStyle/>
          <a:p>
            <a:pPr algn="ctr"/>
            <a:r>
              <a:rPr lang="en-US" dirty="0">
                <a:solidFill>
                  <a:schemeClr val="bg1"/>
                </a:solidFill>
                <a:latin typeface="Myriad Pro" panose="020B0503030403020204" pitchFamily="34" charset="0"/>
              </a:rPr>
              <a:t>EDA: Cross Correlation</a:t>
            </a:r>
          </a:p>
        </p:txBody>
      </p:sp>
      <p:pic>
        <p:nvPicPr>
          <p:cNvPr id="4" name="Picture 3">
            <a:extLst>
              <a:ext uri="{FF2B5EF4-FFF2-40B4-BE49-F238E27FC236}">
                <a16:creationId xmlns:a16="http://schemas.microsoft.com/office/drawing/2014/main" id="{BDD1D1C5-B9A6-455F-985D-37854E44034F}"/>
              </a:ext>
            </a:extLst>
          </p:cNvPr>
          <p:cNvPicPr>
            <a:picLocks noChangeAspect="1"/>
          </p:cNvPicPr>
          <p:nvPr/>
        </p:nvPicPr>
        <p:blipFill rotWithShape="1">
          <a:blip r:embed="rId3"/>
          <a:srcRect b="71590"/>
          <a:stretch/>
        </p:blipFill>
        <p:spPr>
          <a:xfrm>
            <a:off x="1948744" y="1533236"/>
            <a:ext cx="8294511" cy="5324764"/>
          </a:xfrm>
          <a:prstGeom prst="rect">
            <a:avLst/>
          </a:prstGeom>
        </p:spPr>
      </p:pic>
    </p:spTree>
    <p:extLst>
      <p:ext uri="{BB962C8B-B14F-4D97-AF65-F5344CB8AC3E}">
        <p14:creationId xmlns:p14="http://schemas.microsoft.com/office/powerpoint/2010/main" val="2552781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896</TotalTime>
  <Words>2294</Words>
  <Application>Microsoft Office PowerPoint</Application>
  <PresentationFormat>Widescreen</PresentationFormat>
  <Paragraphs>239</Paragraphs>
  <Slides>19</Slides>
  <Notes>17</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Consolas</vt:lpstr>
      <vt:lpstr>Google Sans</vt:lpstr>
      <vt:lpstr>Myriad Pro</vt:lpstr>
      <vt:lpstr>Office Theme</vt:lpstr>
      <vt:lpstr>Seasonal Forecasting of Summertime Precipitation in the Midwest US</vt:lpstr>
      <vt:lpstr>OUTLINE</vt:lpstr>
      <vt:lpstr>Introduction: Overview of the Challenge</vt:lpstr>
      <vt:lpstr>Data:  Data Sources and Variables</vt:lpstr>
      <vt:lpstr>EDA: Spatial and Temporal Patterns</vt:lpstr>
      <vt:lpstr>EDA: Spatial and Temporal Patterns</vt:lpstr>
      <vt:lpstr>EDA: Exploratory Data Analysis</vt:lpstr>
      <vt:lpstr>EDA: Spatial and Temporal Patterns</vt:lpstr>
      <vt:lpstr>EDA: Cross Correlation</vt:lpstr>
      <vt:lpstr>Modeling: Forecasting Strategy</vt:lpstr>
      <vt:lpstr>Modeling:  Baseline Model</vt:lpstr>
      <vt:lpstr>Evaluation: Baseline Results</vt:lpstr>
      <vt:lpstr>Modeling: Neural Network</vt:lpstr>
      <vt:lpstr>Evaluation: Neural Network Results</vt:lpstr>
      <vt:lpstr>Evaluation: Base vs ML</vt:lpstr>
      <vt:lpstr>Evaluation: Base vs ML</vt:lpstr>
      <vt:lpstr>Caveats</vt:lpstr>
      <vt:lpstr>Future Directions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Saul Ramirez</dc:creator>
  <cp:lastModifiedBy>Saul Ramirez</cp:lastModifiedBy>
  <cp:revision>38</cp:revision>
  <dcterms:created xsi:type="dcterms:W3CDTF">2024-10-12T22:36:53Z</dcterms:created>
  <dcterms:modified xsi:type="dcterms:W3CDTF">2024-10-14T01:43:22Z</dcterms:modified>
</cp:coreProperties>
</file>