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8" r:id="rId3"/>
    <p:sldId id="259" r:id="rId4"/>
    <p:sldId id="261" r:id="rId5"/>
    <p:sldId id="257" r:id="rId6"/>
    <p:sldId id="260" r:id="rId7"/>
    <p:sldId id="262" r:id="rId8"/>
    <p:sldId id="263" r:id="rId9"/>
    <p:sldId id="267" r:id="rId10"/>
    <p:sldId id="265" r:id="rId11"/>
    <p:sldId id="264"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1534"/>
  </p:normalViewPr>
  <p:slideViewPr>
    <p:cSldViewPr snapToGrid="0" snapToObjects="1">
      <p:cViewPr varScale="1">
        <p:scale>
          <a:sx n="98" d="100"/>
          <a:sy n="98" d="100"/>
        </p:scale>
        <p:origin x="1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92670-CDAF-A34A-BF90-DC14222F1B9E}" type="datetimeFigureOut">
              <a:rPr lang="en-US" smtClean="0"/>
              <a:t>9/28/22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F714-D6CA-1046-A1F8-011FCFBE9AA0}" type="slidenum">
              <a:rPr lang="en-US" smtClean="0"/>
              <a:t>‹#›</a:t>
            </a:fld>
            <a:endParaRPr lang="en-US"/>
          </a:p>
        </p:txBody>
      </p:sp>
    </p:spTree>
    <p:extLst>
      <p:ext uri="{BB962C8B-B14F-4D97-AF65-F5344CB8AC3E}">
        <p14:creationId xmlns:p14="http://schemas.microsoft.com/office/powerpoint/2010/main" val="1909289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Multiplicative_invers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en.wikipedia.org/wiki/Arithmetic_mean"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The harmonic mean can be expressed as the </a:t>
            </a:r>
            <a:r>
              <a:rPr lang="en-US" b="0" i="0" u="none" strike="noStrike" dirty="0">
                <a:solidFill>
                  <a:srgbClr val="0645AD"/>
                </a:solidFill>
                <a:effectLst/>
                <a:latin typeface="Arial" panose="020B0604020202020204" pitchFamily="34" charset="0"/>
                <a:hlinkClick r:id="rId3" tooltip="Multiplicative inverse"/>
              </a:rPr>
              <a:t>reciprocal</a:t>
            </a:r>
            <a:r>
              <a:rPr lang="en-US" b="0" i="0" dirty="0">
                <a:solidFill>
                  <a:srgbClr val="202122"/>
                </a:solidFill>
                <a:effectLst/>
                <a:latin typeface="Arial" panose="020B0604020202020204" pitchFamily="34" charset="0"/>
              </a:rPr>
              <a:t> of the </a:t>
            </a:r>
            <a:r>
              <a:rPr lang="en-US" b="0" i="0" u="none" strike="noStrike" dirty="0">
                <a:solidFill>
                  <a:srgbClr val="0645AD"/>
                </a:solidFill>
                <a:effectLst/>
                <a:latin typeface="Arial" panose="020B0604020202020204" pitchFamily="34" charset="0"/>
                <a:hlinkClick r:id="rId4" tooltip="Arithmetic mean"/>
              </a:rPr>
              <a:t>arithmetic mean</a:t>
            </a:r>
            <a:r>
              <a:rPr lang="en-US" b="0" i="0" dirty="0">
                <a:solidFill>
                  <a:srgbClr val="202122"/>
                </a:solidFill>
                <a:effectLst/>
                <a:latin typeface="Arial" panose="020B0604020202020204" pitchFamily="34" charset="0"/>
              </a:rPr>
              <a:t> of the reciprocals of the given set of observations.</a:t>
            </a:r>
            <a:endParaRPr lang="en-US" dirty="0"/>
          </a:p>
        </p:txBody>
      </p:sp>
      <p:sp>
        <p:nvSpPr>
          <p:cNvPr id="4" name="Slide Number Placeholder 3"/>
          <p:cNvSpPr>
            <a:spLocks noGrp="1"/>
          </p:cNvSpPr>
          <p:nvPr>
            <p:ph type="sldNum" sz="quarter" idx="5"/>
          </p:nvPr>
        </p:nvSpPr>
        <p:spPr/>
        <p:txBody>
          <a:bodyPr/>
          <a:lstStyle/>
          <a:p>
            <a:fld id="{DC0CF714-D6CA-1046-A1F8-011FCFBE9AA0}" type="slidenum">
              <a:rPr lang="en-US" smtClean="0"/>
              <a:t>5</a:t>
            </a:fld>
            <a:endParaRPr lang="en-US"/>
          </a:p>
        </p:txBody>
      </p:sp>
    </p:spTree>
    <p:extLst>
      <p:ext uri="{BB962C8B-B14F-4D97-AF65-F5344CB8AC3E}">
        <p14:creationId xmlns:p14="http://schemas.microsoft.com/office/powerpoint/2010/main" val="401039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It depends</a:t>
            </a:r>
          </a:p>
        </p:txBody>
      </p:sp>
      <p:sp>
        <p:nvSpPr>
          <p:cNvPr id="4" name="Slide Number Placeholder 3"/>
          <p:cNvSpPr>
            <a:spLocks noGrp="1"/>
          </p:cNvSpPr>
          <p:nvPr>
            <p:ph type="sldNum" sz="quarter" idx="5"/>
          </p:nvPr>
        </p:nvSpPr>
        <p:spPr/>
        <p:txBody>
          <a:bodyPr/>
          <a:lstStyle/>
          <a:p>
            <a:fld id="{DC0CF714-D6CA-1046-A1F8-011FCFBE9AA0}" type="slidenum">
              <a:rPr lang="en-US" smtClean="0"/>
              <a:t>7</a:t>
            </a:fld>
            <a:endParaRPr lang="en-US"/>
          </a:p>
        </p:txBody>
      </p:sp>
    </p:spTree>
    <p:extLst>
      <p:ext uri="{BB962C8B-B14F-4D97-AF65-F5344CB8AC3E}">
        <p14:creationId xmlns:p14="http://schemas.microsoft.com/office/powerpoint/2010/main" val="413766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BERT – </a:t>
            </a:r>
          </a:p>
          <a:p>
            <a:r>
              <a:rPr lang="en-US" dirty="0"/>
              <a:t>We observe that large performance gaps (tall blue bins) commonly occur for the attributes label consistency and entity frequency, and the worst performance on these attributes was obtained on buckets with low consistency (</a:t>
            </a:r>
            <a:r>
              <a:rPr lang="en-US" dirty="0" err="1"/>
              <a:t>eCon</a:t>
            </a:r>
            <a:r>
              <a:rPr lang="en-US" dirty="0"/>
              <a:t>, </a:t>
            </a:r>
            <a:r>
              <a:rPr lang="en-US" dirty="0" err="1"/>
              <a:t>tCon:XS</a:t>
            </a:r>
            <a:r>
              <a:rPr lang="en-US" dirty="0"/>
              <a:t>/S) and low entity frequency (</a:t>
            </a:r>
            <a:r>
              <a:rPr lang="en-US" dirty="0" err="1"/>
              <a:t>eFre:S</a:t>
            </a:r>
            <a:r>
              <a:rPr lang="en-US" dirty="0"/>
              <a:t>).</a:t>
            </a:r>
          </a:p>
          <a:p>
            <a:endParaRPr lang="en-US" dirty="0"/>
          </a:p>
          <a:p>
            <a:r>
              <a:rPr lang="en-US" dirty="0"/>
              <a:t>This reveals that it is still challenging for contextualized pre-trained NER systems to handle entities with lower label consistency and lower entity frequency.</a:t>
            </a:r>
          </a:p>
          <a:p>
            <a:endParaRPr lang="en-US" dirty="0"/>
          </a:p>
          <a:p>
            <a:r>
              <a:rPr lang="en-US" dirty="0"/>
              <a:t>CRF vs MLP</a:t>
            </a:r>
          </a:p>
          <a:p>
            <a:r>
              <a:rPr lang="en-US" dirty="0"/>
              <a:t>Introducing a CRF achieves larger improvements on long entities once the dataset has a lower label consistency</a:t>
            </a:r>
          </a:p>
          <a:p>
            <a:endParaRPr lang="en-US" dirty="0"/>
          </a:p>
          <a:p>
            <a:r>
              <a:rPr lang="en-US" dirty="0"/>
              <a:t>using the CRF layer does not exhibit significant gains (even worse than models without CRF) on longer entities</a:t>
            </a:r>
          </a:p>
        </p:txBody>
      </p:sp>
      <p:sp>
        <p:nvSpPr>
          <p:cNvPr id="4" name="Slide Number Placeholder 3"/>
          <p:cNvSpPr>
            <a:spLocks noGrp="1"/>
          </p:cNvSpPr>
          <p:nvPr>
            <p:ph type="sldNum" sz="quarter" idx="5"/>
          </p:nvPr>
        </p:nvSpPr>
        <p:spPr/>
        <p:txBody>
          <a:bodyPr/>
          <a:lstStyle/>
          <a:p>
            <a:fld id="{DC0CF714-D6CA-1046-A1F8-011FCFBE9AA0}" type="slidenum">
              <a:rPr lang="en-US" smtClean="0"/>
              <a:t>18</a:t>
            </a:fld>
            <a:endParaRPr lang="en-US"/>
          </a:p>
        </p:txBody>
      </p:sp>
    </p:spTree>
    <p:extLst>
      <p:ext uri="{BB962C8B-B14F-4D97-AF65-F5344CB8AC3E}">
        <p14:creationId xmlns:p14="http://schemas.microsoft.com/office/powerpoint/2010/main" val="3252560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154C-0C9A-0B41-B2C4-17CD14555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1BF86-AED2-3B46-BA2D-7A8250FA5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B898E-5064-CB45-8D53-36D82100AF46}"/>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1C3CD731-E7CD-6A4B-AAC6-27B9EE615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A57CA-5E3B-A745-BE7B-6F748AFC8770}"/>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16039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9B23-68CA-EA40-9C8E-C543836A7E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5981-2FE1-2948-B4B7-5EF89B59E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7C4DF0-8FCE-FF40-8C14-68FADCA7736A}"/>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E49FF391-E953-B147-95CC-5B8CD39D1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4F10B-ECA2-4643-97C5-2DF5BB0DE89B}"/>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29849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BF8D31-E8FC-F148-A576-CC9D80528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228590-7947-954A-A8E2-8C7A44206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19880-06B3-0245-948A-8FFE8E878F37}"/>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B1A9825A-4793-EF42-B5C9-D385B301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42D763-B4D3-0343-8820-96740BC427C4}"/>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8376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EAF0-B5D6-0945-9C67-526BDFBE0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C1F20-6563-B442-8D4B-120273F259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95301-93C8-C044-AA7C-7C6B2573369A}"/>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150FB03F-B746-F743-A39E-978A344C0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339262-1E77-8844-8D7F-FFCBCE9DADF7}"/>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27094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3DCE-5902-064E-B156-05FD168C8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A22D20-1452-7343-BF21-7936B56B6D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12436-FB80-4145-9497-3AD60D093BC0}"/>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AED82A2C-7743-6643-A07F-F5D143B16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2CEE6-8536-C049-92F1-0A2F65F5E14B}"/>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735352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931A-89A1-7145-A1CB-A8F81D0909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3DCEBA-9F87-7740-83C2-8591604498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B8BFAF-2D77-9B44-A332-38745C104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72C55-B815-004C-AAB9-AC9598111424}"/>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6" name="Footer Placeholder 5">
            <a:extLst>
              <a:ext uri="{FF2B5EF4-FFF2-40B4-BE49-F238E27FC236}">
                <a16:creationId xmlns:a16="http://schemas.microsoft.com/office/drawing/2014/main" id="{6591A1D3-DAB8-3A45-9D11-8CD913EEE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2EF73-3D34-E74E-A0F4-C2E951F6EB16}"/>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11934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5394-B6B4-1F45-B94E-41D6D7BE6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3B4DBE-CBAB-9B43-ABB8-0F38F42DE0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ECAA4A-E1E7-D442-8D2A-EEFEEA5E4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4E7C7-8BCB-324B-AE37-590226468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C9610-4EF7-614F-B85A-929AC257D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CBE01-535B-2A4D-AD4D-E8C9923213A1}"/>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8" name="Footer Placeholder 7">
            <a:extLst>
              <a:ext uri="{FF2B5EF4-FFF2-40B4-BE49-F238E27FC236}">
                <a16:creationId xmlns:a16="http://schemas.microsoft.com/office/drawing/2014/main" id="{AFA88092-D011-B94D-9704-EC5379D14C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5260C1-9918-CF47-8A34-15D3C85E595F}"/>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5525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C885-FB9B-234A-9A96-AC9B7241BB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282B42-E086-CF4F-B647-2AEB79656590}"/>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4" name="Footer Placeholder 3">
            <a:extLst>
              <a:ext uri="{FF2B5EF4-FFF2-40B4-BE49-F238E27FC236}">
                <a16:creationId xmlns:a16="http://schemas.microsoft.com/office/drawing/2014/main" id="{1D000FD1-EFA4-C743-A1F3-B8664D042B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437931-EFFD-E64E-BA9A-915049D8051B}"/>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3603609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55EA1E-6F05-184D-B124-E3357017D8DD}"/>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3" name="Footer Placeholder 2">
            <a:extLst>
              <a:ext uri="{FF2B5EF4-FFF2-40B4-BE49-F238E27FC236}">
                <a16:creationId xmlns:a16="http://schemas.microsoft.com/office/drawing/2014/main" id="{7F1C9F53-AB39-6D47-83B7-CE85009525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C3E863-E2B8-304B-B8B1-9EE5A1982798}"/>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2097522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24AE6-886C-AC45-BC53-702B0C9D0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7FC5C-F08C-CA43-BA64-F8932D862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825A9-9861-D449-A489-648F052D3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769025-F5F5-D549-85BE-081E4F8F052B}"/>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6" name="Footer Placeholder 5">
            <a:extLst>
              <a:ext uri="{FF2B5EF4-FFF2-40B4-BE49-F238E27FC236}">
                <a16:creationId xmlns:a16="http://schemas.microsoft.com/office/drawing/2014/main" id="{C73C2BA3-1A08-184F-ACC4-55BD61790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8A422-97C7-1043-A4E1-CAE94E12F940}"/>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312981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5CF9-C41D-EE48-BE41-6D85EAC0A0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F3CCD-8A17-0246-9D7B-882A6BA1D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FAEF91-1E4A-694D-805F-DB487D25D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65F2A8-6CE5-024E-8706-89E66E20A8E9}"/>
              </a:ext>
            </a:extLst>
          </p:cNvPr>
          <p:cNvSpPr>
            <a:spLocks noGrp="1"/>
          </p:cNvSpPr>
          <p:nvPr>
            <p:ph type="dt" sz="half" idx="10"/>
          </p:nvPr>
        </p:nvSpPr>
        <p:spPr/>
        <p:txBody>
          <a:bodyPr/>
          <a:lstStyle/>
          <a:p>
            <a:fld id="{41C67AFE-78B1-5A4A-A734-7A9C49F898D2}" type="datetimeFigureOut">
              <a:rPr lang="en-US" smtClean="0"/>
              <a:t>9/28/22</a:t>
            </a:fld>
            <a:endParaRPr lang="en-US"/>
          </a:p>
        </p:txBody>
      </p:sp>
      <p:sp>
        <p:nvSpPr>
          <p:cNvPr id="6" name="Footer Placeholder 5">
            <a:extLst>
              <a:ext uri="{FF2B5EF4-FFF2-40B4-BE49-F238E27FC236}">
                <a16:creationId xmlns:a16="http://schemas.microsoft.com/office/drawing/2014/main" id="{B5429B4F-703E-E14A-BEB5-15012F520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D9BE9-A9D1-8040-953B-C4143513503D}"/>
              </a:ext>
            </a:extLst>
          </p:cNvPr>
          <p:cNvSpPr>
            <a:spLocks noGrp="1"/>
          </p:cNvSpPr>
          <p:nvPr>
            <p:ph type="sldNum" sz="quarter" idx="12"/>
          </p:nvPr>
        </p:nvSpPr>
        <p:spPr/>
        <p:txBody>
          <a:bodyPr/>
          <a:lstStyle/>
          <a:p>
            <a:fld id="{BE345F76-6658-8249-945E-6942043A919A}" type="slidenum">
              <a:rPr lang="en-US" smtClean="0"/>
              <a:t>‹#›</a:t>
            </a:fld>
            <a:endParaRPr lang="en-US"/>
          </a:p>
        </p:txBody>
      </p:sp>
    </p:spTree>
    <p:extLst>
      <p:ext uri="{BB962C8B-B14F-4D97-AF65-F5344CB8AC3E}">
        <p14:creationId xmlns:p14="http://schemas.microsoft.com/office/powerpoint/2010/main" val="137196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CB782-1492-F346-B542-96D9BAB5B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1476D8-52DF-2747-B0FD-7F79D06D9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AA7CC-4067-A241-9CD3-FE4D847DB5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C67AFE-78B1-5A4A-A734-7A9C49F898D2}" type="datetimeFigureOut">
              <a:rPr lang="en-US" smtClean="0"/>
              <a:t>9/28/22</a:t>
            </a:fld>
            <a:endParaRPr lang="en-US"/>
          </a:p>
        </p:txBody>
      </p:sp>
      <p:sp>
        <p:nvSpPr>
          <p:cNvPr id="5" name="Footer Placeholder 4">
            <a:extLst>
              <a:ext uri="{FF2B5EF4-FFF2-40B4-BE49-F238E27FC236}">
                <a16:creationId xmlns:a16="http://schemas.microsoft.com/office/drawing/2014/main" id="{562E7311-6B34-A943-AC08-76BDBB5477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9CC9D-89C2-2641-A85D-7AC2E57C4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45F76-6658-8249-945E-6942043A919A}" type="slidenum">
              <a:rPr lang="en-US" smtClean="0"/>
              <a:t>‹#›</a:t>
            </a:fld>
            <a:endParaRPr lang="en-US"/>
          </a:p>
        </p:txBody>
      </p:sp>
    </p:spTree>
    <p:extLst>
      <p:ext uri="{BB962C8B-B14F-4D97-AF65-F5344CB8AC3E}">
        <p14:creationId xmlns:p14="http://schemas.microsoft.com/office/powerpoint/2010/main" val="391494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explainaboard.nlpedia.ai/"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5D02-FF9A-FC48-A5B3-AF475FDEAA4D}"/>
              </a:ext>
            </a:extLst>
          </p:cNvPr>
          <p:cNvSpPr>
            <a:spLocks noGrp="1"/>
          </p:cNvSpPr>
          <p:nvPr>
            <p:ph type="ctrTitle"/>
          </p:nvPr>
        </p:nvSpPr>
        <p:spPr/>
        <p:txBody>
          <a:bodyPr/>
          <a:lstStyle/>
          <a:p>
            <a:r>
              <a:rPr lang="en-US" dirty="0"/>
              <a:t>Evaluating NER</a:t>
            </a:r>
          </a:p>
        </p:txBody>
      </p:sp>
      <p:sp>
        <p:nvSpPr>
          <p:cNvPr id="3" name="Subtitle 2">
            <a:extLst>
              <a:ext uri="{FF2B5EF4-FFF2-40B4-BE49-F238E27FC236}">
                <a16:creationId xmlns:a16="http://schemas.microsoft.com/office/drawing/2014/main" id="{447FCDA5-73C0-A145-B4DB-9174455B7B7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5101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8B7B4D88-780B-974D-802E-AB097AAC8326}"/>
              </a:ext>
            </a:extLst>
          </p:cNvPr>
          <p:cNvPicPr>
            <a:picLocks noChangeAspect="1"/>
          </p:cNvPicPr>
          <p:nvPr/>
        </p:nvPicPr>
        <p:blipFill>
          <a:blip r:embed="rId2"/>
          <a:stretch>
            <a:fillRect/>
          </a:stretch>
        </p:blipFill>
        <p:spPr>
          <a:xfrm>
            <a:off x="323850" y="304800"/>
            <a:ext cx="11544300" cy="6248400"/>
          </a:xfrm>
          <a:prstGeom prst="rect">
            <a:avLst/>
          </a:prstGeom>
        </p:spPr>
      </p:pic>
      <p:sp>
        <p:nvSpPr>
          <p:cNvPr id="4" name="TextBox 3">
            <a:extLst>
              <a:ext uri="{FF2B5EF4-FFF2-40B4-BE49-F238E27FC236}">
                <a16:creationId xmlns:a16="http://schemas.microsoft.com/office/drawing/2014/main" id="{FEA1E254-8B74-6B4F-AF53-136CA7D995CA}"/>
              </a:ext>
            </a:extLst>
          </p:cNvPr>
          <p:cNvSpPr txBox="1"/>
          <p:nvPr/>
        </p:nvSpPr>
        <p:spPr>
          <a:xfrm>
            <a:off x="3319406" y="6368534"/>
            <a:ext cx="5553187" cy="369332"/>
          </a:xfrm>
          <a:prstGeom prst="rect">
            <a:avLst/>
          </a:prstGeom>
          <a:noFill/>
        </p:spPr>
        <p:txBody>
          <a:bodyPr wrap="none" rtlCol="0">
            <a:spAutoFit/>
          </a:bodyPr>
          <a:lstStyle/>
          <a:p>
            <a:r>
              <a:rPr lang="en-US" dirty="0"/>
              <a:t>F-1 Scores for each of the models on each of the datasets</a:t>
            </a:r>
          </a:p>
        </p:txBody>
      </p:sp>
    </p:spTree>
    <p:extLst>
      <p:ext uri="{BB962C8B-B14F-4D97-AF65-F5344CB8AC3E}">
        <p14:creationId xmlns:p14="http://schemas.microsoft.com/office/powerpoint/2010/main" val="72676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ox and whisker chart&#10;&#10;Description automatically generated">
            <a:extLst>
              <a:ext uri="{FF2B5EF4-FFF2-40B4-BE49-F238E27FC236}">
                <a16:creationId xmlns:a16="http://schemas.microsoft.com/office/drawing/2014/main" id="{F8A647C5-F4B8-A742-9EF5-7CB1A4090E1F}"/>
              </a:ext>
            </a:extLst>
          </p:cNvPr>
          <p:cNvPicPr>
            <a:picLocks noChangeAspect="1"/>
          </p:cNvPicPr>
          <p:nvPr/>
        </p:nvPicPr>
        <p:blipFill>
          <a:blip r:embed="rId2"/>
          <a:stretch>
            <a:fillRect/>
          </a:stretch>
        </p:blipFill>
        <p:spPr>
          <a:xfrm>
            <a:off x="273050" y="1600200"/>
            <a:ext cx="11645900" cy="3657600"/>
          </a:xfrm>
          <a:prstGeom prst="rect">
            <a:avLst/>
          </a:prstGeom>
        </p:spPr>
      </p:pic>
    </p:spTree>
    <p:extLst>
      <p:ext uri="{BB962C8B-B14F-4D97-AF65-F5344CB8AC3E}">
        <p14:creationId xmlns:p14="http://schemas.microsoft.com/office/powerpoint/2010/main" val="105944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D40BB-18DD-7C47-9CAF-081E451E5FC2}"/>
              </a:ext>
            </a:extLst>
          </p:cNvPr>
          <p:cNvSpPr txBox="1"/>
          <p:nvPr/>
        </p:nvSpPr>
        <p:spPr>
          <a:xfrm>
            <a:off x="667265" y="753762"/>
            <a:ext cx="10757227" cy="4893647"/>
          </a:xfrm>
          <a:prstGeom prst="rect">
            <a:avLst/>
          </a:prstGeom>
          <a:noFill/>
        </p:spPr>
        <p:txBody>
          <a:bodyPr wrap="square" rtlCol="0">
            <a:spAutoFit/>
          </a:bodyPr>
          <a:lstStyle/>
          <a:p>
            <a:r>
              <a:rPr lang="en-US" sz="2400" dirty="0"/>
              <a:t>Take-Home Messages: To </a:t>
            </a:r>
            <a:r>
              <a:rPr lang="en-US" sz="2400" dirty="0" err="1"/>
              <a:t>summarise</a:t>
            </a:r>
            <a:r>
              <a:rPr lang="en-US" sz="2400" dirty="0"/>
              <a:t>, the transformer-based models do indeed outperform the </a:t>
            </a:r>
            <a:r>
              <a:rPr lang="en-US" sz="2400" dirty="0" err="1"/>
              <a:t>BiLSTM</a:t>
            </a:r>
            <a:r>
              <a:rPr lang="en-US" sz="2400" dirty="0"/>
              <a:t>-CNN-CRF model with regards to F1 score, with BERT yielding the highest results overall. The simple CRF model achieved the best performance in terms of precision, while performing the worst in terms of recall. Compared to both CRF and </a:t>
            </a:r>
            <a:r>
              <a:rPr lang="en-US" sz="2400" dirty="0" err="1"/>
              <a:t>BiLSTM</a:t>
            </a:r>
            <a:r>
              <a:rPr lang="en-US" sz="2400" dirty="0"/>
              <a:t>-CNN-CRF, the transformer-based models achieved significantly higher recall scores. Furthermore, we observe significant discrepancies when applying the models to different domains. Moreover, when a model is performing better (resp. worse) on one domain, the other models also perform better (resp. worse). This suggests that while transformer-based models can indeed bring significant performance improvements, their language understanding may not be outstandingly different. Indeed, if they were clearly different, we could have reasonably expected to note different patterns in the performance for the FG-NER task (i.e., they would not systematically perform well/badly for the same domains).</a:t>
            </a:r>
          </a:p>
        </p:txBody>
      </p:sp>
    </p:spTree>
    <p:extLst>
      <p:ext uri="{BB962C8B-B14F-4D97-AF65-F5344CB8AC3E}">
        <p14:creationId xmlns:p14="http://schemas.microsoft.com/office/powerpoint/2010/main" val="366686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0D33-0730-A146-9735-6DAB1A7A48E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032E468-A70B-2F4D-9E76-3A06B0771AD0}"/>
              </a:ext>
            </a:extLst>
          </p:cNvPr>
          <p:cNvSpPr>
            <a:spLocks noGrp="1"/>
          </p:cNvSpPr>
          <p:nvPr>
            <p:ph idx="1"/>
          </p:nvPr>
        </p:nvSpPr>
        <p:spPr/>
        <p:txBody>
          <a:bodyPr/>
          <a:lstStyle/>
          <a:p>
            <a:r>
              <a:rPr lang="en-US" dirty="0"/>
              <a:t>Are all false positives / false negatives equal?</a:t>
            </a:r>
          </a:p>
          <a:p>
            <a:endParaRPr lang="en-US" dirty="0"/>
          </a:p>
          <a:p>
            <a:r>
              <a:rPr lang="en-US" dirty="0"/>
              <a:t>What about</a:t>
            </a:r>
          </a:p>
          <a:p>
            <a:pPr lvl="1"/>
            <a:r>
              <a:rPr lang="en-US" dirty="0"/>
              <a:t>Bill vs New York City Library</a:t>
            </a:r>
          </a:p>
          <a:p>
            <a:pPr lvl="1"/>
            <a:endParaRPr lang="en-US" dirty="0"/>
          </a:p>
          <a:p>
            <a:r>
              <a:rPr lang="en-US" dirty="0"/>
              <a:t>Does F1 account for this difference at all?</a:t>
            </a:r>
          </a:p>
          <a:p>
            <a:pPr lvl="1"/>
            <a:r>
              <a:rPr lang="en-US" dirty="0"/>
              <a:t>It may depend on how we line up the prediction and actual values</a:t>
            </a:r>
          </a:p>
          <a:p>
            <a:pPr lvl="1"/>
            <a:r>
              <a:rPr lang="en-US" dirty="0"/>
              <a:t>But is New York City Library worth 4 times as much as Bill?</a:t>
            </a:r>
          </a:p>
        </p:txBody>
      </p:sp>
    </p:spTree>
    <p:extLst>
      <p:ext uri="{BB962C8B-B14F-4D97-AF65-F5344CB8AC3E}">
        <p14:creationId xmlns:p14="http://schemas.microsoft.com/office/powerpoint/2010/main" val="335388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60FB-C615-474F-9C52-59860D83FFE4}"/>
              </a:ext>
            </a:extLst>
          </p:cNvPr>
          <p:cNvSpPr>
            <a:spLocks noGrp="1"/>
          </p:cNvSpPr>
          <p:nvPr>
            <p:ph type="title"/>
          </p:nvPr>
        </p:nvSpPr>
        <p:spPr/>
        <p:txBody>
          <a:bodyPr/>
          <a:lstStyle/>
          <a:p>
            <a:r>
              <a:rPr lang="en-US" dirty="0"/>
              <a:t>More Questions</a:t>
            </a:r>
          </a:p>
        </p:txBody>
      </p:sp>
      <p:sp>
        <p:nvSpPr>
          <p:cNvPr id="3" name="Content Placeholder 2">
            <a:extLst>
              <a:ext uri="{FF2B5EF4-FFF2-40B4-BE49-F238E27FC236}">
                <a16:creationId xmlns:a16="http://schemas.microsoft.com/office/drawing/2014/main" id="{19CC06D2-A936-DF48-A570-C0E370F8C5E3}"/>
              </a:ext>
            </a:extLst>
          </p:cNvPr>
          <p:cNvSpPr>
            <a:spLocks noGrp="1"/>
          </p:cNvSpPr>
          <p:nvPr>
            <p:ph idx="1"/>
          </p:nvPr>
        </p:nvSpPr>
        <p:spPr/>
        <p:txBody>
          <a:bodyPr/>
          <a:lstStyle/>
          <a:p>
            <a:r>
              <a:rPr lang="en-US" dirty="0"/>
              <a:t>What factors of the datasets significantly influence NER performance? </a:t>
            </a:r>
          </a:p>
          <a:p>
            <a:r>
              <a:rPr lang="en-US" dirty="0"/>
              <a:t>How do these factors influence the choices of models? </a:t>
            </a:r>
          </a:p>
          <a:p>
            <a:r>
              <a:rPr lang="en-US" dirty="0"/>
              <a:t>Does a worse-ranked model outperform the best ranked model in some aspects and how do datasets influence the choices of models?</a:t>
            </a:r>
          </a:p>
        </p:txBody>
      </p:sp>
    </p:spTree>
    <p:extLst>
      <p:ext uri="{BB962C8B-B14F-4D97-AF65-F5344CB8AC3E}">
        <p14:creationId xmlns:p14="http://schemas.microsoft.com/office/powerpoint/2010/main" val="822961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E08C-8CBB-A04E-A779-494316C882BD}"/>
              </a:ext>
            </a:extLst>
          </p:cNvPr>
          <p:cNvSpPr>
            <a:spLocks noGrp="1"/>
          </p:cNvSpPr>
          <p:nvPr>
            <p:ph type="title"/>
          </p:nvPr>
        </p:nvSpPr>
        <p:spPr/>
        <p:txBody>
          <a:bodyPr/>
          <a:lstStyle/>
          <a:p>
            <a:r>
              <a:rPr lang="en-US" dirty="0"/>
              <a:t>Proposed answer methodology</a:t>
            </a:r>
          </a:p>
        </p:txBody>
      </p:sp>
      <p:pic>
        <p:nvPicPr>
          <p:cNvPr id="5" name="Content Placeholder 4" descr="Diagram&#10;&#10;Description automatically generated">
            <a:extLst>
              <a:ext uri="{FF2B5EF4-FFF2-40B4-BE49-F238E27FC236}">
                <a16:creationId xmlns:a16="http://schemas.microsoft.com/office/drawing/2014/main" id="{B2D039AC-4ABD-7F45-978E-20A7AD233674}"/>
              </a:ext>
            </a:extLst>
          </p:cNvPr>
          <p:cNvPicPr>
            <a:picLocks noGrp="1" noChangeAspect="1"/>
          </p:cNvPicPr>
          <p:nvPr>
            <p:ph idx="1"/>
          </p:nvPr>
        </p:nvPicPr>
        <p:blipFill>
          <a:blip r:embed="rId2"/>
          <a:stretch>
            <a:fillRect/>
          </a:stretch>
        </p:blipFill>
        <p:spPr>
          <a:xfrm>
            <a:off x="838200" y="1905960"/>
            <a:ext cx="10515600" cy="3046080"/>
          </a:xfrm>
        </p:spPr>
      </p:pic>
      <p:sp>
        <p:nvSpPr>
          <p:cNvPr id="6" name="TextBox 5">
            <a:extLst>
              <a:ext uri="{FF2B5EF4-FFF2-40B4-BE49-F238E27FC236}">
                <a16:creationId xmlns:a16="http://schemas.microsoft.com/office/drawing/2014/main" id="{9E18313F-69B8-2043-BD4D-EF6644F8009B}"/>
              </a:ext>
            </a:extLst>
          </p:cNvPr>
          <p:cNvSpPr txBox="1"/>
          <p:nvPr/>
        </p:nvSpPr>
        <p:spPr>
          <a:xfrm>
            <a:off x="838200" y="5167312"/>
            <a:ext cx="10579948" cy="923330"/>
          </a:xfrm>
          <a:prstGeom prst="rect">
            <a:avLst/>
          </a:prstGeom>
          <a:noFill/>
        </p:spPr>
        <p:txBody>
          <a:bodyPr wrap="none" rtlCol="0">
            <a:spAutoFit/>
          </a:bodyPr>
          <a:lstStyle/>
          <a:p>
            <a:pPr algn="ctr"/>
            <a:r>
              <a:rPr lang="en-US" dirty="0"/>
              <a:t>Split dataset by various attributes and then bucketize and analyze performance of the algorithm in the buckets.</a:t>
            </a:r>
          </a:p>
          <a:p>
            <a:pPr algn="ctr"/>
            <a:endParaRPr lang="en-US" dirty="0"/>
          </a:p>
          <a:p>
            <a:pPr algn="ctr"/>
            <a:r>
              <a:rPr lang="en-US" dirty="0"/>
              <a:t>Interpretable Multi-dataset Evaluation for Named Entity Recognition, </a:t>
            </a:r>
            <a:r>
              <a:rPr lang="en-US" dirty="0" err="1"/>
              <a:t>Jinlan</a:t>
            </a:r>
            <a:r>
              <a:rPr lang="en-US" dirty="0"/>
              <a:t> Fu et al. </a:t>
            </a:r>
          </a:p>
        </p:txBody>
      </p:sp>
    </p:spTree>
    <p:extLst>
      <p:ext uri="{BB962C8B-B14F-4D97-AF65-F5344CB8AC3E}">
        <p14:creationId xmlns:p14="http://schemas.microsoft.com/office/powerpoint/2010/main" val="234349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AAD3-E329-4F4A-9A44-99E9EF42E0AF}"/>
              </a:ext>
            </a:extLst>
          </p:cNvPr>
          <p:cNvSpPr>
            <a:spLocks noGrp="1"/>
          </p:cNvSpPr>
          <p:nvPr>
            <p:ph type="title"/>
          </p:nvPr>
        </p:nvSpPr>
        <p:spPr/>
        <p:txBody>
          <a:bodyPr/>
          <a:lstStyle/>
          <a:p>
            <a:r>
              <a:rPr lang="en-US" dirty="0"/>
              <a:t>Attributes</a:t>
            </a:r>
          </a:p>
        </p:txBody>
      </p:sp>
      <p:pic>
        <p:nvPicPr>
          <p:cNvPr id="4" name="Picture 3" descr="A picture containing diagram&#10;&#10;Description automatically generated">
            <a:extLst>
              <a:ext uri="{FF2B5EF4-FFF2-40B4-BE49-F238E27FC236}">
                <a16:creationId xmlns:a16="http://schemas.microsoft.com/office/drawing/2014/main" id="{DA815510-C942-F845-8B13-A329C99CA0EB}"/>
              </a:ext>
            </a:extLst>
          </p:cNvPr>
          <p:cNvPicPr>
            <a:picLocks noChangeAspect="1"/>
          </p:cNvPicPr>
          <p:nvPr/>
        </p:nvPicPr>
        <p:blipFill>
          <a:blip r:embed="rId2"/>
          <a:stretch>
            <a:fillRect/>
          </a:stretch>
        </p:blipFill>
        <p:spPr>
          <a:xfrm>
            <a:off x="1013253" y="1323201"/>
            <a:ext cx="9510584" cy="4211598"/>
          </a:xfrm>
          <a:prstGeom prst="rect">
            <a:avLst/>
          </a:prstGeom>
        </p:spPr>
      </p:pic>
      <p:sp>
        <p:nvSpPr>
          <p:cNvPr id="5" name="TextBox 4">
            <a:extLst>
              <a:ext uri="{FF2B5EF4-FFF2-40B4-BE49-F238E27FC236}">
                <a16:creationId xmlns:a16="http://schemas.microsoft.com/office/drawing/2014/main" id="{B1A4CD9B-C828-0E41-BC76-362AFDC053BE}"/>
              </a:ext>
            </a:extLst>
          </p:cNvPr>
          <p:cNvSpPr txBox="1"/>
          <p:nvPr/>
        </p:nvSpPr>
        <p:spPr>
          <a:xfrm>
            <a:off x="1050324" y="6005384"/>
            <a:ext cx="5256952" cy="646331"/>
          </a:xfrm>
          <a:prstGeom prst="rect">
            <a:avLst/>
          </a:prstGeom>
          <a:noFill/>
        </p:spPr>
        <p:txBody>
          <a:bodyPr wrap="none" rtlCol="0">
            <a:spAutoFit/>
          </a:bodyPr>
          <a:lstStyle/>
          <a:p>
            <a:r>
              <a:rPr lang="en-US" dirty="0"/>
              <a:t>OOV Density – density of words outside of training set</a:t>
            </a:r>
          </a:p>
          <a:p>
            <a:r>
              <a:rPr lang="en-US" dirty="0"/>
              <a:t>Con. - Consistency</a:t>
            </a:r>
          </a:p>
        </p:txBody>
      </p:sp>
    </p:spTree>
    <p:extLst>
      <p:ext uri="{BB962C8B-B14F-4D97-AF65-F5344CB8AC3E}">
        <p14:creationId xmlns:p14="http://schemas.microsoft.com/office/powerpoint/2010/main" val="83863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51049F8F-DE2A-D742-BBA5-508C11C4A61E}"/>
              </a:ext>
            </a:extLst>
          </p:cNvPr>
          <p:cNvPicPr>
            <a:picLocks noChangeAspect="1"/>
          </p:cNvPicPr>
          <p:nvPr/>
        </p:nvPicPr>
        <p:blipFill>
          <a:blip r:embed="rId2"/>
          <a:stretch>
            <a:fillRect/>
          </a:stretch>
        </p:blipFill>
        <p:spPr>
          <a:xfrm>
            <a:off x="1667819" y="93728"/>
            <a:ext cx="8856362" cy="5242331"/>
          </a:xfrm>
          <a:prstGeom prst="rect">
            <a:avLst/>
          </a:prstGeom>
        </p:spPr>
      </p:pic>
      <p:sp>
        <p:nvSpPr>
          <p:cNvPr id="6" name="TextBox 5">
            <a:extLst>
              <a:ext uri="{FF2B5EF4-FFF2-40B4-BE49-F238E27FC236}">
                <a16:creationId xmlns:a16="http://schemas.microsoft.com/office/drawing/2014/main" id="{047BFEB4-D749-354D-B56B-473E35CDA686}"/>
              </a:ext>
            </a:extLst>
          </p:cNvPr>
          <p:cNvSpPr txBox="1"/>
          <p:nvPr/>
        </p:nvSpPr>
        <p:spPr>
          <a:xfrm>
            <a:off x="778476" y="5585254"/>
            <a:ext cx="9968178" cy="1200329"/>
          </a:xfrm>
          <a:prstGeom prst="rect">
            <a:avLst/>
          </a:prstGeom>
          <a:noFill/>
        </p:spPr>
        <p:txBody>
          <a:bodyPr wrap="none" rtlCol="0">
            <a:spAutoFit/>
          </a:bodyPr>
          <a:lstStyle/>
          <a:p>
            <a:r>
              <a:rPr lang="en-US" dirty="0">
                <a:solidFill>
                  <a:srgbClr val="00B050"/>
                </a:solidFill>
              </a:rPr>
              <a:t>Green</a:t>
            </a:r>
            <a:r>
              <a:rPr lang="en-US" dirty="0"/>
              <a:t> - character-level encoder plays a major role in generalization to entities with low label consistency</a:t>
            </a:r>
          </a:p>
          <a:p>
            <a:r>
              <a:rPr lang="en-US" dirty="0">
                <a:solidFill>
                  <a:srgbClr val="FF8AD8"/>
                </a:solidFill>
              </a:rPr>
              <a:t>Pink</a:t>
            </a:r>
            <a:r>
              <a:rPr lang="en-US" dirty="0"/>
              <a:t> - The influence of entity length varies greatly between different decoders. </a:t>
            </a:r>
          </a:p>
          <a:p>
            <a:r>
              <a:rPr lang="en-US" dirty="0"/>
              <a:t>Entity length is strongly negatively correlated with the performance of models, </a:t>
            </a:r>
          </a:p>
          <a:p>
            <a:r>
              <a:rPr lang="en-US" dirty="0"/>
              <a:t>which means the performance of the model will drop with the entity length increasing.</a:t>
            </a:r>
          </a:p>
        </p:txBody>
      </p:sp>
    </p:spTree>
    <p:extLst>
      <p:ext uri="{BB962C8B-B14F-4D97-AF65-F5344CB8AC3E}">
        <p14:creationId xmlns:p14="http://schemas.microsoft.com/office/powerpoint/2010/main" val="1374256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hart&#10;&#10;Description automatically generated">
            <a:extLst>
              <a:ext uri="{FF2B5EF4-FFF2-40B4-BE49-F238E27FC236}">
                <a16:creationId xmlns:a16="http://schemas.microsoft.com/office/drawing/2014/main" id="{C829052C-8633-964C-AC74-634C2F3BB1C1}"/>
              </a:ext>
            </a:extLst>
          </p:cNvPr>
          <p:cNvPicPr>
            <a:picLocks noChangeAspect="1"/>
          </p:cNvPicPr>
          <p:nvPr/>
        </p:nvPicPr>
        <p:blipFill>
          <a:blip r:embed="rId3"/>
          <a:stretch>
            <a:fillRect/>
          </a:stretch>
        </p:blipFill>
        <p:spPr>
          <a:xfrm>
            <a:off x="152030" y="0"/>
            <a:ext cx="11887939" cy="6858000"/>
          </a:xfrm>
          <a:prstGeom prst="rect">
            <a:avLst/>
          </a:prstGeom>
        </p:spPr>
      </p:pic>
    </p:spTree>
    <p:extLst>
      <p:ext uri="{BB962C8B-B14F-4D97-AF65-F5344CB8AC3E}">
        <p14:creationId xmlns:p14="http://schemas.microsoft.com/office/powerpoint/2010/main" val="218525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D98D27-8C89-8F48-A884-84CF7FC3B779}"/>
              </a:ext>
            </a:extLst>
          </p:cNvPr>
          <p:cNvSpPr txBox="1"/>
          <p:nvPr/>
        </p:nvSpPr>
        <p:spPr>
          <a:xfrm>
            <a:off x="1998617" y="2704011"/>
            <a:ext cx="3215817" cy="369332"/>
          </a:xfrm>
          <a:prstGeom prst="rect">
            <a:avLst/>
          </a:prstGeom>
          <a:noFill/>
        </p:spPr>
        <p:txBody>
          <a:bodyPr wrap="none" rtlCol="0">
            <a:spAutoFit/>
          </a:bodyPr>
          <a:lstStyle/>
          <a:p>
            <a:r>
              <a:rPr lang="en-US" dirty="0">
                <a:hlinkClick r:id="rId2"/>
              </a:rPr>
              <a:t>http://explainaboard.nlpedia.ai/</a:t>
            </a:r>
            <a:endParaRPr lang="en-US" dirty="0"/>
          </a:p>
        </p:txBody>
      </p:sp>
    </p:spTree>
    <p:extLst>
      <p:ext uri="{BB962C8B-B14F-4D97-AF65-F5344CB8AC3E}">
        <p14:creationId xmlns:p14="http://schemas.microsoft.com/office/powerpoint/2010/main" val="125249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D029-6CAA-9349-946A-AD1AAE05F7A3}"/>
              </a:ext>
            </a:extLst>
          </p:cNvPr>
          <p:cNvSpPr>
            <a:spLocks noGrp="1"/>
          </p:cNvSpPr>
          <p:nvPr>
            <p:ph type="title"/>
          </p:nvPr>
        </p:nvSpPr>
        <p:spPr/>
        <p:txBody>
          <a:bodyPr/>
          <a:lstStyle/>
          <a:p>
            <a:r>
              <a:rPr lang="en-US" dirty="0"/>
              <a:t>Some metrics</a:t>
            </a:r>
          </a:p>
        </p:txBody>
      </p:sp>
      <p:pic>
        <p:nvPicPr>
          <p:cNvPr id="1026" name="Picture 2">
            <a:extLst>
              <a:ext uri="{FF2B5EF4-FFF2-40B4-BE49-F238E27FC236}">
                <a16:creationId xmlns:a16="http://schemas.microsoft.com/office/drawing/2014/main" id="{CB56F1BF-55BE-A045-B2F5-22FB5CB6B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583" y="3612377"/>
            <a:ext cx="5638800" cy="2794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55B7C97-BBE4-AF46-8344-D829D10A9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3" y="1228082"/>
            <a:ext cx="734266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CD5385F-CFD4-4C4A-83B4-86237AA75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4344" y="0"/>
            <a:ext cx="3773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84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673C-8F94-EA46-9B79-A77B3071B9C8}"/>
              </a:ext>
            </a:extLst>
          </p:cNvPr>
          <p:cNvSpPr>
            <a:spLocks noGrp="1"/>
          </p:cNvSpPr>
          <p:nvPr>
            <p:ph type="title"/>
          </p:nvPr>
        </p:nvSpPr>
        <p:spPr/>
        <p:txBody>
          <a:bodyPr/>
          <a:lstStyle/>
          <a:p>
            <a:r>
              <a:rPr lang="en-US" dirty="0"/>
              <a:t>Some metrics</a:t>
            </a:r>
          </a:p>
        </p:txBody>
      </p:sp>
      <p:sp>
        <p:nvSpPr>
          <p:cNvPr id="3" name="Content Placeholder 2">
            <a:extLst>
              <a:ext uri="{FF2B5EF4-FFF2-40B4-BE49-F238E27FC236}">
                <a16:creationId xmlns:a16="http://schemas.microsoft.com/office/drawing/2014/main" id="{8773E36A-A54E-9F46-A302-CAC05E79D428}"/>
              </a:ext>
            </a:extLst>
          </p:cNvPr>
          <p:cNvSpPr>
            <a:spLocks noGrp="1"/>
          </p:cNvSpPr>
          <p:nvPr>
            <p:ph idx="1"/>
          </p:nvPr>
        </p:nvSpPr>
        <p:spPr/>
        <p:txBody>
          <a:bodyPr>
            <a:normAutofit fontScale="92500" lnSpcReduction="10000"/>
          </a:bodyPr>
          <a:lstStyle/>
          <a:p>
            <a:r>
              <a:rPr lang="en-US" dirty="0"/>
              <a:t>Precision</a:t>
            </a:r>
          </a:p>
          <a:p>
            <a:pPr lvl="1"/>
            <a:r>
              <a:rPr lang="en-US" b="0" i="0" dirty="0">
                <a:solidFill>
                  <a:srgbClr val="202122"/>
                </a:solidFill>
                <a:effectLst/>
                <a:latin typeface="Arial" panose="020B0604020202020204" pitchFamily="34" charset="0"/>
              </a:rPr>
              <a:t>true positive results divided by the number of all positive results</a:t>
            </a:r>
          </a:p>
          <a:p>
            <a:pPr lvl="1"/>
            <a:r>
              <a:rPr lang="en-US" dirty="0">
                <a:solidFill>
                  <a:srgbClr val="202122"/>
                </a:solidFill>
                <a:latin typeface="Arial" panose="020B0604020202020204" pitchFamily="34" charset="0"/>
              </a:rPr>
              <a:t>How precise/accurate is your model for predicting positive</a:t>
            </a:r>
          </a:p>
          <a:p>
            <a:pPr lvl="1"/>
            <a:r>
              <a:rPr lang="en-US" dirty="0">
                <a:solidFill>
                  <a:srgbClr val="202122"/>
                </a:solidFill>
                <a:latin typeface="Arial" panose="020B0604020202020204" pitchFamily="34" charset="0"/>
              </a:rPr>
              <a:t>Use when there is a high cost for False Positive</a:t>
            </a:r>
          </a:p>
          <a:p>
            <a:r>
              <a:rPr lang="en-US" dirty="0">
                <a:solidFill>
                  <a:srgbClr val="202122"/>
                </a:solidFill>
                <a:latin typeface="Arial" panose="020B0604020202020204" pitchFamily="34" charset="0"/>
              </a:rPr>
              <a:t>Recall</a:t>
            </a:r>
          </a:p>
          <a:p>
            <a:pPr lvl="1"/>
            <a:r>
              <a:rPr lang="en-US" b="0" i="0" dirty="0">
                <a:solidFill>
                  <a:srgbClr val="202122"/>
                </a:solidFill>
                <a:effectLst/>
                <a:latin typeface="Arial" panose="020B0604020202020204" pitchFamily="34" charset="0"/>
              </a:rPr>
              <a:t>the number of true positive results divided by the number of all samples that should have been identified as positive</a:t>
            </a:r>
          </a:p>
          <a:p>
            <a:pPr lvl="1"/>
            <a:r>
              <a:rPr lang="en-US" dirty="0">
                <a:solidFill>
                  <a:srgbClr val="202122"/>
                </a:solidFill>
                <a:latin typeface="Arial" panose="020B0604020202020204" pitchFamily="34" charset="0"/>
              </a:rPr>
              <a:t>Percentage of the actual positives we predict correctly</a:t>
            </a:r>
          </a:p>
          <a:p>
            <a:pPr lvl="1"/>
            <a:r>
              <a:rPr lang="en-US" dirty="0">
                <a:solidFill>
                  <a:srgbClr val="202122"/>
                </a:solidFill>
                <a:latin typeface="Arial" panose="020B0604020202020204" pitchFamily="34" charset="0"/>
              </a:rPr>
              <a:t>Use when there is a high cost for False Negative</a:t>
            </a:r>
          </a:p>
          <a:p>
            <a:r>
              <a:rPr lang="en-US" dirty="0">
                <a:solidFill>
                  <a:srgbClr val="202122"/>
                </a:solidFill>
                <a:latin typeface="Arial" panose="020B0604020202020204" pitchFamily="34" charset="0"/>
              </a:rPr>
              <a:t>F1</a:t>
            </a:r>
          </a:p>
          <a:p>
            <a:pPr lvl="1"/>
            <a:r>
              <a:rPr lang="en-US" dirty="0">
                <a:solidFill>
                  <a:srgbClr val="202122"/>
                </a:solidFill>
                <a:latin typeface="Arial" panose="020B0604020202020204" pitchFamily="34" charset="0"/>
              </a:rPr>
              <a:t>The harmonic mean of Precision and Recall</a:t>
            </a:r>
          </a:p>
          <a:p>
            <a:pPr lvl="1"/>
            <a:r>
              <a:rPr lang="en-US" dirty="0">
                <a:solidFill>
                  <a:srgbClr val="202122"/>
                </a:solidFill>
                <a:latin typeface="Arial" panose="020B0604020202020204" pitchFamily="34" charset="0"/>
              </a:rPr>
              <a:t>Looking at the balance between Precision and Recall</a:t>
            </a:r>
          </a:p>
        </p:txBody>
      </p:sp>
      <p:sp>
        <p:nvSpPr>
          <p:cNvPr id="5" name="AutoShape 3" descr="F_{\beta }">
            <a:extLst>
              <a:ext uri="{FF2B5EF4-FFF2-40B4-BE49-F238E27FC236}">
                <a16:creationId xmlns:a16="http://schemas.microsoft.com/office/drawing/2014/main" id="{BF6690D1-6495-4E4B-B22B-A1F8583F7660}"/>
              </a:ext>
            </a:extLst>
          </p:cNvPr>
          <p:cNvSpPr>
            <a:spLocks noChangeAspect="1" noChangeArrowheads="1"/>
          </p:cNvSpPr>
          <p:nvPr/>
        </p:nvSpPr>
        <p:spPr bwMode="auto">
          <a:xfrm>
            <a:off x="2078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
            <a:extLst>
              <a:ext uri="{FF2B5EF4-FFF2-40B4-BE49-F238E27FC236}">
                <a16:creationId xmlns:a16="http://schemas.microsoft.com/office/drawing/2014/main" id="{CFA90B6C-432F-F840-BF34-B1AA42AE48AF}"/>
              </a:ext>
            </a:extLst>
          </p:cNvPr>
          <p:cNvSpPr>
            <a:spLocks noChangeAspect="1" noChangeArrowheads="1"/>
          </p:cNvSpPr>
          <p:nvPr/>
        </p:nvSpPr>
        <p:spPr bwMode="auto">
          <a:xfrm>
            <a:off x="45926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F_{\beta }">
            <a:extLst>
              <a:ext uri="{FF2B5EF4-FFF2-40B4-BE49-F238E27FC236}">
                <a16:creationId xmlns:a16="http://schemas.microsoft.com/office/drawing/2014/main" id="{F0E98587-D925-424B-AAD5-2F1910641627}"/>
              </a:ext>
            </a:extLst>
          </p:cNvPr>
          <p:cNvSpPr>
            <a:spLocks noChangeAspect="1" noChangeArrowheads="1"/>
          </p:cNvSpPr>
          <p:nvPr/>
        </p:nvSpPr>
        <p:spPr bwMode="auto">
          <a:xfrm>
            <a:off x="22304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7" descr="r">
            <a:extLst>
              <a:ext uri="{FF2B5EF4-FFF2-40B4-BE49-F238E27FC236}">
                <a16:creationId xmlns:a16="http://schemas.microsoft.com/office/drawing/2014/main" id="{2BFC7312-03FE-2D4C-BDFD-48749AF352FF}"/>
              </a:ext>
            </a:extLst>
          </p:cNvPr>
          <p:cNvSpPr>
            <a:spLocks noChangeAspect="1" noChangeArrowheads="1"/>
          </p:cNvSpPr>
          <p:nvPr/>
        </p:nvSpPr>
        <p:spPr bwMode="auto">
          <a:xfrm>
            <a:off x="47450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0535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C55F-2308-864F-9972-E69C1EDB4139}"/>
              </a:ext>
            </a:extLst>
          </p:cNvPr>
          <p:cNvSpPr>
            <a:spLocks noGrp="1"/>
          </p:cNvSpPr>
          <p:nvPr>
            <p:ph type="title"/>
          </p:nvPr>
        </p:nvSpPr>
        <p:spPr/>
        <p:txBody>
          <a:bodyPr/>
          <a:lstStyle/>
          <a:p>
            <a:r>
              <a:rPr lang="en-US" dirty="0"/>
              <a:t>Harmonic Mean</a:t>
            </a:r>
          </a:p>
        </p:txBody>
      </p:sp>
      <p:sp>
        <p:nvSpPr>
          <p:cNvPr id="3" name="Content Placeholder 2">
            <a:extLst>
              <a:ext uri="{FF2B5EF4-FFF2-40B4-BE49-F238E27FC236}">
                <a16:creationId xmlns:a16="http://schemas.microsoft.com/office/drawing/2014/main" id="{E36B70E1-CD31-5D4E-BDB7-2989F64FEC73}"/>
              </a:ext>
            </a:extLst>
          </p:cNvPr>
          <p:cNvSpPr>
            <a:spLocks noGrp="1"/>
          </p:cNvSpPr>
          <p:nvPr>
            <p:ph idx="1"/>
          </p:nvPr>
        </p:nvSpPr>
        <p:spPr/>
        <p:txBody>
          <a:bodyPr/>
          <a:lstStyle/>
          <a:p>
            <a:r>
              <a:rPr lang="en-US" dirty="0"/>
              <a:t>The harmonic mean can be expressed as the reciprocal of the arithmetic mean of the reciprocals of the given set of observations.</a:t>
            </a:r>
          </a:p>
          <a:p>
            <a:r>
              <a:rPr lang="en-US" b="0" i="0" dirty="0">
                <a:solidFill>
                  <a:srgbClr val="202122"/>
                </a:solidFill>
                <a:effectLst/>
                <a:latin typeface="Arial" panose="020B0604020202020204" pitchFamily="34" charset="0"/>
              </a:rPr>
              <a:t>Example, the harmonic mean of 1, 4, and 4 is:</a:t>
            </a:r>
          </a:p>
          <a:p>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For the special case of just two numbers:</a:t>
            </a:r>
          </a:p>
          <a:p>
            <a:endParaRPr lang="en-US" dirty="0"/>
          </a:p>
        </p:txBody>
      </p:sp>
      <p:pic>
        <p:nvPicPr>
          <p:cNvPr id="6" name="Picture 5" descr="A picture containing text, clock&#10;&#10;Description automatically generated">
            <a:extLst>
              <a:ext uri="{FF2B5EF4-FFF2-40B4-BE49-F238E27FC236}">
                <a16:creationId xmlns:a16="http://schemas.microsoft.com/office/drawing/2014/main" id="{AB236604-14E1-4C47-9007-1064F43B41B4}"/>
              </a:ext>
            </a:extLst>
          </p:cNvPr>
          <p:cNvPicPr>
            <a:picLocks noChangeAspect="1"/>
          </p:cNvPicPr>
          <p:nvPr/>
        </p:nvPicPr>
        <p:blipFill>
          <a:blip r:embed="rId2"/>
          <a:stretch>
            <a:fillRect/>
          </a:stretch>
        </p:blipFill>
        <p:spPr>
          <a:xfrm>
            <a:off x="3222883" y="3588544"/>
            <a:ext cx="4584700" cy="825500"/>
          </a:xfrm>
          <a:prstGeom prst="rect">
            <a:avLst/>
          </a:prstGeom>
        </p:spPr>
      </p:pic>
      <p:pic>
        <p:nvPicPr>
          <p:cNvPr id="8" name="Picture 7" descr="Diagram&#10;&#10;Description automatically generated">
            <a:extLst>
              <a:ext uri="{FF2B5EF4-FFF2-40B4-BE49-F238E27FC236}">
                <a16:creationId xmlns:a16="http://schemas.microsoft.com/office/drawing/2014/main" id="{469CE2F2-9464-3544-9F68-EE47ECBC6B3A}"/>
              </a:ext>
            </a:extLst>
          </p:cNvPr>
          <p:cNvPicPr>
            <a:picLocks noChangeAspect="1"/>
          </p:cNvPicPr>
          <p:nvPr/>
        </p:nvPicPr>
        <p:blipFill>
          <a:blip r:embed="rId3"/>
          <a:stretch>
            <a:fillRect/>
          </a:stretch>
        </p:blipFill>
        <p:spPr>
          <a:xfrm>
            <a:off x="4759583" y="5459585"/>
            <a:ext cx="1511300" cy="711200"/>
          </a:xfrm>
          <a:prstGeom prst="rect">
            <a:avLst/>
          </a:prstGeom>
        </p:spPr>
      </p:pic>
    </p:spTree>
    <p:extLst>
      <p:ext uri="{BB962C8B-B14F-4D97-AF65-F5344CB8AC3E}">
        <p14:creationId xmlns:p14="http://schemas.microsoft.com/office/powerpoint/2010/main" val="987164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89B3-032C-8A45-9630-2AC78FD1385E}"/>
              </a:ext>
            </a:extLst>
          </p:cNvPr>
          <p:cNvSpPr>
            <a:spLocks noGrp="1"/>
          </p:cNvSpPr>
          <p:nvPr>
            <p:ph type="title"/>
          </p:nvPr>
        </p:nvSpPr>
        <p:spPr/>
        <p:txBody>
          <a:bodyPr/>
          <a:lstStyle/>
          <a:p>
            <a:r>
              <a:rPr lang="en-US" dirty="0"/>
              <a:t>Why the harmonic mean?</a:t>
            </a:r>
          </a:p>
        </p:txBody>
      </p:sp>
      <p:sp>
        <p:nvSpPr>
          <p:cNvPr id="3" name="Content Placeholder 2">
            <a:extLst>
              <a:ext uri="{FF2B5EF4-FFF2-40B4-BE49-F238E27FC236}">
                <a16:creationId xmlns:a16="http://schemas.microsoft.com/office/drawing/2014/main" id="{D5D23211-2104-064C-9DF6-22E591542210}"/>
              </a:ext>
            </a:extLst>
          </p:cNvPr>
          <p:cNvSpPr>
            <a:spLocks noGrp="1"/>
          </p:cNvSpPr>
          <p:nvPr>
            <p:ph idx="1"/>
          </p:nvPr>
        </p:nvSpPr>
        <p:spPr/>
        <p:txBody>
          <a:bodyPr>
            <a:normAutofit fontScale="85000" lnSpcReduction="10000"/>
          </a:bodyPr>
          <a:lstStyle/>
          <a:p>
            <a:pPr algn="l" fontAlgn="base"/>
            <a:r>
              <a:rPr lang="en-US" b="0" i="0" dirty="0">
                <a:solidFill>
                  <a:srgbClr val="232629"/>
                </a:solidFill>
                <a:effectLst/>
                <a:latin typeface="-apple-system"/>
              </a:rPr>
              <a:t>To explain, consider for example, what the average of 30mph and 40mph is? if you drive for 1 hour at each speed, the average speed over the 2 hours is indeed the arithmetic average, 35mph.</a:t>
            </a:r>
          </a:p>
          <a:p>
            <a:pPr algn="l" fontAlgn="base"/>
            <a:r>
              <a:rPr lang="en-US" b="0" i="0" dirty="0">
                <a:solidFill>
                  <a:srgbClr val="232629"/>
                </a:solidFill>
                <a:effectLst/>
                <a:latin typeface="-apple-system"/>
              </a:rPr>
              <a:t>However if you drive for the same distance at each speed -- say 10 miles -- then the average speed over 20 miles is the harmonic mean of 30 and 40, about 34.3mph.</a:t>
            </a:r>
          </a:p>
          <a:p>
            <a:pPr algn="l" fontAlgn="base"/>
            <a:r>
              <a:rPr lang="en-US" b="0" i="0" dirty="0">
                <a:solidFill>
                  <a:srgbClr val="232629"/>
                </a:solidFill>
                <a:effectLst/>
                <a:latin typeface="-apple-system"/>
              </a:rPr>
              <a:t>The reason is that for the average to be valid, you really need the values to be in the same scaled units. Miles per hour needs to be compared over the same number of hours; to compare over the same number of miles you need to average hours per mile instead, which is exactly what the harmonic mean does.</a:t>
            </a:r>
          </a:p>
          <a:p>
            <a:pPr algn="l" fontAlgn="base"/>
            <a:r>
              <a:rPr lang="en-US" b="0" i="0" dirty="0">
                <a:solidFill>
                  <a:srgbClr val="232629"/>
                </a:solidFill>
                <a:effectLst/>
                <a:latin typeface="-apple-system"/>
              </a:rPr>
              <a:t>Precision and recall both have true positives in the numerator, and different denominators. To average them it really only makes sense to average their reciprocals, thus the harmonic mean.</a:t>
            </a:r>
          </a:p>
          <a:p>
            <a:pPr marL="0" indent="0">
              <a:buNone/>
            </a:pPr>
            <a:endParaRPr lang="en-US" dirty="0"/>
          </a:p>
        </p:txBody>
      </p:sp>
    </p:spTree>
    <p:extLst>
      <p:ext uri="{BB962C8B-B14F-4D97-AF65-F5344CB8AC3E}">
        <p14:creationId xmlns:p14="http://schemas.microsoft.com/office/powerpoint/2010/main" val="3183666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2D6D-D766-A248-BC8C-6F708B52836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5A122F18-C1B5-FF47-9CA9-9C281A1D3D80}"/>
              </a:ext>
            </a:extLst>
          </p:cNvPr>
          <p:cNvSpPr>
            <a:spLocks noGrp="1"/>
          </p:cNvSpPr>
          <p:nvPr>
            <p:ph idx="1"/>
          </p:nvPr>
        </p:nvSpPr>
        <p:spPr/>
        <p:txBody>
          <a:bodyPr/>
          <a:lstStyle/>
          <a:p>
            <a:r>
              <a:rPr lang="en-US" dirty="0"/>
              <a:t>The precision-recall curve, and thus the F-score, explicitly depends on the ratio of positive to negative test cases. </a:t>
            </a:r>
          </a:p>
          <a:p>
            <a:r>
              <a:rPr lang="en-US" dirty="0"/>
              <a:t>This means that comparison of the F-score across different problems with differing class ratios is problematic</a:t>
            </a:r>
          </a:p>
          <a:p>
            <a:endParaRPr lang="en-US" dirty="0"/>
          </a:p>
          <a:p>
            <a:r>
              <a:rPr lang="en-US" dirty="0"/>
              <a:t>Only compare F-scores on the same dataset</a:t>
            </a:r>
          </a:p>
        </p:txBody>
      </p:sp>
      <p:sp>
        <p:nvSpPr>
          <p:cNvPr id="5" name="AutoShape 3" descr="F_{\beta }">
            <a:extLst>
              <a:ext uri="{FF2B5EF4-FFF2-40B4-BE49-F238E27FC236}">
                <a16:creationId xmlns:a16="http://schemas.microsoft.com/office/drawing/2014/main" id="{597DDFB0-06B4-7442-8B54-14CFAAE94D17}"/>
              </a:ext>
            </a:extLst>
          </p:cNvPr>
          <p:cNvSpPr>
            <a:spLocks noChangeAspect="1" noChangeArrowheads="1"/>
          </p:cNvSpPr>
          <p:nvPr/>
        </p:nvSpPr>
        <p:spPr bwMode="auto">
          <a:xfrm>
            <a:off x="20780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
            <a:extLst>
              <a:ext uri="{FF2B5EF4-FFF2-40B4-BE49-F238E27FC236}">
                <a16:creationId xmlns:a16="http://schemas.microsoft.com/office/drawing/2014/main" id="{9F569E82-50BE-594A-AB61-38ADC690F81B}"/>
              </a:ext>
            </a:extLst>
          </p:cNvPr>
          <p:cNvSpPr>
            <a:spLocks noChangeAspect="1" noChangeArrowheads="1"/>
          </p:cNvSpPr>
          <p:nvPr/>
        </p:nvSpPr>
        <p:spPr bwMode="auto">
          <a:xfrm>
            <a:off x="45926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6818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48E87-DA30-0B4B-B829-DFCAFCDF96D2}"/>
              </a:ext>
            </a:extLst>
          </p:cNvPr>
          <p:cNvSpPr>
            <a:spLocks noGrp="1"/>
          </p:cNvSpPr>
          <p:nvPr>
            <p:ph type="title"/>
          </p:nvPr>
        </p:nvSpPr>
        <p:spPr/>
        <p:txBody>
          <a:bodyPr/>
          <a:lstStyle/>
          <a:p>
            <a:r>
              <a:rPr lang="en-US" dirty="0"/>
              <a:t>What does that mean for NER?</a:t>
            </a:r>
          </a:p>
        </p:txBody>
      </p:sp>
      <p:sp>
        <p:nvSpPr>
          <p:cNvPr id="3" name="Content Placeholder 2">
            <a:extLst>
              <a:ext uri="{FF2B5EF4-FFF2-40B4-BE49-F238E27FC236}">
                <a16:creationId xmlns:a16="http://schemas.microsoft.com/office/drawing/2014/main" id="{F6F94DAF-3D62-2D49-A85C-C4B4B6C32517}"/>
              </a:ext>
            </a:extLst>
          </p:cNvPr>
          <p:cNvSpPr>
            <a:spLocks noGrp="1"/>
          </p:cNvSpPr>
          <p:nvPr>
            <p:ph idx="1"/>
          </p:nvPr>
        </p:nvSpPr>
        <p:spPr/>
        <p:txBody>
          <a:bodyPr/>
          <a:lstStyle/>
          <a:p>
            <a:r>
              <a:rPr lang="en-US" dirty="0"/>
              <a:t>What is a False Positive?</a:t>
            </a:r>
          </a:p>
          <a:p>
            <a:pPr lvl="1"/>
            <a:r>
              <a:rPr lang="en-US" dirty="0"/>
              <a:t>We identify a named entity that is not a named entity</a:t>
            </a:r>
          </a:p>
          <a:p>
            <a:r>
              <a:rPr lang="en-US" dirty="0"/>
              <a:t>What is a False Negative?</a:t>
            </a:r>
          </a:p>
          <a:p>
            <a:pPr lvl="1"/>
            <a:r>
              <a:rPr lang="en-US" dirty="0"/>
              <a:t>We incorrectly say an actual named entity is not a named entity</a:t>
            </a:r>
          </a:p>
          <a:p>
            <a:endParaRPr lang="en-US" dirty="0"/>
          </a:p>
          <a:p>
            <a:r>
              <a:rPr lang="en-US" dirty="0"/>
              <a:t>Which is worse?</a:t>
            </a:r>
          </a:p>
        </p:txBody>
      </p:sp>
    </p:spTree>
    <p:extLst>
      <p:ext uri="{BB962C8B-B14F-4D97-AF65-F5344CB8AC3E}">
        <p14:creationId xmlns:p14="http://schemas.microsoft.com/office/powerpoint/2010/main" val="1826852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able&#10;&#10;Description automatically generated">
            <a:extLst>
              <a:ext uri="{FF2B5EF4-FFF2-40B4-BE49-F238E27FC236}">
                <a16:creationId xmlns:a16="http://schemas.microsoft.com/office/drawing/2014/main" id="{57E5BD75-D0EF-8A49-8538-1B14EE327D13}"/>
              </a:ext>
            </a:extLst>
          </p:cNvPr>
          <p:cNvPicPr>
            <a:picLocks noChangeAspect="1"/>
          </p:cNvPicPr>
          <p:nvPr/>
        </p:nvPicPr>
        <p:blipFill>
          <a:blip r:embed="rId2"/>
          <a:stretch>
            <a:fillRect/>
          </a:stretch>
        </p:blipFill>
        <p:spPr>
          <a:xfrm>
            <a:off x="1544595" y="0"/>
            <a:ext cx="8785653" cy="6858000"/>
          </a:xfrm>
          <a:prstGeom prst="rect">
            <a:avLst/>
          </a:prstGeom>
        </p:spPr>
      </p:pic>
    </p:spTree>
    <p:extLst>
      <p:ext uri="{BB962C8B-B14F-4D97-AF65-F5344CB8AC3E}">
        <p14:creationId xmlns:p14="http://schemas.microsoft.com/office/powerpoint/2010/main" val="230758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ACC8-1AF5-AD44-9765-07879893575A}"/>
              </a:ext>
            </a:extLst>
          </p:cNvPr>
          <p:cNvSpPr>
            <a:spLocks noGrp="1"/>
          </p:cNvSpPr>
          <p:nvPr>
            <p:ph type="ctrTitle"/>
          </p:nvPr>
        </p:nvSpPr>
        <p:spPr>
          <a:xfrm>
            <a:off x="1524000" y="1214438"/>
            <a:ext cx="9144000" cy="2387600"/>
          </a:xfrm>
        </p:spPr>
        <p:txBody>
          <a:bodyPr>
            <a:normAutofit fontScale="90000"/>
          </a:bodyPr>
          <a:lstStyle/>
          <a:p>
            <a:r>
              <a:rPr lang="en-US" dirty="0"/>
              <a:t>Evaluating Pretrained Transformer-based Models on the Task of Fine-Grained Named Entity Recognition</a:t>
            </a:r>
          </a:p>
        </p:txBody>
      </p:sp>
      <p:sp>
        <p:nvSpPr>
          <p:cNvPr id="4" name="TextBox 3">
            <a:extLst>
              <a:ext uri="{FF2B5EF4-FFF2-40B4-BE49-F238E27FC236}">
                <a16:creationId xmlns:a16="http://schemas.microsoft.com/office/drawing/2014/main" id="{C7ED4D9A-FD4F-EF4A-B6E0-B20737213605}"/>
              </a:ext>
            </a:extLst>
          </p:cNvPr>
          <p:cNvSpPr txBox="1"/>
          <p:nvPr/>
        </p:nvSpPr>
        <p:spPr>
          <a:xfrm>
            <a:off x="708752" y="3602038"/>
            <a:ext cx="10844314" cy="523220"/>
          </a:xfrm>
          <a:prstGeom prst="rect">
            <a:avLst/>
          </a:prstGeom>
          <a:noFill/>
        </p:spPr>
        <p:txBody>
          <a:bodyPr wrap="none" rtlCol="0">
            <a:spAutoFit/>
          </a:bodyPr>
          <a:lstStyle/>
          <a:p>
            <a:pPr algn="ctr"/>
            <a:r>
              <a:rPr lang="en-US" sz="1400" dirty="0"/>
              <a:t>Cedric </a:t>
            </a:r>
            <a:r>
              <a:rPr lang="en-US" sz="1400" dirty="0" err="1"/>
              <a:t>Lothritz</a:t>
            </a:r>
            <a:r>
              <a:rPr lang="en-US" sz="1400" dirty="0"/>
              <a:t> et al. – </a:t>
            </a:r>
          </a:p>
          <a:p>
            <a:pPr algn="ctr"/>
            <a:r>
              <a:rPr lang="en-US" sz="1400" dirty="0"/>
              <a:t>Proceedings of the 28th International Conference on Computational Linguistics, pages 3750–3760 Barcelona, Spain (Online), December 8-13, 2020</a:t>
            </a:r>
          </a:p>
        </p:txBody>
      </p:sp>
      <p:sp>
        <p:nvSpPr>
          <p:cNvPr id="5" name="TextBox 4">
            <a:extLst>
              <a:ext uri="{FF2B5EF4-FFF2-40B4-BE49-F238E27FC236}">
                <a16:creationId xmlns:a16="http://schemas.microsoft.com/office/drawing/2014/main" id="{62F937ED-C481-2142-880B-24DBA963663C}"/>
              </a:ext>
            </a:extLst>
          </p:cNvPr>
          <p:cNvSpPr txBox="1"/>
          <p:nvPr/>
        </p:nvSpPr>
        <p:spPr>
          <a:xfrm>
            <a:off x="743661" y="4627899"/>
            <a:ext cx="10774496" cy="2031325"/>
          </a:xfrm>
          <a:prstGeom prst="rect">
            <a:avLst/>
          </a:prstGeom>
          <a:noFill/>
        </p:spPr>
        <p:txBody>
          <a:bodyPr wrap="square" rtlCol="0">
            <a:spAutoFit/>
          </a:bodyPr>
          <a:lstStyle/>
          <a:p>
            <a:r>
              <a:rPr lang="en-US" dirty="0"/>
              <a:t>The term ”Fine-Grained Named Entity Recognition” (FG-NER) was first coined by Fleischman and </a:t>
            </a:r>
            <a:r>
              <a:rPr lang="en-US" dirty="0" err="1"/>
              <a:t>Hovy</a:t>
            </a:r>
            <a:r>
              <a:rPr lang="en-US" dirty="0"/>
              <a:t> (2002). It describes a subtask of NER, where the objective remains the same as standard NER, but where the number of entity types is considerably higher. In extreme cases, FG-NER models such as the fine-grained entity recognizer (FIGER) (Ling and Weld, 2012) are able to distinguish between more than 100 distinct labels.</a:t>
            </a:r>
          </a:p>
          <a:p>
            <a:r>
              <a:rPr lang="en-US" dirty="0"/>
              <a:t>…</a:t>
            </a:r>
          </a:p>
          <a:p>
            <a:r>
              <a:rPr lang="en-US" dirty="0"/>
              <a:t>We limited the number of entity types per domain to the top 50 and, if necessary, added a miscellaneous type as a catch-all for all remaining named entities.</a:t>
            </a:r>
          </a:p>
        </p:txBody>
      </p:sp>
    </p:spTree>
    <p:extLst>
      <p:ext uri="{BB962C8B-B14F-4D97-AF65-F5344CB8AC3E}">
        <p14:creationId xmlns:p14="http://schemas.microsoft.com/office/powerpoint/2010/main" val="3159212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TotalTime>
  <Words>1110</Words>
  <Application>Microsoft Macintosh PowerPoint</Application>
  <PresentationFormat>Widescreen</PresentationFormat>
  <Paragraphs>85</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Arial</vt:lpstr>
      <vt:lpstr>Calibri</vt:lpstr>
      <vt:lpstr>Calibri Light</vt:lpstr>
      <vt:lpstr>Office Theme</vt:lpstr>
      <vt:lpstr>Evaluating NER</vt:lpstr>
      <vt:lpstr>Some metrics</vt:lpstr>
      <vt:lpstr>Some metrics</vt:lpstr>
      <vt:lpstr>Harmonic Mean</vt:lpstr>
      <vt:lpstr>Why the harmonic mean?</vt:lpstr>
      <vt:lpstr>Note</vt:lpstr>
      <vt:lpstr>What does that mean for NER?</vt:lpstr>
      <vt:lpstr>PowerPoint Presentation</vt:lpstr>
      <vt:lpstr>Evaluating Pretrained Transformer-based Models on the Task of Fine-Grained Named Entity Recognition</vt:lpstr>
      <vt:lpstr>PowerPoint Presentation</vt:lpstr>
      <vt:lpstr>PowerPoint Presentation</vt:lpstr>
      <vt:lpstr>PowerPoint Presentation</vt:lpstr>
      <vt:lpstr>Question</vt:lpstr>
      <vt:lpstr>More Questions</vt:lpstr>
      <vt:lpstr>Proposed answer methodology</vt:lpstr>
      <vt:lpstr>Attributes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NER</dc:title>
  <dc:creator>Quinn Snell</dc:creator>
  <cp:lastModifiedBy>Quinn Snell</cp:lastModifiedBy>
  <cp:revision>2</cp:revision>
  <dcterms:created xsi:type="dcterms:W3CDTF">2022-09-29T01:45:22Z</dcterms:created>
  <dcterms:modified xsi:type="dcterms:W3CDTF">2022-09-29T19:59:00Z</dcterms:modified>
</cp:coreProperties>
</file>