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56" r:id="rId2"/>
    <p:sldId id="257" r:id="rId3"/>
    <p:sldId id="372" r:id="rId4"/>
    <p:sldId id="374" r:id="rId5"/>
    <p:sldId id="375" r:id="rId6"/>
    <p:sldId id="376" r:id="rId7"/>
    <p:sldId id="377" r:id="rId8"/>
    <p:sldId id="378" r:id="rId9"/>
    <p:sldId id="379" r:id="rId10"/>
    <p:sldId id="380" r:id="rId11"/>
    <p:sldId id="381" r:id="rId12"/>
    <p:sldId id="382" r:id="rId13"/>
    <p:sldId id="383" r:id="rId14"/>
    <p:sldId id="384" r:id="rId15"/>
    <p:sldId id="385" r:id="rId16"/>
    <p:sldId id="386" r:id="rId17"/>
    <p:sldId id="387" r:id="rId18"/>
    <p:sldId id="388" r:id="rId19"/>
    <p:sldId id="389" r:id="rId20"/>
    <p:sldId id="390" r:id="rId21"/>
    <p:sldId id="368" r:id="rId22"/>
    <p:sldId id="373" r:id="rId23"/>
    <p:sldId id="369" r:id="rId24"/>
    <p:sldId id="370" r:id="rId25"/>
    <p:sldId id="3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19566" y="2896966"/>
            <a:ext cx="1051560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rPr>
              <a:t>IOT BASED FOREST FIRE ALARM SYSTEM FOR EARLY DETECTION AND RESPONSE</a:t>
            </a:r>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8" y="5183902"/>
            <a:ext cx="406631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FontTx/>
              <a:buNone/>
            </a:pPr>
            <a:r>
              <a:rPr lang="en-IN" sz="2400" b="1" dirty="0">
                <a:solidFill>
                  <a:srgbClr val="FF0000"/>
                </a:solidFill>
              </a:rPr>
              <a:t>Mr. K. DEEPAK KUMAR ASSISTANT PROFESSOR</a:t>
            </a: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507504" y="5496919"/>
            <a:ext cx="43115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MANOJ MG 210701149</a:t>
            </a:r>
          </a:p>
          <a:p>
            <a:pPr>
              <a:spcBef>
                <a:spcPct val="0"/>
              </a:spcBef>
              <a:buClrTx/>
              <a:buFontTx/>
              <a:buNone/>
            </a:pPr>
            <a:r>
              <a:rPr lang="en-IN" altLang="en-US" sz="2400" b="1" dirty="0">
                <a:solidFill>
                  <a:srgbClr val="FF0000"/>
                </a:solidFill>
              </a:rPr>
              <a:t>MERCY N 210701157</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
        <p:nvSpPr>
          <p:cNvPr id="2" name="TextBox 1">
            <a:extLst>
              <a:ext uri="{FF2B5EF4-FFF2-40B4-BE49-F238E27FC236}">
                <a16:creationId xmlns:a16="http://schemas.microsoft.com/office/drawing/2014/main" id="{C308B2D1-5CFE-567C-1097-EBE20F6D4F9B}"/>
              </a:ext>
            </a:extLst>
          </p:cNvPr>
          <p:cNvSpPr txBox="1">
            <a:spLocks noChangeArrowheads="1"/>
          </p:cNvSpPr>
          <p:nvPr/>
        </p:nvSpPr>
        <p:spPr bwMode="auto">
          <a:xfrm>
            <a:off x="7507504" y="5183901"/>
            <a:ext cx="3505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B21A2425C16</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CDAF-08FD-4747-C24E-84057B7D80D0}"/>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A Lightweight Hierarchical AI Model for UAV-Enabled Edge Computing with Forest-Fire Detection Use-Case</a:t>
            </a:r>
            <a:br>
              <a:rPr lang="en-US" sz="24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Authors: </a:t>
            </a:r>
            <a:r>
              <a:rPr lang="en-IN" sz="2000" dirty="0">
                <a:latin typeface="Times New Roman" panose="02020603050405020304" pitchFamily="18" charset="0"/>
                <a:cs typeface="Times New Roman" panose="02020603050405020304" pitchFamily="18" charset="0"/>
              </a:rPr>
              <a:t>Mostafa M. </a:t>
            </a:r>
            <a:r>
              <a:rPr lang="en-IN" sz="2000" dirty="0" err="1">
                <a:latin typeface="Times New Roman" panose="02020603050405020304" pitchFamily="18" charset="0"/>
                <a:cs typeface="Times New Roman" panose="02020603050405020304" pitchFamily="18" charset="0"/>
              </a:rPr>
              <a:t>Fouda</a:t>
            </a:r>
            <a:r>
              <a:rPr lang="en-IN" sz="2000" dirty="0">
                <a:latin typeface="Times New Roman" panose="02020603050405020304" pitchFamily="18" charset="0"/>
                <a:cs typeface="Times New Roman" panose="02020603050405020304" pitchFamily="18" charset="0"/>
              </a:rPr>
              <a:t>, Sadman </a:t>
            </a:r>
            <a:r>
              <a:rPr lang="en-IN" sz="2000" dirty="0" err="1">
                <a:latin typeface="Times New Roman" panose="02020603050405020304" pitchFamily="18" charset="0"/>
                <a:cs typeface="Times New Roman" panose="02020603050405020304" pitchFamily="18" charset="0"/>
              </a:rPr>
              <a:t>Sakib</a:t>
            </a:r>
            <a:r>
              <a:rPr lang="en-IN" sz="2000" dirty="0">
                <a:latin typeface="Times New Roman" panose="02020603050405020304" pitchFamily="18" charset="0"/>
                <a:cs typeface="Times New Roman" panose="02020603050405020304" pitchFamily="18" charset="0"/>
              </a:rPr>
              <a:t>, Zubair Md </a:t>
            </a:r>
            <a:r>
              <a:rPr lang="en-IN" sz="2000" dirty="0" err="1">
                <a:latin typeface="Times New Roman" panose="02020603050405020304" pitchFamily="18" charset="0"/>
                <a:cs typeface="Times New Roman" panose="02020603050405020304" pitchFamily="18" charset="0"/>
              </a:rPr>
              <a:t>Fadlullah</a:t>
            </a:r>
            <a:r>
              <a:rPr lang="en-IN" sz="2000" dirty="0">
                <a:latin typeface="Times New Roman" panose="02020603050405020304" pitchFamily="18" charset="0"/>
                <a:cs typeface="Times New Roman" panose="02020603050405020304" pitchFamily="18" charset="0"/>
              </a:rPr>
              <a:t>, Nidal Nasser, and Mohsen </a:t>
            </a:r>
            <a:r>
              <a:rPr lang="en-IN" sz="2000" dirty="0" err="1">
                <a:latin typeface="Times New Roman" panose="02020603050405020304" pitchFamily="18" charset="0"/>
                <a:cs typeface="Times New Roman" panose="02020603050405020304" pitchFamily="18" charset="0"/>
              </a:rPr>
              <a:t>Guizani</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F02F3E-ED3D-9BFE-6FA6-6C34620B319F}"/>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The paper "A Lightweight Hierarchical AI Model for UAV-Enabled Edge Computing with Forest-Fire Detection Use-Case" presents a framework for efficient wildfire detection using drones. The authors propose a hierarchical AI model that switches between a simple machine learning model and a more advanced deep learning model to optimize computational performance and detection accuracy. This approach minimizes the resource usage of drones, which have limited computing power and energy. The paper formulates a multi-objective optimization problem, balancing detection accuracy and computational cost. Using a real dataset, the proposed model is shown to reduce computation overhead while maintaining high detection accuracy, achieving a Pareto-optimal solution.</a:t>
            </a:r>
          </a:p>
          <a:p>
            <a:r>
              <a:rPr lang="en-US" sz="1800" b="1" dirty="0">
                <a:latin typeface="Times New Roman" panose="02020603050405020304" pitchFamily="18" charset="0"/>
                <a:cs typeface="Times New Roman" panose="02020603050405020304" pitchFamily="18" charset="0"/>
              </a:rPr>
              <a:t>Pros: </a:t>
            </a:r>
            <a:r>
              <a:rPr lang="en-US" sz="1800" dirty="0">
                <a:latin typeface="Times New Roman" panose="02020603050405020304" pitchFamily="18" charset="0"/>
                <a:cs typeface="Times New Roman" panose="02020603050405020304" pitchFamily="18" charset="0"/>
              </a:rPr>
              <a:t>The hierarchical AI model significantly reduces computational load on drones, allowing for prolonged operation without depleting resources. Despite the lightweight design, the model achieves high detection accuracy by adaptively switching between models.</a:t>
            </a:r>
          </a:p>
          <a:p>
            <a:r>
              <a:rPr lang="en-US" sz="1800" b="1" dirty="0">
                <a:latin typeface="Times New Roman" panose="02020603050405020304" pitchFamily="18" charset="0"/>
                <a:cs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The multi-objective optimization problem adds complexity to the model design and tuning, which might not be easy to implement in all cases. The results are based on a specific dataset; broader application may require additional datasets to ensure robustness across various environments.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EB36844-B060-0D86-A3BC-FC3E3C5F72B1}"/>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3B3C43EB-041B-5432-03E6-8577CF0B4B8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463887C-F79D-9FD7-A2B2-192AC3472021}"/>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648206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A3FD-5E68-B63F-EC9C-9C544BE449F2}"/>
              </a:ext>
            </a:extLst>
          </p:cNvPr>
          <p:cNvSpPr>
            <a:spLocks noGrp="1"/>
          </p:cNvSpPr>
          <p:nvPr>
            <p:ph type="title"/>
          </p:nvPr>
        </p:nvSpPr>
        <p:spPr/>
        <p:txBody>
          <a:bodyPr/>
          <a:lstStyle/>
          <a:p>
            <a:r>
              <a:rPr lang="en-US" sz="2400" b="1" dirty="0" err="1">
                <a:latin typeface="Times New Roman" panose="02020603050405020304" pitchFamily="18" charset="0"/>
                <a:cs typeface="Times New Roman" panose="02020603050405020304" pitchFamily="18" charset="0"/>
              </a:rPr>
              <a:t>EdgeFireSmoke</a:t>
            </a:r>
            <a:r>
              <a:rPr lang="en-US" sz="2400" b="1" dirty="0">
                <a:latin typeface="Times New Roman" panose="02020603050405020304" pitchFamily="18" charset="0"/>
                <a:cs typeface="Times New Roman" panose="02020603050405020304" pitchFamily="18" charset="0"/>
              </a:rPr>
              <a:t>: A Novel Lightweight CNN Model for Real-Time Video Fire–Smoke Detection</a:t>
            </a:r>
            <a:br>
              <a:rPr lang="en-US" sz="24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Authors: </a:t>
            </a:r>
            <a:r>
              <a:rPr lang="en-US" sz="2000" dirty="0" err="1">
                <a:latin typeface="Times New Roman" panose="02020603050405020304" pitchFamily="18" charset="0"/>
                <a:cs typeface="Times New Roman" panose="02020603050405020304" pitchFamily="18" charset="0"/>
              </a:rPr>
              <a:t>EdgeFireSmoke</a:t>
            </a:r>
            <a:r>
              <a:rPr lang="en-US" sz="2000" dirty="0">
                <a:latin typeface="Times New Roman" panose="02020603050405020304" pitchFamily="18" charset="0"/>
                <a:cs typeface="Times New Roman" panose="02020603050405020304" pitchFamily="18" charset="0"/>
              </a:rPr>
              <a:t>: A Novel Lightweight CNN Model for Real-Time Video Fire–Smoke Detection</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B67609-2845-E6E4-96C8-8B5E37CA0C88}"/>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The paper "</a:t>
            </a:r>
            <a:r>
              <a:rPr lang="en-US" sz="1800" dirty="0" err="1">
                <a:latin typeface="Times New Roman" panose="02020603050405020304" pitchFamily="18" charset="0"/>
                <a:cs typeface="Times New Roman" panose="02020603050405020304" pitchFamily="18" charset="0"/>
              </a:rPr>
              <a:t>EdgeFireSmoke</a:t>
            </a:r>
            <a:r>
              <a:rPr lang="en-US" sz="1800" dirty="0">
                <a:latin typeface="Times New Roman" panose="02020603050405020304" pitchFamily="18" charset="0"/>
                <a:cs typeface="Times New Roman" panose="02020603050405020304" pitchFamily="18" charset="0"/>
              </a:rPr>
              <a:t>: A Novel Lightweight CNN Model for Real-Time Video Fire-Smoke Detection" introduces a lightweight convolutional neural network (CNN) model aimed at real-time fire and smoke detection. The model can be integrated with UAV systems and CCTV cameras to monitor forest fires and provide real-time alerts. By using edge computing, the model processes images locally without needing cloud computation, reducing latency and resource consumption. </a:t>
            </a:r>
          </a:p>
          <a:p>
            <a:r>
              <a:rPr lang="en-US" sz="1800" b="1" dirty="0">
                <a:latin typeface="Times New Roman" panose="02020603050405020304" pitchFamily="18" charset="0"/>
                <a:cs typeface="Times New Roman" panose="02020603050405020304" pitchFamily="18" charset="0"/>
              </a:rPr>
              <a:t>Pros: </a:t>
            </a:r>
            <a:r>
              <a:rPr lang="en-US" sz="1800" dirty="0" err="1">
                <a:latin typeface="Times New Roman" panose="02020603050405020304" pitchFamily="18" charset="0"/>
                <a:cs typeface="Times New Roman" panose="02020603050405020304" pitchFamily="18" charset="0"/>
              </a:rPr>
              <a:t>EdgeFireSmoke</a:t>
            </a:r>
            <a:r>
              <a:rPr lang="en-US" sz="1800" dirty="0">
                <a:latin typeface="Times New Roman" panose="02020603050405020304" pitchFamily="18" charset="0"/>
                <a:cs typeface="Times New Roman" panose="02020603050405020304" pitchFamily="18" charset="0"/>
              </a:rPr>
              <a:t> processes images in about 30 milliseconds per image with high accuracy, making it suitable for real-time fire detection. The model uses minimal memory and computational power, enabling it to run on edge devices like UAVs with limited resources. It can be integrated with both UAV and CCTV systems, expanding its utility for outdoor fire surveillance.</a:t>
            </a:r>
          </a:p>
          <a:p>
            <a:r>
              <a:rPr lang="en-US" sz="1800" b="1" dirty="0">
                <a:latin typeface="Times New Roman" panose="02020603050405020304" pitchFamily="18" charset="0"/>
                <a:cs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The model relies on RGB cameras, restricting its usage to daytime when natural light is available. The absence of thermal imaging capabilities reduces its effectiveness in detecting fires at night or in conditions with poor visibility.</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AAA7637-0DCB-D7B6-8D5D-7BE24CCCE870}"/>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1E2F190F-1EBD-FD66-A04E-A15D9BC32AE2}"/>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CEE57A9C-8868-3C3D-223F-C64D92590E56}"/>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Tree>
    <p:extLst>
      <p:ext uri="{BB962C8B-B14F-4D97-AF65-F5344CB8AC3E}">
        <p14:creationId xmlns:p14="http://schemas.microsoft.com/office/powerpoint/2010/main" val="924848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5D5A4-DF50-626D-8C4D-F14D50B0AA5C}"/>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Integrating IoT and Machine Learning for Enhanced Forest Fire Detection and Temperature Monitoring </a:t>
            </a:r>
            <a:br>
              <a:rPr lang="en-US" sz="24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Authors: </a:t>
            </a:r>
            <a:r>
              <a:rPr lang="en-IN" sz="2000" dirty="0">
                <a:latin typeface="Times New Roman" panose="02020603050405020304" pitchFamily="18" charset="0"/>
                <a:cs typeface="Times New Roman" panose="02020603050405020304" pitchFamily="18" charset="0"/>
              </a:rPr>
              <a:t>M Varun ,K </a:t>
            </a:r>
            <a:r>
              <a:rPr lang="en-IN" sz="2000" dirty="0" err="1">
                <a:latin typeface="Times New Roman" panose="02020603050405020304" pitchFamily="18" charset="0"/>
                <a:cs typeface="Times New Roman" panose="02020603050405020304" pitchFamily="18" charset="0"/>
              </a:rPr>
              <a:t>Kesavraj</a:t>
            </a:r>
            <a:r>
              <a:rPr lang="en-IN" sz="2000" dirty="0">
                <a:latin typeface="Times New Roman" panose="02020603050405020304" pitchFamily="18" charset="0"/>
                <a:cs typeface="Times New Roman" panose="02020603050405020304" pitchFamily="18" charset="0"/>
              </a:rPr>
              <a:t>, S Suman, X Suman raj</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BBF14A-71B1-D8ED-643E-5843100DB3A3}"/>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The paper titled "Integrating IoT and Machine Learning for Enhanced Forest Fire Detection and Temperature Monitoring" presents a system that combines IoT devices and machine learning algorithms to address the growing threat of forest fires. The system is designed to detect early signs of forest fires and monitor temperature fluctuations in real-time, improving the speed and accuracy of fire detection. IoT sensors gather environmental data such as temperature, humidity, and smoke levels from remote areas, while machine learning algorithms analyze this data to identify potential fire patterns and anomalies. The system's architecture includes components like Raspberry Pi, flame sensors, and GSM/GPRS modules for efficient data processing and communication, even in low-bandwidth forest areas.</a:t>
            </a:r>
          </a:p>
          <a:p>
            <a:r>
              <a:rPr lang="en-US" sz="1800" b="1" dirty="0">
                <a:latin typeface="Times New Roman" panose="02020603050405020304" pitchFamily="18" charset="0"/>
                <a:cs typeface="Times New Roman" panose="02020603050405020304" pitchFamily="18" charset="0"/>
              </a:rPr>
              <a:t>Pros: </a:t>
            </a:r>
            <a:r>
              <a:rPr lang="en-US" sz="1800" dirty="0">
                <a:latin typeface="Times New Roman" panose="02020603050405020304" pitchFamily="18" charset="0"/>
                <a:cs typeface="Times New Roman" panose="02020603050405020304" pitchFamily="18" charset="0"/>
              </a:rPr>
              <a:t>The system improves early fire detection, allowing for quicker response times and minimizing damage. IoT devices provide continuous monitoring of environmental factors, offering timely data for fire prevention. The system is scalable and can be adapted for larger or more complex environments.</a:t>
            </a:r>
          </a:p>
          <a:p>
            <a:r>
              <a:rPr lang="en-US" sz="1800" b="1" dirty="0">
                <a:latin typeface="Times New Roman" panose="02020603050405020304" pitchFamily="18" charset="0"/>
                <a:cs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The system faces challenges related to data security and privacy. The reliance on 2G networks for communication may limit its effectiveness in regions with poor </a:t>
            </a:r>
            <a:r>
              <a:rPr lang="en-US" sz="1800" dirty="0" err="1">
                <a:latin typeface="Times New Roman" panose="02020603050405020304" pitchFamily="18" charset="0"/>
                <a:cs typeface="Times New Roman" panose="02020603050405020304" pitchFamily="18" charset="0"/>
              </a:rPr>
              <a:t>connectivity.Implementation</a:t>
            </a:r>
            <a:r>
              <a:rPr lang="en-US" sz="1800" dirty="0">
                <a:latin typeface="Times New Roman" panose="02020603050405020304" pitchFamily="18" charset="0"/>
                <a:cs typeface="Times New Roman" panose="02020603050405020304" pitchFamily="18" charset="0"/>
              </a:rPr>
              <a:t> could be expensive due to the need for multiple sensors and IoT devices.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95E7721-11A5-D23B-13D8-74C8733B14E4}"/>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C9699DE1-1F28-D4DD-124D-983D927D2FB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5FD9B9AA-E30B-CE52-63F0-AEF58E584F68}"/>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spTree>
    <p:extLst>
      <p:ext uri="{BB962C8B-B14F-4D97-AF65-F5344CB8AC3E}">
        <p14:creationId xmlns:p14="http://schemas.microsoft.com/office/powerpoint/2010/main" val="3551127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951E-1E53-4B75-6A59-A73009062A8B}"/>
              </a:ext>
            </a:extLst>
          </p:cNvPr>
          <p:cNvSpPr>
            <a:spLocks noGrp="1"/>
          </p:cNvSpPr>
          <p:nvPr>
            <p:ph type="title"/>
          </p:nvPr>
        </p:nvSpPr>
        <p:spPr/>
        <p:txBody>
          <a:bodyPr/>
          <a:lstStyle/>
          <a:p>
            <a:r>
              <a:rPr lang="en-US" sz="2400" b="1" dirty="0" err="1">
                <a:latin typeface="Times New Roman" panose="02020603050405020304" pitchFamily="18" charset="0"/>
                <a:cs typeface="Times New Roman" panose="02020603050405020304" pitchFamily="18" charset="0"/>
              </a:rPr>
              <a:t>MMFNet</a:t>
            </a:r>
            <a:r>
              <a:rPr lang="en-US" sz="2400" b="1" dirty="0">
                <a:latin typeface="Times New Roman" panose="02020603050405020304" pitchFamily="18" charset="0"/>
                <a:cs typeface="Times New Roman" panose="02020603050405020304" pitchFamily="18" charset="0"/>
              </a:rPr>
              <a:t>: Forest Fire Smoke Detection Using Multiscale Convergence Coordinated Pyramid Network With Mixed Attention and Fast-Robust NMS</a:t>
            </a:r>
            <a:br>
              <a:rPr lang="en-US" sz="24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Authors:</a:t>
            </a:r>
            <a:r>
              <a:rPr lang="en-IN" sz="2000" dirty="0" err="1">
                <a:latin typeface="Times New Roman" panose="02020603050405020304" pitchFamily="18" charset="0"/>
                <a:cs typeface="Times New Roman" panose="02020603050405020304" pitchFamily="18" charset="0"/>
              </a:rPr>
              <a:t>Liangji</a:t>
            </a:r>
            <a:r>
              <a:rPr lang="en-IN" sz="2000" dirty="0">
                <a:latin typeface="Times New Roman" panose="02020603050405020304" pitchFamily="18" charset="0"/>
                <a:cs typeface="Times New Roman" panose="02020603050405020304" pitchFamily="18" charset="0"/>
              </a:rPr>
              <a:t> Zhang, Chao Lu, </a:t>
            </a:r>
            <a:r>
              <a:rPr lang="en-IN" sz="2000" dirty="0" err="1">
                <a:latin typeface="Times New Roman" panose="02020603050405020304" pitchFamily="18" charset="0"/>
                <a:cs typeface="Times New Roman" panose="02020603050405020304" pitchFamily="18" charset="0"/>
              </a:rPr>
              <a:t>Haiwen</a:t>
            </a:r>
            <a:r>
              <a:rPr lang="en-IN" sz="2000" dirty="0">
                <a:latin typeface="Times New Roman" panose="02020603050405020304" pitchFamily="18" charset="0"/>
                <a:cs typeface="Times New Roman" panose="02020603050405020304" pitchFamily="18" charset="0"/>
              </a:rPr>
              <a:t> Xu, </a:t>
            </a:r>
            <a:r>
              <a:rPr lang="en-IN" sz="2000" dirty="0" err="1">
                <a:latin typeface="Times New Roman" panose="02020603050405020304" pitchFamily="18" charset="0"/>
                <a:cs typeface="Times New Roman" panose="02020603050405020304" pitchFamily="18" charset="0"/>
              </a:rPr>
              <a:t>Aibin</a:t>
            </a:r>
            <a:r>
              <a:rPr lang="en-IN" sz="2000" dirty="0">
                <a:latin typeface="Times New Roman" panose="02020603050405020304" pitchFamily="18" charset="0"/>
                <a:cs typeface="Times New Roman" panose="02020603050405020304" pitchFamily="18" charset="0"/>
              </a:rPr>
              <a:t> Chen, </a:t>
            </a:r>
            <a:r>
              <a:rPr lang="en-IN" sz="2000" dirty="0" err="1">
                <a:latin typeface="Times New Roman" panose="02020603050405020304" pitchFamily="18" charset="0"/>
                <a:cs typeface="Times New Roman" panose="02020603050405020304" pitchFamily="18" charset="0"/>
              </a:rPr>
              <a:t>Liujun</a:t>
            </a:r>
            <a:r>
              <a:rPr lang="en-IN" sz="2000" dirty="0">
                <a:latin typeface="Times New Roman" panose="02020603050405020304" pitchFamily="18" charset="0"/>
                <a:cs typeface="Times New Roman" panose="02020603050405020304" pitchFamily="18" charset="0"/>
              </a:rPr>
              <a:t> Li, Member, IEEE, and </a:t>
            </a:r>
            <a:r>
              <a:rPr lang="en-IN" sz="2000" dirty="0" err="1">
                <a:latin typeface="Times New Roman" panose="02020603050405020304" pitchFamily="18" charset="0"/>
                <a:cs typeface="Times New Roman" panose="02020603050405020304" pitchFamily="18" charset="0"/>
              </a:rPr>
              <a:t>Guoxiong</a:t>
            </a:r>
            <a:r>
              <a:rPr lang="en-IN" sz="2000" dirty="0">
                <a:latin typeface="Times New Roman" panose="02020603050405020304" pitchFamily="18" charset="0"/>
                <a:cs typeface="Times New Roman" panose="02020603050405020304" pitchFamily="18" charset="0"/>
              </a:rPr>
              <a:t> Zhou</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C929DC-0206-E4B0-4D45-214C2DE9C87D}"/>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The paper "</a:t>
            </a:r>
            <a:r>
              <a:rPr lang="en-US" sz="1800" dirty="0" err="1">
                <a:latin typeface="Times New Roman" panose="02020603050405020304" pitchFamily="18" charset="0"/>
                <a:cs typeface="Times New Roman" panose="02020603050405020304" pitchFamily="18" charset="0"/>
              </a:rPr>
              <a:t>MMFNet</a:t>
            </a:r>
            <a:r>
              <a:rPr lang="en-US" sz="1800" dirty="0">
                <a:latin typeface="Times New Roman" panose="02020603050405020304" pitchFamily="18" charset="0"/>
                <a:cs typeface="Times New Roman" panose="02020603050405020304" pitchFamily="18" charset="0"/>
              </a:rPr>
              <a:t>: Forest Fire Smoke Detection Using Multiscale Convergence Coordinated Pyramid Network With Mixed Attention and Fast-Robust NMS" introduces a new method for the fast and accurate detection of forest fire smoke using deep learning. The key innovation is the Multiscale Convergence Coordinated Pyramid Network (MCCPN), which improves detection accuracy for smoke of different sizes and concentrations. A mixed attention module enhances the network's ability to focus on smoke features, while a Fast-Robust Non-Maximum Suppression (NMS) technique accelerates the bounding box generation for faster predictions. </a:t>
            </a:r>
          </a:p>
          <a:p>
            <a:r>
              <a:rPr lang="en-US" sz="1800" b="1" dirty="0">
                <a:latin typeface="Times New Roman" panose="02020603050405020304" pitchFamily="18" charset="0"/>
                <a:cs typeface="Times New Roman" panose="02020603050405020304" pitchFamily="18" charset="0"/>
              </a:rPr>
              <a:t>Pros: </a:t>
            </a:r>
            <a:r>
              <a:rPr lang="en-US" sz="1800" dirty="0">
                <a:latin typeface="Times New Roman" panose="02020603050405020304" pitchFamily="18" charset="0"/>
                <a:cs typeface="Times New Roman" panose="02020603050405020304" pitchFamily="18" charset="0"/>
              </a:rPr>
              <a:t>The Fast-Robust NMS ensures rapid detection, achieving 154 FPS, suitable for real-time applications. The mixed attention and MCCPN modules increase the detection rate, especially for small or low-concentration smoke targets. The IoT-based system can be implemented across various environments, making it practical for large-scale deployments.</a:t>
            </a:r>
          </a:p>
          <a:p>
            <a:r>
              <a:rPr lang="en-US" sz="1800" b="1" dirty="0">
                <a:latin typeface="Times New Roman" panose="02020603050405020304" pitchFamily="18" charset="0"/>
                <a:cs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The model is more computationally intensive due to its sophisticated feature extraction mechanisms. Sunlight and mist can cause misidentifications, affecting the system’s accuracy in diverse conditions. The model's size and complexity may require more advanced hardware for real-time performance.</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CF487E8-D7A5-B09E-32F9-CAAA71D724EF}"/>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8458EF07-E6F9-1343-FEF0-99EA9785E1FA}"/>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1A2E5E63-D0ED-3324-36B9-38A688B0E72C}"/>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dirty="0"/>
          </a:p>
        </p:txBody>
      </p:sp>
    </p:spTree>
    <p:extLst>
      <p:ext uri="{BB962C8B-B14F-4D97-AF65-F5344CB8AC3E}">
        <p14:creationId xmlns:p14="http://schemas.microsoft.com/office/powerpoint/2010/main" val="3153501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0F93-5B34-CD3B-F1DF-9ACEAF654ED3}"/>
              </a:ext>
            </a:extLst>
          </p:cNvPr>
          <p:cNvSpPr>
            <a:spLocks noGrp="1"/>
          </p:cNvSpPr>
          <p:nvPr>
            <p:ph type="title"/>
          </p:nvPr>
        </p:nvSpPr>
        <p:spPr/>
        <p:txBody>
          <a:bodyPr/>
          <a:lstStyle/>
          <a:p>
            <a:r>
              <a:rPr lang="en-US" sz="2200" b="1" dirty="0">
                <a:latin typeface="Times New Roman" panose="02020603050405020304" pitchFamily="18" charset="0"/>
                <a:cs typeface="Times New Roman" panose="02020603050405020304" pitchFamily="18" charset="0"/>
              </a:rPr>
              <a:t>Smoke Recognition in Satellite Imagery via an Attention Pyramid Network With Bidirectional Multilevel Multigranularity Feature Aggregation and Gated Fusion</a:t>
            </a:r>
            <a:br>
              <a:rPr lang="en-US" sz="22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Authors:</a:t>
            </a:r>
            <a:r>
              <a:rPr lang="en-IN" sz="2000" dirty="0" err="1">
                <a:latin typeface="Times New Roman" panose="02020603050405020304" pitchFamily="18" charset="0"/>
                <a:cs typeface="Times New Roman" panose="02020603050405020304" pitchFamily="18" charset="0"/>
              </a:rPr>
              <a:t>Huanjie</a:t>
            </a:r>
            <a:r>
              <a:rPr lang="en-IN" sz="2000" dirty="0">
                <a:latin typeface="Times New Roman" panose="02020603050405020304" pitchFamily="18" charset="0"/>
                <a:cs typeface="Times New Roman" panose="02020603050405020304" pitchFamily="18" charset="0"/>
              </a:rPr>
              <a:t> Tao</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357DFB-FB11-E17D-245E-8DA85F82D5F9}"/>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The paper "Smoke Recognition in Satellite Imagery via an Attention Pyramid Network With Bidirectional Multilevel Multigranularity Feature Aggregation and Gated Fusion" focuses on improving smoke detection in satellite imagery using a novel deep learning approach. The authors propose an attention pyramid network with bidirectional multilevel feature aggregation and gated fusion to address challenges like false alarms caused by smoke-like phenomena (e.g., haze, clouds) and missed detections due to smoke diversity. The key features of the model include an attention-guided feature pyramid for multiscale smoke detection, a bidirectional aggregation module that fuses low-level and high-level features, and a gated fusion mechanism to minimize feature interference. The model demonstrated superior performance over existing methods in detecting smoke from satellite images.</a:t>
            </a:r>
          </a:p>
          <a:p>
            <a:r>
              <a:rPr lang="en-US" sz="1800" b="1" dirty="0">
                <a:latin typeface="Times New Roman" panose="02020603050405020304" pitchFamily="18" charset="0"/>
                <a:cs typeface="Times New Roman" panose="02020603050405020304" pitchFamily="18" charset="0"/>
              </a:rPr>
              <a:t> Pros: </a:t>
            </a:r>
            <a:r>
              <a:rPr lang="en-US" sz="1800" dirty="0">
                <a:latin typeface="Times New Roman" panose="02020603050405020304" pitchFamily="18" charset="0"/>
                <a:cs typeface="Times New Roman" panose="02020603050405020304" pitchFamily="18" charset="0"/>
              </a:rPr>
              <a:t>The attention-guided pyramid and gated fusion modules help in reducing false alarms and detecting small-scale smoke. The model effectively balances fine-grained and coarse smoke detection, improving performance in complex environments.</a:t>
            </a:r>
          </a:p>
          <a:p>
            <a:r>
              <a:rPr lang="en-US" sz="1800" b="1" dirty="0">
                <a:latin typeface="Times New Roman" panose="02020603050405020304" pitchFamily="18" charset="0"/>
                <a:cs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The complex architecture, including multilevel feature aggregation, requires significant computational resources. Despite the improvements, detecting very small or faint smoke particles remains challenging. The model might be over-optimized for specific datasets, limiting generalization to other satellite data sources.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A489A5C-9B0D-FBD9-276C-E1AE8C8C61C4}"/>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23F95385-25E1-0CB1-9865-6ED6185E872E}"/>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57F9B9FB-ABB2-6916-1909-1C7E00E3BEE1}"/>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a:p>
        </p:txBody>
      </p:sp>
    </p:spTree>
    <p:extLst>
      <p:ext uri="{BB962C8B-B14F-4D97-AF65-F5344CB8AC3E}">
        <p14:creationId xmlns:p14="http://schemas.microsoft.com/office/powerpoint/2010/main" val="4078083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BD5D-7CDB-EA87-7DE7-52B05451A7C4}"/>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An IOT Based Forest Fire Detection Using Raspberry Pi</a:t>
            </a:r>
            <a:br>
              <a:rPr lang="en-US" sz="24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Authors: </a:t>
            </a:r>
            <a:r>
              <a:rPr lang="en-IN" sz="2000" dirty="0" err="1">
                <a:latin typeface="Times New Roman" panose="02020603050405020304" pitchFamily="18" charset="0"/>
                <a:cs typeface="Times New Roman" panose="02020603050405020304" pitchFamily="18" charset="0"/>
              </a:rPr>
              <a:t>Pamarthi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Kanakaraja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Kotapati</a:t>
            </a:r>
            <a:r>
              <a:rPr lang="en-IN" sz="2000" dirty="0">
                <a:latin typeface="Times New Roman" panose="02020603050405020304" pitchFamily="18" charset="0"/>
                <a:cs typeface="Times New Roman" panose="02020603050405020304" pitchFamily="18" charset="0"/>
              </a:rPr>
              <a:t> Vaishnavi, </a:t>
            </a:r>
            <a:r>
              <a:rPr lang="en-IN" sz="2000" dirty="0" err="1">
                <a:latin typeface="Times New Roman" panose="02020603050405020304" pitchFamily="18" charset="0"/>
                <a:cs typeface="Times New Roman" panose="02020603050405020304" pitchFamily="18" charset="0"/>
              </a:rPr>
              <a:t>Konathala</a:t>
            </a:r>
            <a:r>
              <a:rPr lang="en-IN" sz="2000" dirty="0">
                <a:latin typeface="Times New Roman" panose="02020603050405020304" pitchFamily="18" charset="0"/>
                <a:cs typeface="Times New Roman" panose="02020603050405020304" pitchFamily="18" charset="0"/>
              </a:rPr>
              <a:t> Pradeep, Pathan Imran Khan</a:t>
            </a:r>
          </a:p>
        </p:txBody>
      </p:sp>
      <p:sp>
        <p:nvSpPr>
          <p:cNvPr id="3" name="Content Placeholder 2">
            <a:extLst>
              <a:ext uri="{FF2B5EF4-FFF2-40B4-BE49-F238E27FC236}">
                <a16:creationId xmlns:a16="http://schemas.microsoft.com/office/drawing/2014/main" id="{E27A9871-A606-FB58-0491-17715E130C2D}"/>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The paper "An IoT-Based Forest Fire Detection Using Raspberry Pi" outlines a system developed for the early detection and prevention of forest fires using IoT technology. The system utilizes a Raspberry Pi 4 as the central control unit, along with gas/smoke sensors (MQ2), temperature sensors (LM35), and a 360-degree rotating camera for continuous monitoring. The data collected from these sensors are transmitted to the cloud for real-time analysis. In case of fire detection, alerts are sent to monitoring stations, providing GPS-based location data. The system also includes a water motor to extinguish small fires and a buzzer to warn nearby wildlife and humans. Solar power ensures the system's independence in remote forest areas.</a:t>
            </a:r>
          </a:p>
          <a:p>
            <a:r>
              <a:rPr lang="en-US" sz="1800" b="1" dirty="0">
                <a:latin typeface="Times New Roman" panose="02020603050405020304" pitchFamily="18" charset="0"/>
                <a:cs typeface="Times New Roman" panose="02020603050405020304" pitchFamily="18" charset="0"/>
              </a:rPr>
              <a:t>Pros: </a:t>
            </a:r>
            <a:r>
              <a:rPr lang="en-US" sz="1800" dirty="0">
                <a:latin typeface="Times New Roman" panose="02020603050405020304" pitchFamily="18" charset="0"/>
                <a:cs typeface="Times New Roman" panose="02020603050405020304" pitchFamily="18" charset="0"/>
              </a:rPr>
              <a:t>The system provides continuous environmental monitoring and timely alerts for quick responses. Powered by solar energy, it is suitable for remote, off-grid locations. Apart from detecting fires, it warns nearby wildlife and people, and attempts to control small fires with an automated water motor.</a:t>
            </a: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The water motor can only handle small fires, limiting the system's ability to manage larger blazes. Low internet coverage in some forest areas might limit the effectiveness of real-time monitoring and alerts. Basic sensors might not be sufficient for detecting other fire indicators like acoustic signals, reducing system accuracy.</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726F96E-67B3-9F46-2E25-95865FE54D92}"/>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C7149639-EEA8-586B-5C79-5EDB2287E686}"/>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8AA6B99F-1791-EEE9-27C9-556AEA7E876E}"/>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spTree>
    <p:extLst>
      <p:ext uri="{BB962C8B-B14F-4D97-AF65-F5344CB8AC3E}">
        <p14:creationId xmlns:p14="http://schemas.microsoft.com/office/powerpoint/2010/main" val="1561190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D1578-5154-5915-E418-0D8DF0C118C5}"/>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Forest Fire Detection System Using IoT and Artificial Neural Network</a:t>
            </a:r>
            <a:br>
              <a:rPr lang="en-US" sz="24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Authors: </a:t>
            </a:r>
            <a:r>
              <a:rPr lang="en-IN" sz="2000" dirty="0">
                <a:latin typeface="Times New Roman" panose="02020603050405020304" pitchFamily="18" charset="0"/>
                <a:cs typeface="Times New Roman" panose="02020603050405020304" pitchFamily="18" charset="0"/>
              </a:rPr>
              <a:t>Vinay Dubey, Prashant Kumar, Naveen Chauhan</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405E2E-CDE3-B932-A2E5-79D5C2003DF3}"/>
              </a:ext>
            </a:extLst>
          </p:cNvPr>
          <p:cNvSpPr>
            <a:spLocks noGrp="1"/>
          </p:cNvSpPr>
          <p:nvPr>
            <p:ph idx="1"/>
          </p:nvPr>
        </p:nvSpPr>
        <p:spPr/>
        <p:txBody>
          <a:bodyPr/>
          <a:lstStyle/>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paper introduces an IoT-based system for forest fire detection using Artificial Neural Networks (ANN) for accurate fire prediction. The system employs Raspberry Pi 3 and various sensors, such as MQ-X gas sensors, DHT22 temperature and humidity sensor, and IR flame sensor, to collect environmental data. A feed-forward neural network analyzes this data to predict fire risks and sends alerts via GSM, offering real-time monitoring and rapid response.</a:t>
            </a:r>
          </a:p>
          <a:p>
            <a:r>
              <a:rPr lang="en-US" sz="1800" b="1" dirty="0">
                <a:latin typeface="Times New Roman" panose="02020603050405020304" pitchFamily="18" charset="0"/>
                <a:cs typeface="Times New Roman" panose="02020603050405020304" pitchFamily="18" charset="0"/>
              </a:rPr>
              <a:t>Pros: </a:t>
            </a:r>
            <a:r>
              <a:rPr lang="en-US" sz="1800" dirty="0">
                <a:latin typeface="Times New Roman" panose="02020603050405020304" pitchFamily="18" charset="0"/>
                <a:cs typeface="Times New Roman" panose="02020603050405020304" pitchFamily="18" charset="0"/>
              </a:rPr>
              <a:t>Sensors provide continuous environmental data, ensuring timely fire risk assessment and early warnings. With GSM module integration, authorities receive fire alerts with precise location details, enabling quick responses.</a:t>
            </a:r>
          </a:p>
          <a:p>
            <a:r>
              <a:rPr lang="en-US" sz="1800" b="1" dirty="0">
                <a:latin typeface="Times New Roman" panose="02020603050405020304" pitchFamily="18" charset="0"/>
                <a:cs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The system's performance depends heavily on the quality and quantity of training data, which may limit its initial effectiveness. Using local sensors may restrict detection to areas where hardware is deployed, unlike satellite systems that cover larger regions. In areas with poor GSM coverage, delivering timely alerts may be hindered, affecting the system's overall efficiency.</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4C0C9F4-CB69-47A2-A84D-652CEE9BDA2E}"/>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701A0BBC-A5E1-774D-3537-DC166B9546E8}"/>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D4DE672-C85E-C250-8A23-425900965136}"/>
              </a:ext>
            </a:extLst>
          </p:cNvPr>
          <p:cNvSpPr>
            <a:spLocks noGrp="1"/>
          </p:cNvSpPr>
          <p:nvPr>
            <p:ph type="sldNum" sz="quarter" idx="12"/>
          </p:nvPr>
        </p:nvSpPr>
        <p:spPr/>
        <p:txBody>
          <a:bodyPr/>
          <a:lstStyle/>
          <a:p>
            <a:pPr>
              <a:defRPr/>
            </a:pPr>
            <a:fld id="{BDC2143B-610F-499C-A392-DFFBE135A7B2}" type="slidenum">
              <a:rPr lang="en-US" altLang="en-US" smtClean="0"/>
              <a:pPr>
                <a:defRPr/>
              </a:pPr>
              <a:t>16</a:t>
            </a:fld>
            <a:endParaRPr lang="en-US" altLang="en-US"/>
          </a:p>
        </p:txBody>
      </p:sp>
    </p:spTree>
    <p:extLst>
      <p:ext uri="{BB962C8B-B14F-4D97-AF65-F5344CB8AC3E}">
        <p14:creationId xmlns:p14="http://schemas.microsoft.com/office/powerpoint/2010/main" val="119685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BC9C-A3DE-3E77-017C-AE91CBF48C0A}"/>
              </a:ext>
            </a:extLst>
          </p:cNvPr>
          <p:cNvSpPr>
            <a:spLocks noGrp="1"/>
          </p:cNvSpPr>
          <p:nvPr>
            <p:ph type="title"/>
          </p:nvPr>
        </p:nvSpPr>
        <p:spPr/>
        <p:txBody>
          <a:bodyPr/>
          <a:lstStyle/>
          <a:p>
            <a:r>
              <a:rPr lang="en-US" sz="2400" b="1" dirty="0">
                <a:effectLst/>
                <a:latin typeface="Times New Roman" panose="02020603050405020304" pitchFamily="18" charset="0"/>
                <a:cs typeface="Times New Roman" panose="02020603050405020304" pitchFamily="18" charset="0"/>
              </a:rPr>
              <a:t>Forest Fire Detection System using LoRa Technology</a:t>
            </a:r>
            <a:br>
              <a:rPr lang="en-US" sz="1050" b="1" dirty="0">
                <a:effectLst/>
              </a:rPr>
            </a:br>
            <a:r>
              <a:rPr lang="en-IN" sz="2000" dirty="0">
                <a:latin typeface="Times New Roman" panose="02020603050405020304" pitchFamily="18" charset="0"/>
                <a:cs typeface="Times New Roman" panose="02020603050405020304" pitchFamily="18" charset="0"/>
              </a:rPr>
              <a:t>Authors: </a:t>
            </a:r>
            <a:r>
              <a:rPr lang="it-IT" sz="2000" dirty="0">
                <a:latin typeface="Times New Roman" panose="02020603050405020304" pitchFamily="18" charset="0"/>
                <a:cs typeface="Times New Roman" panose="02020603050405020304" pitchFamily="18" charset="0"/>
              </a:rPr>
              <a:t>Nicoleta Cristina GAITAN1 , Paula HOJBOTA</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EE2D5C-B3C7-1399-0E0F-D66ECF3EB443}"/>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The paper "Forest Fire Detection System using LoRa Technology" presents an IoT-based forest fire detection system utilizing LoRa (Long Range) technology. This system is designed for large-scale, real-time fire detection across vast geographical regions by leveraging the </a:t>
            </a:r>
            <a:r>
              <a:rPr lang="en-US" sz="1800" dirty="0" err="1">
                <a:latin typeface="Times New Roman" panose="02020603050405020304" pitchFamily="18" charset="0"/>
                <a:cs typeface="Times New Roman" panose="02020603050405020304" pitchFamily="18" charset="0"/>
              </a:rPr>
              <a:t>LoRaWAN</a:t>
            </a:r>
            <a:r>
              <a:rPr lang="en-US" sz="1800" dirty="0">
                <a:latin typeface="Times New Roman" panose="02020603050405020304" pitchFamily="18" charset="0"/>
                <a:cs typeface="Times New Roman" panose="02020603050405020304" pitchFamily="18" charset="0"/>
              </a:rPr>
              <a:t> protocol for low-power, long-distance wireless communication. It includes sensors such as the DHT11 temperature sensor and flame detectors, integrated with a LoPy4 development board and Arduino Mega 2560 module. The system continuously monitors environmental parameters and transmits data via LoRa technology when a fire is detected, ensuring rapid, remote fire detection. </a:t>
            </a:r>
          </a:p>
          <a:p>
            <a:r>
              <a:rPr lang="en-US" sz="1800" b="1" dirty="0">
                <a:latin typeface="Times New Roman" panose="02020603050405020304" pitchFamily="18" charset="0"/>
                <a:cs typeface="Times New Roman" panose="02020603050405020304" pitchFamily="18" charset="0"/>
              </a:rPr>
              <a:t>Pros: </a:t>
            </a:r>
            <a:r>
              <a:rPr lang="en-US" sz="1800" dirty="0">
                <a:latin typeface="Times New Roman" panose="02020603050405020304" pitchFamily="18" charset="0"/>
                <a:cs typeface="Times New Roman" panose="02020603050405020304" pitchFamily="18" charset="0"/>
              </a:rPr>
              <a:t>LoRa allows data transmission up to 20 kilometers in rural areas, making it ideal for covering large forest regions. LoRa's energy efficiency supports remote deployment in off-grid areas with limited power resources. Compared to GSM or satellite communication, LoRa is more affordable for long-term monitoring of forests.</a:t>
            </a: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LoRa supports low-data-rate transmission, limiting the complexity and amount of data that can be transmitted. Signal range and quality may be affected by environmental factors like dense foliage or terrain. The current system lacks camera integration, making it difficult to visually verify the detection.</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97ED7CC-202B-38DC-FD54-BC416E68E17F}"/>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B4DCE5E7-4CFE-7BB4-8011-A7EBD11DEE4D}"/>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73FE56E4-FA5E-1154-D34B-FE1462CFB69D}"/>
              </a:ext>
            </a:extLst>
          </p:cNvPr>
          <p:cNvSpPr>
            <a:spLocks noGrp="1"/>
          </p:cNvSpPr>
          <p:nvPr>
            <p:ph type="sldNum" sz="quarter" idx="12"/>
          </p:nvPr>
        </p:nvSpPr>
        <p:spPr/>
        <p:txBody>
          <a:bodyPr/>
          <a:lstStyle/>
          <a:p>
            <a:pPr>
              <a:defRPr/>
            </a:pPr>
            <a:fld id="{BDC2143B-610F-499C-A392-DFFBE135A7B2}" type="slidenum">
              <a:rPr lang="en-US" altLang="en-US" smtClean="0"/>
              <a:pPr>
                <a:defRPr/>
              </a:pPr>
              <a:t>17</a:t>
            </a:fld>
            <a:endParaRPr lang="en-US" altLang="en-US"/>
          </a:p>
        </p:txBody>
      </p:sp>
    </p:spTree>
    <p:extLst>
      <p:ext uri="{BB962C8B-B14F-4D97-AF65-F5344CB8AC3E}">
        <p14:creationId xmlns:p14="http://schemas.microsoft.com/office/powerpoint/2010/main" val="1204569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D9F3-4494-DCAD-B082-6FFA4564D278}"/>
              </a:ext>
            </a:extLst>
          </p:cNvPr>
          <p:cNvSpPr>
            <a:spLocks noGrp="1"/>
          </p:cNvSpPr>
          <p:nvPr>
            <p:ph type="title"/>
          </p:nvPr>
        </p:nvSpPr>
        <p:spPr/>
        <p:txBody>
          <a:bodyPr/>
          <a:lstStyle/>
          <a:p>
            <a:r>
              <a:rPr lang="en-US" sz="2400" b="1" dirty="0">
                <a:effectLst/>
                <a:latin typeface="Times New Roman" panose="02020603050405020304" pitchFamily="18" charset="0"/>
                <a:cs typeface="Times New Roman" panose="02020603050405020304" pitchFamily="18" charset="0"/>
              </a:rPr>
              <a:t>IoT Enabled Forest Fire Detection and Early Warning System</a:t>
            </a:r>
            <a:br>
              <a:rPr lang="en-US" sz="2400" b="1" dirty="0">
                <a:effectLst/>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Authors: </a:t>
            </a:r>
            <a:r>
              <a:rPr lang="en-IN" sz="2000" dirty="0" err="1">
                <a:latin typeface="Times New Roman" panose="02020603050405020304" pitchFamily="18" charset="0"/>
                <a:cs typeface="Times New Roman" panose="02020603050405020304" pitchFamily="18" charset="0"/>
              </a:rPr>
              <a:t>A.Divya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T.Kavithanjali</a:t>
            </a:r>
            <a:r>
              <a:rPr lang="en-IN" sz="2000" dirty="0">
                <a:latin typeface="Times New Roman" panose="02020603050405020304" pitchFamily="18" charset="0"/>
                <a:cs typeface="Times New Roman" panose="02020603050405020304" pitchFamily="18" charset="0"/>
              </a:rPr>
              <a:t> and P. Dharshini</a:t>
            </a:r>
          </a:p>
        </p:txBody>
      </p:sp>
      <p:sp>
        <p:nvSpPr>
          <p:cNvPr id="3" name="Content Placeholder 2">
            <a:extLst>
              <a:ext uri="{FF2B5EF4-FFF2-40B4-BE49-F238E27FC236}">
                <a16:creationId xmlns:a16="http://schemas.microsoft.com/office/drawing/2014/main" id="{4A9F0606-59DE-11E5-90D2-881B1668EA6B}"/>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This paper proposes an IoT-based forest fire detection and early warning system that uses wireless sensor networks (WSNs) to monitor environmental changes in real-time. The system integrates temperature and smoke sensors, which transmit data to a microcontroller. The information is then sent to a ground station via a small satellite, allowing for rapid fire detection and early warnings. The goal is to improve response times and reduce potential damages caused by forest fires. The paper highlights the advantages of IoT technologies in reducing costs and improving real-time monitoring compared to traditional wired systems.</a:t>
            </a:r>
          </a:p>
          <a:p>
            <a:r>
              <a:rPr lang="en-US" sz="1800" b="1" dirty="0">
                <a:latin typeface="Times New Roman" panose="02020603050405020304" pitchFamily="18" charset="0"/>
                <a:cs typeface="Times New Roman" panose="02020603050405020304" pitchFamily="18" charset="0"/>
              </a:rPr>
              <a:t>Pros: </a:t>
            </a:r>
            <a:r>
              <a:rPr lang="en-US" sz="1800" dirty="0">
                <a:latin typeface="Times New Roman" panose="02020603050405020304" pitchFamily="18" charset="0"/>
                <a:cs typeface="Times New Roman" panose="02020603050405020304" pitchFamily="18" charset="0"/>
              </a:rPr>
              <a:t>The system enables immediate detection of fire indicators, improving response times to potential fire outbreaks. The use of wireless sensors reduces installation and maintenance costs compared to traditional wired systems. The system requires minimal human intervention, operating independently to monitor environmental conditions.</a:t>
            </a:r>
          </a:p>
          <a:p>
            <a:r>
              <a:rPr lang="en-US" sz="1800" b="1" dirty="0">
                <a:latin typeface="Times New Roman" panose="02020603050405020304" pitchFamily="18" charset="0"/>
                <a:cs typeface="Times New Roman" panose="02020603050405020304" pitchFamily="18" charset="0"/>
              </a:rPr>
              <a:t>Cons:</a:t>
            </a:r>
            <a:r>
              <a:rPr lang="en-US" sz="1800" dirty="0">
                <a:latin typeface="Times New Roman" panose="02020603050405020304" pitchFamily="18" charset="0"/>
                <a:cs typeface="Times New Roman" panose="02020603050405020304" pitchFamily="18" charset="0"/>
              </a:rPr>
              <a:t> The flame detectors have a short range of 80 cm, which may limit their effectiveness in large forest areas. The sensors and communication systems rely on stable power sources, which may be a challenge in remote areas. Potential delays in data transmission via satellite could affect the speed of real-time alerts.</a:t>
            </a: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8999B3E-98BE-B0F5-4A47-D439053CF69C}"/>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3DA9DF94-D117-8FD9-135E-D67A4F515D96}"/>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07188A6-D1F5-CCBD-A08D-16DC12598E40}"/>
              </a:ext>
            </a:extLst>
          </p:cNvPr>
          <p:cNvSpPr>
            <a:spLocks noGrp="1"/>
          </p:cNvSpPr>
          <p:nvPr>
            <p:ph type="sldNum" sz="quarter" idx="12"/>
          </p:nvPr>
        </p:nvSpPr>
        <p:spPr/>
        <p:txBody>
          <a:bodyPr/>
          <a:lstStyle/>
          <a:p>
            <a:pPr>
              <a:defRPr/>
            </a:pPr>
            <a:fld id="{BDC2143B-610F-499C-A392-DFFBE135A7B2}" type="slidenum">
              <a:rPr lang="en-US" altLang="en-US" smtClean="0"/>
              <a:pPr>
                <a:defRPr/>
              </a:pPr>
              <a:t>18</a:t>
            </a:fld>
            <a:endParaRPr lang="en-US" altLang="en-US"/>
          </a:p>
        </p:txBody>
      </p:sp>
    </p:spTree>
    <p:extLst>
      <p:ext uri="{BB962C8B-B14F-4D97-AF65-F5344CB8AC3E}">
        <p14:creationId xmlns:p14="http://schemas.microsoft.com/office/powerpoint/2010/main" val="2619518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9913-D89E-0769-0DBC-C7FDFD9B228F}"/>
              </a:ext>
            </a:extLst>
          </p:cNvPr>
          <p:cNvSpPr>
            <a:spLocks noGrp="1"/>
          </p:cNvSpPr>
          <p:nvPr>
            <p:ph type="title"/>
          </p:nvPr>
        </p:nvSpPr>
        <p:spPr/>
        <p:txBody>
          <a:bodyPr/>
          <a:lstStyle/>
          <a:p>
            <a:r>
              <a:rPr lang="en-US" sz="2400" b="1" dirty="0">
                <a:effectLst/>
                <a:latin typeface="Times New Roman" panose="02020603050405020304" pitchFamily="18" charset="0"/>
                <a:cs typeface="Times New Roman" panose="02020603050405020304" pitchFamily="18" charset="0"/>
              </a:rPr>
              <a:t>A Design and Development of the Smart Forest Alert Monitoring System Using IoT</a:t>
            </a:r>
            <a:br>
              <a:rPr lang="en-US" sz="2400" b="1" dirty="0">
                <a:effectLst/>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Authors: </a:t>
            </a:r>
            <a:r>
              <a:rPr lang="en-IN" sz="2000" dirty="0" err="1">
                <a:latin typeface="Times New Roman" panose="02020603050405020304" pitchFamily="18" charset="0"/>
                <a:cs typeface="Times New Roman" panose="02020603050405020304" pitchFamily="18" charset="0"/>
              </a:rPr>
              <a:t>Murugaperumal</a:t>
            </a:r>
            <a:r>
              <a:rPr lang="en-IN" sz="2000" dirty="0">
                <a:latin typeface="Times New Roman" panose="02020603050405020304" pitchFamily="18" charset="0"/>
                <a:cs typeface="Times New Roman" panose="02020603050405020304" pitchFamily="18" charset="0"/>
              </a:rPr>
              <a:t> Krishnamoorthy , 1 Md. Asif,1 </a:t>
            </a:r>
            <a:r>
              <a:rPr lang="en-IN" sz="2000" dirty="0" err="1">
                <a:latin typeface="Times New Roman" panose="02020603050405020304" pitchFamily="18" charset="0"/>
                <a:cs typeface="Times New Roman" panose="02020603050405020304" pitchFamily="18" charset="0"/>
              </a:rPr>
              <a:t>Polamarasetty</a:t>
            </a:r>
            <a:r>
              <a:rPr lang="en-IN" sz="2000" dirty="0">
                <a:latin typeface="Times New Roman" panose="02020603050405020304" pitchFamily="18" charset="0"/>
                <a:cs typeface="Times New Roman" panose="02020603050405020304" pitchFamily="18" charset="0"/>
              </a:rPr>
              <a:t> P. Kumar,2 Ramakrishna S. S. </a:t>
            </a:r>
            <a:r>
              <a:rPr lang="en-IN" sz="2000" dirty="0" err="1">
                <a:latin typeface="Times New Roman" panose="02020603050405020304" pitchFamily="18" charset="0"/>
                <a:cs typeface="Times New Roman" panose="02020603050405020304" pitchFamily="18" charset="0"/>
              </a:rPr>
              <a:t>Nuvvula</a:t>
            </a:r>
            <a:r>
              <a:rPr lang="en-IN" sz="2000" dirty="0">
                <a:latin typeface="Times New Roman" panose="02020603050405020304" pitchFamily="18" charset="0"/>
                <a:cs typeface="Times New Roman" panose="02020603050405020304" pitchFamily="18" charset="0"/>
              </a:rPr>
              <a:t> , 2 </a:t>
            </a:r>
            <a:r>
              <a:rPr lang="en-IN" sz="2000" dirty="0" err="1">
                <a:latin typeface="Times New Roman" panose="02020603050405020304" pitchFamily="18" charset="0"/>
                <a:cs typeface="Times New Roman" panose="02020603050405020304" pitchFamily="18" charset="0"/>
              </a:rPr>
              <a:t>Baseem</a:t>
            </a:r>
            <a:r>
              <a:rPr lang="en-IN" sz="2000" dirty="0">
                <a:latin typeface="Times New Roman" panose="02020603050405020304" pitchFamily="18" charset="0"/>
                <a:cs typeface="Times New Roman" panose="02020603050405020304" pitchFamily="18" charset="0"/>
              </a:rPr>
              <a:t> Khan , 3,4 and </a:t>
            </a:r>
            <a:r>
              <a:rPr lang="en-IN" sz="2000" dirty="0" err="1">
                <a:latin typeface="Times New Roman" panose="02020603050405020304" pitchFamily="18" charset="0"/>
                <a:cs typeface="Times New Roman" panose="02020603050405020304" pitchFamily="18" charset="0"/>
              </a:rPr>
              <a:t>Ilhami</a:t>
            </a:r>
            <a:r>
              <a:rPr lang="en-IN" sz="2000" dirty="0">
                <a:latin typeface="Times New Roman" panose="02020603050405020304" pitchFamily="18" charset="0"/>
                <a:cs typeface="Times New Roman" panose="02020603050405020304" pitchFamily="18" charset="0"/>
              </a:rPr>
              <a:t> Colak</a:t>
            </a:r>
          </a:p>
        </p:txBody>
      </p:sp>
      <p:sp>
        <p:nvSpPr>
          <p:cNvPr id="3" name="Content Placeholder 2">
            <a:extLst>
              <a:ext uri="{FF2B5EF4-FFF2-40B4-BE49-F238E27FC236}">
                <a16:creationId xmlns:a16="http://schemas.microsoft.com/office/drawing/2014/main" id="{61238334-D001-86D2-FC36-9F38FEA6AB48}"/>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The paper presents a smart forest monitoring system using IoT technology to detect wildfires and prevent deforestation. The system integrates wireless sensor networks (WSN) with sensors such as temperature, humidity, smoke, and flame detectors, transmitting real-time data through </a:t>
            </a:r>
            <a:r>
              <a:rPr lang="en-US" sz="1800" dirty="0" err="1">
                <a:latin typeface="Times New Roman" panose="02020603050405020304" pitchFamily="18" charset="0"/>
                <a:cs typeface="Times New Roman" panose="02020603050405020304" pitchFamily="18" charset="0"/>
              </a:rPr>
              <a:t>LoRaWAN</a:t>
            </a:r>
            <a:r>
              <a:rPr lang="en-US" sz="1800" dirty="0">
                <a:latin typeface="Times New Roman" panose="02020603050405020304" pitchFamily="18" charset="0"/>
                <a:cs typeface="Times New Roman" panose="02020603050405020304" pitchFamily="18" charset="0"/>
              </a:rPr>
              <a:t> and 4G/LTE communication. Upon detecting fire or unauthorized activities, the system alerts authorities and activates preventive measures, like fire extinguishers or water sprinklers. A case study in Hyderabad, India, demonstrated the system's high accuracy in detecting fires and deforestation activities. The system’s cloud-based setup also facilitates continuous monitoring and automated alerts.</a:t>
            </a:r>
          </a:p>
          <a:p>
            <a:r>
              <a:rPr lang="en-US" sz="1800" b="1" dirty="0">
                <a:latin typeface="Times New Roman" panose="02020603050405020304" pitchFamily="18" charset="0"/>
                <a:cs typeface="Times New Roman" panose="02020603050405020304" pitchFamily="18" charset="0"/>
              </a:rPr>
              <a:t>Pros: </a:t>
            </a:r>
            <a:r>
              <a:rPr lang="en-US" sz="1800" dirty="0">
                <a:latin typeface="Times New Roman" panose="02020603050405020304" pitchFamily="18" charset="0"/>
                <a:cs typeface="Times New Roman" panose="02020603050405020304" pitchFamily="18" charset="0"/>
              </a:rPr>
              <a:t>The system provides continuous environmental monitoring, ensuring early detection of fires and human activities that could lead to deforestation. It integrates fire suppression mechanisms such as sprinklers and extinguishers, ensuring immediate preventive actions. The use of </a:t>
            </a:r>
            <a:r>
              <a:rPr lang="en-US" sz="1800" dirty="0" err="1">
                <a:latin typeface="Times New Roman" panose="02020603050405020304" pitchFamily="18" charset="0"/>
                <a:cs typeface="Times New Roman" panose="02020603050405020304" pitchFamily="18" charset="0"/>
              </a:rPr>
              <a:t>LoRaWAN</a:t>
            </a:r>
            <a:r>
              <a:rPr lang="en-US" sz="1800" dirty="0">
                <a:latin typeface="Times New Roman" panose="02020603050405020304" pitchFamily="18" charset="0"/>
                <a:cs typeface="Times New Roman" panose="02020603050405020304" pitchFamily="18" charset="0"/>
              </a:rPr>
              <a:t> and 4G/LTE ensures long-range, reliable communication between sensors and the control system. Besides fire detection, the system detects illegal deforestation, enhancing its utility.</a:t>
            </a:r>
          </a:p>
          <a:p>
            <a:r>
              <a:rPr lang="en-US" sz="1800" b="1" dirty="0">
                <a:latin typeface="Times New Roman" panose="02020603050405020304" pitchFamily="18" charset="0"/>
                <a:cs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The system relies on solar-powered remote access units (RAUs), which could face challenges in low-light conditions. Sensors like flame detectors may have limited range, affecting coverage in larger forest areas. The integration of 4G/LTE and cloud-based monitoring might increase initial setup costs.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FC29FBF-672B-706D-1716-2A95248CCF0D}"/>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0DBB0C89-4C05-DA0E-D9A2-E7F72647A160}"/>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170D92B0-F14B-A81B-C343-08D7DB558804}"/>
              </a:ext>
            </a:extLst>
          </p:cNvPr>
          <p:cNvSpPr>
            <a:spLocks noGrp="1"/>
          </p:cNvSpPr>
          <p:nvPr>
            <p:ph type="sldNum" sz="quarter" idx="12"/>
          </p:nvPr>
        </p:nvSpPr>
        <p:spPr/>
        <p:txBody>
          <a:bodyPr/>
          <a:lstStyle/>
          <a:p>
            <a:pPr>
              <a:defRPr/>
            </a:pPr>
            <a:fld id="{BDC2143B-610F-499C-A392-DFFBE135A7B2}" type="slidenum">
              <a:rPr lang="en-US" altLang="en-US" smtClean="0"/>
              <a:pPr>
                <a:defRPr/>
              </a:pPr>
              <a:t>19</a:t>
            </a:fld>
            <a:endParaRPr lang="en-US" altLang="en-US"/>
          </a:p>
        </p:txBody>
      </p:sp>
    </p:spTree>
    <p:extLst>
      <p:ext uri="{BB962C8B-B14F-4D97-AF65-F5344CB8AC3E}">
        <p14:creationId xmlns:p14="http://schemas.microsoft.com/office/powerpoint/2010/main" val="1006469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Forest fires, caused by natural changes in temperature or man-made activities like naked flames or electric sparks, lead to significant destruction of vegetation, wildlife habitat, and economic loss. High temperatures and low humidity create favorable conditions for these unpredictable and uncontrollable disasters. To address this, IoT and edge computing technologies offer efficient, real-time data collection and processing at the source. The proposed system integrates Autoencoders and MFCC (Mel Frequency Cepstral Coefficients), leveraging deep learning to analyze sensor data and detect fire sounds from acoustic sensors, enabling early fire detection and response.</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E080-8DA8-D8B4-2F53-21AAAB5BBD69}"/>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IoT-Based Forest Fire Detection System in Cloud Paradigm</a:t>
            </a:r>
            <a:br>
              <a:rPr lang="en-US" sz="24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Authors: </a:t>
            </a:r>
            <a:r>
              <a:rPr lang="pt-BR" sz="2000" dirty="0">
                <a:latin typeface="Times New Roman" panose="02020603050405020304" pitchFamily="18" charset="0"/>
                <a:cs typeface="Times New Roman" panose="02020603050405020304" pitchFamily="18" charset="0"/>
              </a:rPr>
              <a:t>H Singh , A Shukla , S Kumar</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F92D94-01CF-E8A4-8967-357C8FF2FE4C}"/>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The paper "IoT-Based Forest Fire Detection System in Cloud Paradigm" by Singh et al. (2021) proposes an IoT-based system designed for early forest fire detection. The system monitors environmental factors like temperature, humidity, and soil moisture using a variety of sensors. Data collected from sensors is transmitted to a cloud-based platform via </a:t>
            </a:r>
            <a:r>
              <a:rPr lang="en-US" sz="1800" dirty="0" err="1">
                <a:latin typeface="Times New Roman" panose="02020603050405020304" pitchFamily="18" charset="0"/>
                <a:cs typeface="Times New Roman" panose="02020603050405020304" pitchFamily="18" charset="0"/>
              </a:rPr>
              <a:t>NodeMCU</a:t>
            </a:r>
            <a:r>
              <a:rPr lang="en-US" sz="1800" dirty="0">
                <a:latin typeface="Times New Roman" panose="02020603050405020304" pitchFamily="18" charset="0"/>
                <a:cs typeface="Times New Roman" panose="02020603050405020304" pitchFamily="18" charset="0"/>
              </a:rPr>
              <a:t>, where it is analyzed and visualized for real-time alerts. The system aims to improve fire prevention by automating the detection process and reducing reliance on human intervention. The cloud-based approach ensures continuous monitoring and prompt notifications to authorities in case of fire hazards.</a:t>
            </a: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Pros: </a:t>
            </a:r>
            <a:r>
              <a:rPr lang="en-US" sz="1800" dirty="0">
                <a:latin typeface="Times New Roman" panose="02020603050405020304" pitchFamily="18" charset="0"/>
                <a:cs typeface="Times New Roman" panose="02020603050405020304" pitchFamily="18" charset="0"/>
              </a:rPr>
              <a:t>The system provides continuous data transmission and real-time fire detection alerts, enabling prompt action to prevent fire spread. By monitoring environmental factors and sending alerts when thresholds are exceeded, the system reduces dependency on human monitoring, increasing efficiency. The use of IoT devices and cloud storage is more affordable compared to traditional satellite and manual surveillance methods.</a:t>
            </a: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The system could benefit from optimization to reduce power consumption, especially in remote areas where power sources are limited. Network connectivity and sensor accuracy may be impacted in extreme weather conditions, potentially affecting real-time monitoring.</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E2CC9D0-819A-A0DA-86ED-C3ABD4475E2B}"/>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C64CEC04-F778-B7BE-C061-1170955B8C00}"/>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7C7326DC-EC72-D1B1-16D1-9730328B17B1}"/>
              </a:ext>
            </a:extLst>
          </p:cNvPr>
          <p:cNvSpPr>
            <a:spLocks noGrp="1"/>
          </p:cNvSpPr>
          <p:nvPr>
            <p:ph type="sldNum" sz="quarter" idx="12"/>
          </p:nvPr>
        </p:nvSpPr>
        <p:spPr/>
        <p:txBody>
          <a:bodyPr/>
          <a:lstStyle/>
          <a:p>
            <a:pPr>
              <a:defRPr/>
            </a:pPr>
            <a:fld id="{BDC2143B-610F-499C-A392-DFFBE135A7B2}" type="slidenum">
              <a:rPr lang="en-US" altLang="en-US" smtClean="0"/>
              <a:pPr>
                <a:defRPr/>
              </a:pPr>
              <a:t>20</a:t>
            </a:fld>
            <a:endParaRPr lang="en-US" altLang="en-US"/>
          </a:p>
        </p:txBody>
      </p:sp>
    </p:spTree>
    <p:extLst>
      <p:ext uri="{BB962C8B-B14F-4D97-AF65-F5344CB8AC3E}">
        <p14:creationId xmlns:p14="http://schemas.microsoft.com/office/powerpoint/2010/main" val="724906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Summary of Literature Review</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literature survey highlights various studies focused on forest fire detection and prevention through advanced technologies such as satellite imagery, machine learning, and IoT systems. Key findings include the development of a model that combines CNN and Vision Transformers, achieving 96.9% accuracy with satellite images; the use of MODIS and NOAA satellite imagery to analyze forest fires in boreal regions, emphasizing the need for integrating ground observations; and an IoT-based framework that, while energy-efficient, lacks effective fire detection capabilities. Other notable approaches involve machine learning models with high accuracy in detecting forest fires using geostationary satellite data, UAVs, and real-time video detection systems. Several studies also explore the integration of IoT devices with various sensors for improved monitoring and early warning systems, though challenges related to environmental factors, connectivity, and data processing persist across different methodologies. Overall, the survey underscores a diverse range of technological advancements aimed at enhancing forest fire detection while acknowledging inherent limitations.</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21</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Forest fires represent a critical environmental and safety challenge, causing widespread destruction of ecosystems, property damage, and loss of life. Existing fire detection methods often suffer from significant limitations, including delayed detection due to reliance on visual observation, limited coverage in vast forest areas, inability to predict fire risks based on environmental conditions, and slow response times once fires are detected. These shortcomings result in fires spreading rapidly before effective intervention can occur.</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22</a:t>
            </a:fld>
            <a:endParaRPr lang="en-IN"/>
          </a:p>
        </p:txBody>
      </p:sp>
    </p:spTree>
    <p:extLst>
      <p:ext uri="{BB962C8B-B14F-4D97-AF65-F5344CB8AC3E}">
        <p14:creationId xmlns:p14="http://schemas.microsoft.com/office/powerpoint/2010/main" val="137100253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800" dirty="0">
                <a:latin typeface="Times New Roman" panose="02020603050405020304" pitchFamily="18" charset="0"/>
                <a:cs typeface="Times New Roman" panose="02020603050405020304" pitchFamily="18" charset="0"/>
              </a:rPr>
              <a:t>Early Detection and Real-time Monitoring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800" dirty="0">
                <a:latin typeface="Times New Roman" panose="02020603050405020304" pitchFamily="18" charset="0"/>
                <a:cs typeface="Times New Roman" panose="02020603050405020304" pitchFamily="18" charset="0"/>
              </a:rPr>
              <a:t>Data Collection, Analysis, and Predictive Modeling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800" dirty="0">
                <a:latin typeface="Times New Roman" panose="02020603050405020304" pitchFamily="18" charset="0"/>
                <a:cs typeface="Times New Roman" panose="02020603050405020304" pitchFamily="18" charset="0"/>
              </a:rPr>
              <a:t>Rapid Alert System and Precise Location Tracking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800" dirty="0">
                <a:latin typeface="Times New Roman" panose="02020603050405020304" pitchFamily="18" charset="0"/>
                <a:cs typeface="Times New Roman" panose="02020603050405020304" pitchFamily="18" charset="0"/>
              </a:rPr>
              <a:t>User-friendly Interface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800" dirty="0">
                <a:latin typeface="Times New Roman" panose="02020603050405020304" pitchFamily="18" charset="0"/>
                <a:cs typeface="Times New Roman" panose="02020603050405020304" pitchFamily="18" charset="0"/>
              </a:rPr>
              <a:t>Cost-effectiveness and Environmental Consideration</a:t>
            </a:r>
            <a:endParaRPr kumimoji="0" lang="en-IN" altLang="en-US" sz="4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23</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project titled "IoT-Based Forest Fire Alarm System for Early Detection and Response" aims to provide a real-time, reliable solution for preventing forest fires through IoT and edge computing technologies. By continuously monitoring environmental conditions with a network of sensors, including humidity, temperature, smoke, and acoustic sensors, the system uses a Raspberry Pi as a local edge computing device to run machine learning models for fire detection without relying on cloud computing. The model evaluates sensor data and alerts a dashboard accessible by the forest and fire service departments for timely response. The system's architecture is scalable and robust, making it well-suited for forest environments.</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24</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25</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First Review</a:t>
            </a:r>
          </a:p>
        </p:txBody>
      </p:sp>
    </p:spTree>
    <p:extLst>
      <p:ext uri="{BB962C8B-B14F-4D97-AF65-F5344CB8AC3E}">
        <p14:creationId xmlns:p14="http://schemas.microsoft.com/office/powerpoint/2010/main" val="227396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A forest fire smoke detection model combining CNN and Vision Transformer</a:t>
            </a:r>
            <a:br>
              <a:rPr lang="en-US" sz="24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Authors: Y</a:t>
            </a:r>
            <a:r>
              <a:rPr lang="en-IN" sz="2000" dirty="0" err="1">
                <a:latin typeface="Times New Roman" panose="02020603050405020304" pitchFamily="18" charset="0"/>
                <a:cs typeface="Times New Roman" panose="02020603050405020304" pitchFamily="18" charset="0"/>
              </a:rPr>
              <a:t>ing</a:t>
            </a:r>
            <a:r>
              <a:rPr lang="en-IN" sz="2000" dirty="0">
                <a:latin typeface="Times New Roman" panose="02020603050405020304" pitchFamily="18" charset="0"/>
                <a:cs typeface="Times New Roman" panose="02020603050405020304" pitchFamily="18" charset="0"/>
              </a:rPr>
              <a:t> Zheng, Gui Zhang, </a:t>
            </a:r>
            <a:r>
              <a:rPr lang="en-IN" sz="2000" dirty="0" err="1">
                <a:latin typeface="Times New Roman" panose="02020603050405020304" pitchFamily="18" charset="0"/>
                <a:cs typeface="Times New Roman" panose="02020603050405020304" pitchFamily="18" charset="0"/>
              </a:rPr>
              <a:t>Sanqing</a:t>
            </a:r>
            <a:r>
              <a:rPr lang="en-IN" sz="2000" dirty="0">
                <a:latin typeface="Times New Roman" panose="02020603050405020304" pitchFamily="18" charset="0"/>
                <a:cs typeface="Times New Roman" panose="02020603050405020304" pitchFamily="18" charset="0"/>
              </a:rPr>
              <a:t> Tan, </a:t>
            </a:r>
            <a:r>
              <a:rPr lang="en-IN" sz="2000" dirty="0" err="1">
                <a:latin typeface="Times New Roman" panose="02020603050405020304" pitchFamily="18" charset="0"/>
                <a:cs typeface="Times New Roman" panose="02020603050405020304" pitchFamily="18" charset="0"/>
              </a:rPr>
              <a:t>Zhigao</a:t>
            </a:r>
            <a:r>
              <a:rPr lang="en-IN" sz="2000" dirty="0">
                <a:latin typeface="Times New Roman" panose="02020603050405020304" pitchFamily="18" charset="0"/>
                <a:cs typeface="Times New Roman" panose="02020603050405020304" pitchFamily="18" charset="0"/>
              </a:rPr>
              <a:t> Yang, </a:t>
            </a:r>
            <a:r>
              <a:rPr lang="en-IN" sz="2000" dirty="0" err="1">
                <a:latin typeface="Times New Roman" panose="02020603050405020304" pitchFamily="18" charset="0"/>
                <a:cs typeface="Times New Roman" panose="02020603050405020304" pitchFamily="18" charset="0"/>
              </a:rPr>
              <a:t>Dongxin</a:t>
            </a:r>
            <a:r>
              <a:rPr lang="en-IN" sz="2000" dirty="0">
                <a:latin typeface="Times New Roman" panose="02020603050405020304" pitchFamily="18" charset="0"/>
                <a:cs typeface="Times New Roman" panose="02020603050405020304" pitchFamily="18" charset="0"/>
              </a:rPr>
              <a:t> Wen and </a:t>
            </a:r>
            <a:r>
              <a:rPr lang="en-IN" sz="2000" dirty="0" err="1">
                <a:latin typeface="Times New Roman" panose="02020603050405020304" pitchFamily="18" charset="0"/>
                <a:cs typeface="Times New Roman" panose="02020603050405020304" pitchFamily="18" charset="0"/>
              </a:rPr>
              <a:t>Huashun</a:t>
            </a:r>
            <a:r>
              <a:rPr lang="en-IN" sz="2000" dirty="0">
                <a:latin typeface="Times New Roman" panose="02020603050405020304" pitchFamily="18" charset="0"/>
                <a:cs typeface="Times New Roman" panose="02020603050405020304" pitchFamily="18" charset="0"/>
              </a:rPr>
              <a:t> Xiao</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paper titled "A Forest Fire Smoke Detection Model Combining Convolutional Neural Network and Vision Transformer" proposes the SR-Net model, designed to detect forest fire smoke using satellite imagery. The model integrates a Convolutional Neural Network (CNN) and a Lightweight Vision Transformer (</a:t>
            </a:r>
            <a:r>
              <a:rPr kumimoji="0" lang="en-US" altLang="en-US" sz="18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ViT</a:t>
            </a:r>
            <a:r>
              <a:rPr kumimoji="0" lang="en-US"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to improve detection accuracy while maintaining computational efficiency. The study collected 4,000 satellite images (2,000 each of clouds and fire smoke) from </a:t>
            </a:r>
            <a:r>
              <a:rPr kumimoji="0" lang="en-US" altLang="en-US" sz="18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Himawari</a:t>
            </a:r>
            <a:r>
              <a:rPr kumimoji="0" lang="en-US"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satellite, primarily focusing on forest areas in China and Australia. The model was evaluated using various metrics such as Accuracy, Precision, Recall, F1-Score, and Kappa Coefficient, showing superior performance in detecting forest fire smoke from satellite images.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18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Pros:</a:t>
            </a:r>
            <a:r>
              <a:rPr kumimoji="0" lang="en-US"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model uses fewer parameters compared to models like </a:t>
            </a:r>
            <a:r>
              <a:rPr kumimoji="0" lang="en-US" altLang="en-US" sz="18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MobileNet</a:t>
            </a:r>
            <a:r>
              <a:rPr kumimoji="0" lang="en-US"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or </a:t>
            </a:r>
            <a:r>
              <a:rPr kumimoji="0" lang="en-US" altLang="en-US" sz="18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AlexNet</a:t>
            </a:r>
            <a:r>
              <a:rPr kumimoji="0" lang="en-US"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making it computationally efficient.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18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Cons: </a:t>
            </a:r>
            <a:r>
              <a:rPr kumimoji="0" lang="en-US"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model was trained on a relatively small dataset, which may limit its generalization across diverse geographical areas and satellite data. While the model handles most disturbances, cloud cover in certain conditions can still affect its performance. Though the model is efficient for small datasets, scaling it to larger datasets might require further optimization.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US"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7585-0887-87DB-208D-441575E6BC99}"/>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Forest fire detection based on MODIS satellite imagery, and Comparison of NOAA satellite imagery with fire fighters' information</a:t>
            </a:r>
            <a:br>
              <a:rPr lang="en-US" sz="24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Authors: </a:t>
            </a:r>
            <a:r>
              <a:rPr lang="en-IN" sz="2000" dirty="0">
                <a:latin typeface="Times New Roman" panose="02020603050405020304" pitchFamily="18" charset="0"/>
                <a:cs typeface="Times New Roman" panose="02020603050405020304" pitchFamily="18" charset="0"/>
              </a:rPr>
              <a:t>Koji </a:t>
            </a:r>
            <a:r>
              <a:rPr lang="en-IN" sz="2000" dirty="0" err="1">
                <a:latin typeface="Times New Roman" panose="02020603050405020304" pitchFamily="18" charset="0"/>
                <a:cs typeface="Times New Roman" panose="02020603050405020304" pitchFamily="18" charset="0"/>
              </a:rPr>
              <a:t>Nakau</a:t>
            </a:r>
            <a:r>
              <a:rPr lang="en-IN" sz="2000" dirty="0">
                <a:latin typeface="Times New Roman" panose="02020603050405020304" pitchFamily="18" charset="0"/>
                <a:cs typeface="Times New Roman" panose="02020603050405020304" pitchFamily="18" charset="0"/>
              </a:rPr>
              <a:t>, Masami Fukuda, Keiji </a:t>
            </a:r>
            <a:r>
              <a:rPr lang="en-IN" sz="2000" dirty="0" err="1">
                <a:latin typeface="Times New Roman" panose="02020603050405020304" pitchFamily="18" charset="0"/>
                <a:cs typeface="Times New Roman" panose="02020603050405020304" pitchFamily="18" charset="0"/>
              </a:rPr>
              <a:t>Kushida</a:t>
            </a:r>
            <a:r>
              <a:rPr lang="en-IN" sz="2000" dirty="0">
                <a:latin typeface="Times New Roman" panose="02020603050405020304" pitchFamily="18" charset="0"/>
                <a:cs typeface="Times New Roman" panose="02020603050405020304" pitchFamily="18" charset="0"/>
              </a:rPr>
              <a:t>, Hiroshi </a:t>
            </a:r>
            <a:r>
              <a:rPr lang="en-IN" sz="2000" dirty="0" err="1">
                <a:latin typeface="Times New Roman" panose="02020603050405020304" pitchFamily="18" charset="0"/>
                <a:cs typeface="Times New Roman" panose="02020603050405020304" pitchFamily="18" charset="0"/>
              </a:rPr>
              <a:t>Hayasaka</a:t>
            </a:r>
            <a:r>
              <a:rPr lang="en-IN" sz="2000" dirty="0">
                <a:latin typeface="Times New Roman" panose="02020603050405020304" pitchFamily="18" charset="0"/>
                <a:cs typeface="Times New Roman" panose="02020603050405020304" pitchFamily="18" charset="0"/>
              </a:rPr>
              <a:t>, Keiji Kimura, Hiroshi Tani</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F20734-A689-6F51-85FA-B5FFCB39026F}"/>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The paper "Forest Fire Detection Based on MODIS Satellite Imagery" explores forest fire detection using satellite data from MODIS and NOAA AVHRR satellites. The study focuses on boreal regions, particularly Alaska and Siberia, which have experienced large forest fires in recent years. The authors developed a fire detection system based on mid-infrared and thermal infrared bands, applying the two-dimensional histogram method. They validated this system by comparing detected hotspots with ground observations reported by local firefighters and JAL pilots. While the detection rate for larger fires observed by JAL was high, the algorithm struggled with smaller fires reported by local agencies due to satellite coverage limitations and cloud interference. The study emphasizes the importance of early detection and integrating ground truth data to improve satellite-based systems.</a:t>
            </a:r>
          </a:p>
          <a:p>
            <a:r>
              <a:rPr lang="en-US" sz="1800" b="1" dirty="0">
                <a:latin typeface="Times New Roman" panose="02020603050405020304" pitchFamily="18" charset="0"/>
                <a:cs typeface="Times New Roman" panose="02020603050405020304" pitchFamily="18" charset="0"/>
              </a:rPr>
              <a:t>Pros: </a:t>
            </a:r>
            <a:r>
              <a:rPr lang="en-US" sz="1800" dirty="0">
                <a:latin typeface="Times New Roman" panose="02020603050405020304" pitchFamily="18" charset="0"/>
                <a:cs typeface="Times New Roman" panose="02020603050405020304" pitchFamily="18" charset="0"/>
              </a:rPr>
              <a:t>The study shows high detection rates for large forest fires observed by pilots. Satellite imagery provides extensive coverage of remote boreal regions, making it feasible for large-scale monitoring.</a:t>
            </a:r>
          </a:p>
          <a:p>
            <a:r>
              <a:rPr lang="en-US" sz="1800" b="1" dirty="0">
                <a:latin typeface="Times New Roman" panose="02020603050405020304" pitchFamily="18" charset="0"/>
                <a:cs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The algorithm underperforms for smaller fires, with only a 25% detection rate for fires observed by local firefighters. Cloud cover and satellite coverage limitations hinder detection accuracy. The system's validation relies heavily on ground truth data, which can be inconsistent across different regions.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286E00C-73D5-4820-9235-B1CB197E78CC}"/>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A797E700-E877-071A-FC91-B9FBA1123693}"/>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F72AF00F-8EAE-6A70-EB4C-8CBDBE11C63E}"/>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1792435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1A75-3937-0FB7-64B7-A375347A00FB}"/>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Intelligent Framework Using IoT-Based WSNs for Wildfire Detection </a:t>
            </a:r>
            <a:br>
              <a:rPr lang="en-US" sz="24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Authors:</a:t>
            </a:r>
            <a:r>
              <a:rPr lang="en-IN" sz="2000" dirty="0">
                <a:latin typeface="Times New Roman" panose="02020603050405020304" pitchFamily="18" charset="0"/>
                <a:cs typeface="Times New Roman" panose="02020603050405020304" pitchFamily="18" charset="0"/>
              </a:rPr>
              <a:t>Sandeep Verma , Satnam Kaur ,Danda B. Rawat , Chen Xi3 , </a:t>
            </a:r>
            <a:r>
              <a:rPr lang="en-IN" sz="2000" dirty="0" err="1">
                <a:latin typeface="Times New Roman" panose="02020603050405020304" pitchFamily="18" charset="0"/>
                <a:cs typeface="Times New Roman" panose="02020603050405020304" pitchFamily="18" charset="0"/>
              </a:rPr>
              <a:t>Linss</a:t>
            </a:r>
            <a:r>
              <a:rPr lang="en-IN" sz="2000" dirty="0">
                <a:latin typeface="Times New Roman" panose="02020603050405020304" pitchFamily="18" charset="0"/>
                <a:cs typeface="Times New Roman" panose="02020603050405020304" pitchFamily="18" charset="0"/>
              </a:rPr>
              <a:t> T. Alex 4 And Noor Zaman </a:t>
            </a:r>
            <a:r>
              <a:rPr lang="en-IN" sz="2000" dirty="0" err="1">
                <a:latin typeface="Times New Roman" panose="02020603050405020304" pitchFamily="18" charset="0"/>
                <a:cs typeface="Times New Roman" panose="02020603050405020304" pitchFamily="18" charset="0"/>
              </a:rPr>
              <a:t>Jhanjhi</a:t>
            </a:r>
            <a:r>
              <a:rPr lang="en-IN" sz="2000"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D64BB2-1A3B-3F0C-64AA-F7793E3782DC}"/>
              </a:ext>
            </a:extLst>
          </p:cNvPr>
          <p:cNvSpPr>
            <a:spLocks noGrp="1"/>
          </p:cNvSpPr>
          <p:nvPr>
            <p:ph idx="1"/>
          </p:nvPr>
        </p:nvSpPr>
        <p:spPr>
          <a:xfrm>
            <a:off x="682752" y="1642872"/>
            <a:ext cx="10668000" cy="4267200"/>
          </a:xfrm>
        </p:spPr>
        <p:txBody>
          <a:bodyPr/>
          <a:lstStyle/>
          <a:p>
            <a:r>
              <a:rPr lang="en-US" sz="1800" dirty="0">
                <a:latin typeface="Times New Roman" panose="02020603050405020304" pitchFamily="18" charset="0"/>
                <a:cs typeface="Times New Roman" panose="02020603050405020304" pitchFamily="18" charset="0"/>
              </a:rPr>
              <a:t>The paper "Intelligent Framework Using IoT-Based WSNs for Wildfire Detection" proposes an IoT-based Wireless Sensor Network (WSN) framework aimed at detecting wildfires while optimizing energy consumption. The authors introduce the Sleep Scheduling-based Energy Optimized Framework (SEOF), which combines cluster-head selection and sleep scheduling to enhance the network's efficiency. The Tunicate Swarm Algorithm (TSA) is employed to select cluster heads based on factors like energy, proximity, and delay, improving network performance. By scheduling sensor nodes to sleep when not needed, SEOF reduces data transmissions and extends the network's lifetime. The framework is simulated in MATLAB and shows significant improvements in stability, energy consumption, and throughput compared to other protocols.</a:t>
            </a:r>
          </a:p>
          <a:p>
            <a:r>
              <a:rPr lang="en-US" sz="1800" b="1" dirty="0">
                <a:latin typeface="Times New Roman" panose="02020603050405020304" pitchFamily="18" charset="0"/>
                <a:cs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The framework’s effectiveness is demonstrated through simulations, with limited practical validation in real-world wildfire scenarios. The need for precise placement of multiple DCS and sensor nodes could complicate deployment in remote forest areas. Challenges like physical obstacles and extreme temperatures are not fully addressed, potentially affecting performance in real wildfire conditions.</a:t>
            </a:r>
            <a:endParaRPr lang="en-IN"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 Pros: </a:t>
            </a:r>
            <a:r>
              <a:rPr lang="en-US" sz="1800" dirty="0">
                <a:latin typeface="Times New Roman" panose="02020603050405020304" pitchFamily="18" charset="0"/>
                <a:cs typeface="Times New Roman" panose="02020603050405020304" pitchFamily="18" charset="0"/>
              </a:rPr>
              <a:t>The SEOF framework reduces energy consumption through optimized cluster-head selection and sleep scheduling, extending the network's lifetime. Simulations show that SEOF increases the stability period by 35.3% to 216%, making it more reliable for wildfire detection.</a:t>
            </a:r>
          </a:p>
        </p:txBody>
      </p:sp>
      <p:sp>
        <p:nvSpPr>
          <p:cNvPr id="4" name="Date Placeholder 3">
            <a:extLst>
              <a:ext uri="{FF2B5EF4-FFF2-40B4-BE49-F238E27FC236}">
                <a16:creationId xmlns:a16="http://schemas.microsoft.com/office/drawing/2014/main" id="{674CC8CF-BDD3-5A04-61BC-629E7C11A9BB}"/>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81BA7FE8-E6AE-C3B4-7370-72479C6FF1F8}"/>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2CC2C701-2FC9-E8C8-EF65-091B79E43722}"/>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spTree>
    <p:extLst>
      <p:ext uri="{BB962C8B-B14F-4D97-AF65-F5344CB8AC3E}">
        <p14:creationId xmlns:p14="http://schemas.microsoft.com/office/powerpoint/2010/main" val="49139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48E2B-98B3-18C6-C3DE-3CFE7D844E97}"/>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Detection and Monitoring of Forest Fires Using </a:t>
            </a:r>
            <a:r>
              <a:rPr lang="en-US" sz="2400" b="1" dirty="0" err="1">
                <a:latin typeface="Times New Roman" panose="02020603050405020304" pitchFamily="18" charset="0"/>
                <a:cs typeface="Times New Roman" panose="02020603050405020304" pitchFamily="18" charset="0"/>
              </a:rPr>
              <a:t>Himawari</a:t>
            </a:r>
            <a:r>
              <a:rPr lang="en-US" sz="2400" b="1" dirty="0">
                <a:latin typeface="Times New Roman" panose="02020603050405020304" pitchFamily="18" charset="0"/>
                <a:cs typeface="Times New Roman" panose="02020603050405020304" pitchFamily="18" charset="0"/>
              </a:rPr>
              <a:t>- Geostationary Satellite Data in South Korea</a:t>
            </a:r>
            <a:br>
              <a:rPr lang="en-US" sz="24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Authors: </a:t>
            </a:r>
            <a:r>
              <a:rPr lang="de-DE" sz="2000" dirty="0">
                <a:latin typeface="Times New Roman" panose="02020603050405020304" pitchFamily="18" charset="0"/>
                <a:cs typeface="Times New Roman" panose="02020603050405020304" pitchFamily="18" charset="0"/>
              </a:rPr>
              <a:t>Eunna Jang , Yoojin Kang , Jungho Im 1 , Dong-Won Lee , Jongmin Yoon and Sang-Kyun Kim </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EBFD24-1267-F3BF-ADAA-C41CCA8275F0}"/>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The paper "Detection and Monitoring of Forest Fires Using </a:t>
            </a:r>
            <a:r>
              <a:rPr lang="en-US" sz="1800" dirty="0" err="1">
                <a:latin typeface="Times New Roman" panose="02020603050405020304" pitchFamily="18" charset="0"/>
                <a:cs typeface="Times New Roman" panose="02020603050405020304" pitchFamily="18" charset="0"/>
              </a:rPr>
              <a:t>Himawari</a:t>
            </a:r>
            <a:r>
              <a:rPr lang="en-US" sz="1800" dirty="0">
                <a:latin typeface="Times New Roman" panose="02020603050405020304" pitchFamily="18" charset="0"/>
                <a:cs typeface="Times New Roman" panose="02020603050405020304" pitchFamily="18" charset="0"/>
              </a:rPr>
              <a:t>- Geostationary Satellite Data in South Korea" presents a novel three-step forest fire detection algorithm combining thresholding, machine learning, and post-processing. </a:t>
            </a:r>
            <a:r>
              <a:rPr lang="en-US" sz="1800" dirty="0" err="1">
                <a:latin typeface="Times New Roman" panose="02020603050405020304" pitchFamily="18" charset="0"/>
                <a:cs typeface="Times New Roman" panose="02020603050405020304" pitchFamily="18" charset="0"/>
              </a:rPr>
              <a:t>Himawari</a:t>
            </a:r>
            <a:r>
              <a:rPr lang="en-US" sz="1800" dirty="0">
                <a:latin typeface="Times New Roman" panose="02020603050405020304" pitchFamily="18" charset="0"/>
                <a:cs typeface="Times New Roman" panose="02020603050405020304" pitchFamily="18" charset="0"/>
              </a:rPr>
              <a:t>- satellite data is used to detect fires, offering high temporal resolution (10-minute intervals), ideal for real-time monitoring. The algorithm applies adaptive thresholds to identify potential fire pixels, which are then refined using a Random Forest (RF) machine learning model to minimize false alarms. The study’s system shows a 93% detection rate, outperforming traditional methods, and detects small-scale fires (damaged area &lt;  ha) that are often missed by other algorithms.</a:t>
            </a:r>
          </a:p>
          <a:p>
            <a:r>
              <a:rPr lang="en-US" sz="1800" dirty="0">
                <a:latin typeface="Times New Roman" panose="02020603050405020304" pitchFamily="18" charset="0"/>
                <a:cs typeface="Times New Roman" panose="02020603050405020304" pitchFamily="18" charset="0"/>
              </a:rPr>
              <a:t>Pros: The algorithm achieves a 93% detection rate, especially effective for small fires. By integrating machine learning and post-processing, false alarms are reduced by 96%. Fires can be detected within 10 minutes, facilitating rapid response and damage control.</a:t>
            </a:r>
          </a:p>
          <a:p>
            <a:r>
              <a:rPr lang="en-US" sz="1800" dirty="0">
                <a:latin typeface="Times New Roman" panose="02020603050405020304" pitchFamily="18" charset="0"/>
                <a:cs typeface="Times New Roman" panose="02020603050405020304" pitchFamily="18" charset="0"/>
              </a:rPr>
              <a:t>Cons: Cloud cover remains a challenge, potentially obscuring fire detection. While effective for small-scale fires, very small fires (&lt;0.7 ha) can still be missed. The algorithm is optimized for South Korea and may require adjustments for other regions.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5CBF49E-A84D-42DF-2E45-C6DFC4B87100}"/>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2BFDD554-C2CF-5D9A-590B-0949008DC128}"/>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23BDD369-2C5B-107D-8968-1ED4D966DAEB}"/>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425046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202A-A997-0EB7-CEC1-B5F8FF3E3A4A}"/>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Deep Learning and Transformer Approaches for UAV-Based Wildfire Detection and Segmentation</a:t>
            </a:r>
            <a:br>
              <a:rPr lang="en-US" sz="24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Authors: </a:t>
            </a:r>
            <a:r>
              <a:rPr lang="en-IN" sz="2000" dirty="0">
                <a:latin typeface="Times New Roman" panose="02020603050405020304" pitchFamily="18" charset="0"/>
                <a:cs typeface="Times New Roman" panose="02020603050405020304" pitchFamily="18" charset="0"/>
              </a:rPr>
              <a:t>Rafik </a:t>
            </a:r>
            <a:r>
              <a:rPr lang="en-IN" sz="2000" dirty="0" err="1">
                <a:latin typeface="Times New Roman" panose="02020603050405020304" pitchFamily="18" charset="0"/>
                <a:cs typeface="Times New Roman" panose="02020603050405020304" pitchFamily="18" charset="0"/>
              </a:rPr>
              <a:t>Ghali</a:t>
            </a:r>
            <a:r>
              <a:rPr lang="en-IN" sz="2000" dirty="0">
                <a:latin typeface="Times New Roman" panose="02020603050405020304" pitchFamily="18" charset="0"/>
                <a:cs typeface="Times New Roman" panose="02020603050405020304" pitchFamily="18" charset="0"/>
              </a:rPr>
              <a:t>  , Moulay A. </a:t>
            </a:r>
            <a:r>
              <a:rPr lang="en-IN" sz="2000" dirty="0" err="1">
                <a:latin typeface="Times New Roman" panose="02020603050405020304" pitchFamily="18" charset="0"/>
                <a:cs typeface="Times New Roman" panose="02020603050405020304" pitchFamily="18" charset="0"/>
              </a:rPr>
              <a:t>Akhloufi</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Wided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Souidene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Mseddi</a:t>
            </a:r>
            <a:r>
              <a:rPr lang="en-IN" sz="2000"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DDAF4F-E413-D3B4-237B-92DFC966AE2E}"/>
              </a:ext>
            </a:extLst>
          </p:cNvPr>
          <p:cNvSpPr>
            <a:spLocks noGrp="1"/>
          </p:cNvSpPr>
          <p:nvPr>
            <p:ph idx="1"/>
          </p:nvPr>
        </p:nvSpPr>
        <p:spPr>
          <a:xfrm>
            <a:off x="711200" y="1652016"/>
            <a:ext cx="10668000" cy="4748784"/>
          </a:xfrm>
        </p:spPr>
        <p:txBody>
          <a:bodyPr/>
          <a:lstStyle/>
          <a:p>
            <a:r>
              <a:rPr lang="en-US" sz="1900" dirty="0">
                <a:latin typeface="Times New Roman" panose="02020603050405020304" pitchFamily="18" charset="0"/>
                <a:cs typeface="Times New Roman" panose="02020603050405020304" pitchFamily="18" charset="0"/>
              </a:rPr>
              <a:t>The paper "Deep Learning and Transformer Approaches for UAV-Based Wildfire Detection and Segmentation" introduces a novel deep ensemble learning method for detecting and segmenting wildfires using Unmanned Aerial Vehicle (UAV) images. The authors combine EfficientNet-B5 and DenseNet-201 models to classify wildfire images and use vision transformers (</a:t>
            </a:r>
            <a:r>
              <a:rPr lang="en-US" sz="1900" dirty="0" err="1">
                <a:latin typeface="Times New Roman" panose="02020603050405020304" pitchFamily="18" charset="0"/>
                <a:cs typeface="Times New Roman" panose="02020603050405020304" pitchFamily="18" charset="0"/>
              </a:rPr>
              <a:t>TransUNet</a:t>
            </a:r>
            <a:r>
              <a:rPr lang="en-US" sz="1900" dirty="0">
                <a:latin typeface="Times New Roman" panose="02020603050405020304" pitchFamily="18" charset="0"/>
                <a:cs typeface="Times New Roman" panose="02020603050405020304" pitchFamily="18" charset="0"/>
              </a:rPr>
              <a:t> and </a:t>
            </a:r>
            <a:r>
              <a:rPr lang="en-US" sz="1900" dirty="0" err="1">
                <a:latin typeface="Times New Roman" panose="02020603050405020304" pitchFamily="18" charset="0"/>
                <a:cs typeface="Times New Roman" panose="02020603050405020304" pitchFamily="18" charset="0"/>
              </a:rPr>
              <a:t>TransFire</a:t>
            </a:r>
            <a:r>
              <a:rPr lang="en-US" sz="1900" dirty="0">
                <a:latin typeface="Times New Roman" panose="02020603050405020304" pitchFamily="18" charset="0"/>
                <a:cs typeface="Times New Roman" panose="02020603050405020304" pitchFamily="18" charset="0"/>
              </a:rPr>
              <a:t>) along with a convolutional model (</a:t>
            </a:r>
            <a:r>
              <a:rPr lang="en-US" sz="1900" dirty="0" err="1">
                <a:latin typeface="Times New Roman" panose="02020603050405020304" pitchFamily="18" charset="0"/>
                <a:cs typeface="Times New Roman" panose="02020603050405020304" pitchFamily="18" charset="0"/>
              </a:rPr>
              <a:t>EfficientSeg</a:t>
            </a:r>
            <a:r>
              <a:rPr lang="en-US" sz="1900" dirty="0">
                <a:latin typeface="Times New Roman" panose="02020603050405020304" pitchFamily="18" charset="0"/>
                <a:cs typeface="Times New Roman" panose="02020603050405020304" pitchFamily="18" charset="0"/>
              </a:rPr>
              <a:t>) for wildfire segmentation. </a:t>
            </a:r>
          </a:p>
          <a:p>
            <a:r>
              <a:rPr lang="en-US" sz="1900" b="1" dirty="0">
                <a:latin typeface="Times New Roman" panose="02020603050405020304" pitchFamily="18" charset="0"/>
                <a:cs typeface="Times New Roman" panose="02020603050405020304" pitchFamily="18" charset="0"/>
              </a:rPr>
              <a:t>Pros: </a:t>
            </a:r>
            <a:r>
              <a:rPr lang="en-US" sz="1900" dirty="0">
                <a:latin typeface="Times New Roman" panose="02020603050405020304" pitchFamily="18" charset="0"/>
                <a:cs typeface="Times New Roman" panose="02020603050405020304" pitchFamily="18" charset="0"/>
              </a:rPr>
              <a:t>The models are effective in detecting small-scale wildfires, a common challenge in UAV-based detection. Vision transformers improve wildfire segmentation, offering fine detail extraction and overcoming issues like background complexity.</a:t>
            </a:r>
          </a:p>
          <a:p>
            <a:r>
              <a:rPr lang="en-US" sz="1900" b="1" dirty="0">
                <a:latin typeface="Times New Roman" panose="02020603050405020304" pitchFamily="18" charset="0"/>
                <a:cs typeface="Times New Roman" panose="02020603050405020304" pitchFamily="18" charset="0"/>
              </a:rPr>
              <a:t>Cons: </a:t>
            </a:r>
            <a:r>
              <a:rPr lang="en-US" sz="1900" dirty="0">
                <a:latin typeface="Times New Roman" panose="02020603050405020304" pitchFamily="18" charset="0"/>
                <a:cs typeface="Times New Roman" panose="02020603050405020304" pitchFamily="18" charset="0"/>
              </a:rPr>
              <a:t>The models, particularly the ensemble model, have high inference times, making real-time application challenging. The study is largely based on simulations and UAV-collected datasets, which may not fully represent diverse environmental conditions. Vision transformers and convolutional networks require substantial computational resources, which could limit their deployment on standard UAVs.</a:t>
            </a:r>
            <a:endParaRPr lang="en-IN" sz="19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A1E09D0-2427-80BE-EB1F-E386CEEE6A59}"/>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C9944533-3899-9BC8-8C56-D1FB0C6710E9}"/>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81A44297-C21B-6298-F48E-2A65B111CD67}"/>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452803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7D0F-1BA3-8336-F1F9-CEA16227DEEB}"/>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Early Stage Forest Fire Detection from </a:t>
            </a:r>
            <a:r>
              <a:rPr lang="en-US" sz="2400" b="1" dirty="0" err="1">
                <a:latin typeface="Times New Roman" panose="02020603050405020304" pitchFamily="18" charset="0"/>
                <a:cs typeface="Times New Roman" panose="02020603050405020304" pitchFamily="18" charset="0"/>
              </a:rPr>
              <a:t>Himawari</a:t>
            </a:r>
            <a:r>
              <a:rPr lang="en-US" sz="2400" b="1" dirty="0">
                <a:latin typeface="Times New Roman" panose="02020603050405020304" pitchFamily="18" charset="0"/>
                <a:cs typeface="Times New Roman" panose="02020603050405020304" pitchFamily="18" charset="0"/>
              </a:rPr>
              <a:t>- AHI Images Using a Modified MOD14 Algorithm Combined with Machine Learning</a:t>
            </a:r>
            <a:br>
              <a:rPr lang="en-US" sz="24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Authors: </a:t>
            </a:r>
            <a:r>
              <a:rPr lang="en-IN" sz="2000" dirty="0">
                <a:latin typeface="Times New Roman" panose="02020603050405020304" pitchFamily="18" charset="0"/>
                <a:cs typeface="Times New Roman" panose="02020603050405020304" pitchFamily="18" charset="0"/>
              </a:rPr>
              <a:t>Naoto Maeda and Hideyuki </a:t>
            </a:r>
            <a:r>
              <a:rPr lang="en-IN" sz="2000" dirty="0" err="1">
                <a:latin typeface="Times New Roman" panose="02020603050405020304" pitchFamily="18" charset="0"/>
                <a:cs typeface="Times New Roman" panose="02020603050405020304" pitchFamily="18" charset="0"/>
              </a:rPr>
              <a:t>Tonooka</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0F5212-FCDB-B712-6788-330DEDAEB39F}"/>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The paper "Early Stage Forest Fire Detection from </a:t>
            </a:r>
            <a:r>
              <a:rPr lang="en-US" sz="1800" dirty="0" err="1">
                <a:latin typeface="Times New Roman" panose="02020603050405020304" pitchFamily="18" charset="0"/>
                <a:cs typeface="Times New Roman" panose="02020603050405020304" pitchFamily="18" charset="0"/>
              </a:rPr>
              <a:t>Himawari</a:t>
            </a:r>
            <a:r>
              <a:rPr lang="en-US" sz="1800" dirty="0">
                <a:latin typeface="Times New Roman" panose="02020603050405020304" pitchFamily="18" charset="0"/>
                <a:cs typeface="Times New Roman" panose="02020603050405020304" pitchFamily="18" charset="0"/>
              </a:rPr>
              <a:t>- AHI Images Using a Modified MOD14 Algorithm Combined with Machine Learning" introduces an approach to detect early-stage forest fires using </a:t>
            </a:r>
            <a:r>
              <a:rPr lang="en-US" sz="1800" dirty="0" err="1">
                <a:latin typeface="Times New Roman" panose="02020603050405020304" pitchFamily="18" charset="0"/>
                <a:cs typeface="Times New Roman" panose="02020603050405020304" pitchFamily="18" charset="0"/>
              </a:rPr>
              <a:t>Himawari</a:t>
            </a:r>
            <a:r>
              <a:rPr lang="en-US" sz="1800" dirty="0">
                <a:latin typeface="Times New Roman" panose="02020603050405020304" pitchFamily="18" charset="0"/>
                <a:cs typeface="Times New Roman" panose="02020603050405020304" pitchFamily="18" charset="0"/>
              </a:rPr>
              <a:t>- geostationary satellite data. The study modifies the traditional MOD14 fire detection algorithm by omitting the potential fire pixel detection and instead using machine learning (Random Forest) to classify fire pixels based on contextual conditions, band values, solar zenith angles, and meteorological data. The system is evaluated using Australian forest fire data, achieving about 90% precision and recall in detecting early-stage fires.</a:t>
            </a:r>
          </a:p>
          <a:p>
            <a:r>
              <a:rPr lang="en-US" sz="1800" b="1" dirty="0">
                <a:latin typeface="Times New Roman" panose="02020603050405020304" pitchFamily="18" charset="0"/>
                <a:cs typeface="Times New Roman" panose="02020603050405020304" pitchFamily="18" charset="0"/>
              </a:rPr>
              <a:t>Pros: </a:t>
            </a:r>
            <a:r>
              <a:rPr lang="en-US" sz="1800" dirty="0">
                <a:latin typeface="Times New Roman" panose="02020603050405020304" pitchFamily="18" charset="0"/>
                <a:cs typeface="Times New Roman" panose="02020603050405020304" pitchFamily="18" charset="0"/>
              </a:rPr>
              <a:t>The use of contextual parameters significantly improves detection accuracy compared to pixel-based methods. </a:t>
            </a:r>
            <a:r>
              <a:rPr lang="en-US" sz="1800" dirty="0" err="1">
                <a:latin typeface="Times New Roman" panose="02020603050405020304" pitchFamily="18" charset="0"/>
                <a:cs typeface="Times New Roman" panose="02020603050405020304" pitchFamily="18" charset="0"/>
              </a:rPr>
              <a:t>Himawari</a:t>
            </a:r>
            <a:r>
              <a:rPr lang="en-US" sz="1800" dirty="0">
                <a:latin typeface="Times New Roman" panose="02020603050405020304" pitchFamily="18" charset="0"/>
                <a:cs typeface="Times New Roman" panose="02020603050405020304" pitchFamily="18" charset="0"/>
              </a:rPr>
              <a:t>-’s high temporal resolution allows for rapid detection of fires within 10 minutes of their occurrence.</a:t>
            </a:r>
          </a:p>
          <a:p>
            <a:r>
              <a:rPr lang="en-US" sz="1800" b="1" dirty="0">
                <a:latin typeface="Times New Roman" panose="02020603050405020304" pitchFamily="18" charset="0"/>
                <a:cs typeface="Times New Roman" panose="02020603050405020304" pitchFamily="18" charset="0"/>
              </a:rPr>
              <a:t>Cons: </a:t>
            </a:r>
            <a:r>
              <a:rPr lang="en-US" sz="1800" dirty="0" err="1">
                <a:latin typeface="Times New Roman" panose="02020603050405020304" pitchFamily="18" charset="0"/>
                <a:cs typeface="Times New Roman" panose="02020603050405020304" pitchFamily="18" charset="0"/>
              </a:rPr>
              <a:t>Himawari</a:t>
            </a:r>
            <a:r>
              <a:rPr lang="en-US" sz="1800" dirty="0">
                <a:latin typeface="Times New Roman" panose="02020603050405020304" pitchFamily="18" charset="0"/>
                <a:cs typeface="Times New Roman" panose="02020603050405020304" pitchFamily="18" charset="0"/>
              </a:rPr>
              <a:t>-’s low spatial resolution makes it harder to detect small fires accurately. Although improved, the system occasionally generates false positives due to slight temperature variations. The algorithm was tested primarily in Australia and may require adjustments for use in other regions.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866A28E-D9C4-949A-CBA9-2BE099859DBD}"/>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89F02868-C6D2-1EB0-3999-35F2FDEEC29C}"/>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E9EDE58D-26E4-7160-1E11-BFE38EF36DE6}"/>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793929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1FDA-2C27-3DE1-6BDB-7D52E3684710}"/>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Wildfire detection from UAV collected images using transfer learning</a:t>
            </a:r>
            <a:br>
              <a:rPr lang="en-US" sz="24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Authors:</a:t>
            </a:r>
            <a:r>
              <a:rPr lang="en-IN" sz="2000" dirty="0">
                <a:latin typeface="Times New Roman" panose="02020603050405020304" pitchFamily="18" charset="0"/>
                <a:cs typeface="Times New Roman" panose="02020603050405020304" pitchFamily="18" charset="0"/>
              </a:rPr>
              <a:t>Sandra </a:t>
            </a:r>
            <a:r>
              <a:rPr lang="en-IN" sz="2000" dirty="0" err="1">
                <a:latin typeface="Times New Roman" panose="02020603050405020304" pitchFamily="18" charset="0"/>
                <a:cs typeface="Times New Roman" panose="02020603050405020304" pitchFamily="18" charset="0"/>
              </a:rPr>
              <a:t>Treneska</a:t>
            </a:r>
            <a:r>
              <a:rPr lang="en-IN" sz="2000" dirty="0">
                <a:latin typeface="Times New Roman" panose="02020603050405020304" pitchFamily="18" charset="0"/>
                <a:cs typeface="Times New Roman" panose="02020603050405020304" pitchFamily="18" charset="0"/>
              </a:rPr>
              <a:t> ,Biljana </a:t>
            </a:r>
            <a:r>
              <a:rPr lang="en-IN" sz="2000" dirty="0" err="1">
                <a:latin typeface="Times New Roman" panose="02020603050405020304" pitchFamily="18" charset="0"/>
                <a:cs typeface="Times New Roman" panose="02020603050405020304" pitchFamily="18" charset="0"/>
              </a:rPr>
              <a:t>Risteska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Stojkoska</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7F39AF-FA6D-6712-51EF-38199F7C66CC}"/>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The paper "Wildfire Detection from UAV Collected Images using Transfer Learning" discusses the use of drones (UAVs) combined with deep learning models for early wildfire detection. The authors use convolutional neural networks (CNNs) to classify images into "fire" or "non-fire" categories, leveraging transfer learning to improve model accuracy. They fine-tune several CNN architectures, including VGG16, VGG19, ResNet50, InceptionV3, and </a:t>
            </a:r>
            <a:r>
              <a:rPr lang="en-US" sz="1800" dirty="0" err="1">
                <a:latin typeface="Times New Roman" panose="02020603050405020304" pitchFamily="18" charset="0"/>
                <a:cs typeface="Times New Roman" panose="02020603050405020304" pitchFamily="18" charset="0"/>
              </a:rPr>
              <a:t>Xception</a:t>
            </a:r>
            <a:r>
              <a:rPr lang="en-US" sz="1800" dirty="0">
                <a:latin typeface="Times New Roman" panose="02020603050405020304" pitchFamily="18" charset="0"/>
                <a:cs typeface="Times New Roman" panose="02020603050405020304" pitchFamily="18" charset="0"/>
              </a:rPr>
              <a:t>, on the FLAME dataset. The approach addresses the limitations of traditional wildfire detection methods, such as manned aircraft and satellites, which are either costly or lack resolution.</a:t>
            </a:r>
          </a:p>
          <a:p>
            <a:r>
              <a:rPr lang="en-US" sz="1800" b="1" dirty="0">
                <a:latin typeface="Times New Roman" panose="02020603050405020304" pitchFamily="18" charset="0"/>
                <a:cs typeface="Times New Roman" panose="02020603050405020304" pitchFamily="18" charset="0"/>
              </a:rPr>
              <a:t>Pros:</a:t>
            </a:r>
            <a:r>
              <a:rPr lang="en-US" sz="1800" dirty="0">
                <a:latin typeface="Times New Roman" panose="02020603050405020304" pitchFamily="18" charset="0"/>
                <a:cs typeface="Times New Roman" panose="02020603050405020304" pitchFamily="18" charset="0"/>
              </a:rPr>
              <a:t> The system's fast prediction times (fractions of a second) make it suitable for real-time wildfire detection. Drones provide high-resolution data at a lower cost compared to satellite or manned aircraft monitoring.</a:t>
            </a: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The accuracy is dependent on the size and quality of the dataset. Larger datasets could further improve model performance. Issues like smoke, low visibility, and motion blur may reduce detection accuracy in real-world scenarios.</a:t>
            </a: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487BDFA-06EF-F492-05A8-D11072EB36A7}"/>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A878329F-3879-F5F2-E8C4-CE7239ED8FF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E5DC40D0-C9A4-3153-7922-D475FB688FE8}"/>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2161847335"/>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7.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432</TotalTime>
  <Words>4983</Words>
  <Application>Microsoft Office PowerPoint</Application>
  <PresentationFormat>Widescreen</PresentationFormat>
  <Paragraphs>166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Times New Roman</vt:lpstr>
      <vt:lpstr>Verdana</vt:lpstr>
      <vt:lpstr>Wingdings</vt:lpstr>
      <vt:lpstr>Profile</vt:lpstr>
      <vt:lpstr>PowerPoint Presentation</vt:lpstr>
      <vt:lpstr>Introduction</vt:lpstr>
      <vt:lpstr>A forest fire smoke detection model combining CNN and Vision Transformer Authors: Ying Zheng, Gui Zhang, Sanqing Tan, Zhigao Yang, Dongxin Wen and Huashun Xiao</vt:lpstr>
      <vt:lpstr>Forest fire detection based on MODIS satellite imagery, and Comparison of NOAA satellite imagery with fire fighters' information Authors: Koji Nakau, Masami Fukuda, Keiji Kushida, Hiroshi Hayasaka, Keiji Kimura, Hiroshi Tani</vt:lpstr>
      <vt:lpstr>Intelligent Framework Using IoT-Based WSNs for Wildfire Detection  Authors:Sandeep Verma , Satnam Kaur ,Danda B. Rawat , Chen Xi3 , Linss T. Alex 4 And Noor Zaman Jhanjhi </vt:lpstr>
      <vt:lpstr>Detection and Monitoring of Forest Fires Using Himawari- Geostationary Satellite Data in South Korea Authors: Eunna Jang , Yoojin Kang , Jungho Im 1 , Dong-Won Lee , Jongmin Yoon and Sang-Kyun Kim </vt:lpstr>
      <vt:lpstr>Deep Learning and Transformer Approaches for UAV-Based Wildfire Detection and Segmentation Authors: Rafik Ghali  , Moulay A. Akhloufi  and Wided Souidene Mseddi </vt:lpstr>
      <vt:lpstr>Early Stage Forest Fire Detection from Himawari- AHI Images Using a Modified MOD14 Algorithm Combined with Machine Learning Authors: Naoto Maeda and Hideyuki Tonooka</vt:lpstr>
      <vt:lpstr>Wildfire detection from UAV collected images using transfer learning Authors:Sandra Treneska ,Biljana Risteska Stojkoska</vt:lpstr>
      <vt:lpstr>A Lightweight Hierarchical AI Model for UAV-Enabled Edge Computing with Forest-Fire Detection Use-Case Authors: Mostafa M. Fouda, Sadman Sakib, Zubair Md Fadlullah, Nidal Nasser, and Mohsen Guizani</vt:lpstr>
      <vt:lpstr>EdgeFireSmoke: A Novel Lightweight CNN Model for Real-Time Video Fire–Smoke Detection Authors: EdgeFireSmoke: A Novel Lightweight CNN Model for Real-Time Video Fire–Smoke Detection</vt:lpstr>
      <vt:lpstr>Integrating IoT and Machine Learning for Enhanced Forest Fire Detection and Temperature Monitoring  Authors: M Varun ,K Kesavraj, S Suman, X Suman raj</vt:lpstr>
      <vt:lpstr>MMFNet: Forest Fire Smoke Detection Using Multiscale Convergence Coordinated Pyramid Network With Mixed Attention and Fast-Robust NMS Authors:Liangji Zhang, Chao Lu, Haiwen Xu, Aibin Chen, Liujun Li, Member, IEEE, and Guoxiong Zhou</vt:lpstr>
      <vt:lpstr>Smoke Recognition in Satellite Imagery via an Attention Pyramid Network With Bidirectional Multilevel Multigranularity Feature Aggregation and Gated Fusion Authors:Huanjie Tao</vt:lpstr>
      <vt:lpstr>An IOT Based Forest Fire Detection Using Raspberry Pi Authors: Pamarthi Kanakaraja, Kotapati Vaishnavi, Konathala Pradeep, Pathan Imran Khan</vt:lpstr>
      <vt:lpstr>Forest Fire Detection System Using IoT and Artificial Neural Network Authors: Vinay Dubey, Prashant Kumar, Naveen Chauhan</vt:lpstr>
      <vt:lpstr>Forest Fire Detection System using LoRa Technology Authors: Nicoleta Cristina GAITAN1 , Paula HOJBOTA</vt:lpstr>
      <vt:lpstr>IoT Enabled Forest Fire Detection and Early Warning System Authors: A.Divya, T.Kavithanjali and P. Dharshini</vt:lpstr>
      <vt:lpstr>A Design and Development of the Smart Forest Alert Monitoring System Using IoT Authors: Murugaperumal Krishnamoorthy , 1 Md. Asif,1 Polamarasetty P. Kumar,2 Ramakrishna S. S. Nuvvula , 2 Baseem Khan , 3,4 and Ilhami Colak</vt:lpstr>
      <vt:lpstr>IoT-Based Forest Fire Detection System in Cloud Paradigm Authors: H Singh , A Shukla , S Kumar</vt:lpstr>
      <vt:lpstr>Summary of Literature Review</vt:lpstr>
      <vt:lpstr>Problem Statement</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Mercy Nicholas</cp:lastModifiedBy>
  <cp:revision>7</cp:revision>
  <dcterms:created xsi:type="dcterms:W3CDTF">2023-08-03T04:32:32Z</dcterms:created>
  <dcterms:modified xsi:type="dcterms:W3CDTF">2024-10-28T03:56:49Z</dcterms:modified>
</cp:coreProperties>
</file>