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7" r:id="rId24"/>
    <p:sldId id="278" r:id="rId2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8"/>
  </p:normalViewPr>
  <p:slideViewPr>
    <p:cSldViewPr>
      <p:cViewPr varScale="1">
        <p:scale>
          <a:sx n="111" d="100"/>
          <a:sy n="111" d="100"/>
        </p:scale>
        <p:origin x="824"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45007" y="972057"/>
            <a:ext cx="2568575" cy="513715"/>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Second</a:t>
            </a:r>
            <a:r>
              <a:rPr spc="-60"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Second</a:t>
            </a:r>
            <a:r>
              <a:rPr spc="-60"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Holder 6"/>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Second</a:t>
            </a:r>
            <a:r>
              <a:rPr spc="-60" dirty="0"/>
              <a:t> </a:t>
            </a:r>
            <a:r>
              <a:rPr spc="-10" dirty="0"/>
              <a:t>Review</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4" name="Holder 4"/>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Second</a:t>
            </a:r>
            <a:r>
              <a:rPr spc="-60" dirty="0"/>
              <a:t> </a:t>
            </a:r>
            <a:r>
              <a:rPr spc="-10" dirty="0"/>
              <a:t>Review</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3" name="Holder 3"/>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Second</a:t>
            </a:r>
            <a:r>
              <a:rPr spc="-60" dirty="0"/>
              <a:t> </a:t>
            </a:r>
            <a:r>
              <a:rPr spc="-10" dirty="0"/>
              <a:t>Review</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17" name="bg object 17"/>
          <p:cNvSpPr/>
          <p:nvPr/>
        </p:nvSpPr>
        <p:spPr>
          <a:xfrm>
            <a:off x="812800" y="1566862"/>
            <a:ext cx="6207760" cy="109855"/>
          </a:xfrm>
          <a:custGeom>
            <a:avLst/>
            <a:gdLst/>
            <a:ahLst/>
            <a:cxnLst/>
            <a:rect l="l" t="t" r="r" b="b"/>
            <a:pathLst>
              <a:path w="6207759" h="109855">
                <a:moveTo>
                  <a:pt x="6207379" y="0"/>
                </a:moveTo>
                <a:lnTo>
                  <a:pt x="0" y="0"/>
                </a:lnTo>
                <a:lnTo>
                  <a:pt x="0" y="109537"/>
                </a:lnTo>
                <a:lnTo>
                  <a:pt x="6207379" y="109537"/>
                </a:lnTo>
                <a:lnTo>
                  <a:pt x="6207379" y="0"/>
                </a:lnTo>
                <a:close/>
              </a:path>
            </a:pathLst>
          </a:custGeom>
          <a:solidFill>
            <a:srgbClr val="CC0000"/>
          </a:solidFill>
        </p:spPr>
        <p:txBody>
          <a:bodyPr wrap="square" lIns="0" tIns="0" rIns="0" bIns="0" rtlCol="0"/>
          <a:lstStyle/>
          <a:p>
            <a:endParaRPr/>
          </a:p>
        </p:txBody>
      </p:sp>
      <p:sp>
        <p:nvSpPr>
          <p:cNvPr id="18" name="bg object 18"/>
          <p:cNvSpPr/>
          <p:nvPr/>
        </p:nvSpPr>
        <p:spPr>
          <a:xfrm>
            <a:off x="812800" y="1566925"/>
            <a:ext cx="10610850" cy="0"/>
          </a:xfrm>
          <a:custGeom>
            <a:avLst/>
            <a:gdLst/>
            <a:ahLst/>
            <a:cxnLst/>
            <a:rect l="l" t="t" r="r" b="b"/>
            <a:pathLst>
              <a:path w="10610850">
                <a:moveTo>
                  <a:pt x="0" y="0"/>
                </a:moveTo>
                <a:lnTo>
                  <a:pt x="10610850" y="0"/>
                </a:lnTo>
              </a:path>
            </a:pathLst>
          </a:custGeom>
          <a:ln w="9525">
            <a:solidFill>
              <a:srgbClr val="CC0000"/>
            </a:solidFill>
          </a:ln>
        </p:spPr>
        <p:txBody>
          <a:bodyPr wrap="square" lIns="0" tIns="0" rIns="0" bIns="0" rtlCol="0"/>
          <a:lstStyle/>
          <a:p>
            <a:endParaRPr/>
          </a:p>
        </p:txBody>
      </p:sp>
      <p:sp>
        <p:nvSpPr>
          <p:cNvPr id="19" name="bg object 19"/>
          <p:cNvSpPr/>
          <p:nvPr/>
        </p:nvSpPr>
        <p:spPr>
          <a:xfrm>
            <a:off x="812800" y="6172200"/>
            <a:ext cx="10566400" cy="0"/>
          </a:xfrm>
          <a:custGeom>
            <a:avLst/>
            <a:gdLst/>
            <a:ahLst/>
            <a:cxnLst/>
            <a:rect l="l" t="t" r="r" b="b"/>
            <a:pathLst>
              <a:path w="10566400">
                <a:moveTo>
                  <a:pt x="0" y="0"/>
                </a:moveTo>
                <a:lnTo>
                  <a:pt x="10566400" y="0"/>
                </a:lnTo>
              </a:path>
            </a:pathLst>
          </a:custGeom>
          <a:ln w="3175">
            <a:solidFill>
              <a:srgbClr val="CC0000"/>
            </a:solidFill>
          </a:ln>
        </p:spPr>
        <p:txBody>
          <a:bodyPr wrap="square" lIns="0" tIns="0" rIns="0" bIns="0" rtlCol="0"/>
          <a:lstStyle/>
          <a:p>
            <a:endParaRPr/>
          </a:p>
        </p:txBody>
      </p:sp>
      <p:sp>
        <p:nvSpPr>
          <p:cNvPr id="2" name="Holder 2"/>
          <p:cNvSpPr>
            <a:spLocks noGrp="1"/>
          </p:cNvSpPr>
          <p:nvPr>
            <p:ph type="title"/>
          </p:nvPr>
        </p:nvSpPr>
        <p:spPr>
          <a:xfrm>
            <a:off x="845007" y="972057"/>
            <a:ext cx="7988300" cy="513715"/>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a:xfrm>
            <a:off x="834644" y="1755353"/>
            <a:ext cx="10511790" cy="4100829"/>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635753" y="6277248"/>
            <a:ext cx="2921634" cy="39370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5" name="Holder 5"/>
          <p:cNvSpPr>
            <a:spLocks noGrp="1"/>
          </p:cNvSpPr>
          <p:nvPr>
            <p:ph type="dt" sz="half" idx="6"/>
          </p:nvPr>
        </p:nvSpPr>
        <p:spPr>
          <a:xfrm>
            <a:off x="891641" y="6277248"/>
            <a:ext cx="1179830"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2700">
              <a:lnSpc>
                <a:spcPct val="100000"/>
              </a:lnSpc>
              <a:spcBef>
                <a:spcPts val="105"/>
              </a:spcBef>
            </a:pPr>
            <a:r>
              <a:rPr dirty="0"/>
              <a:t>Second</a:t>
            </a:r>
            <a:r>
              <a:rPr spc="-60" dirty="0"/>
              <a:t> </a:t>
            </a:r>
            <a:r>
              <a:rPr spc="-10" dirty="0"/>
              <a:t>Review</a:t>
            </a:r>
          </a:p>
        </p:txBody>
      </p:sp>
      <p:sp>
        <p:nvSpPr>
          <p:cNvPr id="6" name="Holder 6"/>
          <p:cNvSpPr>
            <a:spLocks noGrp="1"/>
          </p:cNvSpPr>
          <p:nvPr>
            <p:ph type="sldNum" sz="quarter" idx="7"/>
          </p:nvPr>
        </p:nvSpPr>
        <p:spPr>
          <a:xfrm>
            <a:off x="11055350" y="6277248"/>
            <a:ext cx="284479"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914400" y="2389187"/>
            <a:ext cx="10363200" cy="114935"/>
            <a:chOff x="914400" y="2389187"/>
            <a:chExt cx="10363200" cy="114935"/>
          </a:xfrm>
        </p:grpSpPr>
        <p:sp>
          <p:nvSpPr>
            <p:cNvPr id="4" name="object 4"/>
            <p:cNvSpPr/>
            <p:nvPr/>
          </p:nvSpPr>
          <p:spPr>
            <a:xfrm>
              <a:off x="914400" y="2394013"/>
              <a:ext cx="6404610" cy="109855"/>
            </a:xfrm>
            <a:custGeom>
              <a:avLst/>
              <a:gdLst/>
              <a:ahLst/>
              <a:cxnLst/>
              <a:rect l="l" t="t" r="r" b="b"/>
              <a:pathLst>
                <a:path w="6404609" h="109855">
                  <a:moveTo>
                    <a:pt x="6404483" y="0"/>
                  </a:moveTo>
                  <a:lnTo>
                    <a:pt x="0" y="0"/>
                  </a:lnTo>
                  <a:lnTo>
                    <a:pt x="0" y="109537"/>
                  </a:lnTo>
                  <a:lnTo>
                    <a:pt x="6404483" y="109537"/>
                  </a:lnTo>
                  <a:lnTo>
                    <a:pt x="6404483" y="0"/>
                  </a:lnTo>
                  <a:close/>
                </a:path>
              </a:pathLst>
            </a:custGeom>
            <a:solidFill>
              <a:srgbClr val="CC0000"/>
            </a:solidFill>
          </p:spPr>
          <p:txBody>
            <a:bodyPr wrap="square" lIns="0" tIns="0" rIns="0" bIns="0" rtlCol="0"/>
            <a:lstStyle/>
            <a:p>
              <a:endParaRPr/>
            </a:p>
          </p:txBody>
        </p:sp>
        <p:sp>
          <p:nvSpPr>
            <p:cNvPr id="5" name="object 5"/>
            <p:cNvSpPr/>
            <p:nvPr/>
          </p:nvSpPr>
          <p:spPr>
            <a:xfrm>
              <a:off x="914400" y="2393950"/>
              <a:ext cx="10363200" cy="0"/>
            </a:xfrm>
            <a:custGeom>
              <a:avLst/>
              <a:gdLst/>
              <a:ahLst/>
              <a:cxnLst/>
              <a:rect l="l" t="t" r="r" b="b"/>
              <a:pathLst>
                <a:path w="10363200">
                  <a:moveTo>
                    <a:pt x="0" y="0"/>
                  </a:moveTo>
                  <a:lnTo>
                    <a:pt x="10363200" y="0"/>
                  </a:lnTo>
                </a:path>
              </a:pathLst>
            </a:custGeom>
            <a:ln w="9525">
              <a:solidFill>
                <a:srgbClr val="CC0000"/>
              </a:solidFill>
            </a:ln>
          </p:spPr>
          <p:txBody>
            <a:bodyPr wrap="square" lIns="0" tIns="0" rIns="0" bIns="0" rtlCol="0"/>
            <a:lstStyle/>
            <a:p>
              <a:endParaRPr/>
            </a:p>
          </p:txBody>
        </p:sp>
      </p:grpSp>
      <p:pic>
        <p:nvPicPr>
          <p:cNvPr id="6" name="object 6"/>
          <p:cNvPicPr/>
          <p:nvPr/>
        </p:nvPicPr>
        <p:blipFill>
          <a:blip r:embed="rId3" cstate="print"/>
          <a:stretch>
            <a:fillRect/>
          </a:stretch>
        </p:blipFill>
        <p:spPr>
          <a:xfrm>
            <a:off x="80384" y="89535"/>
            <a:ext cx="2924173" cy="952500"/>
          </a:xfrm>
          <a:prstGeom prst="rect">
            <a:avLst/>
          </a:prstGeom>
        </p:spPr>
      </p:pic>
      <p:pic>
        <p:nvPicPr>
          <p:cNvPr id="7" name="object 7"/>
          <p:cNvPicPr/>
          <p:nvPr/>
        </p:nvPicPr>
        <p:blipFill>
          <a:blip r:embed="rId4" cstate="print"/>
          <a:stretch>
            <a:fillRect/>
          </a:stretch>
        </p:blipFill>
        <p:spPr>
          <a:xfrm>
            <a:off x="11111483" y="64135"/>
            <a:ext cx="1000125" cy="1143000"/>
          </a:xfrm>
          <a:prstGeom prst="rect">
            <a:avLst/>
          </a:prstGeom>
        </p:spPr>
      </p:pic>
      <p:sp>
        <p:nvSpPr>
          <p:cNvPr id="8" name="object 8"/>
          <p:cNvSpPr txBox="1"/>
          <p:nvPr/>
        </p:nvSpPr>
        <p:spPr>
          <a:xfrm>
            <a:off x="867867" y="2788158"/>
            <a:ext cx="10223500" cy="1717675"/>
          </a:xfrm>
          <a:prstGeom prst="rect">
            <a:avLst/>
          </a:prstGeom>
        </p:spPr>
        <p:txBody>
          <a:bodyPr vert="horz" wrap="square" lIns="0" tIns="64135" rIns="0" bIns="0" rtlCol="0">
            <a:spAutoFit/>
          </a:bodyPr>
          <a:lstStyle/>
          <a:p>
            <a:pPr marL="12700" marR="5080" indent="1905" algn="ctr">
              <a:lnSpc>
                <a:spcPts val="3240"/>
              </a:lnSpc>
              <a:spcBef>
                <a:spcPts val="505"/>
              </a:spcBef>
              <a:tabLst>
                <a:tab pos="4149725" algn="l"/>
              </a:tabLst>
            </a:pPr>
            <a:r>
              <a:rPr sz="3000" b="1" dirty="0">
                <a:solidFill>
                  <a:srgbClr val="6F2F9F"/>
                </a:solidFill>
                <a:latin typeface="Verdana"/>
                <a:cs typeface="Verdana"/>
              </a:rPr>
              <a:t>DESIGN</a:t>
            </a:r>
            <a:r>
              <a:rPr sz="3000" b="1" spc="-35" dirty="0">
                <a:solidFill>
                  <a:srgbClr val="6F2F9F"/>
                </a:solidFill>
                <a:latin typeface="Verdana"/>
                <a:cs typeface="Verdana"/>
              </a:rPr>
              <a:t> </a:t>
            </a:r>
            <a:r>
              <a:rPr sz="3000" b="1" dirty="0">
                <a:solidFill>
                  <a:srgbClr val="6F2F9F"/>
                </a:solidFill>
                <a:latin typeface="Verdana"/>
                <a:cs typeface="Verdana"/>
              </a:rPr>
              <a:t>AND</a:t>
            </a:r>
            <a:r>
              <a:rPr sz="3000" b="1" spc="-45" dirty="0">
                <a:solidFill>
                  <a:srgbClr val="6F2F9F"/>
                </a:solidFill>
                <a:latin typeface="Verdana"/>
                <a:cs typeface="Verdana"/>
              </a:rPr>
              <a:t> </a:t>
            </a:r>
            <a:r>
              <a:rPr sz="3000" b="1" dirty="0">
                <a:solidFill>
                  <a:srgbClr val="6F2F9F"/>
                </a:solidFill>
                <a:latin typeface="Verdana"/>
                <a:cs typeface="Verdana"/>
              </a:rPr>
              <a:t>PRELIMINARY</a:t>
            </a:r>
            <a:r>
              <a:rPr sz="3000" b="1" spc="-40" dirty="0">
                <a:solidFill>
                  <a:srgbClr val="6F2F9F"/>
                </a:solidFill>
                <a:latin typeface="Verdana"/>
                <a:cs typeface="Verdana"/>
              </a:rPr>
              <a:t> </a:t>
            </a:r>
            <a:r>
              <a:rPr sz="3000" b="1" spc="-20" dirty="0">
                <a:solidFill>
                  <a:srgbClr val="6F2F9F"/>
                </a:solidFill>
                <a:latin typeface="Verdana"/>
                <a:cs typeface="Verdana"/>
              </a:rPr>
              <a:t>DATA </a:t>
            </a:r>
            <a:r>
              <a:rPr sz="3000" b="1" dirty="0">
                <a:solidFill>
                  <a:srgbClr val="6F2F9F"/>
                </a:solidFill>
                <a:latin typeface="Verdana"/>
                <a:cs typeface="Verdana"/>
              </a:rPr>
              <a:t>ACQUISITION</a:t>
            </a:r>
            <a:r>
              <a:rPr sz="3000" b="1" spc="-195" dirty="0">
                <a:solidFill>
                  <a:srgbClr val="6F2F9F"/>
                </a:solidFill>
                <a:latin typeface="Verdana"/>
                <a:cs typeface="Verdana"/>
              </a:rPr>
              <a:t> </a:t>
            </a:r>
            <a:r>
              <a:rPr sz="3000" b="1" spc="-25" dirty="0">
                <a:solidFill>
                  <a:srgbClr val="6F2F9F"/>
                </a:solidFill>
                <a:latin typeface="Verdana"/>
                <a:cs typeface="Verdana"/>
              </a:rPr>
              <a:t>FOR</a:t>
            </a:r>
            <a:r>
              <a:rPr sz="3000" b="1" dirty="0">
                <a:solidFill>
                  <a:srgbClr val="6F2F9F"/>
                </a:solidFill>
                <a:latin typeface="Verdana"/>
                <a:cs typeface="Verdana"/>
              </a:rPr>
              <a:t>	AN</a:t>
            </a:r>
            <a:r>
              <a:rPr sz="3000" b="1" spc="-35" dirty="0">
                <a:solidFill>
                  <a:srgbClr val="6F2F9F"/>
                </a:solidFill>
                <a:latin typeface="Verdana"/>
                <a:cs typeface="Verdana"/>
              </a:rPr>
              <a:t> </a:t>
            </a:r>
            <a:r>
              <a:rPr sz="3000" b="1" dirty="0">
                <a:solidFill>
                  <a:srgbClr val="6F2F9F"/>
                </a:solidFill>
                <a:latin typeface="Verdana"/>
                <a:cs typeface="Verdana"/>
              </a:rPr>
              <a:t>AI</a:t>
            </a:r>
            <a:r>
              <a:rPr sz="3000" b="1" spc="-10" dirty="0">
                <a:solidFill>
                  <a:srgbClr val="6F2F9F"/>
                </a:solidFill>
                <a:latin typeface="Verdana"/>
                <a:cs typeface="Verdana"/>
              </a:rPr>
              <a:t> </a:t>
            </a:r>
            <a:r>
              <a:rPr sz="3000" b="1" dirty="0">
                <a:solidFill>
                  <a:srgbClr val="6F2F9F"/>
                </a:solidFill>
                <a:latin typeface="Verdana"/>
                <a:cs typeface="Verdana"/>
              </a:rPr>
              <a:t>ENABLED</a:t>
            </a:r>
            <a:r>
              <a:rPr sz="3000" b="1" spc="-25" dirty="0">
                <a:solidFill>
                  <a:srgbClr val="6F2F9F"/>
                </a:solidFill>
                <a:latin typeface="Verdana"/>
                <a:cs typeface="Verdana"/>
              </a:rPr>
              <a:t> </a:t>
            </a:r>
            <a:r>
              <a:rPr sz="3000" b="1" spc="-10" dirty="0">
                <a:solidFill>
                  <a:srgbClr val="6F2F9F"/>
                </a:solidFill>
                <a:latin typeface="Verdana"/>
                <a:cs typeface="Verdana"/>
              </a:rPr>
              <a:t>FOREST </a:t>
            </a:r>
            <a:r>
              <a:rPr sz="3000" b="1" dirty="0">
                <a:solidFill>
                  <a:srgbClr val="6F2F9F"/>
                </a:solidFill>
                <a:latin typeface="Verdana"/>
                <a:cs typeface="Verdana"/>
              </a:rPr>
              <a:t>FIRE</a:t>
            </a:r>
            <a:r>
              <a:rPr sz="3000" b="1" spc="-100" dirty="0">
                <a:solidFill>
                  <a:srgbClr val="6F2F9F"/>
                </a:solidFill>
                <a:latin typeface="Verdana"/>
                <a:cs typeface="Verdana"/>
              </a:rPr>
              <a:t> </a:t>
            </a:r>
            <a:r>
              <a:rPr sz="3000" b="1" dirty="0">
                <a:solidFill>
                  <a:srgbClr val="6F2F9F"/>
                </a:solidFill>
                <a:latin typeface="Verdana"/>
                <a:cs typeface="Verdana"/>
              </a:rPr>
              <a:t>SENSING</a:t>
            </a:r>
            <a:r>
              <a:rPr sz="3000" b="1" spc="-105" dirty="0">
                <a:solidFill>
                  <a:srgbClr val="6F2F9F"/>
                </a:solidFill>
                <a:latin typeface="Verdana"/>
                <a:cs typeface="Verdana"/>
              </a:rPr>
              <a:t> </a:t>
            </a:r>
            <a:r>
              <a:rPr sz="3000" b="1" dirty="0">
                <a:solidFill>
                  <a:srgbClr val="6F2F9F"/>
                </a:solidFill>
                <a:latin typeface="Verdana"/>
                <a:cs typeface="Verdana"/>
              </a:rPr>
              <a:t>SYSTEM</a:t>
            </a:r>
            <a:r>
              <a:rPr sz="3000" b="1" spc="-100" dirty="0">
                <a:solidFill>
                  <a:srgbClr val="6F2F9F"/>
                </a:solidFill>
                <a:latin typeface="Verdana"/>
                <a:cs typeface="Verdana"/>
              </a:rPr>
              <a:t> </a:t>
            </a:r>
            <a:r>
              <a:rPr sz="3000" b="1" dirty="0">
                <a:solidFill>
                  <a:srgbClr val="6F2F9F"/>
                </a:solidFill>
                <a:latin typeface="Verdana"/>
                <a:cs typeface="Verdana"/>
              </a:rPr>
              <a:t>WITH</a:t>
            </a:r>
            <a:r>
              <a:rPr sz="3000" b="1" spc="-90" dirty="0">
                <a:solidFill>
                  <a:srgbClr val="6F2F9F"/>
                </a:solidFill>
                <a:latin typeface="Verdana"/>
                <a:cs typeface="Verdana"/>
              </a:rPr>
              <a:t> </a:t>
            </a:r>
            <a:r>
              <a:rPr sz="3000" b="1" dirty="0">
                <a:solidFill>
                  <a:srgbClr val="6F2F9F"/>
                </a:solidFill>
                <a:latin typeface="Verdana"/>
                <a:cs typeface="Verdana"/>
              </a:rPr>
              <a:t>IOT:</a:t>
            </a:r>
            <a:r>
              <a:rPr sz="3000" b="1" spc="-105" dirty="0">
                <a:solidFill>
                  <a:srgbClr val="6F2F9F"/>
                </a:solidFill>
                <a:latin typeface="Verdana"/>
                <a:cs typeface="Verdana"/>
              </a:rPr>
              <a:t> </a:t>
            </a:r>
            <a:r>
              <a:rPr sz="3000" b="1" dirty="0">
                <a:solidFill>
                  <a:srgbClr val="6F2F9F"/>
                </a:solidFill>
                <a:latin typeface="Verdana"/>
                <a:cs typeface="Verdana"/>
              </a:rPr>
              <a:t>A</a:t>
            </a:r>
            <a:r>
              <a:rPr sz="3000" b="1" spc="-105" dirty="0">
                <a:solidFill>
                  <a:srgbClr val="6F2F9F"/>
                </a:solidFill>
                <a:latin typeface="Verdana"/>
                <a:cs typeface="Verdana"/>
              </a:rPr>
              <a:t> </a:t>
            </a:r>
            <a:r>
              <a:rPr sz="3000" b="1" dirty="0">
                <a:solidFill>
                  <a:srgbClr val="6F2F9F"/>
                </a:solidFill>
                <a:latin typeface="Verdana"/>
                <a:cs typeface="Verdana"/>
              </a:rPr>
              <a:t>STUDY</a:t>
            </a:r>
            <a:r>
              <a:rPr sz="3000" b="1" spc="-100" dirty="0">
                <a:solidFill>
                  <a:srgbClr val="6F2F9F"/>
                </a:solidFill>
                <a:latin typeface="Verdana"/>
                <a:cs typeface="Verdana"/>
              </a:rPr>
              <a:t> </a:t>
            </a:r>
            <a:r>
              <a:rPr sz="3000" b="1" spc="-25" dirty="0">
                <a:solidFill>
                  <a:srgbClr val="6F2F9F"/>
                </a:solidFill>
                <a:latin typeface="Verdana"/>
                <a:cs typeface="Verdana"/>
              </a:rPr>
              <a:t>ON </a:t>
            </a:r>
            <a:r>
              <a:rPr sz="3000" b="1" dirty="0">
                <a:solidFill>
                  <a:srgbClr val="6F2F9F"/>
                </a:solidFill>
                <a:latin typeface="Verdana"/>
                <a:cs typeface="Verdana"/>
              </a:rPr>
              <a:t>MODEL</a:t>
            </a:r>
            <a:r>
              <a:rPr sz="3000" b="1" spc="-90" dirty="0">
                <a:solidFill>
                  <a:srgbClr val="6F2F9F"/>
                </a:solidFill>
                <a:latin typeface="Verdana"/>
                <a:cs typeface="Verdana"/>
              </a:rPr>
              <a:t> </a:t>
            </a:r>
            <a:r>
              <a:rPr sz="3000" b="1" dirty="0">
                <a:solidFill>
                  <a:srgbClr val="6F2F9F"/>
                </a:solidFill>
                <a:latin typeface="Verdana"/>
                <a:cs typeface="Verdana"/>
              </a:rPr>
              <a:t>SELECTION</a:t>
            </a:r>
            <a:r>
              <a:rPr sz="3000" b="1" spc="-70" dirty="0">
                <a:solidFill>
                  <a:srgbClr val="6F2F9F"/>
                </a:solidFill>
                <a:latin typeface="Verdana"/>
                <a:cs typeface="Verdana"/>
              </a:rPr>
              <a:t> </a:t>
            </a:r>
            <a:r>
              <a:rPr sz="3000" b="1" dirty="0">
                <a:solidFill>
                  <a:srgbClr val="6F2F9F"/>
                </a:solidFill>
                <a:latin typeface="Verdana"/>
                <a:cs typeface="Verdana"/>
              </a:rPr>
              <a:t>AND</a:t>
            </a:r>
            <a:r>
              <a:rPr sz="3000" b="1" spc="-85" dirty="0">
                <a:solidFill>
                  <a:srgbClr val="6F2F9F"/>
                </a:solidFill>
                <a:latin typeface="Verdana"/>
                <a:cs typeface="Verdana"/>
              </a:rPr>
              <a:t> </a:t>
            </a:r>
            <a:r>
              <a:rPr sz="3000" b="1" dirty="0">
                <a:solidFill>
                  <a:srgbClr val="6F2F9F"/>
                </a:solidFill>
                <a:latin typeface="Verdana"/>
                <a:cs typeface="Verdana"/>
              </a:rPr>
              <a:t>SENSOR</a:t>
            </a:r>
            <a:r>
              <a:rPr sz="3000" b="1" spc="-85" dirty="0">
                <a:solidFill>
                  <a:srgbClr val="6F2F9F"/>
                </a:solidFill>
                <a:latin typeface="Verdana"/>
                <a:cs typeface="Verdana"/>
              </a:rPr>
              <a:t> </a:t>
            </a:r>
            <a:r>
              <a:rPr sz="3000" b="1" spc="-10" dirty="0">
                <a:solidFill>
                  <a:srgbClr val="6F2F9F"/>
                </a:solidFill>
                <a:latin typeface="Verdana"/>
                <a:cs typeface="Verdana"/>
              </a:rPr>
              <a:t>INTEGRATION</a:t>
            </a:r>
            <a:endParaRPr sz="3000">
              <a:latin typeface="Verdana"/>
              <a:cs typeface="Verdana"/>
            </a:endParaRPr>
          </a:p>
        </p:txBody>
      </p:sp>
      <p:sp>
        <p:nvSpPr>
          <p:cNvPr id="9" name="object 9"/>
          <p:cNvSpPr txBox="1"/>
          <p:nvPr/>
        </p:nvSpPr>
        <p:spPr>
          <a:xfrm>
            <a:off x="1041908" y="5216397"/>
            <a:ext cx="4150995" cy="757555"/>
          </a:xfrm>
          <a:prstGeom prst="rect">
            <a:avLst/>
          </a:prstGeom>
        </p:spPr>
        <p:txBody>
          <a:bodyPr vert="horz" wrap="square" lIns="0" tIns="12700" rIns="0" bIns="0" rtlCol="0">
            <a:spAutoFit/>
          </a:bodyPr>
          <a:lstStyle/>
          <a:p>
            <a:pPr marL="12700" marR="5080">
              <a:lnSpc>
                <a:spcPct val="100000"/>
              </a:lnSpc>
              <a:spcBef>
                <a:spcPts val="100"/>
              </a:spcBef>
            </a:pPr>
            <a:r>
              <a:rPr sz="2400" b="1" dirty="0">
                <a:solidFill>
                  <a:srgbClr val="FF0000"/>
                </a:solidFill>
                <a:latin typeface="Verdana"/>
                <a:cs typeface="Verdana"/>
              </a:rPr>
              <a:t>Mr.</a:t>
            </a:r>
            <a:r>
              <a:rPr sz="2400" b="1" spc="-30" dirty="0">
                <a:solidFill>
                  <a:srgbClr val="FF0000"/>
                </a:solidFill>
                <a:latin typeface="Verdana"/>
                <a:cs typeface="Verdana"/>
              </a:rPr>
              <a:t> </a:t>
            </a:r>
            <a:r>
              <a:rPr sz="2400" b="1" dirty="0">
                <a:solidFill>
                  <a:srgbClr val="FF0000"/>
                </a:solidFill>
                <a:latin typeface="Verdana"/>
                <a:cs typeface="Verdana"/>
              </a:rPr>
              <a:t>K.</a:t>
            </a:r>
            <a:r>
              <a:rPr sz="2400" b="1" spc="-20" dirty="0">
                <a:solidFill>
                  <a:srgbClr val="FF0000"/>
                </a:solidFill>
                <a:latin typeface="Verdana"/>
                <a:cs typeface="Verdana"/>
              </a:rPr>
              <a:t> </a:t>
            </a:r>
            <a:r>
              <a:rPr sz="2400" b="1" dirty="0">
                <a:solidFill>
                  <a:srgbClr val="FF0000"/>
                </a:solidFill>
                <a:latin typeface="Verdana"/>
                <a:cs typeface="Verdana"/>
              </a:rPr>
              <a:t>DEEPAK</a:t>
            </a:r>
            <a:r>
              <a:rPr sz="2400" b="1" spc="-25" dirty="0">
                <a:solidFill>
                  <a:srgbClr val="FF0000"/>
                </a:solidFill>
                <a:latin typeface="Verdana"/>
                <a:cs typeface="Verdana"/>
              </a:rPr>
              <a:t> </a:t>
            </a:r>
            <a:r>
              <a:rPr sz="2400" b="1" spc="-20" dirty="0">
                <a:solidFill>
                  <a:srgbClr val="FF0000"/>
                </a:solidFill>
                <a:latin typeface="Verdana"/>
                <a:cs typeface="Verdana"/>
              </a:rPr>
              <a:t>KUMAR </a:t>
            </a:r>
            <a:r>
              <a:rPr sz="2400" b="1" dirty="0">
                <a:solidFill>
                  <a:srgbClr val="FF0000"/>
                </a:solidFill>
                <a:latin typeface="Verdana"/>
                <a:cs typeface="Verdana"/>
              </a:rPr>
              <a:t>ASSISTANT</a:t>
            </a:r>
            <a:r>
              <a:rPr sz="2400" b="1" spc="-80" dirty="0">
                <a:solidFill>
                  <a:srgbClr val="FF0000"/>
                </a:solidFill>
                <a:latin typeface="Verdana"/>
                <a:cs typeface="Verdana"/>
              </a:rPr>
              <a:t> </a:t>
            </a:r>
            <a:r>
              <a:rPr sz="2400" b="1" spc="-10" dirty="0">
                <a:solidFill>
                  <a:srgbClr val="FF0000"/>
                </a:solidFill>
                <a:latin typeface="Verdana"/>
                <a:cs typeface="Verdana"/>
              </a:rPr>
              <a:t>PROFESSOR</a:t>
            </a:r>
            <a:endParaRPr sz="2400">
              <a:latin typeface="Verdana"/>
              <a:cs typeface="Verdana"/>
            </a:endParaRPr>
          </a:p>
        </p:txBody>
      </p:sp>
      <p:sp>
        <p:nvSpPr>
          <p:cNvPr id="10" name="object 10"/>
          <p:cNvSpPr txBox="1"/>
          <p:nvPr/>
        </p:nvSpPr>
        <p:spPr>
          <a:xfrm>
            <a:off x="7478014" y="5258765"/>
            <a:ext cx="3287395" cy="941069"/>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FF0000"/>
                </a:solidFill>
                <a:latin typeface="Verdana"/>
                <a:cs typeface="Verdana"/>
              </a:rPr>
              <a:t>B21A2425C16</a:t>
            </a:r>
            <a:endParaRPr sz="2000">
              <a:latin typeface="Verdana"/>
              <a:cs typeface="Verdana"/>
            </a:endParaRPr>
          </a:p>
          <a:p>
            <a:pPr marL="12700">
              <a:lnSpc>
                <a:spcPct val="100000"/>
              </a:lnSpc>
              <a:spcBef>
                <a:spcPts val="5"/>
              </a:spcBef>
            </a:pPr>
            <a:r>
              <a:rPr sz="2000" b="1" dirty="0">
                <a:solidFill>
                  <a:srgbClr val="FF0000"/>
                </a:solidFill>
                <a:latin typeface="Verdana"/>
                <a:cs typeface="Verdana"/>
              </a:rPr>
              <a:t>MANOJ</a:t>
            </a:r>
            <a:r>
              <a:rPr sz="2000" b="1" spc="-45" dirty="0">
                <a:solidFill>
                  <a:srgbClr val="FF0000"/>
                </a:solidFill>
                <a:latin typeface="Verdana"/>
                <a:cs typeface="Verdana"/>
              </a:rPr>
              <a:t> </a:t>
            </a:r>
            <a:r>
              <a:rPr sz="2000" b="1" dirty="0">
                <a:solidFill>
                  <a:srgbClr val="FF0000"/>
                </a:solidFill>
                <a:latin typeface="Verdana"/>
                <a:cs typeface="Verdana"/>
              </a:rPr>
              <a:t>MG</a:t>
            </a:r>
            <a:r>
              <a:rPr sz="2000" b="1" spc="-40" dirty="0">
                <a:solidFill>
                  <a:srgbClr val="FF0000"/>
                </a:solidFill>
                <a:latin typeface="Verdana"/>
                <a:cs typeface="Verdana"/>
              </a:rPr>
              <a:t> </a:t>
            </a:r>
            <a:r>
              <a:rPr sz="2000" b="1" spc="-10" dirty="0">
                <a:solidFill>
                  <a:srgbClr val="FF0000"/>
                </a:solidFill>
                <a:latin typeface="Verdana"/>
                <a:cs typeface="Verdana"/>
              </a:rPr>
              <a:t>210701149</a:t>
            </a:r>
            <a:endParaRPr sz="2000">
              <a:latin typeface="Verdana"/>
              <a:cs typeface="Verdana"/>
            </a:endParaRPr>
          </a:p>
          <a:p>
            <a:pPr marL="12700">
              <a:lnSpc>
                <a:spcPct val="100000"/>
              </a:lnSpc>
            </a:pPr>
            <a:r>
              <a:rPr sz="2000" b="1" dirty="0">
                <a:solidFill>
                  <a:srgbClr val="FF0000"/>
                </a:solidFill>
                <a:latin typeface="Verdana"/>
                <a:cs typeface="Verdana"/>
              </a:rPr>
              <a:t>MERCY</a:t>
            </a:r>
            <a:r>
              <a:rPr sz="2000" b="1" spc="-10" dirty="0">
                <a:solidFill>
                  <a:srgbClr val="FF0000"/>
                </a:solidFill>
                <a:latin typeface="Verdana"/>
                <a:cs typeface="Verdana"/>
              </a:rPr>
              <a:t> </a:t>
            </a:r>
            <a:r>
              <a:rPr sz="2000" b="1" dirty="0">
                <a:solidFill>
                  <a:srgbClr val="FF0000"/>
                </a:solidFill>
                <a:latin typeface="Verdana"/>
                <a:cs typeface="Verdana"/>
              </a:rPr>
              <a:t>N</a:t>
            </a:r>
            <a:r>
              <a:rPr sz="2000" b="1" spc="-5" dirty="0">
                <a:solidFill>
                  <a:srgbClr val="FF0000"/>
                </a:solidFill>
                <a:latin typeface="Verdana"/>
                <a:cs typeface="Verdana"/>
              </a:rPr>
              <a:t> </a:t>
            </a:r>
            <a:r>
              <a:rPr sz="2000" b="1" spc="-10" dirty="0">
                <a:solidFill>
                  <a:srgbClr val="FF0000"/>
                </a:solidFill>
                <a:latin typeface="Verdana"/>
                <a:cs typeface="Verdana"/>
              </a:rPr>
              <a:t>210701157</a:t>
            </a:r>
            <a:endParaRPr sz="2000">
              <a:latin typeface="Verdana"/>
              <a:cs typeface="Verdana"/>
            </a:endParaRPr>
          </a:p>
        </p:txBody>
      </p:sp>
      <p:sp>
        <p:nvSpPr>
          <p:cNvPr id="11" name="object 11"/>
          <p:cNvSpPr txBox="1">
            <a:spLocks noGrp="1"/>
          </p:cNvSpPr>
          <p:nvPr>
            <p:ph type="title"/>
          </p:nvPr>
        </p:nvSpPr>
        <p:spPr>
          <a:xfrm>
            <a:off x="952906" y="1325321"/>
            <a:ext cx="10025380"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1F5F"/>
                </a:solidFill>
              </a:rPr>
              <a:t>Department</a:t>
            </a:r>
            <a:r>
              <a:rPr sz="2800" spc="-90" dirty="0">
                <a:solidFill>
                  <a:srgbClr val="001F5F"/>
                </a:solidFill>
              </a:rPr>
              <a:t> </a:t>
            </a:r>
            <a:r>
              <a:rPr sz="2800" dirty="0">
                <a:solidFill>
                  <a:srgbClr val="001F5F"/>
                </a:solidFill>
              </a:rPr>
              <a:t>of</a:t>
            </a:r>
            <a:r>
              <a:rPr sz="2800" spc="-120" dirty="0">
                <a:solidFill>
                  <a:srgbClr val="001F5F"/>
                </a:solidFill>
              </a:rPr>
              <a:t> </a:t>
            </a:r>
            <a:r>
              <a:rPr sz="2800" dirty="0">
                <a:solidFill>
                  <a:srgbClr val="001F5F"/>
                </a:solidFill>
              </a:rPr>
              <a:t>Computer</a:t>
            </a:r>
            <a:r>
              <a:rPr sz="2800" spc="-100" dirty="0">
                <a:solidFill>
                  <a:srgbClr val="001F5F"/>
                </a:solidFill>
              </a:rPr>
              <a:t> </a:t>
            </a:r>
            <a:r>
              <a:rPr sz="2800" dirty="0">
                <a:solidFill>
                  <a:srgbClr val="001F5F"/>
                </a:solidFill>
              </a:rPr>
              <a:t>Science</a:t>
            </a:r>
            <a:r>
              <a:rPr sz="2800" spc="-95" dirty="0">
                <a:solidFill>
                  <a:srgbClr val="001F5F"/>
                </a:solidFill>
              </a:rPr>
              <a:t> </a:t>
            </a:r>
            <a:r>
              <a:rPr sz="2800" dirty="0">
                <a:solidFill>
                  <a:srgbClr val="001F5F"/>
                </a:solidFill>
              </a:rPr>
              <a:t>and</a:t>
            </a:r>
            <a:r>
              <a:rPr sz="2800" spc="-100" dirty="0">
                <a:solidFill>
                  <a:srgbClr val="001F5F"/>
                </a:solidFill>
              </a:rPr>
              <a:t> </a:t>
            </a:r>
            <a:r>
              <a:rPr sz="2800" spc="-10" dirty="0">
                <a:solidFill>
                  <a:srgbClr val="001F5F"/>
                </a:solidFill>
              </a:rPr>
              <a:t>Engineering</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641" y="894029"/>
            <a:ext cx="3412490" cy="514350"/>
          </a:xfrm>
          <a:prstGeom prst="rect">
            <a:avLst/>
          </a:prstGeom>
        </p:spPr>
        <p:txBody>
          <a:bodyPr vert="horz" wrap="square" lIns="0" tIns="13335" rIns="0" bIns="0" rtlCol="0">
            <a:spAutoFit/>
          </a:bodyPr>
          <a:lstStyle/>
          <a:p>
            <a:pPr marL="12700">
              <a:lnSpc>
                <a:spcPct val="100000"/>
              </a:lnSpc>
              <a:spcBef>
                <a:spcPts val="105"/>
              </a:spcBef>
            </a:pPr>
            <a:r>
              <a:rPr b="0" dirty="0">
                <a:solidFill>
                  <a:srgbClr val="000000"/>
                </a:solidFill>
                <a:latin typeface="Verdana"/>
                <a:cs typeface="Verdana"/>
              </a:rPr>
              <a:t>Activity</a:t>
            </a:r>
            <a:r>
              <a:rPr b="0" spc="-80" dirty="0">
                <a:solidFill>
                  <a:srgbClr val="000000"/>
                </a:solidFill>
                <a:latin typeface="Verdana"/>
                <a:cs typeface="Verdana"/>
              </a:rPr>
              <a:t> </a:t>
            </a:r>
            <a:r>
              <a:rPr b="0" spc="-10" dirty="0">
                <a:solidFill>
                  <a:srgbClr val="000000"/>
                </a:solidFill>
                <a:latin typeface="Verdana"/>
                <a:cs typeface="Verdana"/>
              </a:rPr>
              <a:t>Diagram</a:t>
            </a:r>
          </a:p>
        </p:txBody>
      </p:sp>
      <p:pic>
        <p:nvPicPr>
          <p:cNvPr id="3" name="object 3"/>
          <p:cNvPicPr/>
          <p:nvPr/>
        </p:nvPicPr>
        <p:blipFill>
          <a:blip r:embed="rId2" cstate="print"/>
          <a:stretch>
            <a:fillRect/>
          </a:stretch>
        </p:blipFill>
        <p:spPr>
          <a:xfrm>
            <a:off x="2235200" y="1851596"/>
            <a:ext cx="7772400" cy="4067175"/>
          </a:xfrm>
          <a:prstGeom prst="rect">
            <a:avLst/>
          </a:prstGeom>
        </p:spPr>
      </p:pic>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10</a:t>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Data</a:t>
            </a:r>
            <a:r>
              <a:rPr spc="-75" dirty="0"/>
              <a:t> </a:t>
            </a:r>
            <a:r>
              <a:rPr dirty="0"/>
              <a:t>Preprocessing</a:t>
            </a:r>
            <a:r>
              <a:rPr spc="-75" dirty="0"/>
              <a:t> </a:t>
            </a:r>
            <a:r>
              <a:rPr spc="-10" dirty="0"/>
              <a:t>Module</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11</a:t>
            </a:fld>
            <a:endParaRPr spc="-25" dirty="0"/>
          </a:p>
        </p:txBody>
      </p:sp>
      <p:sp>
        <p:nvSpPr>
          <p:cNvPr id="3" name="object 3"/>
          <p:cNvSpPr txBox="1"/>
          <p:nvPr/>
        </p:nvSpPr>
        <p:spPr>
          <a:xfrm>
            <a:off x="834644" y="1721668"/>
            <a:ext cx="10513695" cy="2770505"/>
          </a:xfrm>
          <a:prstGeom prst="rect">
            <a:avLst/>
          </a:prstGeom>
        </p:spPr>
        <p:txBody>
          <a:bodyPr vert="horz" wrap="square" lIns="0" tIns="13335" rIns="0" bIns="0" rtlCol="0">
            <a:spAutoFit/>
          </a:bodyPr>
          <a:lstStyle/>
          <a:p>
            <a:pPr marL="12700" marR="5080" algn="just">
              <a:lnSpc>
                <a:spcPct val="150000"/>
              </a:lnSpc>
              <a:spcBef>
                <a:spcPts val="105"/>
              </a:spcBef>
            </a:pPr>
            <a:r>
              <a:rPr sz="2000" dirty="0">
                <a:latin typeface="Verdana"/>
                <a:cs typeface="Verdana"/>
              </a:rPr>
              <a:t>The</a:t>
            </a:r>
            <a:r>
              <a:rPr sz="2000" spc="-90" dirty="0">
                <a:latin typeface="Verdana"/>
                <a:cs typeface="Verdana"/>
              </a:rPr>
              <a:t>  </a:t>
            </a:r>
            <a:r>
              <a:rPr sz="2000" b="1" dirty="0">
                <a:latin typeface="Verdana"/>
                <a:cs typeface="Verdana"/>
              </a:rPr>
              <a:t>Data</a:t>
            </a:r>
            <a:r>
              <a:rPr sz="2000" b="1" spc="-60" dirty="0">
                <a:latin typeface="Verdana"/>
                <a:cs typeface="Verdana"/>
              </a:rPr>
              <a:t>  </a:t>
            </a:r>
            <a:r>
              <a:rPr sz="2000" b="1" dirty="0">
                <a:latin typeface="Verdana"/>
                <a:cs typeface="Verdana"/>
              </a:rPr>
              <a:t>Preprocessing</a:t>
            </a:r>
            <a:r>
              <a:rPr sz="2000" b="1" spc="-65" dirty="0">
                <a:latin typeface="Verdana"/>
                <a:cs typeface="Verdana"/>
              </a:rPr>
              <a:t>  </a:t>
            </a:r>
            <a:r>
              <a:rPr sz="2000" b="1" dirty="0">
                <a:latin typeface="Verdana"/>
                <a:cs typeface="Verdana"/>
              </a:rPr>
              <a:t>Module</a:t>
            </a:r>
            <a:r>
              <a:rPr sz="2000" b="1" spc="-55" dirty="0">
                <a:latin typeface="Verdana"/>
                <a:cs typeface="Verdana"/>
              </a:rPr>
              <a:t>  </a:t>
            </a:r>
            <a:r>
              <a:rPr sz="2000" dirty="0">
                <a:latin typeface="Verdana"/>
                <a:cs typeface="Verdana"/>
              </a:rPr>
              <a:t>prepares</a:t>
            </a:r>
            <a:r>
              <a:rPr sz="2000" spc="-85" dirty="0">
                <a:latin typeface="Verdana"/>
                <a:cs typeface="Verdana"/>
              </a:rPr>
              <a:t>  </a:t>
            </a:r>
            <a:r>
              <a:rPr sz="2000" dirty="0">
                <a:latin typeface="Verdana"/>
                <a:cs typeface="Verdana"/>
              </a:rPr>
              <a:t>raw</a:t>
            </a:r>
            <a:r>
              <a:rPr sz="2000" spc="-80" dirty="0">
                <a:latin typeface="Verdana"/>
                <a:cs typeface="Verdana"/>
              </a:rPr>
              <a:t>  </a:t>
            </a:r>
            <a:r>
              <a:rPr sz="2000" dirty="0">
                <a:latin typeface="Verdana"/>
                <a:cs typeface="Verdana"/>
              </a:rPr>
              <a:t>sensor</a:t>
            </a:r>
            <a:r>
              <a:rPr sz="2000" spc="-75" dirty="0">
                <a:latin typeface="Verdana"/>
                <a:cs typeface="Verdana"/>
              </a:rPr>
              <a:t>  </a:t>
            </a:r>
            <a:r>
              <a:rPr sz="2000" dirty="0">
                <a:latin typeface="Verdana"/>
                <a:cs typeface="Verdana"/>
              </a:rPr>
              <a:t>data</a:t>
            </a:r>
            <a:r>
              <a:rPr sz="2000" spc="-80" dirty="0">
                <a:latin typeface="Verdana"/>
                <a:cs typeface="Verdana"/>
              </a:rPr>
              <a:t>  </a:t>
            </a:r>
            <a:r>
              <a:rPr sz="2000" dirty="0">
                <a:latin typeface="Verdana"/>
                <a:cs typeface="Verdana"/>
              </a:rPr>
              <a:t>for</a:t>
            </a:r>
            <a:r>
              <a:rPr sz="2000" spc="-90" dirty="0">
                <a:latin typeface="Verdana"/>
                <a:cs typeface="Verdana"/>
              </a:rPr>
              <a:t>  </a:t>
            </a:r>
            <a:r>
              <a:rPr sz="2000" dirty="0">
                <a:latin typeface="Verdana"/>
                <a:cs typeface="Verdana"/>
              </a:rPr>
              <a:t>analysis</a:t>
            </a:r>
            <a:r>
              <a:rPr sz="2000" spc="-80" dirty="0">
                <a:latin typeface="Verdana"/>
                <a:cs typeface="Verdana"/>
              </a:rPr>
              <a:t>  </a:t>
            </a:r>
            <a:r>
              <a:rPr sz="2000" spc="-25" dirty="0">
                <a:latin typeface="Verdana"/>
                <a:cs typeface="Verdana"/>
              </a:rPr>
              <a:t>by </a:t>
            </a:r>
            <a:r>
              <a:rPr sz="2000" dirty="0">
                <a:latin typeface="Verdana"/>
                <a:cs typeface="Verdana"/>
              </a:rPr>
              <a:t>performing</a:t>
            </a:r>
            <a:r>
              <a:rPr sz="2000" spc="105" dirty="0">
                <a:latin typeface="Verdana"/>
                <a:cs typeface="Verdana"/>
              </a:rPr>
              <a:t> </a:t>
            </a:r>
            <a:r>
              <a:rPr sz="2000" dirty="0">
                <a:latin typeface="Verdana"/>
                <a:cs typeface="Verdana"/>
              </a:rPr>
              <a:t>cleaning</a:t>
            </a:r>
            <a:r>
              <a:rPr sz="2000" spc="125" dirty="0">
                <a:latin typeface="Verdana"/>
                <a:cs typeface="Verdana"/>
              </a:rPr>
              <a:t> </a:t>
            </a:r>
            <a:r>
              <a:rPr sz="2000" dirty="0">
                <a:latin typeface="Verdana"/>
                <a:cs typeface="Verdana"/>
              </a:rPr>
              <a:t>and</a:t>
            </a:r>
            <a:r>
              <a:rPr sz="2000" spc="114" dirty="0">
                <a:latin typeface="Verdana"/>
                <a:cs typeface="Verdana"/>
              </a:rPr>
              <a:t> </a:t>
            </a:r>
            <a:r>
              <a:rPr sz="2000" dirty="0">
                <a:latin typeface="Verdana"/>
                <a:cs typeface="Verdana"/>
              </a:rPr>
              <a:t>normalization.</a:t>
            </a:r>
            <a:r>
              <a:rPr sz="2000" spc="100" dirty="0">
                <a:latin typeface="Verdana"/>
                <a:cs typeface="Verdana"/>
              </a:rPr>
              <a:t> </a:t>
            </a:r>
            <a:r>
              <a:rPr sz="2000" dirty="0">
                <a:latin typeface="Verdana"/>
                <a:cs typeface="Verdana"/>
              </a:rPr>
              <a:t>This</a:t>
            </a:r>
            <a:r>
              <a:rPr sz="2000" spc="100" dirty="0">
                <a:latin typeface="Verdana"/>
                <a:cs typeface="Verdana"/>
              </a:rPr>
              <a:t> </a:t>
            </a:r>
            <a:r>
              <a:rPr sz="2000" dirty="0">
                <a:latin typeface="Verdana"/>
                <a:cs typeface="Verdana"/>
              </a:rPr>
              <a:t>module</a:t>
            </a:r>
            <a:r>
              <a:rPr sz="2000" spc="100" dirty="0">
                <a:latin typeface="Verdana"/>
                <a:cs typeface="Verdana"/>
              </a:rPr>
              <a:t> </a:t>
            </a:r>
            <a:r>
              <a:rPr sz="2000" dirty="0">
                <a:latin typeface="Verdana"/>
                <a:cs typeface="Verdana"/>
              </a:rPr>
              <a:t>removes</a:t>
            </a:r>
            <a:r>
              <a:rPr sz="2000" spc="90" dirty="0">
                <a:latin typeface="Verdana"/>
                <a:cs typeface="Verdana"/>
              </a:rPr>
              <a:t> </a:t>
            </a:r>
            <a:r>
              <a:rPr sz="2000" dirty="0">
                <a:latin typeface="Verdana"/>
                <a:cs typeface="Verdana"/>
              </a:rPr>
              <a:t>noise</a:t>
            </a:r>
            <a:r>
              <a:rPr sz="2000" spc="114" dirty="0">
                <a:latin typeface="Verdana"/>
                <a:cs typeface="Verdana"/>
              </a:rPr>
              <a:t> </a:t>
            </a:r>
            <a:r>
              <a:rPr sz="2000" dirty="0">
                <a:latin typeface="Verdana"/>
                <a:cs typeface="Verdana"/>
              </a:rPr>
              <a:t>or</a:t>
            </a:r>
            <a:r>
              <a:rPr sz="2000" spc="114" dirty="0">
                <a:latin typeface="Verdana"/>
                <a:cs typeface="Verdana"/>
              </a:rPr>
              <a:t> </a:t>
            </a:r>
            <a:r>
              <a:rPr sz="2000" dirty="0">
                <a:latin typeface="Verdana"/>
                <a:cs typeface="Verdana"/>
              </a:rPr>
              <a:t>outliers</a:t>
            </a:r>
            <a:r>
              <a:rPr sz="2000" spc="105" dirty="0">
                <a:latin typeface="Verdana"/>
                <a:cs typeface="Verdana"/>
              </a:rPr>
              <a:t> </a:t>
            </a:r>
            <a:r>
              <a:rPr sz="2000" spc="-25" dirty="0">
                <a:latin typeface="Verdana"/>
                <a:cs typeface="Verdana"/>
              </a:rPr>
              <a:t>in </a:t>
            </a:r>
            <a:r>
              <a:rPr sz="2000" dirty="0">
                <a:latin typeface="Verdana"/>
                <a:cs typeface="Verdana"/>
              </a:rPr>
              <a:t>the</a:t>
            </a:r>
            <a:r>
              <a:rPr sz="2000" spc="200" dirty="0">
                <a:latin typeface="Verdana"/>
                <a:cs typeface="Verdana"/>
              </a:rPr>
              <a:t> </a:t>
            </a:r>
            <a:r>
              <a:rPr sz="2000" dirty="0">
                <a:latin typeface="Verdana"/>
                <a:cs typeface="Verdana"/>
              </a:rPr>
              <a:t>data,</a:t>
            </a:r>
            <a:r>
              <a:rPr sz="2000" spc="200" dirty="0">
                <a:latin typeface="Verdana"/>
                <a:cs typeface="Verdana"/>
              </a:rPr>
              <a:t> </a:t>
            </a:r>
            <a:r>
              <a:rPr sz="2000" dirty="0">
                <a:latin typeface="Verdana"/>
                <a:cs typeface="Verdana"/>
              </a:rPr>
              <a:t>particularly</a:t>
            </a:r>
            <a:r>
              <a:rPr sz="2000" spc="210" dirty="0">
                <a:latin typeface="Verdana"/>
                <a:cs typeface="Verdana"/>
              </a:rPr>
              <a:t> </a:t>
            </a:r>
            <a:r>
              <a:rPr sz="2000" dirty="0">
                <a:latin typeface="Verdana"/>
                <a:cs typeface="Verdana"/>
              </a:rPr>
              <a:t>from</a:t>
            </a:r>
            <a:r>
              <a:rPr sz="2000" spc="210" dirty="0">
                <a:latin typeface="Verdana"/>
                <a:cs typeface="Verdana"/>
              </a:rPr>
              <a:t> </a:t>
            </a:r>
            <a:r>
              <a:rPr sz="2000" dirty="0">
                <a:latin typeface="Verdana"/>
                <a:cs typeface="Verdana"/>
              </a:rPr>
              <a:t>the</a:t>
            </a:r>
            <a:r>
              <a:rPr sz="2000" spc="210" dirty="0">
                <a:latin typeface="Verdana"/>
                <a:cs typeface="Verdana"/>
              </a:rPr>
              <a:t> </a:t>
            </a:r>
            <a:r>
              <a:rPr sz="2000" dirty="0">
                <a:latin typeface="Verdana"/>
                <a:cs typeface="Verdana"/>
              </a:rPr>
              <a:t>acoustic</a:t>
            </a:r>
            <a:r>
              <a:rPr sz="2000" spc="215" dirty="0">
                <a:latin typeface="Verdana"/>
                <a:cs typeface="Verdana"/>
              </a:rPr>
              <a:t> </a:t>
            </a:r>
            <a:r>
              <a:rPr sz="2000" dirty="0">
                <a:latin typeface="Verdana"/>
                <a:cs typeface="Verdana"/>
              </a:rPr>
              <a:t>sensor,</a:t>
            </a:r>
            <a:r>
              <a:rPr sz="2000" spc="215" dirty="0">
                <a:latin typeface="Verdana"/>
                <a:cs typeface="Verdana"/>
              </a:rPr>
              <a:t> </a:t>
            </a:r>
            <a:r>
              <a:rPr sz="2000" dirty="0">
                <a:latin typeface="Verdana"/>
                <a:cs typeface="Verdana"/>
              </a:rPr>
              <a:t>and</a:t>
            </a:r>
            <a:r>
              <a:rPr sz="2000" spc="215" dirty="0">
                <a:latin typeface="Verdana"/>
                <a:cs typeface="Verdana"/>
              </a:rPr>
              <a:t> </a:t>
            </a:r>
            <a:r>
              <a:rPr sz="2000" dirty="0">
                <a:latin typeface="Verdana"/>
                <a:cs typeface="Verdana"/>
              </a:rPr>
              <a:t>scales</a:t>
            </a:r>
            <a:r>
              <a:rPr sz="2000" spc="204" dirty="0">
                <a:latin typeface="Verdana"/>
                <a:cs typeface="Verdana"/>
              </a:rPr>
              <a:t> </a:t>
            </a:r>
            <a:r>
              <a:rPr sz="2000" dirty="0">
                <a:latin typeface="Verdana"/>
                <a:cs typeface="Verdana"/>
              </a:rPr>
              <a:t>or</a:t>
            </a:r>
            <a:r>
              <a:rPr sz="2000" spc="195" dirty="0">
                <a:latin typeface="Verdana"/>
                <a:cs typeface="Verdana"/>
              </a:rPr>
              <a:t> </a:t>
            </a:r>
            <a:r>
              <a:rPr sz="2000" dirty="0">
                <a:latin typeface="Verdana"/>
                <a:cs typeface="Verdana"/>
              </a:rPr>
              <a:t>normalizes</a:t>
            </a:r>
            <a:r>
              <a:rPr sz="2000" spc="204" dirty="0">
                <a:latin typeface="Verdana"/>
                <a:cs typeface="Verdana"/>
              </a:rPr>
              <a:t> </a:t>
            </a:r>
            <a:r>
              <a:rPr sz="2000" spc="-10" dirty="0">
                <a:latin typeface="Verdana"/>
                <a:cs typeface="Verdana"/>
              </a:rPr>
              <a:t>values </a:t>
            </a:r>
            <a:r>
              <a:rPr sz="2000" dirty="0">
                <a:latin typeface="Verdana"/>
                <a:cs typeface="Verdana"/>
              </a:rPr>
              <a:t>as</a:t>
            </a:r>
            <a:r>
              <a:rPr sz="2000" spc="45" dirty="0">
                <a:latin typeface="Verdana"/>
                <a:cs typeface="Verdana"/>
              </a:rPr>
              <a:t> </a:t>
            </a:r>
            <a:r>
              <a:rPr sz="2000" dirty="0">
                <a:latin typeface="Verdana"/>
                <a:cs typeface="Verdana"/>
              </a:rPr>
              <a:t>needed</a:t>
            </a:r>
            <a:r>
              <a:rPr sz="2000" spc="45" dirty="0">
                <a:latin typeface="Verdana"/>
                <a:cs typeface="Verdana"/>
              </a:rPr>
              <a:t> </a:t>
            </a:r>
            <a:r>
              <a:rPr sz="2000" dirty="0">
                <a:latin typeface="Verdana"/>
                <a:cs typeface="Verdana"/>
              </a:rPr>
              <a:t>to</a:t>
            </a:r>
            <a:r>
              <a:rPr sz="2000" spc="55" dirty="0">
                <a:latin typeface="Verdana"/>
                <a:cs typeface="Verdana"/>
              </a:rPr>
              <a:t> </a:t>
            </a:r>
            <a:r>
              <a:rPr sz="2000" dirty="0">
                <a:latin typeface="Verdana"/>
                <a:cs typeface="Verdana"/>
              </a:rPr>
              <a:t>ensure</a:t>
            </a:r>
            <a:r>
              <a:rPr sz="2000" spc="30" dirty="0">
                <a:latin typeface="Verdana"/>
                <a:cs typeface="Verdana"/>
              </a:rPr>
              <a:t> </a:t>
            </a:r>
            <a:r>
              <a:rPr sz="2000" dirty="0">
                <a:latin typeface="Verdana"/>
                <a:cs typeface="Verdana"/>
              </a:rPr>
              <a:t>uniformity</a:t>
            </a:r>
            <a:r>
              <a:rPr sz="2000" spc="50" dirty="0">
                <a:latin typeface="Verdana"/>
                <a:cs typeface="Verdana"/>
              </a:rPr>
              <a:t> </a:t>
            </a:r>
            <a:r>
              <a:rPr sz="2000" dirty="0">
                <a:latin typeface="Verdana"/>
                <a:cs typeface="Verdana"/>
              </a:rPr>
              <a:t>across</a:t>
            </a:r>
            <a:r>
              <a:rPr sz="2000" spc="50" dirty="0">
                <a:latin typeface="Verdana"/>
                <a:cs typeface="Verdana"/>
              </a:rPr>
              <a:t> </a:t>
            </a:r>
            <a:r>
              <a:rPr sz="2000" dirty="0">
                <a:latin typeface="Verdana"/>
                <a:cs typeface="Verdana"/>
              </a:rPr>
              <a:t>data</a:t>
            </a:r>
            <a:r>
              <a:rPr sz="2000" spc="30" dirty="0">
                <a:latin typeface="Verdana"/>
                <a:cs typeface="Verdana"/>
              </a:rPr>
              <a:t> </a:t>
            </a:r>
            <a:r>
              <a:rPr sz="2000" dirty="0">
                <a:latin typeface="Verdana"/>
                <a:cs typeface="Verdana"/>
              </a:rPr>
              <a:t>types.</a:t>
            </a:r>
            <a:r>
              <a:rPr sz="2000" spc="50" dirty="0">
                <a:latin typeface="Verdana"/>
                <a:cs typeface="Verdana"/>
              </a:rPr>
              <a:t> </a:t>
            </a:r>
            <a:r>
              <a:rPr sz="2000" dirty="0">
                <a:latin typeface="Verdana"/>
                <a:cs typeface="Verdana"/>
              </a:rPr>
              <a:t>The</a:t>
            </a:r>
            <a:r>
              <a:rPr sz="2000" spc="50" dirty="0">
                <a:latin typeface="Verdana"/>
                <a:cs typeface="Verdana"/>
              </a:rPr>
              <a:t> </a:t>
            </a:r>
            <a:r>
              <a:rPr sz="2000" dirty="0">
                <a:latin typeface="Verdana"/>
                <a:cs typeface="Verdana"/>
              </a:rPr>
              <a:t>preprocessed</a:t>
            </a:r>
            <a:r>
              <a:rPr sz="2000" spc="35" dirty="0">
                <a:latin typeface="Verdana"/>
                <a:cs typeface="Verdana"/>
              </a:rPr>
              <a:t> </a:t>
            </a:r>
            <a:r>
              <a:rPr sz="2000" dirty="0">
                <a:latin typeface="Verdana"/>
                <a:cs typeface="Verdana"/>
              </a:rPr>
              <a:t>data</a:t>
            </a:r>
            <a:r>
              <a:rPr sz="2000" spc="55" dirty="0">
                <a:latin typeface="Verdana"/>
                <a:cs typeface="Verdana"/>
              </a:rPr>
              <a:t> </a:t>
            </a:r>
            <a:r>
              <a:rPr sz="2000" dirty="0">
                <a:latin typeface="Verdana"/>
                <a:cs typeface="Verdana"/>
              </a:rPr>
              <a:t>is</a:t>
            </a:r>
            <a:r>
              <a:rPr sz="2000" spc="45" dirty="0">
                <a:latin typeface="Verdana"/>
                <a:cs typeface="Verdana"/>
              </a:rPr>
              <a:t> </a:t>
            </a:r>
            <a:r>
              <a:rPr sz="2000" spc="-20" dirty="0">
                <a:latin typeface="Verdana"/>
                <a:cs typeface="Verdana"/>
              </a:rPr>
              <a:t>then </a:t>
            </a:r>
            <a:r>
              <a:rPr sz="2000" dirty="0">
                <a:latin typeface="Verdana"/>
                <a:cs typeface="Verdana"/>
              </a:rPr>
              <a:t>formatted</a:t>
            </a:r>
            <a:r>
              <a:rPr sz="2000" spc="275" dirty="0">
                <a:latin typeface="Verdana"/>
                <a:cs typeface="Verdana"/>
              </a:rPr>
              <a:t> </a:t>
            </a:r>
            <a:r>
              <a:rPr sz="2000" dirty="0">
                <a:latin typeface="Verdana"/>
                <a:cs typeface="Verdana"/>
              </a:rPr>
              <a:t>and</a:t>
            </a:r>
            <a:r>
              <a:rPr sz="2000" spc="270" dirty="0">
                <a:latin typeface="Verdana"/>
                <a:cs typeface="Verdana"/>
              </a:rPr>
              <a:t> </a:t>
            </a:r>
            <a:r>
              <a:rPr sz="2000" dirty="0">
                <a:latin typeface="Verdana"/>
                <a:cs typeface="Verdana"/>
              </a:rPr>
              <a:t>saved,</a:t>
            </a:r>
            <a:r>
              <a:rPr sz="2000" spc="270" dirty="0">
                <a:latin typeface="Verdana"/>
                <a:cs typeface="Verdana"/>
              </a:rPr>
              <a:t> </a:t>
            </a:r>
            <a:r>
              <a:rPr sz="2000" dirty="0">
                <a:latin typeface="Verdana"/>
                <a:cs typeface="Verdana"/>
              </a:rPr>
              <a:t>ready</a:t>
            </a:r>
            <a:r>
              <a:rPr sz="2000" spc="275" dirty="0">
                <a:latin typeface="Verdana"/>
                <a:cs typeface="Verdana"/>
              </a:rPr>
              <a:t> </a:t>
            </a:r>
            <a:r>
              <a:rPr sz="2000" dirty="0">
                <a:latin typeface="Verdana"/>
                <a:cs typeface="Verdana"/>
              </a:rPr>
              <a:t>for</a:t>
            </a:r>
            <a:r>
              <a:rPr sz="2000" spc="265" dirty="0">
                <a:latin typeface="Verdana"/>
                <a:cs typeface="Verdana"/>
              </a:rPr>
              <a:t> </a:t>
            </a:r>
            <a:r>
              <a:rPr sz="2000" dirty="0">
                <a:latin typeface="Verdana"/>
                <a:cs typeface="Verdana"/>
              </a:rPr>
              <a:t>future</a:t>
            </a:r>
            <a:r>
              <a:rPr sz="2000" spc="265" dirty="0">
                <a:latin typeface="Verdana"/>
                <a:cs typeface="Verdana"/>
              </a:rPr>
              <a:t> </a:t>
            </a:r>
            <a:r>
              <a:rPr sz="2000" dirty="0">
                <a:latin typeface="Verdana"/>
                <a:cs typeface="Verdana"/>
              </a:rPr>
              <a:t>training</a:t>
            </a:r>
            <a:r>
              <a:rPr sz="2000" spc="285" dirty="0">
                <a:latin typeface="Verdana"/>
                <a:cs typeface="Verdana"/>
              </a:rPr>
              <a:t> </a:t>
            </a:r>
            <a:r>
              <a:rPr sz="2000" dirty="0">
                <a:latin typeface="Verdana"/>
                <a:cs typeface="Verdana"/>
              </a:rPr>
              <a:t>or</a:t>
            </a:r>
            <a:r>
              <a:rPr sz="2000" spc="275" dirty="0">
                <a:latin typeface="Verdana"/>
                <a:cs typeface="Verdana"/>
              </a:rPr>
              <a:t> </a:t>
            </a:r>
            <a:r>
              <a:rPr sz="2000" dirty="0">
                <a:latin typeface="Verdana"/>
                <a:cs typeface="Verdana"/>
              </a:rPr>
              <a:t>analysis</a:t>
            </a:r>
            <a:r>
              <a:rPr sz="2000" spc="285" dirty="0">
                <a:latin typeface="Verdana"/>
                <a:cs typeface="Verdana"/>
              </a:rPr>
              <a:t> </a:t>
            </a:r>
            <a:r>
              <a:rPr sz="2000" dirty="0">
                <a:latin typeface="Verdana"/>
                <a:cs typeface="Verdana"/>
              </a:rPr>
              <a:t>by</a:t>
            </a:r>
            <a:r>
              <a:rPr sz="2000" spc="280" dirty="0">
                <a:latin typeface="Verdana"/>
                <a:cs typeface="Verdana"/>
              </a:rPr>
              <a:t> </a:t>
            </a:r>
            <a:r>
              <a:rPr sz="2000" dirty="0">
                <a:latin typeface="Verdana"/>
                <a:cs typeface="Verdana"/>
              </a:rPr>
              <a:t>machine</a:t>
            </a:r>
            <a:r>
              <a:rPr sz="2000" spc="270" dirty="0">
                <a:latin typeface="Verdana"/>
                <a:cs typeface="Verdana"/>
              </a:rPr>
              <a:t> </a:t>
            </a:r>
            <a:r>
              <a:rPr sz="2000" spc="-10" dirty="0">
                <a:latin typeface="Verdana"/>
                <a:cs typeface="Verdana"/>
              </a:rPr>
              <a:t>learning models.</a:t>
            </a:r>
            <a:endParaRPr sz="200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641" y="894029"/>
            <a:ext cx="3927475" cy="514350"/>
          </a:xfrm>
          <a:prstGeom prst="rect">
            <a:avLst/>
          </a:prstGeom>
        </p:spPr>
        <p:txBody>
          <a:bodyPr vert="horz" wrap="square" lIns="0" tIns="13335" rIns="0" bIns="0" rtlCol="0">
            <a:spAutoFit/>
          </a:bodyPr>
          <a:lstStyle/>
          <a:p>
            <a:pPr marL="12700">
              <a:lnSpc>
                <a:spcPct val="100000"/>
              </a:lnSpc>
              <a:spcBef>
                <a:spcPts val="105"/>
              </a:spcBef>
            </a:pPr>
            <a:r>
              <a:rPr b="0" dirty="0">
                <a:solidFill>
                  <a:srgbClr val="000000"/>
                </a:solidFill>
                <a:latin typeface="Verdana"/>
                <a:cs typeface="Verdana"/>
              </a:rPr>
              <a:t>Data</a:t>
            </a:r>
            <a:r>
              <a:rPr b="0" spc="-35" dirty="0">
                <a:solidFill>
                  <a:srgbClr val="000000"/>
                </a:solidFill>
                <a:latin typeface="Verdana"/>
                <a:cs typeface="Verdana"/>
              </a:rPr>
              <a:t> </a:t>
            </a:r>
            <a:r>
              <a:rPr b="0" dirty="0">
                <a:solidFill>
                  <a:srgbClr val="000000"/>
                </a:solidFill>
                <a:latin typeface="Verdana"/>
                <a:cs typeface="Verdana"/>
              </a:rPr>
              <a:t>Flow</a:t>
            </a:r>
            <a:r>
              <a:rPr b="0" spc="-20" dirty="0">
                <a:solidFill>
                  <a:srgbClr val="000000"/>
                </a:solidFill>
                <a:latin typeface="Verdana"/>
                <a:cs typeface="Verdana"/>
              </a:rPr>
              <a:t> </a:t>
            </a:r>
            <a:r>
              <a:rPr b="0" spc="-10" dirty="0">
                <a:solidFill>
                  <a:srgbClr val="000000"/>
                </a:solidFill>
                <a:latin typeface="Verdana"/>
                <a:cs typeface="Verdana"/>
              </a:rPr>
              <a:t>Diagram</a:t>
            </a:r>
          </a:p>
        </p:txBody>
      </p:sp>
      <p:pic>
        <p:nvPicPr>
          <p:cNvPr id="3" name="object 3"/>
          <p:cNvPicPr/>
          <p:nvPr/>
        </p:nvPicPr>
        <p:blipFill>
          <a:blip r:embed="rId2" cstate="print"/>
          <a:stretch>
            <a:fillRect/>
          </a:stretch>
        </p:blipFill>
        <p:spPr>
          <a:xfrm>
            <a:off x="2209800" y="1866442"/>
            <a:ext cx="7772400" cy="3961384"/>
          </a:xfrm>
          <a:prstGeom prst="rect">
            <a:avLst/>
          </a:prstGeom>
        </p:spPr>
      </p:pic>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12</a:t>
            </a:fld>
            <a:endParaRPr spc="-2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641" y="894029"/>
            <a:ext cx="3412490" cy="514350"/>
          </a:xfrm>
          <a:prstGeom prst="rect">
            <a:avLst/>
          </a:prstGeom>
        </p:spPr>
        <p:txBody>
          <a:bodyPr vert="horz" wrap="square" lIns="0" tIns="13335" rIns="0" bIns="0" rtlCol="0">
            <a:spAutoFit/>
          </a:bodyPr>
          <a:lstStyle/>
          <a:p>
            <a:pPr marL="12700">
              <a:lnSpc>
                <a:spcPct val="100000"/>
              </a:lnSpc>
              <a:spcBef>
                <a:spcPts val="105"/>
              </a:spcBef>
            </a:pPr>
            <a:r>
              <a:rPr b="0" dirty="0">
                <a:solidFill>
                  <a:srgbClr val="000000"/>
                </a:solidFill>
                <a:latin typeface="Verdana"/>
                <a:cs typeface="Verdana"/>
              </a:rPr>
              <a:t>Activity</a:t>
            </a:r>
            <a:r>
              <a:rPr b="0" spc="-80" dirty="0">
                <a:solidFill>
                  <a:srgbClr val="000000"/>
                </a:solidFill>
                <a:latin typeface="Verdana"/>
                <a:cs typeface="Verdana"/>
              </a:rPr>
              <a:t> </a:t>
            </a:r>
            <a:r>
              <a:rPr b="0" spc="-10" dirty="0">
                <a:solidFill>
                  <a:srgbClr val="000000"/>
                </a:solidFill>
                <a:latin typeface="Verdana"/>
                <a:cs typeface="Verdana"/>
              </a:rPr>
              <a:t>Diagram</a:t>
            </a:r>
          </a:p>
        </p:txBody>
      </p:sp>
      <p:pic>
        <p:nvPicPr>
          <p:cNvPr id="3" name="object 3"/>
          <p:cNvPicPr/>
          <p:nvPr/>
        </p:nvPicPr>
        <p:blipFill>
          <a:blip r:embed="rId2" cstate="print"/>
          <a:stretch>
            <a:fillRect/>
          </a:stretch>
        </p:blipFill>
        <p:spPr>
          <a:xfrm>
            <a:off x="832129" y="2221992"/>
            <a:ext cx="10547096" cy="2773044"/>
          </a:xfrm>
          <a:prstGeom prst="rect">
            <a:avLst/>
          </a:prstGeom>
        </p:spPr>
      </p:pic>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13</a:t>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Implementation</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14</a:t>
            </a:fld>
            <a:endParaRPr spc="-25" dirty="0"/>
          </a:p>
        </p:txBody>
      </p:sp>
      <p:sp>
        <p:nvSpPr>
          <p:cNvPr id="3" name="object 3"/>
          <p:cNvSpPr txBox="1"/>
          <p:nvPr/>
        </p:nvSpPr>
        <p:spPr>
          <a:xfrm>
            <a:off x="834644" y="1776425"/>
            <a:ext cx="10513060" cy="4081145"/>
          </a:xfrm>
          <a:prstGeom prst="rect">
            <a:avLst/>
          </a:prstGeom>
        </p:spPr>
        <p:txBody>
          <a:bodyPr vert="horz" wrap="square" lIns="0" tIns="13335" rIns="0" bIns="0" rtlCol="0">
            <a:spAutoFit/>
          </a:bodyPr>
          <a:lstStyle/>
          <a:p>
            <a:pPr marL="12700" algn="just">
              <a:lnSpc>
                <a:spcPct val="100000"/>
              </a:lnSpc>
              <a:spcBef>
                <a:spcPts val="105"/>
              </a:spcBef>
            </a:pPr>
            <a:r>
              <a:rPr sz="2000" b="1" dirty="0">
                <a:latin typeface="Times New Roman"/>
                <a:cs typeface="Times New Roman"/>
              </a:rPr>
              <a:t>ESP32</a:t>
            </a:r>
            <a:r>
              <a:rPr sz="2000" b="1" spc="-15" dirty="0">
                <a:latin typeface="Times New Roman"/>
                <a:cs typeface="Times New Roman"/>
              </a:rPr>
              <a:t> </a:t>
            </a:r>
            <a:r>
              <a:rPr sz="2000" b="1" dirty="0">
                <a:latin typeface="Times New Roman"/>
                <a:cs typeface="Times New Roman"/>
              </a:rPr>
              <a:t>and</a:t>
            </a:r>
            <a:r>
              <a:rPr sz="2000" b="1" spc="-20" dirty="0">
                <a:latin typeface="Times New Roman"/>
                <a:cs typeface="Times New Roman"/>
              </a:rPr>
              <a:t> </a:t>
            </a:r>
            <a:r>
              <a:rPr sz="2000" b="1" dirty="0">
                <a:latin typeface="Times New Roman"/>
                <a:cs typeface="Times New Roman"/>
              </a:rPr>
              <a:t>Sensors</a:t>
            </a:r>
            <a:r>
              <a:rPr sz="2000" b="1" spc="-25" dirty="0">
                <a:latin typeface="Times New Roman"/>
                <a:cs typeface="Times New Roman"/>
              </a:rPr>
              <a:t> </a:t>
            </a:r>
            <a:r>
              <a:rPr sz="2000" b="1" spc="-10" dirty="0">
                <a:latin typeface="Times New Roman"/>
                <a:cs typeface="Times New Roman"/>
              </a:rPr>
              <a:t>Working</a:t>
            </a:r>
            <a:endParaRPr sz="2000">
              <a:latin typeface="Times New Roman"/>
              <a:cs typeface="Times New Roman"/>
            </a:endParaRPr>
          </a:p>
          <a:p>
            <a:pPr marL="12700" marR="5080" indent="469265" algn="just">
              <a:lnSpc>
                <a:spcPct val="107000"/>
              </a:lnSpc>
              <a:spcBef>
                <a:spcPts val="1275"/>
              </a:spcBef>
              <a:buClr>
                <a:srgbClr val="CC0000"/>
              </a:buClr>
              <a:buFont typeface="Wingdings"/>
              <a:buChar char=""/>
              <a:tabLst>
                <a:tab pos="481965" algn="l"/>
              </a:tabLst>
            </a:pPr>
            <a:r>
              <a:rPr sz="2000" dirty="0">
                <a:latin typeface="Times New Roman"/>
                <a:cs typeface="Times New Roman"/>
              </a:rPr>
              <a:t>The</a:t>
            </a:r>
            <a:r>
              <a:rPr sz="2000" spc="425" dirty="0">
                <a:latin typeface="Times New Roman"/>
                <a:cs typeface="Times New Roman"/>
              </a:rPr>
              <a:t> </a:t>
            </a:r>
            <a:r>
              <a:rPr sz="2000" dirty="0">
                <a:latin typeface="Times New Roman"/>
                <a:cs typeface="Times New Roman"/>
              </a:rPr>
              <a:t>ESP32</a:t>
            </a:r>
            <a:r>
              <a:rPr sz="2000" spc="420" dirty="0">
                <a:latin typeface="Times New Roman"/>
                <a:cs typeface="Times New Roman"/>
              </a:rPr>
              <a:t> </a:t>
            </a:r>
            <a:r>
              <a:rPr sz="2000" dirty="0">
                <a:latin typeface="Times New Roman"/>
                <a:cs typeface="Times New Roman"/>
              </a:rPr>
              <a:t>microcontroller</a:t>
            </a:r>
            <a:r>
              <a:rPr sz="2000" spc="425" dirty="0">
                <a:latin typeface="Times New Roman"/>
                <a:cs typeface="Times New Roman"/>
              </a:rPr>
              <a:t> </a:t>
            </a:r>
            <a:r>
              <a:rPr sz="2000" dirty="0">
                <a:latin typeface="Times New Roman"/>
                <a:cs typeface="Times New Roman"/>
              </a:rPr>
              <a:t>acts</a:t>
            </a:r>
            <a:r>
              <a:rPr sz="2000" spc="425" dirty="0">
                <a:latin typeface="Times New Roman"/>
                <a:cs typeface="Times New Roman"/>
              </a:rPr>
              <a:t> </a:t>
            </a:r>
            <a:r>
              <a:rPr sz="2000" dirty="0">
                <a:latin typeface="Times New Roman"/>
                <a:cs typeface="Times New Roman"/>
              </a:rPr>
              <a:t>as</a:t>
            </a:r>
            <a:r>
              <a:rPr sz="2000" spc="425" dirty="0">
                <a:latin typeface="Times New Roman"/>
                <a:cs typeface="Times New Roman"/>
              </a:rPr>
              <a:t> </a:t>
            </a:r>
            <a:r>
              <a:rPr sz="2000" dirty="0">
                <a:latin typeface="Times New Roman"/>
                <a:cs typeface="Times New Roman"/>
              </a:rPr>
              <a:t>the</a:t>
            </a:r>
            <a:r>
              <a:rPr sz="2000" spc="420" dirty="0">
                <a:latin typeface="Times New Roman"/>
                <a:cs typeface="Times New Roman"/>
              </a:rPr>
              <a:t> </a:t>
            </a:r>
            <a:r>
              <a:rPr sz="2000" dirty="0">
                <a:latin typeface="Times New Roman"/>
                <a:cs typeface="Times New Roman"/>
              </a:rPr>
              <a:t>core</a:t>
            </a:r>
            <a:r>
              <a:rPr sz="2000" spc="415" dirty="0">
                <a:latin typeface="Times New Roman"/>
                <a:cs typeface="Times New Roman"/>
              </a:rPr>
              <a:t> </a:t>
            </a:r>
            <a:r>
              <a:rPr sz="2000" dirty="0">
                <a:latin typeface="Times New Roman"/>
                <a:cs typeface="Times New Roman"/>
              </a:rPr>
              <a:t>of</a:t>
            </a:r>
            <a:r>
              <a:rPr sz="2000" spc="425" dirty="0">
                <a:latin typeface="Times New Roman"/>
                <a:cs typeface="Times New Roman"/>
              </a:rPr>
              <a:t> </a:t>
            </a:r>
            <a:r>
              <a:rPr sz="2000" dirty="0">
                <a:latin typeface="Times New Roman"/>
                <a:cs typeface="Times New Roman"/>
              </a:rPr>
              <a:t>the</a:t>
            </a:r>
            <a:r>
              <a:rPr sz="2000" spc="420" dirty="0">
                <a:latin typeface="Times New Roman"/>
                <a:cs typeface="Times New Roman"/>
              </a:rPr>
              <a:t> </a:t>
            </a:r>
            <a:r>
              <a:rPr sz="2000" spc="-10" dirty="0">
                <a:latin typeface="Times New Roman"/>
                <a:cs typeface="Times New Roman"/>
              </a:rPr>
              <a:t>IoT-</a:t>
            </a:r>
            <a:r>
              <a:rPr sz="2000" dirty="0">
                <a:latin typeface="Times New Roman"/>
                <a:cs typeface="Times New Roman"/>
              </a:rPr>
              <a:t>based</a:t>
            </a:r>
            <a:r>
              <a:rPr sz="2000" spc="425" dirty="0">
                <a:latin typeface="Times New Roman"/>
                <a:cs typeface="Times New Roman"/>
              </a:rPr>
              <a:t> </a:t>
            </a:r>
            <a:r>
              <a:rPr sz="2000" dirty="0">
                <a:latin typeface="Times New Roman"/>
                <a:cs typeface="Times New Roman"/>
              </a:rPr>
              <a:t>forest</a:t>
            </a:r>
            <a:r>
              <a:rPr sz="2000" spc="395" dirty="0">
                <a:latin typeface="Times New Roman"/>
                <a:cs typeface="Times New Roman"/>
              </a:rPr>
              <a:t> </a:t>
            </a:r>
            <a:r>
              <a:rPr sz="2000" dirty="0">
                <a:latin typeface="Times New Roman"/>
                <a:cs typeface="Times New Roman"/>
              </a:rPr>
              <a:t>fire</a:t>
            </a:r>
            <a:r>
              <a:rPr sz="2000" spc="415" dirty="0">
                <a:latin typeface="Times New Roman"/>
                <a:cs typeface="Times New Roman"/>
              </a:rPr>
              <a:t> </a:t>
            </a:r>
            <a:r>
              <a:rPr sz="2000" dirty="0">
                <a:latin typeface="Times New Roman"/>
                <a:cs typeface="Times New Roman"/>
              </a:rPr>
              <a:t>detection</a:t>
            </a:r>
            <a:r>
              <a:rPr sz="2000" spc="425" dirty="0">
                <a:latin typeface="Times New Roman"/>
                <a:cs typeface="Times New Roman"/>
              </a:rPr>
              <a:t> </a:t>
            </a:r>
            <a:r>
              <a:rPr sz="2000" dirty="0">
                <a:latin typeface="Times New Roman"/>
                <a:cs typeface="Times New Roman"/>
              </a:rPr>
              <a:t>system.</a:t>
            </a:r>
            <a:r>
              <a:rPr sz="2000" spc="430" dirty="0">
                <a:latin typeface="Times New Roman"/>
                <a:cs typeface="Times New Roman"/>
              </a:rPr>
              <a:t> </a:t>
            </a:r>
            <a:r>
              <a:rPr sz="2000" spc="-25" dirty="0">
                <a:latin typeface="Times New Roman"/>
                <a:cs typeface="Times New Roman"/>
              </a:rPr>
              <a:t>It </a:t>
            </a:r>
            <a:r>
              <a:rPr sz="2000" dirty="0">
                <a:latin typeface="Times New Roman"/>
                <a:cs typeface="Times New Roman"/>
              </a:rPr>
              <a:t>accepts</a:t>
            </a:r>
            <a:r>
              <a:rPr sz="2000" spc="180" dirty="0">
                <a:latin typeface="Times New Roman"/>
                <a:cs typeface="Times New Roman"/>
              </a:rPr>
              <a:t> </a:t>
            </a:r>
            <a:r>
              <a:rPr sz="2000" dirty="0">
                <a:latin typeface="Times New Roman"/>
                <a:cs typeface="Times New Roman"/>
              </a:rPr>
              <a:t>sensor</a:t>
            </a:r>
            <a:r>
              <a:rPr sz="2000" spc="180" dirty="0">
                <a:latin typeface="Times New Roman"/>
                <a:cs typeface="Times New Roman"/>
              </a:rPr>
              <a:t> </a:t>
            </a:r>
            <a:r>
              <a:rPr sz="2000" dirty="0">
                <a:latin typeface="Times New Roman"/>
                <a:cs typeface="Times New Roman"/>
              </a:rPr>
              <a:t>data,</a:t>
            </a:r>
            <a:r>
              <a:rPr sz="2000" spc="180" dirty="0">
                <a:latin typeface="Times New Roman"/>
                <a:cs typeface="Times New Roman"/>
              </a:rPr>
              <a:t> </a:t>
            </a:r>
            <a:r>
              <a:rPr sz="2000" dirty="0">
                <a:latin typeface="Times New Roman"/>
                <a:cs typeface="Times New Roman"/>
              </a:rPr>
              <a:t>processes</a:t>
            </a:r>
            <a:r>
              <a:rPr sz="2000" spc="165" dirty="0">
                <a:latin typeface="Times New Roman"/>
                <a:cs typeface="Times New Roman"/>
              </a:rPr>
              <a:t> </a:t>
            </a:r>
            <a:r>
              <a:rPr sz="2000" dirty="0">
                <a:latin typeface="Times New Roman"/>
                <a:cs typeface="Times New Roman"/>
              </a:rPr>
              <a:t>parts</a:t>
            </a:r>
            <a:r>
              <a:rPr sz="2000" spc="180" dirty="0">
                <a:latin typeface="Times New Roman"/>
                <a:cs typeface="Times New Roman"/>
              </a:rPr>
              <a:t> </a:t>
            </a:r>
            <a:r>
              <a:rPr sz="2000" dirty="0">
                <a:latin typeface="Times New Roman"/>
                <a:cs typeface="Times New Roman"/>
              </a:rPr>
              <a:t>of</a:t>
            </a:r>
            <a:r>
              <a:rPr sz="2000" spc="185" dirty="0">
                <a:latin typeface="Times New Roman"/>
                <a:cs typeface="Times New Roman"/>
              </a:rPr>
              <a:t> </a:t>
            </a:r>
            <a:r>
              <a:rPr sz="2000" dirty="0">
                <a:latin typeface="Times New Roman"/>
                <a:cs typeface="Times New Roman"/>
              </a:rPr>
              <a:t>it</a:t>
            </a:r>
            <a:r>
              <a:rPr sz="2000" spc="175" dirty="0">
                <a:latin typeface="Times New Roman"/>
                <a:cs typeface="Times New Roman"/>
              </a:rPr>
              <a:t> </a:t>
            </a:r>
            <a:r>
              <a:rPr sz="2000" dirty="0">
                <a:latin typeface="Times New Roman"/>
                <a:cs typeface="Times New Roman"/>
              </a:rPr>
              <a:t>and</a:t>
            </a:r>
            <a:r>
              <a:rPr sz="2000" spc="180" dirty="0">
                <a:latin typeface="Times New Roman"/>
                <a:cs typeface="Times New Roman"/>
              </a:rPr>
              <a:t> </a:t>
            </a:r>
            <a:r>
              <a:rPr sz="2000" dirty="0">
                <a:latin typeface="Times New Roman"/>
                <a:cs typeface="Times New Roman"/>
              </a:rPr>
              <a:t>sends</a:t>
            </a:r>
            <a:r>
              <a:rPr sz="2000" spc="185" dirty="0">
                <a:latin typeface="Times New Roman"/>
                <a:cs typeface="Times New Roman"/>
              </a:rPr>
              <a:t> </a:t>
            </a:r>
            <a:r>
              <a:rPr sz="2000" dirty="0">
                <a:latin typeface="Times New Roman"/>
                <a:cs typeface="Times New Roman"/>
              </a:rPr>
              <a:t>this</a:t>
            </a:r>
            <a:r>
              <a:rPr sz="2000" spc="180" dirty="0">
                <a:latin typeface="Times New Roman"/>
                <a:cs typeface="Times New Roman"/>
              </a:rPr>
              <a:t> </a:t>
            </a:r>
            <a:r>
              <a:rPr sz="2000" dirty="0">
                <a:latin typeface="Times New Roman"/>
                <a:cs typeface="Times New Roman"/>
              </a:rPr>
              <a:t>to</a:t>
            </a:r>
            <a:r>
              <a:rPr sz="2000" spc="185" dirty="0">
                <a:latin typeface="Times New Roman"/>
                <a:cs typeface="Times New Roman"/>
              </a:rPr>
              <a:t> </a:t>
            </a:r>
            <a:r>
              <a:rPr sz="2000" dirty="0">
                <a:latin typeface="Times New Roman"/>
                <a:cs typeface="Times New Roman"/>
              </a:rPr>
              <a:t>the</a:t>
            </a:r>
            <a:r>
              <a:rPr sz="2000" spc="180" dirty="0">
                <a:latin typeface="Times New Roman"/>
                <a:cs typeface="Times New Roman"/>
              </a:rPr>
              <a:t> </a:t>
            </a:r>
            <a:r>
              <a:rPr sz="2000" dirty="0">
                <a:latin typeface="Times New Roman"/>
                <a:cs typeface="Times New Roman"/>
              </a:rPr>
              <a:t>Raspberry</a:t>
            </a:r>
            <a:r>
              <a:rPr sz="2000" spc="180" dirty="0">
                <a:latin typeface="Times New Roman"/>
                <a:cs typeface="Times New Roman"/>
              </a:rPr>
              <a:t> </a:t>
            </a:r>
            <a:r>
              <a:rPr sz="2000" dirty="0">
                <a:latin typeface="Times New Roman"/>
                <a:cs typeface="Times New Roman"/>
              </a:rPr>
              <a:t>Pi</a:t>
            </a:r>
            <a:r>
              <a:rPr sz="2000" spc="175" dirty="0">
                <a:latin typeface="Times New Roman"/>
                <a:cs typeface="Times New Roman"/>
              </a:rPr>
              <a:t> </a:t>
            </a:r>
            <a:r>
              <a:rPr sz="2000" dirty="0">
                <a:latin typeface="Times New Roman"/>
                <a:cs typeface="Times New Roman"/>
              </a:rPr>
              <a:t>where</a:t>
            </a:r>
            <a:r>
              <a:rPr sz="2000" spc="180" dirty="0">
                <a:latin typeface="Times New Roman"/>
                <a:cs typeface="Times New Roman"/>
              </a:rPr>
              <a:t> </a:t>
            </a:r>
            <a:r>
              <a:rPr sz="2000" dirty="0">
                <a:latin typeface="Times New Roman"/>
                <a:cs typeface="Times New Roman"/>
              </a:rPr>
              <a:t>machine</a:t>
            </a:r>
            <a:r>
              <a:rPr sz="2000" spc="200" dirty="0">
                <a:latin typeface="Times New Roman"/>
                <a:cs typeface="Times New Roman"/>
              </a:rPr>
              <a:t> </a:t>
            </a:r>
            <a:r>
              <a:rPr sz="2000" spc="-10" dirty="0">
                <a:latin typeface="Times New Roman"/>
                <a:cs typeface="Times New Roman"/>
              </a:rPr>
              <a:t>learning </a:t>
            </a:r>
            <a:r>
              <a:rPr sz="2000" dirty="0">
                <a:latin typeface="Times New Roman"/>
                <a:cs typeface="Times New Roman"/>
              </a:rPr>
              <a:t>models</a:t>
            </a:r>
            <a:r>
              <a:rPr sz="2000" spc="-10" dirty="0">
                <a:latin typeface="Times New Roman"/>
                <a:cs typeface="Times New Roman"/>
              </a:rPr>
              <a:t> </a:t>
            </a:r>
            <a:r>
              <a:rPr sz="2000" dirty="0">
                <a:latin typeface="Times New Roman"/>
                <a:cs typeface="Times New Roman"/>
              </a:rPr>
              <a:t>are</a:t>
            </a:r>
            <a:r>
              <a:rPr sz="2000" spc="-15" dirty="0">
                <a:latin typeface="Times New Roman"/>
                <a:cs typeface="Times New Roman"/>
              </a:rPr>
              <a:t> </a:t>
            </a:r>
            <a:r>
              <a:rPr sz="2000" dirty="0">
                <a:latin typeface="Times New Roman"/>
                <a:cs typeface="Times New Roman"/>
              </a:rPr>
              <a:t>processed,</a:t>
            </a:r>
            <a:r>
              <a:rPr sz="2000" spc="-45" dirty="0">
                <a:latin typeface="Times New Roman"/>
                <a:cs typeface="Times New Roman"/>
              </a:rPr>
              <a:t> </a:t>
            </a:r>
            <a:r>
              <a:rPr sz="2000" dirty="0">
                <a:latin typeface="Times New Roman"/>
                <a:cs typeface="Times New Roman"/>
              </a:rPr>
              <a:t>for</a:t>
            </a:r>
            <a:r>
              <a:rPr sz="2000" spc="-20" dirty="0">
                <a:latin typeface="Times New Roman"/>
                <a:cs typeface="Times New Roman"/>
              </a:rPr>
              <a:t> </a:t>
            </a:r>
            <a:r>
              <a:rPr sz="2000" dirty="0">
                <a:latin typeface="Times New Roman"/>
                <a:cs typeface="Times New Roman"/>
              </a:rPr>
              <a:t>example.</a:t>
            </a:r>
            <a:r>
              <a:rPr sz="2000" spc="-10" dirty="0">
                <a:latin typeface="Times New Roman"/>
                <a:cs typeface="Times New Roman"/>
              </a:rPr>
              <a:t> </a:t>
            </a:r>
            <a:r>
              <a:rPr sz="2000" dirty="0">
                <a:latin typeface="Times New Roman"/>
                <a:cs typeface="Times New Roman"/>
              </a:rPr>
              <a:t>Here,</a:t>
            </a:r>
            <a:r>
              <a:rPr sz="2000" spc="-20" dirty="0">
                <a:latin typeface="Times New Roman"/>
                <a:cs typeface="Times New Roman"/>
              </a:rPr>
              <a:t> </a:t>
            </a:r>
            <a:r>
              <a:rPr sz="2000" dirty="0">
                <a:latin typeface="Times New Roman"/>
                <a:cs typeface="Times New Roman"/>
              </a:rPr>
              <a:t>how</a:t>
            </a:r>
            <a:r>
              <a:rPr sz="2000" spc="-2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ESP32</a:t>
            </a:r>
            <a:r>
              <a:rPr sz="2000" spc="-15" dirty="0">
                <a:latin typeface="Times New Roman"/>
                <a:cs typeface="Times New Roman"/>
              </a:rPr>
              <a:t> </a:t>
            </a:r>
            <a:r>
              <a:rPr sz="2000" dirty="0">
                <a:latin typeface="Times New Roman"/>
                <a:cs typeface="Times New Roman"/>
              </a:rPr>
              <a:t>interfaces</a:t>
            </a:r>
            <a:r>
              <a:rPr sz="2000" spc="-50" dirty="0">
                <a:latin typeface="Times New Roman"/>
                <a:cs typeface="Times New Roman"/>
              </a:rPr>
              <a:t> </a:t>
            </a:r>
            <a:r>
              <a:rPr sz="2000" dirty="0">
                <a:latin typeface="Times New Roman"/>
                <a:cs typeface="Times New Roman"/>
              </a:rPr>
              <a:t>with</a:t>
            </a:r>
            <a:r>
              <a:rPr sz="2000" spc="-10" dirty="0">
                <a:latin typeface="Times New Roman"/>
                <a:cs typeface="Times New Roman"/>
              </a:rPr>
              <a:t> </a:t>
            </a:r>
            <a:r>
              <a:rPr sz="2000" dirty="0">
                <a:latin typeface="Times New Roman"/>
                <a:cs typeface="Times New Roman"/>
              </a:rPr>
              <a:t>each</a:t>
            </a:r>
            <a:r>
              <a:rPr sz="2000" spc="-5" dirty="0">
                <a:latin typeface="Times New Roman"/>
                <a:cs typeface="Times New Roman"/>
              </a:rPr>
              <a:t> </a:t>
            </a:r>
            <a:r>
              <a:rPr sz="2000" spc="-10" dirty="0">
                <a:latin typeface="Times New Roman"/>
                <a:cs typeface="Times New Roman"/>
              </a:rPr>
              <a:t>sensor.</a:t>
            </a:r>
            <a:endParaRPr sz="2000">
              <a:latin typeface="Times New Roman"/>
              <a:cs typeface="Times New Roman"/>
            </a:endParaRPr>
          </a:p>
          <a:p>
            <a:pPr marL="12700" marR="5715" indent="468630" algn="just">
              <a:lnSpc>
                <a:spcPct val="107000"/>
              </a:lnSpc>
              <a:spcBef>
                <a:spcPts val="1285"/>
              </a:spcBef>
              <a:buClr>
                <a:srgbClr val="CC0000"/>
              </a:buClr>
              <a:buFont typeface="Wingdings"/>
              <a:buChar char=""/>
              <a:tabLst>
                <a:tab pos="481330" algn="l"/>
              </a:tabLst>
            </a:pPr>
            <a:r>
              <a:rPr sz="2000" dirty="0">
                <a:latin typeface="Times New Roman"/>
                <a:cs typeface="Times New Roman"/>
              </a:rPr>
              <a:t>DHT22</a:t>
            </a:r>
            <a:r>
              <a:rPr sz="2000" spc="204" dirty="0">
                <a:latin typeface="Times New Roman"/>
                <a:cs typeface="Times New Roman"/>
              </a:rPr>
              <a:t> </a:t>
            </a:r>
            <a:r>
              <a:rPr sz="2000" dirty="0">
                <a:latin typeface="Times New Roman"/>
                <a:cs typeface="Times New Roman"/>
              </a:rPr>
              <a:t>(Temperature</a:t>
            </a:r>
            <a:r>
              <a:rPr sz="2000" spc="215" dirty="0">
                <a:latin typeface="Times New Roman"/>
                <a:cs typeface="Times New Roman"/>
              </a:rPr>
              <a:t> </a:t>
            </a:r>
            <a:r>
              <a:rPr sz="2000" dirty="0">
                <a:latin typeface="Times New Roman"/>
                <a:cs typeface="Times New Roman"/>
              </a:rPr>
              <a:t>&amp;</a:t>
            </a:r>
            <a:r>
              <a:rPr sz="2000" spc="204" dirty="0">
                <a:latin typeface="Times New Roman"/>
                <a:cs typeface="Times New Roman"/>
              </a:rPr>
              <a:t> </a:t>
            </a:r>
            <a:r>
              <a:rPr sz="2000" dirty="0">
                <a:latin typeface="Times New Roman"/>
                <a:cs typeface="Times New Roman"/>
              </a:rPr>
              <a:t>Humidity</a:t>
            </a:r>
            <a:r>
              <a:rPr sz="2000" spc="190" dirty="0">
                <a:latin typeface="Times New Roman"/>
                <a:cs typeface="Times New Roman"/>
              </a:rPr>
              <a:t> </a:t>
            </a:r>
            <a:r>
              <a:rPr sz="2000" dirty="0">
                <a:latin typeface="Times New Roman"/>
                <a:cs typeface="Times New Roman"/>
              </a:rPr>
              <a:t>Sensor):</a:t>
            </a:r>
            <a:r>
              <a:rPr sz="2000" spc="200" dirty="0">
                <a:latin typeface="Times New Roman"/>
                <a:cs typeface="Times New Roman"/>
              </a:rPr>
              <a:t> </a:t>
            </a:r>
            <a:r>
              <a:rPr sz="2000" dirty="0">
                <a:latin typeface="Times New Roman"/>
                <a:cs typeface="Times New Roman"/>
              </a:rPr>
              <a:t>The</a:t>
            </a:r>
            <a:r>
              <a:rPr sz="2000" spc="204" dirty="0">
                <a:latin typeface="Times New Roman"/>
                <a:cs typeface="Times New Roman"/>
              </a:rPr>
              <a:t> </a:t>
            </a:r>
            <a:r>
              <a:rPr sz="2000" dirty="0">
                <a:latin typeface="Times New Roman"/>
                <a:cs typeface="Times New Roman"/>
              </a:rPr>
              <a:t>DHT22</a:t>
            </a:r>
            <a:r>
              <a:rPr sz="2000" spc="200" dirty="0">
                <a:latin typeface="Times New Roman"/>
                <a:cs typeface="Times New Roman"/>
              </a:rPr>
              <a:t> </a:t>
            </a:r>
            <a:r>
              <a:rPr sz="2000" dirty="0">
                <a:latin typeface="Times New Roman"/>
                <a:cs typeface="Times New Roman"/>
              </a:rPr>
              <a:t>measures</a:t>
            </a:r>
            <a:r>
              <a:rPr sz="2000" spc="200" dirty="0">
                <a:latin typeface="Times New Roman"/>
                <a:cs typeface="Times New Roman"/>
              </a:rPr>
              <a:t> </a:t>
            </a:r>
            <a:r>
              <a:rPr sz="2000" dirty="0">
                <a:latin typeface="Times New Roman"/>
                <a:cs typeface="Times New Roman"/>
              </a:rPr>
              <a:t>temperature</a:t>
            </a:r>
            <a:r>
              <a:rPr sz="2000" spc="210" dirty="0">
                <a:latin typeface="Times New Roman"/>
                <a:cs typeface="Times New Roman"/>
              </a:rPr>
              <a:t> </a:t>
            </a:r>
            <a:r>
              <a:rPr sz="2000" dirty="0">
                <a:latin typeface="Times New Roman"/>
                <a:cs typeface="Times New Roman"/>
              </a:rPr>
              <a:t>in</a:t>
            </a:r>
            <a:r>
              <a:rPr sz="2000" spc="200" dirty="0">
                <a:latin typeface="Times New Roman"/>
                <a:cs typeface="Times New Roman"/>
              </a:rPr>
              <a:t> </a:t>
            </a:r>
            <a:r>
              <a:rPr sz="2000" spc="-10" dirty="0">
                <a:latin typeface="Times New Roman"/>
                <a:cs typeface="Times New Roman"/>
              </a:rPr>
              <a:t>real-</a:t>
            </a:r>
            <a:r>
              <a:rPr sz="2000" dirty="0">
                <a:latin typeface="Times New Roman"/>
                <a:cs typeface="Times New Roman"/>
              </a:rPr>
              <a:t>time</a:t>
            </a:r>
            <a:r>
              <a:rPr sz="2000" spc="200" dirty="0">
                <a:latin typeface="Times New Roman"/>
                <a:cs typeface="Times New Roman"/>
              </a:rPr>
              <a:t> </a:t>
            </a:r>
            <a:r>
              <a:rPr sz="2000" spc="-25" dirty="0">
                <a:latin typeface="Times New Roman"/>
                <a:cs typeface="Times New Roman"/>
              </a:rPr>
              <a:t>and </a:t>
            </a:r>
            <a:r>
              <a:rPr sz="2000" dirty="0">
                <a:latin typeface="Times New Roman"/>
                <a:cs typeface="Times New Roman"/>
              </a:rPr>
              <a:t>also</a:t>
            </a:r>
            <a:r>
              <a:rPr sz="2000" spc="35" dirty="0">
                <a:latin typeface="Times New Roman"/>
                <a:cs typeface="Times New Roman"/>
              </a:rPr>
              <a:t> </a:t>
            </a:r>
            <a:r>
              <a:rPr sz="2000" dirty="0">
                <a:latin typeface="Times New Roman"/>
                <a:cs typeface="Times New Roman"/>
              </a:rPr>
              <a:t>humidity.</a:t>
            </a:r>
            <a:r>
              <a:rPr sz="2000" spc="35" dirty="0">
                <a:latin typeface="Times New Roman"/>
                <a:cs typeface="Times New Roman"/>
              </a:rPr>
              <a:t> </a:t>
            </a:r>
            <a:r>
              <a:rPr sz="2000" dirty="0">
                <a:latin typeface="Times New Roman"/>
                <a:cs typeface="Times New Roman"/>
              </a:rPr>
              <a:t>Data</a:t>
            </a:r>
            <a:r>
              <a:rPr sz="2000" spc="45" dirty="0">
                <a:latin typeface="Times New Roman"/>
                <a:cs typeface="Times New Roman"/>
              </a:rPr>
              <a:t> </a:t>
            </a:r>
            <a:r>
              <a:rPr sz="2000" dirty="0">
                <a:latin typeface="Times New Roman"/>
                <a:cs typeface="Times New Roman"/>
              </a:rPr>
              <a:t>rea</a:t>
            </a:r>
            <a:r>
              <a:rPr sz="2000" spc="35" dirty="0">
                <a:latin typeface="Times New Roman"/>
                <a:cs typeface="Times New Roman"/>
              </a:rPr>
              <a:t> </a:t>
            </a:r>
            <a:r>
              <a:rPr sz="2000" dirty="0">
                <a:latin typeface="Times New Roman"/>
                <a:cs typeface="Times New Roman"/>
              </a:rPr>
              <a:t>d</a:t>
            </a:r>
            <a:r>
              <a:rPr sz="2000" spc="35" dirty="0">
                <a:latin typeface="Times New Roman"/>
                <a:cs typeface="Times New Roman"/>
              </a:rPr>
              <a:t> </a:t>
            </a:r>
            <a:r>
              <a:rPr sz="2000" dirty="0">
                <a:latin typeface="Times New Roman"/>
                <a:cs typeface="Times New Roman"/>
              </a:rPr>
              <a:t>from</a:t>
            </a:r>
            <a:r>
              <a:rPr sz="2000" spc="25" dirty="0">
                <a:latin typeface="Times New Roman"/>
                <a:cs typeface="Times New Roman"/>
              </a:rPr>
              <a:t> </a:t>
            </a:r>
            <a:r>
              <a:rPr sz="2000" dirty="0">
                <a:latin typeface="Times New Roman"/>
                <a:cs typeface="Times New Roman"/>
              </a:rPr>
              <a:t>this</a:t>
            </a:r>
            <a:r>
              <a:rPr sz="2000" spc="40" dirty="0">
                <a:latin typeface="Times New Roman"/>
                <a:cs typeface="Times New Roman"/>
              </a:rPr>
              <a:t> </a:t>
            </a:r>
            <a:r>
              <a:rPr sz="2000" dirty="0">
                <a:latin typeface="Times New Roman"/>
                <a:cs typeface="Times New Roman"/>
              </a:rPr>
              <a:t>sensor</a:t>
            </a:r>
            <a:r>
              <a:rPr sz="2000" spc="40" dirty="0">
                <a:latin typeface="Times New Roman"/>
                <a:cs typeface="Times New Roman"/>
              </a:rPr>
              <a:t> </a:t>
            </a:r>
            <a:r>
              <a:rPr sz="2000" dirty="0">
                <a:latin typeface="Times New Roman"/>
                <a:cs typeface="Times New Roman"/>
              </a:rPr>
              <a:t>is</a:t>
            </a:r>
            <a:r>
              <a:rPr sz="2000" spc="50" dirty="0">
                <a:latin typeface="Times New Roman"/>
                <a:cs typeface="Times New Roman"/>
              </a:rPr>
              <a:t> </a:t>
            </a:r>
            <a:r>
              <a:rPr sz="2000" dirty="0">
                <a:latin typeface="Times New Roman"/>
                <a:cs typeface="Times New Roman"/>
              </a:rPr>
              <a:t>periodically</a:t>
            </a:r>
            <a:r>
              <a:rPr sz="2000" spc="30" dirty="0">
                <a:latin typeface="Times New Roman"/>
                <a:cs typeface="Times New Roman"/>
              </a:rPr>
              <a:t> </a:t>
            </a:r>
            <a:r>
              <a:rPr sz="2000" dirty="0">
                <a:latin typeface="Times New Roman"/>
                <a:cs typeface="Times New Roman"/>
              </a:rPr>
              <a:t>sent</a:t>
            </a:r>
            <a:r>
              <a:rPr sz="2000" spc="40" dirty="0">
                <a:latin typeface="Times New Roman"/>
                <a:cs typeface="Times New Roman"/>
              </a:rPr>
              <a:t> </a:t>
            </a:r>
            <a:r>
              <a:rPr sz="2000" dirty="0">
                <a:latin typeface="Times New Roman"/>
                <a:cs typeface="Times New Roman"/>
              </a:rPr>
              <a:t>to</a:t>
            </a:r>
            <a:r>
              <a:rPr sz="2000" spc="50" dirty="0">
                <a:latin typeface="Times New Roman"/>
                <a:cs typeface="Times New Roman"/>
              </a:rPr>
              <a:t> </a:t>
            </a:r>
            <a:r>
              <a:rPr sz="2000" dirty="0">
                <a:latin typeface="Times New Roman"/>
                <a:cs typeface="Times New Roman"/>
              </a:rPr>
              <a:t>ESP32</a:t>
            </a:r>
            <a:r>
              <a:rPr sz="2000" spc="55" dirty="0">
                <a:latin typeface="Times New Roman"/>
                <a:cs typeface="Times New Roman"/>
              </a:rPr>
              <a:t> </a:t>
            </a:r>
            <a:r>
              <a:rPr sz="2000" dirty="0">
                <a:latin typeface="Times New Roman"/>
                <a:cs typeface="Times New Roman"/>
              </a:rPr>
              <a:t>for</a:t>
            </a:r>
            <a:r>
              <a:rPr sz="2000" spc="55" dirty="0">
                <a:latin typeface="Times New Roman"/>
                <a:cs typeface="Times New Roman"/>
              </a:rPr>
              <a:t> </a:t>
            </a:r>
            <a:r>
              <a:rPr sz="2000" dirty="0">
                <a:latin typeface="Times New Roman"/>
                <a:cs typeface="Times New Roman"/>
              </a:rPr>
              <a:t>monitoring</a:t>
            </a:r>
            <a:r>
              <a:rPr sz="2000" spc="30" dirty="0">
                <a:latin typeface="Times New Roman"/>
                <a:cs typeface="Times New Roman"/>
              </a:rPr>
              <a:t> </a:t>
            </a:r>
            <a:r>
              <a:rPr sz="2000" dirty="0">
                <a:latin typeface="Times New Roman"/>
                <a:cs typeface="Times New Roman"/>
              </a:rPr>
              <a:t>conditions</a:t>
            </a:r>
            <a:r>
              <a:rPr sz="2000" spc="60" dirty="0">
                <a:latin typeface="Times New Roman"/>
                <a:cs typeface="Times New Roman"/>
              </a:rPr>
              <a:t> </a:t>
            </a:r>
            <a:r>
              <a:rPr sz="2000" spc="-20" dirty="0">
                <a:latin typeface="Times New Roman"/>
                <a:cs typeface="Times New Roman"/>
              </a:rPr>
              <a:t>that </a:t>
            </a:r>
            <a:r>
              <a:rPr sz="2000" dirty="0">
                <a:latin typeface="Times New Roman"/>
                <a:cs typeface="Times New Roman"/>
              </a:rPr>
              <a:t>might</a:t>
            </a:r>
            <a:r>
              <a:rPr sz="2000" spc="185" dirty="0">
                <a:latin typeface="Times New Roman"/>
                <a:cs typeface="Times New Roman"/>
              </a:rPr>
              <a:t> </a:t>
            </a:r>
            <a:r>
              <a:rPr sz="2000" dirty="0">
                <a:latin typeface="Times New Roman"/>
                <a:cs typeface="Times New Roman"/>
              </a:rPr>
              <a:t>indicate</a:t>
            </a:r>
            <a:r>
              <a:rPr sz="2000" spc="175" dirty="0">
                <a:latin typeface="Times New Roman"/>
                <a:cs typeface="Times New Roman"/>
              </a:rPr>
              <a:t> </a:t>
            </a:r>
            <a:r>
              <a:rPr sz="2000" dirty="0">
                <a:latin typeface="Times New Roman"/>
                <a:cs typeface="Times New Roman"/>
              </a:rPr>
              <a:t>the</a:t>
            </a:r>
            <a:r>
              <a:rPr sz="2000" spc="180" dirty="0">
                <a:latin typeface="Times New Roman"/>
                <a:cs typeface="Times New Roman"/>
              </a:rPr>
              <a:t> </a:t>
            </a:r>
            <a:r>
              <a:rPr sz="2000" dirty="0">
                <a:latin typeface="Times New Roman"/>
                <a:cs typeface="Times New Roman"/>
              </a:rPr>
              <a:t>onset</a:t>
            </a:r>
            <a:r>
              <a:rPr sz="2000" spc="170" dirty="0">
                <a:latin typeface="Times New Roman"/>
                <a:cs typeface="Times New Roman"/>
              </a:rPr>
              <a:t> </a:t>
            </a:r>
            <a:r>
              <a:rPr sz="2000" dirty="0">
                <a:latin typeface="Times New Roman"/>
                <a:cs typeface="Times New Roman"/>
              </a:rPr>
              <a:t>of</a:t>
            </a:r>
            <a:r>
              <a:rPr sz="2000" spc="195" dirty="0">
                <a:latin typeface="Times New Roman"/>
                <a:cs typeface="Times New Roman"/>
              </a:rPr>
              <a:t> </a:t>
            </a:r>
            <a:r>
              <a:rPr sz="2000" dirty="0">
                <a:latin typeface="Times New Roman"/>
                <a:cs typeface="Times New Roman"/>
              </a:rPr>
              <a:t>increased</a:t>
            </a:r>
            <a:r>
              <a:rPr sz="2000" spc="180" dirty="0">
                <a:latin typeface="Times New Roman"/>
                <a:cs typeface="Times New Roman"/>
              </a:rPr>
              <a:t> </a:t>
            </a:r>
            <a:r>
              <a:rPr sz="2000" dirty="0">
                <a:latin typeface="Times New Roman"/>
                <a:cs typeface="Times New Roman"/>
              </a:rPr>
              <a:t>risk</a:t>
            </a:r>
            <a:r>
              <a:rPr sz="2000" spc="170" dirty="0">
                <a:latin typeface="Times New Roman"/>
                <a:cs typeface="Times New Roman"/>
              </a:rPr>
              <a:t> </a:t>
            </a:r>
            <a:r>
              <a:rPr sz="2000" dirty="0">
                <a:latin typeface="Times New Roman"/>
                <a:cs typeface="Times New Roman"/>
              </a:rPr>
              <a:t>of</a:t>
            </a:r>
            <a:r>
              <a:rPr sz="2000" spc="175" dirty="0">
                <a:latin typeface="Times New Roman"/>
                <a:cs typeface="Times New Roman"/>
              </a:rPr>
              <a:t> </a:t>
            </a:r>
            <a:r>
              <a:rPr sz="2000" dirty="0">
                <a:latin typeface="Times New Roman"/>
                <a:cs typeface="Times New Roman"/>
              </a:rPr>
              <a:t>forest</a:t>
            </a:r>
            <a:r>
              <a:rPr sz="2000" spc="170" dirty="0">
                <a:latin typeface="Times New Roman"/>
                <a:cs typeface="Times New Roman"/>
              </a:rPr>
              <a:t> </a:t>
            </a:r>
            <a:r>
              <a:rPr sz="2000" dirty="0">
                <a:latin typeface="Times New Roman"/>
                <a:cs typeface="Times New Roman"/>
              </a:rPr>
              <a:t>fire:</a:t>
            </a:r>
            <a:r>
              <a:rPr sz="2000" spc="160" dirty="0">
                <a:latin typeface="Times New Roman"/>
                <a:cs typeface="Times New Roman"/>
              </a:rPr>
              <a:t> </a:t>
            </a:r>
            <a:r>
              <a:rPr sz="2000" dirty="0">
                <a:latin typeface="Times New Roman"/>
                <a:cs typeface="Times New Roman"/>
              </a:rPr>
              <a:t>such</a:t>
            </a:r>
            <a:r>
              <a:rPr sz="2000" spc="195" dirty="0">
                <a:latin typeface="Times New Roman"/>
                <a:cs typeface="Times New Roman"/>
              </a:rPr>
              <a:t> </a:t>
            </a:r>
            <a:r>
              <a:rPr sz="2000" dirty="0">
                <a:latin typeface="Times New Roman"/>
                <a:cs typeface="Times New Roman"/>
              </a:rPr>
              <a:t>as</a:t>
            </a:r>
            <a:r>
              <a:rPr sz="2000" spc="180" dirty="0">
                <a:latin typeface="Times New Roman"/>
                <a:cs typeface="Times New Roman"/>
              </a:rPr>
              <a:t> </a:t>
            </a:r>
            <a:r>
              <a:rPr sz="2000" dirty="0">
                <a:latin typeface="Times New Roman"/>
                <a:cs typeface="Times New Roman"/>
              </a:rPr>
              <a:t>high</a:t>
            </a:r>
            <a:r>
              <a:rPr sz="2000" spc="190" dirty="0">
                <a:latin typeface="Times New Roman"/>
                <a:cs typeface="Times New Roman"/>
              </a:rPr>
              <a:t> </a:t>
            </a:r>
            <a:r>
              <a:rPr sz="2000" dirty="0">
                <a:latin typeface="Times New Roman"/>
                <a:cs typeface="Times New Roman"/>
              </a:rPr>
              <a:t>temperature</a:t>
            </a:r>
            <a:r>
              <a:rPr sz="2000" spc="175" dirty="0">
                <a:latin typeface="Times New Roman"/>
                <a:cs typeface="Times New Roman"/>
              </a:rPr>
              <a:t> </a:t>
            </a:r>
            <a:r>
              <a:rPr sz="2000" dirty="0">
                <a:latin typeface="Times New Roman"/>
                <a:cs typeface="Times New Roman"/>
              </a:rPr>
              <a:t>and</a:t>
            </a:r>
            <a:r>
              <a:rPr sz="2000" spc="195" dirty="0">
                <a:latin typeface="Times New Roman"/>
                <a:cs typeface="Times New Roman"/>
              </a:rPr>
              <a:t> </a:t>
            </a:r>
            <a:r>
              <a:rPr sz="2000" dirty="0">
                <a:latin typeface="Times New Roman"/>
                <a:cs typeface="Times New Roman"/>
              </a:rPr>
              <a:t>low</a:t>
            </a:r>
            <a:r>
              <a:rPr sz="2000" spc="190" dirty="0">
                <a:latin typeface="Times New Roman"/>
                <a:cs typeface="Times New Roman"/>
              </a:rPr>
              <a:t> </a:t>
            </a:r>
            <a:r>
              <a:rPr sz="2000" spc="-10" dirty="0">
                <a:latin typeface="Times New Roman"/>
                <a:cs typeface="Times New Roman"/>
              </a:rPr>
              <a:t>humidity. </a:t>
            </a:r>
            <a:r>
              <a:rPr sz="2000" dirty="0">
                <a:latin typeface="Times New Roman"/>
                <a:cs typeface="Times New Roman"/>
              </a:rPr>
              <a:t>Data</a:t>
            </a:r>
            <a:r>
              <a:rPr sz="2000" spc="-20" dirty="0">
                <a:latin typeface="Times New Roman"/>
                <a:cs typeface="Times New Roman"/>
              </a:rPr>
              <a:t> </a:t>
            </a:r>
            <a:r>
              <a:rPr sz="2000" dirty="0">
                <a:latin typeface="Times New Roman"/>
                <a:cs typeface="Times New Roman"/>
              </a:rPr>
              <a:t>read</a:t>
            </a:r>
            <a:r>
              <a:rPr sz="2000" spc="-20" dirty="0">
                <a:latin typeface="Times New Roman"/>
                <a:cs typeface="Times New Roman"/>
              </a:rPr>
              <a:t> </a:t>
            </a:r>
            <a:r>
              <a:rPr sz="2000" dirty="0">
                <a:latin typeface="Times New Roman"/>
                <a:cs typeface="Times New Roman"/>
              </a:rPr>
              <a:t>from</a:t>
            </a:r>
            <a:r>
              <a:rPr sz="2000" spc="-30" dirty="0">
                <a:latin typeface="Times New Roman"/>
                <a:cs typeface="Times New Roman"/>
              </a:rPr>
              <a:t> </a:t>
            </a:r>
            <a:r>
              <a:rPr sz="2000" dirty="0">
                <a:latin typeface="Times New Roman"/>
                <a:cs typeface="Times New Roman"/>
              </a:rPr>
              <a:t>DHT22</a:t>
            </a:r>
            <a:r>
              <a:rPr sz="2000" spc="-2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done</a:t>
            </a:r>
            <a:r>
              <a:rPr sz="2000" spc="-30" dirty="0">
                <a:latin typeface="Times New Roman"/>
                <a:cs typeface="Times New Roman"/>
              </a:rPr>
              <a:t> </a:t>
            </a:r>
            <a:r>
              <a:rPr sz="2000" dirty="0">
                <a:latin typeface="Times New Roman"/>
                <a:cs typeface="Times New Roman"/>
              </a:rPr>
              <a:t>periodically</a:t>
            </a:r>
            <a:r>
              <a:rPr sz="2000" spc="-45" dirty="0">
                <a:latin typeface="Times New Roman"/>
                <a:cs typeface="Times New Roman"/>
              </a:rPr>
              <a:t> </a:t>
            </a:r>
            <a:r>
              <a:rPr sz="2000" dirty="0">
                <a:latin typeface="Times New Roman"/>
                <a:cs typeface="Times New Roman"/>
              </a:rPr>
              <a:t>with</a:t>
            </a:r>
            <a:r>
              <a:rPr sz="2000" spc="-5" dirty="0">
                <a:latin typeface="Times New Roman"/>
                <a:cs typeface="Times New Roman"/>
              </a:rPr>
              <a:t> </a:t>
            </a:r>
            <a:r>
              <a:rPr sz="2000" dirty="0">
                <a:latin typeface="Times New Roman"/>
                <a:cs typeface="Times New Roman"/>
              </a:rPr>
              <a:t>an</a:t>
            </a:r>
            <a:r>
              <a:rPr sz="2000" spc="-10" dirty="0">
                <a:latin typeface="Times New Roman"/>
                <a:cs typeface="Times New Roman"/>
              </a:rPr>
              <a:t> </a:t>
            </a:r>
            <a:r>
              <a:rPr sz="2000" dirty="0">
                <a:latin typeface="Times New Roman"/>
                <a:cs typeface="Times New Roman"/>
              </a:rPr>
              <a:t>interval</a:t>
            </a:r>
            <a:r>
              <a:rPr sz="2000" spc="-40"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5</a:t>
            </a:r>
            <a:r>
              <a:rPr sz="2000" spc="-5" dirty="0">
                <a:latin typeface="Times New Roman"/>
                <a:cs typeface="Times New Roman"/>
              </a:rPr>
              <a:t> </a:t>
            </a:r>
            <a:r>
              <a:rPr sz="2000" spc="-10" dirty="0">
                <a:latin typeface="Times New Roman"/>
                <a:cs typeface="Times New Roman"/>
              </a:rPr>
              <a:t>seconds.</a:t>
            </a:r>
            <a:endParaRPr sz="2000">
              <a:latin typeface="Times New Roman"/>
              <a:cs typeface="Times New Roman"/>
            </a:endParaRPr>
          </a:p>
          <a:p>
            <a:pPr marL="12700" marR="6985" indent="468630" algn="just">
              <a:lnSpc>
                <a:spcPct val="107100"/>
              </a:lnSpc>
              <a:spcBef>
                <a:spcPts val="1280"/>
              </a:spcBef>
              <a:buClr>
                <a:srgbClr val="CC0000"/>
              </a:buClr>
              <a:buFont typeface="Wingdings"/>
              <a:buChar char=""/>
              <a:tabLst>
                <a:tab pos="481330" algn="l"/>
              </a:tabLst>
            </a:pPr>
            <a:r>
              <a:rPr sz="2000" spc="-10" dirty="0">
                <a:latin typeface="Times New Roman"/>
                <a:cs typeface="Times New Roman"/>
              </a:rPr>
              <a:t>MQ-</a:t>
            </a:r>
            <a:r>
              <a:rPr sz="2000" dirty="0">
                <a:latin typeface="Times New Roman"/>
                <a:cs typeface="Times New Roman"/>
              </a:rPr>
              <a:t>2</a:t>
            </a:r>
            <a:r>
              <a:rPr sz="2000" spc="120" dirty="0">
                <a:latin typeface="Times New Roman"/>
                <a:cs typeface="Times New Roman"/>
              </a:rPr>
              <a:t> </a:t>
            </a:r>
            <a:r>
              <a:rPr sz="2000" dirty="0">
                <a:latin typeface="Times New Roman"/>
                <a:cs typeface="Times New Roman"/>
              </a:rPr>
              <a:t>(Smoke</a:t>
            </a:r>
            <a:r>
              <a:rPr sz="2000" spc="100" dirty="0">
                <a:latin typeface="Times New Roman"/>
                <a:cs typeface="Times New Roman"/>
              </a:rPr>
              <a:t> </a:t>
            </a:r>
            <a:r>
              <a:rPr sz="2000" dirty="0">
                <a:latin typeface="Times New Roman"/>
                <a:cs typeface="Times New Roman"/>
              </a:rPr>
              <a:t>Sensor):</a:t>
            </a:r>
            <a:r>
              <a:rPr sz="2000" spc="110" dirty="0">
                <a:latin typeface="Times New Roman"/>
                <a:cs typeface="Times New Roman"/>
              </a:rPr>
              <a:t> </a:t>
            </a:r>
            <a:r>
              <a:rPr sz="2000" spc="-10" dirty="0">
                <a:latin typeface="Times New Roman"/>
                <a:cs typeface="Times New Roman"/>
              </a:rPr>
              <a:t>MQ-</a:t>
            </a:r>
            <a:r>
              <a:rPr sz="2000" dirty="0">
                <a:latin typeface="Times New Roman"/>
                <a:cs typeface="Times New Roman"/>
              </a:rPr>
              <a:t>2</a:t>
            </a:r>
            <a:r>
              <a:rPr sz="2000" spc="120" dirty="0">
                <a:latin typeface="Times New Roman"/>
                <a:cs typeface="Times New Roman"/>
              </a:rPr>
              <a:t> </a:t>
            </a:r>
            <a:r>
              <a:rPr sz="2000" dirty="0">
                <a:latin typeface="Times New Roman"/>
                <a:cs typeface="Times New Roman"/>
              </a:rPr>
              <a:t>detects</a:t>
            </a:r>
            <a:r>
              <a:rPr sz="2000" spc="114" dirty="0">
                <a:latin typeface="Times New Roman"/>
                <a:cs typeface="Times New Roman"/>
              </a:rPr>
              <a:t> </a:t>
            </a:r>
            <a:r>
              <a:rPr sz="2000" dirty="0">
                <a:latin typeface="Times New Roman"/>
                <a:cs typeface="Times New Roman"/>
              </a:rPr>
              <a:t>whether</a:t>
            </a:r>
            <a:r>
              <a:rPr sz="2000" spc="114" dirty="0">
                <a:latin typeface="Times New Roman"/>
                <a:cs typeface="Times New Roman"/>
              </a:rPr>
              <a:t> </a:t>
            </a:r>
            <a:r>
              <a:rPr sz="2000" dirty="0">
                <a:latin typeface="Times New Roman"/>
                <a:cs typeface="Times New Roman"/>
              </a:rPr>
              <a:t>there</a:t>
            </a:r>
            <a:r>
              <a:rPr sz="2000" spc="114" dirty="0">
                <a:latin typeface="Times New Roman"/>
                <a:cs typeface="Times New Roman"/>
              </a:rPr>
              <a:t> </a:t>
            </a:r>
            <a:r>
              <a:rPr sz="2000" dirty="0">
                <a:latin typeface="Times New Roman"/>
                <a:cs typeface="Times New Roman"/>
              </a:rPr>
              <a:t>is</a:t>
            </a:r>
            <a:r>
              <a:rPr sz="2000" spc="114" dirty="0">
                <a:latin typeface="Times New Roman"/>
                <a:cs typeface="Times New Roman"/>
              </a:rPr>
              <a:t> </a:t>
            </a:r>
            <a:r>
              <a:rPr sz="2000" dirty="0">
                <a:latin typeface="Times New Roman"/>
                <a:cs typeface="Times New Roman"/>
              </a:rPr>
              <a:t>smoke</a:t>
            </a:r>
            <a:r>
              <a:rPr sz="2000" spc="100" dirty="0">
                <a:latin typeface="Times New Roman"/>
                <a:cs typeface="Times New Roman"/>
              </a:rPr>
              <a:t> </a:t>
            </a:r>
            <a:r>
              <a:rPr sz="2000" dirty="0">
                <a:latin typeface="Times New Roman"/>
                <a:cs typeface="Times New Roman"/>
              </a:rPr>
              <a:t>or</a:t>
            </a:r>
            <a:r>
              <a:rPr sz="2000" spc="114" dirty="0">
                <a:latin typeface="Times New Roman"/>
                <a:cs typeface="Times New Roman"/>
              </a:rPr>
              <a:t> </a:t>
            </a:r>
            <a:r>
              <a:rPr sz="2000" dirty="0">
                <a:latin typeface="Times New Roman"/>
                <a:cs typeface="Times New Roman"/>
              </a:rPr>
              <a:t>flammable</a:t>
            </a:r>
            <a:r>
              <a:rPr sz="2000" spc="110" dirty="0">
                <a:latin typeface="Times New Roman"/>
                <a:cs typeface="Times New Roman"/>
              </a:rPr>
              <a:t> </a:t>
            </a:r>
            <a:r>
              <a:rPr sz="2000" dirty="0">
                <a:latin typeface="Times New Roman"/>
                <a:cs typeface="Times New Roman"/>
              </a:rPr>
              <a:t>gases</a:t>
            </a:r>
            <a:r>
              <a:rPr sz="2000" spc="105" dirty="0">
                <a:latin typeface="Times New Roman"/>
                <a:cs typeface="Times New Roman"/>
              </a:rPr>
              <a:t> </a:t>
            </a:r>
            <a:r>
              <a:rPr sz="2000" dirty="0">
                <a:latin typeface="Times New Roman"/>
                <a:cs typeface="Times New Roman"/>
              </a:rPr>
              <a:t>(like</a:t>
            </a:r>
            <a:r>
              <a:rPr sz="2000" spc="110" dirty="0">
                <a:latin typeface="Times New Roman"/>
                <a:cs typeface="Times New Roman"/>
              </a:rPr>
              <a:t> </a:t>
            </a:r>
            <a:r>
              <a:rPr sz="2000" spc="-10" dirty="0">
                <a:latin typeface="Times New Roman"/>
                <a:cs typeface="Times New Roman"/>
              </a:rPr>
              <a:t>methane, </a:t>
            </a:r>
            <a:r>
              <a:rPr sz="2000" dirty="0">
                <a:latin typeface="Times New Roman"/>
                <a:cs typeface="Times New Roman"/>
              </a:rPr>
              <a:t>propane,</a:t>
            </a:r>
            <a:r>
              <a:rPr sz="2000" spc="220" dirty="0">
                <a:latin typeface="Times New Roman"/>
                <a:cs typeface="Times New Roman"/>
              </a:rPr>
              <a:t> </a:t>
            </a:r>
            <a:r>
              <a:rPr sz="2000" dirty="0">
                <a:latin typeface="Times New Roman"/>
                <a:cs typeface="Times New Roman"/>
              </a:rPr>
              <a:t>and</a:t>
            </a:r>
            <a:r>
              <a:rPr sz="2000" spc="210" dirty="0">
                <a:latin typeface="Times New Roman"/>
                <a:cs typeface="Times New Roman"/>
              </a:rPr>
              <a:t> </a:t>
            </a:r>
            <a:r>
              <a:rPr sz="2000" dirty="0">
                <a:latin typeface="Times New Roman"/>
                <a:cs typeface="Times New Roman"/>
              </a:rPr>
              <a:t>butane).</a:t>
            </a:r>
            <a:r>
              <a:rPr sz="2000" spc="220" dirty="0">
                <a:latin typeface="Times New Roman"/>
                <a:cs typeface="Times New Roman"/>
              </a:rPr>
              <a:t> </a:t>
            </a:r>
            <a:r>
              <a:rPr sz="2000" dirty="0">
                <a:latin typeface="Times New Roman"/>
                <a:cs typeface="Times New Roman"/>
              </a:rPr>
              <a:t>The</a:t>
            </a:r>
            <a:r>
              <a:rPr sz="2000" spc="215" dirty="0">
                <a:latin typeface="Times New Roman"/>
                <a:cs typeface="Times New Roman"/>
              </a:rPr>
              <a:t> </a:t>
            </a:r>
            <a:r>
              <a:rPr sz="2000" dirty="0">
                <a:latin typeface="Times New Roman"/>
                <a:cs typeface="Times New Roman"/>
              </a:rPr>
              <a:t>sensor's</a:t>
            </a:r>
            <a:r>
              <a:rPr sz="2000" spc="225" dirty="0">
                <a:latin typeface="Times New Roman"/>
                <a:cs typeface="Times New Roman"/>
              </a:rPr>
              <a:t> </a:t>
            </a:r>
            <a:r>
              <a:rPr sz="2000" dirty="0">
                <a:latin typeface="Times New Roman"/>
                <a:cs typeface="Times New Roman"/>
              </a:rPr>
              <a:t>analog</a:t>
            </a:r>
            <a:r>
              <a:rPr sz="2000" spc="215" dirty="0">
                <a:latin typeface="Times New Roman"/>
                <a:cs typeface="Times New Roman"/>
              </a:rPr>
              <a:t> </a:t>
            </a:r>
            <a:r>
              <a:rPr sz="2000" dirty="0">
                <a:latin typeface="Times New Roman"/>
                <a:cs typeface="Times New Roman"/>
              </a:rPr>
              <a:t>signal</a:t>
            </a:r>
            <a:r>
              <a:rPr sz="2000" spc="200" dirty="0">
                <a:latin typeface="Times New Roman"/>
                <a:cs typeface="Times New Roman"/>
              </a:rPr>
              <a:t> </a:t>
            </a:r>
            <a:r>
              <a:rPr sz="2000" dirty="0">
                <a:latin typeface="Times New Roman"/>
                <a:cs typeface="Times New Roman"/>
              </a:rPr>
              <a:t>depends</a:t>
            </a:r>
            <a:r>
              <a:rPr sz="2000" spc="215" dirty="0">
                <a:latin typeface="Times New Roman"/>
                <a:cs typeface="Times New Roman"/>
              </a:rPr>
              <a:t> </a:t>
            </a:r>
            <a:r>
              <a:rPr sz="2000" dirty="0">
                <a:latin typeface="Times New Roman"/>
                <a:cs typeface="Times New Roman"/>
              </a:rPr>
              <a:t>on</a:t>
            </a:r>
            <a:r>
              <a:rPr sz="2000" spc="220" dirty="0">
                <a:latin typeface="Times New Roman"/>
                <a:cs typeface="Times New Roman"/>
              </a:rPr>
              <a:t> </a:t>
            </a:r>
            <a:r>
              <a:rPr sz="2000" dirty="0">
                <a:latin typeface="Times New Roman"/>
                <a:cs typeface="Times New Roman"/>
              </a:rPr>
              <a:t>the</a:t>
            </a:r>
            <a:r>
              <a:rPr sz="2000" spc="210" dirty="0">
                <a:latin typeface="Times New Roman"/>
                <a:cs typeface="Times New Roman"/>
              </a:rPr>
              <a:t> </a:t>
            </a:r>
            <a:r>
              <a:rPr sz="2000" dirty="0">
                <a:latin typeface="Times New Roman"/>
                <a:cs typeface="Times New Roman"/>
              </a:rPr>
              <a:t>concentration</a:t>
            </a:r>
            <a:r>
              <a:rPr sz="2000" spc="200" dirty="0">
                <a:latin typeface="Times New Roman"/>
                <a:cs typeface="Times New Roman"/>
              </a:rPr>
              <a:t> </a:t>
            </a:r>
            <a:r>
              <a:rPr sz="2000" dirty="0">
                <a:latin typeface="Times New Roman"/>
                <a:cs typeface="Times New Roman"/>
              </a:rPr>
              <a:t>of</a:t>
            </a:r>
            <a:r>
              <a:rPr sz="2000" spc="220" dirty="0">
                <a:latin typeface="Times New Roman"/>
                <a:cs typeface="Times New Roman"/>
              </a:rPr>
              <a:t> </a:t>
            </a:r>
            <a:r>
              <a:rPr sz="2000" dirty="0">
                <a:latin typeface="Times New Roman"/>
                <a:cs typeface="Times New Roman"/>
              </a:rPr>
              <a:t>smoke</a:t>
            </a:r>
            <a:r>
              <a:rPr sz="2000" spc="210" dirty="0">
                <a:latin typeface="Times New Roman"/>
                <a:cs typeface="Times New Roman"/>
              </a:rPr>
              <a:t> </a:t>
            </a:r>
            <a:r>
              <a:rPr sz="2000" dirty="0">
                <a:latin typeface="Times New Roman"/>
                <a:cs typeface="Times New Roman"/>
              </a:rPr>
              <a:t>and</a:t>
            </a:r>
            <a:r>
              <a:rPr sz="2000" spc="215" dirty="0">
                <a:latin typeface="Times New Roman"/>
                <a:cs typeface="Times New Roman"/>
              </a:rPr>
              <a:t> </a:t>
            </a:r>
            <a:r>
              <a:rPr sz="2000" spc="-10" dirty="0">
                <a:latin typeface="Times New Roman"/>
                <a:cs typeface="Times New Roman"/>
              </a:rPr>
              <a:t>gases; </a:t>
            </a:r>
            <a:r>
              <a:rPr sz="2000" dirty="0">
                <a:latin typeface="Times New Roman"/>
                <a:cs typeface="Times New Roman"/>
              </a:rPr>
              <a:t>then</a:t>
            </a:r>
            <a:r>
              <a:rPr sz="2000" spc="-20" dirty="0">
                <a:latin typeface="Times New Roman"/>
                <a:cs typeface="Times New Roman"/>
              </a:rPr>
              <a:t> </a:t>
            </a:r>
            <a:r>
              <a:rPr sz="2000" dirty="0">
                <a:latin typeface="Times New Roman"/>
                <a:cs typeface="Times New Roman"/>
              </a:rPr>
              <a:t>it</a:t>
            </a:r>
            <a:r>
              <a:rPr sz="2000" spc="-15" dirty="0">
                <a:latin typeface="Times New Roman"/>
                <a:cs typeface="Times New Roman"/>
              </a:rPr>
              <a:t> </a:t>
            </a:r>
            <a:r>
              <a:rPr sz="2000" dirty="0">
                <a:latin typeface="Times New Roman"/>
                <a:cs typeface="Times New Roman"/>
              </a:rPr>
              <a:t>is converted</a:t>
            </a:r>
            <a:r>
              <a:rPr sz="2000" spc="-40" dirty="0">
                <a:latin typeface="Times New Roman"/>
                <a:cs typeface="Times New Roman"/>
              </a:rPr>
              <a:t> </a:t>
            </a:r>
            <a:r>
              <a:rPr sz="2000" dirty="0">
                <a:latin typeface="Times New Roman"/>
                <a:cs typeface="Times New Roman"/>
              </a:rPr>
              <a:t>into</a:t>
            </a:r>
            <a:r>
              <a:rPr sz="2000" spc="-20" dirty="0">
                <a:latin typeface="Times New Roman"/>
                <a:cs typeface="Times New Roman"/>
              </a:rPr>
              <a:t> </a:t>
            </a:r>
            <a:r>
              <a:rPr sz="2000" dirty="0">
                <a:latin typeface="Times New Roman"/>
                <a:cs typeface="Times New Roman"/>
              </a:rPr>
              <a:t>digital</a:t>
            </a:r>
            <a:r>
              <a:rPr sz="2000" spc="-25" dirty="0">
                <a:latin typeface="Times New Roman"/>
                <a:cs typeface="Times New Roman"/>
              </a:rPr>
              <a:t> </a:t>
            </a:r>
            <a:r>
              <a:rPr sz="2000" dirty="0">
                <a:latin typeface="Times New Roman"/>
                <a:cs typeface="Times New Roman"/>
              </a:rPr>
              <a:t>data</a:t>
            </a:r>
            <a:r>
              <a:rPr sz="2000" spc="-10" dirty="0">
                <a:latin typeface="Times New Roman"/>
                <a:cs typeface="Times New Roman"/>
              </a:rPr>
              <a:t> </a:t>
            </a:r>
            <a:r>
              <a:rPr sz="2000" dirty="0">
                <a:latin typeface="Times New Roman"/>
                <a:cs typeface="Times New Roman"/>
              </a:rPr>
              <a:t>by</a:t>
            </a:r>
            <a:r>
              <a:rPr sz="2000" spc="-2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ESP32,</a:t>
            </a:r>
            <a:r>
              <a:rPr sz="2000" spc="-30" dirty="0">
                <a:latin typeface="Times New Roman"/>
                <a:cs typeface="Times New Roman"/>
              </a:rPr>
              <a:t> </a:t>
            </a:r>
            <a:r>
              <a:rPr sz="2000" dirty="0">
                <a:latin typeface="Times New Roman"/>
                <a:cs typeface="Times New Roman"/>
              </a:rPr>
              <a:t>which</a:t>
            </a:r>
            <a:r>
              <a:rPr sz="2000" spc="-15" dirty="0">
                <a:latin typeface="Times New Roman"/>
                <a:cs typeface="Times New Roman"/>
              </a:rPr>
              <a:t> </a:t>
            </a:r>
            <a:r>
              <a:rPr sz="2000" dirty="0">
                <a:latin typeface="Times New Roman"/>
                <a:cs typeface="Times New Roman"/>
              </a:rPr>
              <a:t>are</a:t>
            </a:r>
            <a:r>
              <a:rPr sz="2000" spc="-15" dirty="0">
                <a:latin typeface="Times New Roman"/>
                <a:cs typeface="Times New Roman"/>
              </a:rPr>
              <a:t> </a:t>
            </a:r>
            <a:r>
              <a:rPr sz="2000" dirty="0">
                <a:latin typeface="Times New Roman"/>
                <a:cs typeface="Times New Roman"/>
              </a:rPr>
              <a:t>further</a:t>
            </a:r>
            <a:r>
              <a:rPr sz="2000" spc="-35" dirty="0">
                <a:latin typeface="Times New Roman"/>
                <a:cs typeface="Times New Roman"/>
              </a:rPr>
              <a:t> </a:t>
            </a:r>
            <a:r>
              <a:rPr sz="2000" spc="-10" dirty="0">
                <a:latin typeface="Times New Roman"/>
                <a:cs typeface="Times New Roman"/>
              </a:rPr>
              <a:t>processed.</a:t>
            </a:r>
            <a:endParaRPr sz="20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Implementation</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15</a:t>
            </a:fld>
            <a:endParaRPr spc="-25" dirty="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2700" marR="5080" indent="468630" algn="just">
              <a:lnSpc>
                <a:spcPct val="107100"/>
              </a:lnSpc>
              <a:spcBef>
                <a:spcPts val="100"/>
              </a:spcBef>
              <a:buClr>
                <a:srgbClr val="CC0000"/>
              </a:buClr>
              <a:buFont typeface="Wingdings"/>
              <a:buChar char=""/>
              <a:tabLst>
                <a:tab pos="481330" algn="l"/>
              </a:tabLst>
            </a:pPr>
            <a:r>
              <a:rPr sz="2000" dirty="0"/>
              <a:t>MAX4466</a:t>
            </a:r>
            <a:r>
              <a:rPr sz="2000" spc="120" dirty="0"/>
              <a:t> </a:t>
            </a:r>
            <a:r>
              <a:rPr sz="2000" dirty="0"/>
              <a:t>(Acoustic</a:t>
            </a:r>
            <a:r>
              <a:rPr sz="2000" spc="120" dirty="0"/>
              <a:t> </a:t>
            </a:r>
            <a:r>
              <a:rPr sz="2000" dirty="0"/>
              <a:t>Sensor):</a:t>
            </a:r>
            <a:r>
              <a:rPr sz="2000" spc="125" dirty="0"/>
              <a:t> </a:t>
            </a:r>
            <a:r>
              <a:rPr sz="2000" dirty="0"/>
              <a:t>The</a:t>
            </a:r>
            <a:r>
              <a:rPr sz="2000" spc="130" dirty="0"/>
              <a:t> </a:t>
            </a:r>
            <a:r>
              <a:rPr sz="2000" dirty="0"/>
              <a:t>microphone</a:t>
            </a:r>
            <a:r>
              <a:rPr sz="2000" spc="135" dirty="0"/>
              <a:t> </a:t>
            </a:r>
            <a:r>
              <a:rPr sz="2000" dirty="0"/>
              <a:t>sensor</a:t>
            </a:r>
            <a:r>
              <a:rPr sz="2000" spc="135" dirty="0"/>
              <a:t> </a:t>
            </a:r>
            <a:r>
              <a:rPr sz="2000" dirty="0"/>
              <a:t>records</a:t>
            </a:r>
            <a:r>
              <a:rPr sz="2000" spc="135" dirty="0"/>
              <a:t> </a:t>
            </a:r>
            <a:r>
              <a:rPr sz="2000" dirty="0"/>
              <a:t>the</a:t>
            </a:r>
            <a:r>
              <a:rPr sz="2000" spc="135" dirty="0"/>
              <a:t> </a:t>
            </a:r>
            <a:r>
              <a:rPr sz="2000" dirty="0"/>
              <a:t>ambient</a:t>
            </a:r>
            <a:r>
              <a:rPr sz="2000" spc="125" dirty="0"/>
              <a:t> </a:t>
            </a:r>
            <a:r>
              <a:rPr sz="2000" dirty="0"/>
              <a:t>noises</a:t>
            </a:r>
            <a:r>
              <a:rPr sz="2000" spc="135" dirty="0"/>
              <a:t> </a:t>
            </a:r>
            <a:r>
              <a:rPr sz="2000" dirty="0"/>
              <a:t>with</a:t>
            </a:r>
            <a:r>
              <a:rPr sz="2000" spc="150" dirty="0"/>
              <a:t> </a:t>
            </a:r>
            <a:r>
              <a:rPr sz="2000" spc="-10" dirty="0"/>
              <a:t>crackling </a:t>
            </a:r>
            <a:r>
              <a:rPr sz="2000" dirty="0"/>
              <a:t>sounds,</a:t>
            </a:r>
            <a:r>
              <a:rPr sz="2000" spc="325" dirty="0"/>
              <a:t> </a:t>
            </a:r>
            <a:r>
              <a:rPr sz="2000" dirty="0"/>
              <a:t>which</a:t>
            </a:r>
            <a:r>
              <a:rPr sz="2000" spc="330" dirty="0"/>
              <a:t> </a:t>
            </a:r>
            <a:r>
              <a:rPr sz="2000" dirty="0"/>
              <a:t>may</a:t>
            </a:r>
            <a:r>
              <a:rPr sz="2000" spc="330" dirty="0"/>
              <a:t> </a:t>
            </a:r>
            <a:r>
              <a:rPr sz="2000" dirty="0"/>
              <a:t>be</a:t>
            </a:r>
            <a:r>
              <a:rPr sz="2000" spc="320" dirty="0"/>
              <a:t> </a:t>
            </a:r>
            <a:r>
              <a:rPr sz="2000" dirty="0"/>
              <a:t>due</a:t>
            </a:r>
            <a:r>
              <a:rPr sz="2000" spc="320" dirty="0"/>
              <a:t> </a:t>
            </a:r>
            <a:r>
              <a:rPr sz="2000" dirty="0"/>
              <a:t>to</a:t>
            </a:r>
            <a:r>
              <a:rPr sz="2000" spc="330" dirty="0"/>
              <a:t> </a:t>
            </a:r>
            <a:r>
              <a:rPr sz="2000" dirty="0"/>
              <a:t>burning</a:t>
            </a:r>
            <a:r>
              <a:rPr sz="2000" spc="325" dirty="0"/>
              <a:t> </a:t>
            </a:r>
            <a:r>
              <a:rPr sz="2000" dirty="0"/>
              <a:t>leaves</a:t>
            </a:r>
            <a:r>
              <a:rPr sz="2000" spc="335" dirty="0"/>
              <a:t> </a:t>
            </a:r>
            <a:r>
              <a:rPr sz="2000" dirty="0"/>
              <a:t>and</a:t>
            </a:r>
            <a:r>
              <a:rPr sz="2000" spc="335" dirty="0"/>
              <a:t> </a:t>
            </a:r>
            <a:r>
              <a:rPr sz="2000" dirty="0"/>
              <a:t>trees</a:t>
            </a:r>
            <a:r>
              <a:rPr sz="2000" spc="325" dirty="0"/>
              <a:t> </a:t>
            </a:r>
            <a:r>
              <a:rPr sz="2000" dirty="0"/>
              <a:t>in</a:t>
            </a:r>
            <a:r>
              <a:rPr sz="2000" spc="340" dirty="0"/>
              <a:t> </a:t>
            </a:r>
            <a:r>
              <a:rPr sz="2000" dirty="0"/>
              <a:t>a</a:t>
            </a:r>
            <a:r>
              <a:rPr sz="2000" spc="310" dirty="0"/>
              <a:t> </a:t>
            </a:r>
            <a:r>
              <a:rPr sz="2000" dirty="0"/>
              <a:t>forest</a:t>
            </a:r>
            <a:r>
              <a:rPr sz="2000" spc="310" dirty="0"/>
              <a:t> </a:t>
            </a:r>
            <a:r>
              <a:rPr sz="2000" dirty="0"/>
              <a:t>fire.</a:t>
            </a:r>
            <a:r>
              <a:rPr sz="2000" spc="330" dirty="0"/>
              <a:t> </a:t>
            </a:r>
            <a:r>
              <a:rPr sz="2000" dirty="0"/>
              <a:t>The</a:t>
            </a:r>
            <a:r>
              <a:rPr sz="2000" spc="325" dirty="0"/>
              <a:t> </a:t>
            </a:r>
            <a:r>
              <a:rPr sz="2000" dirty="0"/>
              <a:t>ESP32</a:t>
            </a:r>
            <a:r>
              <a:rPr sz="2000" spc="330" dirty="0"/>
              <a:t> </a:t>
            </a:r>
            <a:r>
              <a:rPr sz="2000" dirty="0"/>
              <a:t>converts</a:t>
            </a:r>
            <a:r>
              <a:rPr sz="2000" spc="325" dirty="0"/>
              <a:t> </a:t>
            </a:r>
            <a:r>
              <a:rPr sz="2000" spc="-10" dirty="0"/>
              <a:t>these </a:t>
            </a:r>
            <a:r>
              <a:rPr sz="2000" dirty="0"/>
              <a:t>sounds</a:t>
            </a:r>
            <a:r>
              <a:rPr sz="2000" spc="-35" dirty="0"/>
              <a:t> </a:t>
            </a:r>
            <a:r>
              <a:rPr sz="2000" dirty="0"/>
              <a:t>into</a:t>
            </a:r>
            <a:r>
              <a:rPr sz="2000" spc="-20" dirty="0"/>
              <a:t> </a:t>
            </a:r>
            <a:r>
              <a:rPr sz="2000" dirty="0"/>
              <a:t>digital</a:t>
            </a:r>
            <a:r>
              <a:rPr sz="2000" spc="-25" dirty="0"/>
              <a:t> </a:t>
            </a:r>
            <a:r>
              <a:rPr sz="2000" dirty="0"/>
              <a:t>formats</a:t>
            </a:r>
            <a:r>
              <a:rPr sz="2000" spc="-20" dirty="0"/>
              <a:t> </a:t>
            </a:r>
            <a:r>
              <a:rPr sz="2000" dirty="0"/>
              <a:t>and</a:t>
            </a:r>
            <a:r>
              <a:rPr sz="2000" spc="-10" dirty="0"/>
              <a:t> </a:t>
            </a:r>
            <a:r>
              <a:rPr sz="2000" dirty="0"/>
              <a:t>sends</a:t>
            </a:r>
            <a:r>
              <a:rPr sz="2000" spc="-20" dirty="0"/>
              <a:t> </a:t>
            </a:r>
            <a:r>
              <a:rPr sz="2000" dirty="0"/>
              <a:t>the</a:t>
            </a:r>
            <a:r>
              <a:rPr sz="2000" spc="-25" dirty="0"/>
              <a:t> </a:t>
            </a:r>
            <a:r>
              <a:rPr sz="2000" dirty="0"/>
              <a:t>data</a:t>
            </a:r>
            <a:r>
              <a:rPr sz="2000" spc="-10" dirty="0"/>
              <a:t> </a:t>
            </a:r>
            <a:r>
              <a:rPr sz="2000" dirty="0"/>
              <a:t>for</a:t>
            </a:r>
            <a:r>
              <a:rPr sz="2000" spc="-25" dirty="0"/>
              <a:t> </a:t>
            </a:r>
            <a:r>
              <a:rPr sz="2000" dirty="0"/>
              <a:t>further</a:t>
            </a:r>
            <a:r>
              <a:rPr sz="2000" spc="-35" dirty="0"/>
              <a:t> </a:t>
            </a:r>
            <a:r>
              <a:rPr sz="2000" spc="-10" dirty="0"/>
              <a:t>processing.</a:t>
            </a:r>
            <a:endParaRPr sz="2000"/>
          </a:p>
          <a:p>
            <a:pPr marL="12700" marR="5080" indent="469265" algn="just">
              <a:lnSpc>
                <a:spcPct val="107000"/>
              </a:lnSpc>
              <a:spcBef>
                <a:spcPts val="1270"/>
              </a:spcBef>
              <a:buClr>
                <a:srgbClr val="CC0000"/>
              </a:buClr>
              <a:buFont typeface="Wingdings"/>
              <a:buChar char=""/>
              <a:tabLst>
                <a:tab pos="481965" algn="l"/>
              </a:tabLst>
            </a:pPr>
            <a:r>
              <a:rPr sz="2000" dirty="0"/>
              <a:t>All</a:t>
            </a:r>
            <a:r>
              <a:rPr sz="2000" spc="5" dirty="0"/>
              <a:t> </a:t>
            </a:r>
            <a:r>
              <a:rPr sz="2000" dirty="0"/>
              <a:t>the</a:t>
            </a:r>
            <a:r>
              <a:rPr sz="2000" spc="15" dirty="0"/>
              <a:t> </a:t>
            </a:r>
            <a:r>
              <a:rPr sz="2000" dirty="0"/>
              <a:t>sensor</a:t>
            </a:r>
            <a:r>
              <a:rPr sz="2000" spc="10" dirty="0"/>
              <a:t> </a:t>
            </a:r>
            <a:r>
              <a:rPr sz="2000" dirty="0"/>
              <a:t>data</a:t>
            </a:r>
            <a:r>
              <a:rPr sz="2000" spc="10" dirty="0"/>
              <a:t> </a:t>
            </a:r>
            <a:r>
              <a:rPr sz="2000" dirty="0"/>
              <a:t>are</a:t>
            </a:r>
            <a:r>
              <a:rPr sz="2000" spc="15" dirty="0"/>
              <a:t> </a:t>
            </a:r>
            <a:r>
              <a:rPr sz="2000" dirty="0"/>
              <a:t>wirelessly</a:t>
            </a:r>
            <a:r>
              <a:rPr sz="2000" spc="5" dirty="0"/>
              <a:t> </a:t>
            </a:r>
            <a:r>
              <a:rPr sz="2000" dirty="0"/>
              <a:t>sent to</a:t>
            </a:r>
            <a:r>
              <a:rPr sz="2000" spc="15" dirty="0"/>
              <a:t> </a:t>
            </a:r>
            <a:r>
              <a:rPr sz="2000" dirty="0"/>
              <a:t>the Raspberry</a:t>
            </a:r>
            <a:r>
              <a:rPr sz="2000" spc="10" dirty="0"/>
              <a:t> </a:t>
            </a:r>
            <a:r>
              <a:rPr sz="2000" dirty="0"/>
              <a:t>Pi via </a:t>
            </a:r>
            <a:r>
              <a:rPr sz="2000" spc="-10" dirty="0"/>
              <a:t>Wi-</a:t>
            </a:r>
            <a:r>
              <a:rPr sz="2000" dirty="0"/>
              <a:t>Fi using</a:t>
            </a:r>
            <a:r>
              <a:rPr sz="2000" spc="10" dirty="0"/>
              <a:t> </a:t>
            </a:r>
            <a:r>
              <a:rPr sz="2000" dirty="0"/>
              <a:t>the</a:t>
            </a:r>
            <a:r>
              <a:rPr sz="2000" spc="20" dirty="0"/>
              <a:t> </a:t>
            </a:r>
            <a:r>
              <a:rPr sz="2000" dirty="0"/>
              <a:t>ESP32.</a:t>
            </a:r>
            <a:r>
              <a:rPr sz="2000" spc="15" dirty="0"/>
              <a:t> </a:t>
            </a:r>
            <a:r>
              <a:rPr sz="2000" dirty="0"/>
              <a:t>This</a:t>
            </a:r>
            <a:r>
              <a:rPr sz="2000" spc="-5" dirty="0"/>
              <a:t> </a:t>
            </a:r>
            <a:r>
              <a:rPr sz="2000" spc="-10" dirty="0"/>
              <a:t>ESP32 </a:t>
            </a:r>
            <a:r>
              <a:rPr sz="2000" dirty="0"/>
              <a:t>model</a:t>
            </a:r>
            <a:r>
              <a:rPr sz="2000" spc="-25" dirty="0"/>
              <a:t> </a:t>
            </a:r>
            <a:r>
              <a:rPr sz="2000" dirty="0"/>
              <a:t>is</a:t>
            </a:r>
            <a:r>
              <a:rPr sz="2000" spc="-25" dirty="0"/>
              <a:t> </a:t>
            </a:r>
            <a:r>
              <a:rPr sz="2000" dirty="0"/>
              <a:t>chosen</a:t>
            </a:r>
            <a:r>
              <a:rPr sz="2000" spc="-15" dirty="0"/>
              <a:t> </a:t>
            </a:r>
            <a:r>
              <a:rPr sz="2000" dirty="0"/>
              <a:t>because</a:t>
            </a:r>
            <a:r>
              <a:rPr sz="2000" spc="-25" dirty="0"/>
              <a:t> </a:t>
            </a:r>
            <a:r>
              <a:rPr sz="2000" dirty="0"/>
              <a:t>of</a:t>
            </a:r>
            <a:r>
              <a:rPr sz="2000" spc="-20" dirty="0"/>
              <a:t> </a:t>
            </a:r>
            <a:r>
              <a:rPr sz="2000" dirty="0"/>
              <a:t>low</a:t>
            </a:r>
            <a:r>
              <a:rPr sz="2000" spc="-20" dirty="0"/>
              <a:t> </a:t>
            </a:r>
            <a:r>
              <a:rPr sz="2000" dirty="0"/>
              <a:t>power</a:t>
            </a:r>
            <a:r>
              <a:rPr sz="2000" spc="-15" dirty="0"/>
              <a:t> </a:t>
            </a:r>
            <a:r>
              <a:rPr sz="2000" dirty="0"/>
              <a:t>consumption,</a:t>
            </a:r>
            <a:r>
              <a:rPr sz="2000" spc="-20" dirty="0"/>
              <a:t> </a:t>
            </a:r>
            <a:r>
              <a:rPr sz="2000" dirty="0"/>
              <a:t>multiple</a:t>
            </a:r>
            <a:r>
              <a:rPr sz="2000" spc="-20" dirty="0"/>
              <a:t> </a:t>
            </a:r>
            <a:r>
              <a:rPr sz="2000" dirty="0"/>
              <a:t>I/O</a:t>
            </a:r>
            <a:r>
              <a:rPr sz="2000" spc="-30" dirty="0"/>
              <a:t> </a:t>
            </a:r>
            <a:r>
              <a:rPr sz="2000" dirty="0"/>
              <a:t>pins,</a:t>
            </a:r>
            <a:r>
              <a:rPr sz="2000" spc="-25" dirty="0"/>
              <a:t> </a:t>
            </a:r>
            <a:r>
              <a:rPr sz="2000" dirty="0"/>
              <a:t>and</a:t>
            </a:r>
            <a:r>
              <a:rPr sz="2000" spc="-10" dirty="0"/>
              <a:t> </a:t>
            </a:r>
            <a:r>
              <a:rPr sz="2000" dirty="0"/>
              <a:t>inbuilt</a:t>
            </a:r>
            <a:r>
              <a:rPr sz="2000" spc="-25" dirty="0"/>
              <a:t> </a:t>
            </a:r>
            <a:r>
              <a:rPr sz="2000" dirty="0"/>
              <a:t>wireless</a:t>
            </a:r>
            <a:r>
              <a:rPr sz="2000" spc="-25" dirty="0"/>
              <a:t> </a:t>
            </a:r>
            <a:r>
              <a:rPr sz="2000" spc="-10" dirty="0"/>
              <a:t>capabilities </a:t>
            </a:r>
            <a:r>
              <a:rPr sz="2000" dirty="0"/>
              <a:t>such</a:t>
            </a:r>
            <a:r>
              <a:rPr sz="2000" spc="-20" dirty="0"/>
              <a:t> </a:t>
            </a:r>
            <a:r>
              <a:rPr sz="2000" dirty="0"/>
              <a:t>as</a:t>
            </a:r>
            <a:r>
              <a:rPr sz="2000" spc="-10" dirty="0"/>
              <a:t> </a:t>
            </a:r>
            <a:r>
              <a:rPr sz="2000" dirty="0"/>
              <a:t>Wi-Fi</a:t>
            </a:r>
            <a:r>
              <a:rPr sz="2000" spc="-40" dirty="0"/>
              <a:t> </a:t>
            </a:r>
            <a:r>
              <a:rPr sz="2000" dirty="0"/>
              <a:t>and</a:t>
            </a:r>
            <a:r>
              <a:rPr sz="2000" spc="-15" dirty="0"/>
              <a:t> </a:t>
            </a:r>
            <a:r>
              <a:rPr sz="2000" spc="-10" dirty="0"/>
              <a:t>Bluetooth.</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Implementation</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16</a:t>
            </a:fld>
            <a:endParaRPr spc="-25" dirty="0"/>
          </a:p>
        </p:txBody>
      </p:sp>
      <p:sp>
        <p:nvSpPr>
          <p:cNvPr id="3" name="object 3"/>
          <p:cNvSpPr txBox="1"/>
          <p:nvPr/>
        </p:nvSpPr>
        <p:spPr>
          <a:xfrm>
            <a:off x="834644" y="1776425"/>
            <a:ext cx="10512425" cy="4243070"/>
          </a:xfrm>
          <a:prstGeom prst="rect">
            <a:avLst/>
          </a:prstGeom>
        </p:spPr>
        <p:txBody>
          <a:bodyPr vert="horz" wrap="square" lIns="0" tIns="13335" rIns="0" bIns="0" rtlCol="0">
            <a:spAutoFit/>
          </a:bodyPr>
          <a:lstStyle/>
          <a:p>
            <a:pPr marL="12700" algn="just">
              <a:lnSpc>
                <a:spcPct val="100000"/>
              </a:lnSpc>
              <a:spcBef>
                <a:spcPts val="105"/>
              </a:spcBef>
            </a:pPr>
            <a:r>
              <a:rPr sz="2000" b="1" dirty="0">
                <a:latin typeface="Times New Roman"/>
                <a:cs typeface="Times New Roman"/>
              </a:rPr>
              <a:t>Model</a:t>
            </a:r>
            <a:r>
              <a:rPr sz="2000" b="1" spc="-35" dirty="0">
                <a:latin typeface="Times New Roman"/>
                <a:cs typeface="Times New Roman"/>
              </a:rPr>
              <a:t> </a:t>
            </a:r>
            <a:r>
              <a:rPr sz="2000" b="1" dirty="0">
                <a:latin typeface="Times New Roman"/>
                <a:cs typeface="Times New Roman"/>
              </a:rPr>
              <a:t>Selection</a:t>
            </a:r>
            <a:r>
              <a:rPr sz="2000" b="1" spc="-35" dirty="0">
                <a:latin typeface="Times New Roman"/>
                <a:cs typeface="Times New Roman"/>
              </a:rPr>
              <a:t> </a:t>
            </a:r>
            <a:r>
              <a:rPr sz="2000" b="1" dirty="0">
                <a:latin typeface="Times New Roman"/>
                <a:cs typeface="Times New Roman"/>
              </a:rPr>
              <a:t>&amp;</a:t>
            </a:r>
            <a:r>
              <a:rPr sz="2000" b="1" spc="-20" dirty="0">
                <a:latin typeface="Times New Roman"/>
                <a:cs typeface="Times New Roman"/>
              </a:rPr>
              <a:t> </a:t>
            </a:r>
            <a:r>
              <a:rPr sz="2000" b="1" spc="-10" dirty="0">
                <a:latin typeface="Times New Roman"/>
                <a:cs typeface="Times New Roman"/>
              </a:rPr>
              <a:t>Training</a:t>
            </a:r>
            <a:endParaRPr sz="2000">
              <a:latin typeface="Times New Roman"/>
              <a:cs typeface="Times New Roman"/>
            </a:endParaRPr>
          </a:p>
          <a:p>
            <a:pPr marL="12700" algn="just">
              <a:lnSpc>
                <a:spcPct val="100000"/>
              </a:lnSpc>
              <a:spcBef>
                <a:spcPts val="1445"/>
              </a:spcBef>
            </a:pPr>
            <a:r>
              <a:rPr sz="2000" b="1" dirty="0">
                <a:latin typeface="Times New Roman"/>
                <a:cs typeface="Times New Roman"/>
              </a:rPr>
              <a:t>a.</a:t>
            </a:r>
            <a:r>
              <a:rPr sz="2000" b="1" spc="-5" dirty="0">
                <a:latin typeface="Times New Roman"/>
                <a:cs typeface="Times New Roman"/>
              </a:rPr>
              <a:t> </a:t>
            </a:r>
            <a:r>
              <a:rPr sz="2000" b="1" dirty="0">
                <a:latin typeface="Times New Roman"/>
                <a:cs typeface="Times New Roman"/>
              </a:rPr>
              <a:t>Autoencoders</a:t>
            </a:r>
            <a:r>
              <a:rPr sz="2000" b="1" spc="-30" dirty="0">
                <a:latin typeface="Times New Roman"/>
                <a:cs typeface="Times New Roman"/>
              </a:rPr>
              <a:t> </a:t>
            </a:r>
            <a:r>
              <a:rPr sz="2000" b="1" dirty="0">
                <a:latin typeface="Times New Roman"/>
                <a:cs typeface="Times New Roman"/>
              </a:rPr>
              <a:t>for</a:t>
            </a:r>
            <a:r>
              <a:rPr sz="2000" b="1" spc="-15" dirty="0">
                <a:latin typeface="Times New Roman"/>
                <a:cs typeface="Times New Roman"/>
              </a:rPr>
              <a:t> </a:t>
            </a:r>
            <a:r>
              <a:rPr sz="2000" b="1" dirty="0">
                <a:latin typeface="Times New Roman"/>
                <a:cs typeface="Times New Roman"/>
              </a:rPr>
              <a:t>Sensor</a:t>
            </a:r>
            <a:r>
              <a:rPr sz="2000" b="1" spc="-30" dirty="0">
                <a:latin typeface="Times New Roman"/>
                <a:cs typeface="Times New Roman"/>
              </a:rPr>
              <a:t> </a:t>
            </a:r>
            <a:r>
              <a:rPr sz="2000" b="1" dirty="0">
                <a:latin typeface="Times New Roman"/>
                <a:cs typeface="Times New Roman"/>
              </a:rPr>
              <a:t>Data</a:t>
            </a:r>
            <a:r>
              <a:rPr sz="2000" b="1" spc="-25" dirty="0">
                <a:latin typeface="Times New Roman"/>
                <a:cs typeface="Times New Roman"/>
              </a:rPr>
              <a:t> </a:t>
            </a:r>
            <a:r>
              <a:rPr sz="2000" b="1" dirty="0">
                <a:latin typeface="Times New Roman"/>
                <a:cs typeface="Times New Roman"/>
              </a:rPr>
              <a:t>(DHT22</a:t>
            </a:r>
            <a:r>
              <a:rPr sz="2000" b="1" spc="-30" dirty="0">
                <a:latin typeface="Times New Roman"/>
                <a:cs typeface="Times New Roman"/>
              </a:rPr>
              <a:t> </a:t>
            </a:r>
            <a:r>
              <a:rPr sz="2000" b="1" dirty="0">
                <a:latin typeface="Times New Roman"/>
                <a:cs typeface="Times New Roman"/>
              </a:rPr>
              <a:t>&amp;</a:t>
            </a:r>
            <a:r>
              <a:rPr sz="2000" b="1" spc="-10" dirty="0">
                <a:latin typeface="Times New Roman"/>
                <a:cs typeface="Times New Roman"/>
              </a:rPr>
              <a:t> </a:t>
            </a:r>
            <a:r>
              <a:rPr sz="2000" b="1" dirty="0">
                <a:latin typeface="Times New Roman"/>
                <a:cs typeface="Times New Roman"/>
              </a:rPr>
              <a:t>MQ-</a:t>
            </a:r>
            <a:r>
              <a:rPr sz="2000" b="1" spc="-25" dirty="0">
                <a:latin typeface="Times New Roman"/>
                <a:cs typeface="Times New Roman"/>
              </a:rPr>
              <a:t>2)</a:t>
            </a:r>
            <a:endParaRPr sz="2000">
              <a:latin typeface="Times New Roman"/>
              <a:cs typeface="Times New Roman"/>
            </a:endParaRPr>
          </a:p>
          <a:p>
            <a:pPr marL="12700" marR="5080" algn="just">
              <a:lnSpc>
                <a:spcPct val="107000"/>
              </a:lnSpc>
              <a:spcBef>
                <a:spcPts val="1280"/>
              </a:spcBef>
            </a:pPr>
            <a:r>
              <a:rPr sz="2000" dirty="0">
                <a:solidFill>
                  <a:srgbClr val="CC0000"/>
                </a:solidFill>
                <a:latin typeface="Wingdings"/>
                <a:cs typeface="Wingdings"/>
              </a:rPr>
              <a:t></a:t>
            </a:r>
            <a:r>
              <a:rPr sz="2000" spc="425" dirty="0">
                <a:solidFill>
                  <a:srgbClr val="CC0000"/>
                </a:solidFill>
                <a:latin typeface="Times New Roman"/>
                <a:cs typeface="Times New Roman"/>
              </a:rPr>
              <a:t>  </a:t>
            </a:r>
            <a:r>
              <a:rPr sz="2000" dirty="0">
                <a:latin typeface="Times New Roman"/>
                <a:cs typeface="Times New Roman"/>
              </a:rPr>
              <a:t>Autoencoders</a:t>
            </a:r>
            <a:r>
              <a:rPr sz="2000" spc="135" dirty="0">
                <a:latin typeface="Times New Roman"/>
                <a:cs typeface="Times New Roman"/>
              </a:rPr>
              <a:t> </a:t>
            </a:r>
            <a:r>
              <a:rPr sz="2000" dirty="0">
                <a:latin typeface="Times New Roman"/>
                <a:cs typeface="Times New Roman"/>
              </a:rPr>
              <a:t>are</a:t>
            </a:r>
            <a:r>
              <a:rPr sz="2000" spc="130" dirty="0">
                <a:latin typeface="Times New Roman"/>
                <a:cs typeface="Times New Roman"/>
              </a:rPr>
              <a:t> </a:t>
            </a:r>
            <a:r>
              <a:rPr sz="2000" dirty="0">
                <a:latin typeface="Times New Roman"/>
                <a:cs typeface="Times New Roman"/>
              </a:rPr>
              <a:t>a</a:t>
            </a:r>
            <a:r>
              <a:rPr sz="2000" spc="140" dirty="0">
                <a:latin typeface="Times New Roman"/>
                <a:cs typeface="Times New Roman"/>
              </a:rPr>
              <a:t> </a:t>
            </a:r>
            <a:r>
              <a:rPr sz="2000" dirty="0">
                <a:latin typeface="Times New Roman"/>
                <a:cs typeface="Times New Roman"/>
              </a:rPr>
              <a:t>model</a:t>
            </a:r>
            <a:r>
              <a:rPr sz="2000" spc="120" dirty="0">
                <a:latin typeface="Times New Roman"/>
                <a:cs typeface="Times New Roman"/>
              </a:rPr>
              <a:t> </a:t>
            </a:r>
            <a:r>
              <a:rPr sz="2000" dirty="0">
                <a:latin typeface="Times New Roman"/>
                <a:cs typeface="Times New Roman"/>
              </a:rPr>
              <a:t>of</a:t>
            </a:r>
            <a:r>
              <a:rPr sz="2000" spc="135" dirty="0">
                <a:latin typeface="Times New Roman"/>
                <a:cs typeface="Times New Roman"/>
              </a:rPr>
              <a:t> </a:t>
            </a:r>
            <a:r>
              <a:rPr sz="2000" dirty="0">
                <a:latin typeface="Times New Roman"/>
                <a:cs typeface="Times New Roman"/>
              </a:rPr>
              <a:t>neural</a:t>
            </a:r>
            <a:r>
              <a:rPr sz="2000" spc="105" dirty="0">
                <a:latin typeface="Times New Roman"/>
                <a:cs typeface="Times New Roman"/>
              </a:rPr>
              <a:t> </a:t>
            </a:r>
            <a:r>
              <a:rPr sz="2000" dirty="0">
                <a:latin typeface="Times New Roman"/>
                <a:cs typeface="Times New Roman"/>
              </a:rPr>
              <a:t>networks</a:t>
            </a:r>
            <a:r>
              <a:rPr sz="2000" spc="125" dirty="0">
                <a:latin typeface="Times New Roman"/>
                <a:cs typeface="Times New Roman"/>
              </a:rPr>
              <a:t> </a:t>
            </a:r>
            <a:r>
              <a:rPr sz="2000" dirty="0">
                <a:latin typeface="Times New Roman"/>
                <a:cs typeface="Times New Roman"/>
              </a:rPr>
              <a:t>used</a:t>
            </a:r>
            <a:r>
              <a:rPr sz="2000" spc="135" dirty="0">
                <a:latin typeface="Times New Roman"/>
                <a:cs typeface="Times New Roman"/>
              </a:rPr>
              <a:t> </a:t>
            </a:r>
            <a:r>
              <a:rPr sz="2000" dirty="0">
                <a:latin typeface="Times New Roman"/>
                <a:cs typeface="Times New Roman"/>
              </a:rPr>
              <a:t>for</a:t>
            </a:r>
            <a:r>
              <a:rPr sz="2000" spc="130" dirty="0">
                <a:latin typeface="Times New Roman"/>
                <a:cs typeface="Times New Roman"/>
              </a:rPr>
              <a:t> </a:t>
            </a:r>
            <a:r>
              <a:rPr sz="2000" dirty="0">
                <a:latin typeface="Times New Roman"/>
                <a:cs typeface="Times New Roman"/>
              </a:rPr>
              <a:t>unsupervised</a:t>
            </a:r>
            <a:r>
              <a:rPr sz="2000" spc="150" dirty="0">
                <a:latin typeface="Times New Roman"/>
                <a:cs typeface="Times New Roman"/>
              </a:rPr>
              <a:t> </a:t>
            </a:r>
            <a:r>
              <a:rPr sz="2000" dirty="0">
                <a:latin typeface="Times New Roman"/>
                <a:cs typeface="Times New Roman"/>
              </a:rPr>
              <a:t>learning.</a:t>
            </a:r>
            <a:r>
              <a:rPr sz="2000" spc="145" dirty="0">
                <a:latin typeface="Times New Roman"/>
                <a:cs typeface="Times New Roman"/>
              </a:rPr>
              <a:t> </a:t>
            </a:r>
            <a:r>
              <a:rPr sz="2000" dirty="0">
                <a:latin typeface="Times New Roman"/>
                <a:cs typeface="Times New Roman"/>
              </a:rPr>
              <a:t>They</a:t>
            </a:r>
            <a:r>
              <a:rPr sz="2000" spc="125" dirty="0">
                <a:latin typeface="Times New Roman"/>
                <a:cs typeface="Times New Roman"/>
              </a:rPr>
              <a:t> </a:t>
            </a:r>
            <a:r>
              <a:rPr sz="2000" dirty="0">
                <a:latin typeface="Times New Roman"/>
                <a:cs typeface="Times New Roman"/>
              </a:rPr>
              <a:t>have</a:t>
            </a:r>
            <a:r>
              <a:rPr sz="2000" spc="130" dirty="0">
                <a:latin typeface="Times New Roman"/>
                <a:cs typeface="Times New Roman"/>
              </a:rPr>
              <a:t> </a:t>
            </a:r>
            <a:r>
              <a:rPr sz="2000" spc="-10" dirty="0">
                <a:latin typeface="Times New Roman"/>
                <a:cs typeface="Times New Roman"/>
              </a:rPr>
              <a:t>proved </a:t>
            </a:r>
            <a:r>
              <a:rPr sz="2000" dirty="0">
                <a:latin typeface="Times New Roman"/>
                <a:cs typeface="Times New Roman"/>
              </a:rPr>
              <a:t>to</a:t>
            </a:r>
            <a:r>
              <a:rPr sz="2000" spc="275" dirty="0">
                <a:latin typeface="Times New Roman"/>
                <a:cs typeface="Times New Roman"/>
              </a:rPr>
              <a:t> </a:t>
            </a:r>
            <a:r>
              <a:rPr sz="2000" dirty="0">
                <a:latin typeface="Times New Roman"/>
                <a:cs typeface="Times New Roman"/>
              </a:rPr>
              <a:t>be</a:t>
            </a:r>
            <a:r>
              <a:rPr sz="2000" spc="280" dirty="0">
                <a:latin typeface="Times New Roman"/>
                <a:cs typeface="Times New Roman"/>
              </a:rPr>
              <a:t> </a:t>
            </a:r>
            <a:r>
              <a:rPr sz="2000" dirty="0">
                <a:latin typeface="Times New Roman"/>
                <a:cs typeface="Times New Roman"/>
              </a:rPr>
              <a:t>extremely</a:t>
            </a:r>
            <a:r>
              <a:rPr sz="2000" spc="280" dirty="0">
                <a:latin typeface="Times New Roman"/>
                <a:cs typeface="Times New Roman"/>
              </a:rPr>
              <a:t> </a:t>
            </a:r>
            <a:r>
              <a:rPr sz="2000" dirty="0">
                <a:latin typeface="Times New Roman"/>
                <a:cs typeface="Times New Roman"/>
              </a:rPr>
              <a:t>efficient</a:t>
            </a:r>
            <a:r>
              <a:rPr sz="2000" spc="280" dirty="0">
                <a:latin typeface="Times New Roman"/>
                <a:cs typeface="Times New Roman"/>
              </a:rPr>
              <a:t> </a:t>
            </a:r>
            <a:r>
              <a:rPr sz="2000" dirty="0">
                <a:latin typeface="Times New Roman"/>
                <a:cs typeface="Times New Roman"/>
              </a:rPr>
              <a:t>in</a:t>
            </a:r>
            <a:r>
              <a:rPr sz="2000" spc="265" dirty="0">
                <a:latin typeface="Times New Roman"/>
                <a:cs typeface="Times New Roman"/>
              </a:rPr>
              <a:t> </a:t>
            </a:r>
            <a:r>
              <a:rPr sz="2000" dirty="0">
                <a:latin typeface="Times New Roman"/>
                <a:cs typeface="Times New Roman"/>
              </a:rPr>
              <a:t>such</a:t>
            </a:r>
            <a:r>
              <a:rPr sz="2000" spc="290" dirty="0">
                <a:latin typeface="Times New Roman"/>
                <a:cs typeface="Times New Roman"/>
              </a:rPr>
              <a:t> </a:t>
            </a:r>
            <a:r>
              <a:rPr sz="2000" dirty="0">
                <a:latin typeface="Times New Roman"/>
                <a:cs typeface="Times New Roman"/>
              </a:rPr>
              <a:t>tasks</a:t>
            </a:r>
            <a:r>
              <a:rPr sz="2000" spc="275" dirty="0">
                <a:latin typeface="Times New Roman"/>
                <a:cs typeface="Times New Roman"/>
              </a:rPr>
              <a:t> </a:t>
            </a:r>
            <a:r>
              <a:rPr sz="2000" dirty="0">
                <a:latin typeface="Times New Roman"/>
                <a:cs typeface="Times New Roman"/>
              </a:rPr>
              <a:t>as</a:t>
            </a:r>
            <a:r>
              <a:rPr sz="2000" spc="270" dirty="0">
                <a:latin typeface="Times New Roman"/>
                <a:cs typeface="Times New Roman"/>
              </a:rPr>
              <a:t> </a:t>
            </a:r>
            <a:r>
              <a:rPr sz="2000" dirty="0">
                <a:latin typeface="Times New Roman"/>
                <a:cs typeface="Times New Roman"/>
              </a:rPr>
              <a:t>anomaly</a:t>
            </a:r>
            <a:r>
              <a:rPr sz="2000" spc="265" dirty="0">
                <a:latin typeface="Times New Roman"/>
                <a:cs typeface="Times New Roman"/>
              </a:rPr>
              <a:t> </a:t>
            </a:r>
            <a:r>
              <a:rPr sz="2000" dirty="0">
                <a:latin typeface="Times New Roman"/>
                <a:cs typeface="Times New Roman"/>
              </a:rPr>
              <a:t>detection.</a:t>
            </a:r>
            <a:r>
              <a:rPr sz="2000" spc="285" dirty="0">
                <a:latin typeface="Times New Roman"/>
                <a:cs typeface="Times New Roman"/>
              </a:rPr>
              <a:t> </a:t>
            </a:r>
            <a:r>
              <a:rPr sz="2000" dirty="0">
                <a:latin typeface="Times New Roman"/>
                <a:cs typeface="Times New Roman"/>
              </a:rPr>
              <a:t>Your</a:t>
            </a:r>
            <a:r>
              <a:rPr sz="2000" spc="285" dirty="0">
                <a:latin typeface="Times New Roman"/>
                <a:cs typeface="Times New Roman"/>
              </a:rPr>
              <a:t> </a:t>
            </a:r>
            <a:r>
              <a:rPr sz="2000" dirty="0">
                <a:latin typeface="Times New Roman"/>
                <a:cs typeface="Times New Roman"/>
              </a:rPr>
              <a:t>application</a:t>
            </a:r>
            <a:r>
              <a:rPr sz="2000" spc="290" dirty="0">
                <a:latin typeface="Times New Roman"/>
                <a:cs typeface="Times New Roman"/>
              </a:rPr>
              <a:t> </a:t>
            </a:r>
            <a:r>
              <a:rPr sz="2000" dirty="0">
                <a:latin typeface="Times New Roman"/>
                <a:cs typeface="Times New Roman"/>
              </a:rPr>
              <a:t>might</a:t>
            </a:r>
            <a:r>
              <a:rPr sz="2000" spc="260" dirty="0">
                <a:latin typeface="Times New Roman"/>
                <a:cs typeface="Times New Roman"/>
              </a:rPr>
              <a:t> </a:t>
            </a:r>
            <a:r>
              <a:rPr sz="2000" dirty="0">
                <a:latin typeface="Times New Roman"/>
                <a:cs typeface="Times New Roman"/>
              </a:rPr>
              <a:t>really</a:t>
            </a:r>
            <a:r>
              <a:rPr sz="2000" spc="270" dirty="0">
                <a:latin typeface="Times New Roman"/>
                <a:cs typeface="Times New Roman"/>
              </a:rPr>
              <a:t> </a:t>
            </a:r>
            <a:r>
              <a:rPr sz="2000" spc="-10" dirty="0">
                <a:latin typeface="Times New Roman"/>
                <a:cs typeface="Times New Roman"/>
              </a:rPr>
              <a:t>benefit </a:t>
            </a:r>
            <a:r>
              <a:rPr sz="2000" dirty="0">
                <a:latin typeface="Times New Roman"/>
                <a:cs typeface="Times New Roman"/>
              </a:rPr>
              <a:t>from</a:t>
            </a:r>
            <a:r>
              <a:rPr sz="2000" spc="200" dirty="0">
                <a:latin typeface="Times New Roman"/>
                <a:cs typeface="Times New Roman"/>
              </a:rPr>
              <a:t> </a:t>
            </a:r>
            <a:r>
              <a:rPr sz="2000" dirty="0">
                <a:latin typeface="Times New Roman"/>
                <a:cs typeface="Times New Roman"/>
              </a:rPr>
              <a:t>it</a:t>
            </a:r>
            <a:r>
              <a:rPr sz="2000" spc="195" dirty="0">
                <a:latin typeface="Times New Roman"/>
                <a:cs typeface="Times New Roman"/>
              </a:rPr>
              <a:t> </a:t>
            </a:r>
            <a:r>
              <a:rPr sz="2000" dirty="0">
                <a:latin typeface="Times New Roman"/>
                <a:cs typeface="Times New Roman"/>
              </a:rPr>
              <a:t>because</a:t>
            </a:r>
            <a:r>
              <a:rPr sz="2000" spc="220" dirty="0">
                <a:latin typeface="Times New Roman"/>
                <a:cs typeface="Times New Roman"/>
              </a:rPr>
              <a:t> </a:t>
            </a:r>
            <a:r>
              <a:rPr sz="2000" dirty="0">
                <a:latin typeface="Times New Roman"/>
                <a:cs typeface="Times New Roman"/>
              </a:rPr>
              <a:t>the</a:t>
            </a:r>
            <a:r>
              <a:rPr sz="2000" spc="215" dirty="0">
                <a:latin typeface="Times New Roman"/>
                <a:cs typeface="Times New Roman"/>
              </a:rPr>
              <a:t> </a:t>
            </a:r>
            <a:r>
              <a:rPr sz="2000" dirty="0">
                <a:latin typeface="Times New Roman"/>
                <a:cs typeface="Times New Roman"/>
              </a:rPr>
              <a:t>model</a:t>
            </a:r>
            <a:r>
              <a:rPr sz="2000" spc="200" dirty="0">
                <a:latin typeface="Times New Roman"/>
                <a:cs typeface="Times New Roman"/>
              </a:rPr>
              <a:t> </a:t>
            </a:r>
            <a:r>
              <a:rPr sz="2000" dirty="0">
                <a:latin typeface="Times New Roman"/>
                <a:cs typeface="Times New Roman"/>
              </a:rPr>
              <a:t>needs</a:t>
            </a:r>
            <a:r>
              <a:rPr sz="2000" spc="215" dirty="0">
                <a:latin typeface="Times New Roman"/>
                <a:cs typeface="Times New Roman"/>
              </a:rPr>
              <a:t> </a:t>
            </a:r>
            <a:r>
              <a:rPr sz="2000" dirty="0">
                <a:latin typeface="Times New Roman"/>
                <a:cs typeface="Times New Roman"/>
              </a:rPr>
              <a:t>to</a:t>
            </a:r>
            <a:r>
              <a:rPr sz="2000" spc="215" dirty="0">
                <a:latin typeface="Times New Roman"/>
                <a:cs typeface="Times New Roman"/>
              </a:rPr>
              <a:t> </a:t>
            </a:r>
            <a:r>
              <a:rPr sz="2000" dirty="0">
                <a:latin typeface="Times New Roman"/>
                <a:cs typeface="Times New Roman"/>
              </a:rPr>
              <a:t>be</a:t>
            </a:r>
            <a:r>
              <a:rPr sz="2000" spc="210" dirty="0">
                <a:latin typeface="Times New Roman"/>
                <a:cs typeface="Times New Roman"/>
              </a:rPr>
              <a:t> </a:t>
            </a:r>
            <a:r>
              <a:rPr sz="2000" dirty="0">
                <a:latin typeface="Times New Roman"/>
                <a:cs typeface="Times New Roman"/>
              </a:rPr>
              <a:t>able</a:t>
            </a:r>
            <a:r>
              <a:rPr sz="2000" spc="225" dirty="0">
                <a:latin typeface="Times New Roman"/>
                <a:cs typeface="Times New Roman"/>
              </a:rPr>
              <a:t> </a:t>
            </a:r>
            <a:r>
              <a:rPr sz="2000" dirty="0">
                <a:latin typeface="Times New Roman"/>
                <a:cs typeface="Times New Roman"/>
              </a:rPr>
              <a:t>to</a:t>
            </a:r>
            <a:r>
              <a:rPr sz="2000" spc="215" dirty="0">
                <a:latin typeface="Times New Roman"/>
                <a:cs typeface="Times New Roman"/>
              </a:rPr>
              <a:t> </a:t>
            </a:r>
            <a:r>
              <a:rPr sz="2000" dirty="0">
                <a:latin typeface="Times New Roman"/>
                <a:cs typeface="Times New Roman"/>
              </a:rPr>
              <a:t>recognize</a:t>
            </a:r>
            <a:r>
              <a:rPr sz="2000" spc="210" dirty="0">
                <a:latin typeface="Times New Roman"/>
                <a:cs typeface="Times New Roman"/>
              </a:rPr>
              <a:t> </a:t>
            </a:r>
            <a:r>
              <a:rPr sz="2000" dirty="0">
                <a:latin typeface="Times New Roman"/>
                <a:cs typeface="Times New Roman"/>
              </a:rPr>
              <a:t>the</a:t>
            </a:r>
            <a:r>
              <a:rPr sz="2000" spc="210" dirty="0">
                <a:latin typeface="Times New Roman"/>
                <a:cs typeface="Times New Roman"/>
              </a:rPr>
              <a:t> </a:t>
            </a:r>
            <a:r>
              <a:rPr sz="2000" dirty="0">
                <a:latin typeface="Times New Roman"/>
                <a:cs typeface="Times New Roman"/>
              </a:rPr>
              <a:t>abnormal</a:t>
            </a:r>
            <a:r>
              <a:rPr sz="2000" spc="210" dirty="0">
                <a:latin typeface="Times New Roman"/>
                <a:cs typeface="Times New Roman"/>
              </a:rPr>
              <a:t> </a:t>
            </a:r>
            <a:r>
              <a:rPr sz="2000" dirty="0">
                <a:latin typeface="Times New Roman"/>
                <a:cs typeface="Times New Roman"/>
              </a:rPr>
              <a:t>conditions</a:t>
            </a:r>
            <a:r>
              <a:rPr sz="2000" spc="200" dirty="0">
                <a:latin typeface="Times New Roman"/>
                <a:cs typeface="Times New Roman"/>
              </a:rPr>
              <a:t> </a:t>
            </a:r>
            <a:r>
              <a:rPr sz="2000" dirty="0">
                <a:latin typeface="Times New Roman"/>
                <a:cs typeface="Times New Roman"/>
              </a:rPr>
              <a:t>such</a:t>
            </a:r>
            <a:r>
              <a:rPr sz="2000" spc="220" dirty="0">
                <a:latin typeface="Times New Roman"/>
                <a:cs typeface="Times New Roman"/>
              </a:rPr>
              <a:t> </a:t>
            </a:r>
            <a:r>
              <a:rPr sz="2000" dirty="0">
                <a:latin typeface="Times New Roman"/>
                <a:cs typeface="Times New Roman"/>
              </a:rPr>
              <a:t>as</a:t>
            </a:r>
            <a:r>
              <a:rPr sz="2000" spc="210" dirty="0">
                <a:latin typeface="Times New Roman"/>
                <a:cs typeface="Times New Roman"/>
              </a:rPr>
              <a:t> </a:t>
            </a:r>
            <a:r>
              <a:rPr sz="2000" dirty="0">
                <a:latin typeface="Times New Roman"/>
                <a:cs typeface="Times New Roman"/>
              </a:rPr>
              <a:t>very</a:t>
            </a:r>
            <a:r>
              <a:rPr sz="2000" spc="210" dirty="0">
                <a:latin typeface="Times New Roman"/>
                <a:cs typeface="Times New Roman"/>
              </a:rPr>
              <a:t> </a:t>
            </a:r>
            <a:r>
              <a:rPr sz="2000" spc="-20" dirty="0">
                <a:latin typeface="Times New Roman"/>
                <a:cs typeface="Times New Roman"/>
              </a:rPr>
              <a:t>high </a:t>
            </a:r>
            <a:r>
              <a:rPr sz="2000" dirty="0">
                <a:latin typeface="Times New Roman"/>
                <a:cs typeface="Times New Roman"/>
              </a:rPr>
              <a:t>temperature,</a:t>
            </a:r>
            <a:r>
              <a:rPr sz="2000" spc="-35" dirty="0">
                <a:latin typeface="Times New Roman"/>
                <a:cs typeface="Times New Roman"/>
              </a:rPr>
              <a:t> </a:t>
            </a:r>
            <a:r>
              <a:rPr sz="2000" dirty="0">
                <a:latin typeface="Times New Roman"/>
                <a:cs typeface="Times New Roman"/>
              </a:rPr>
              <a:t>low</a:t>
            </a:r>
            <a:r>
              <a:rPr sz="2000" spc="-10" dirty="0">
                <a:latin typeface="Times New Roman"/>
                <a:cs typeface="Times New Roman"/>
              </a:rPr>
              <a:t> </a:t>
            </a:r>
            <a:r>
              <a:rPr sz="2000" dirty="0">
                <a:latin typeface="Times New Roman"/>
                <a:cs typeface="Times New Roman"/>
              </a:rPr>
              <a:t>humidity,</a:t>
            </a:r>
            <a:r>
              <a:rPr sz="2000" spc="-25" dirty="0">
                <a:latin typeface="Times New Roman"/>
                <a:cs typeface="Times New Roman"/>
              </a:rPr>
              <a:t> </a:t>
            </a:r>
            <a:r>
              <a:rPr sz="2000" dirty="0">
                <a:latin typeface="Times New Roman"/>
                <a:cs typeface="Times New Roman"/>
              </a:rPr>
              <a:t>or</a:t>
            </a:r>
            <a:r>
              <a:rPr sz="2000" spc="-25"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high</a:t>
            </a:r>
            <a:r>
              <a:rPr sz="2000" spc="-20" dirty="0">
                <a:latin typeface="Times New Roman"/>
                <a:cs typeface="Times New Roman"/>
              </a:rPr>
              <a:t> </a:t>
            </a:r>
            <a:r>
              <a:rPr sz="2000" dirty="0">
                <a:latin typeface="Times New Roman"/>
                <a:cs typeface="Times New Roman"/>
              </a:rPr>
              <a:t>level</a:t>
            </a:r>
            <a:r>
              <a:rPr sz="2000" spc="-3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smoke,</a:t>
            </a:r>
            <a:r>
              <a:rPr sz="2000" spc="-20" dirty="0">
                <a:latin typeface="Times New Roman"/>
                <a:cs typeface="Times New Roman"/>
              </a:rPr>
              <a:t> </a:t>
            </a:r>
            <a:r>
              <a:rPr sz="2000" dirty="0">
                <a:latin typeface="Times New Roman"/>
                <a:cs typeface="Times New Roman"/>
              </a:rPr>
              <a:t>would</a:t>
            </a:r>
            <a:r>
              <a:rPr sz="2000" spc="-30" dirty="0">
                <a:latin typeface="Times New Roman"/>
                <a:cs typeface="Times New Roman"/>
              </a:rPr>
              <a:t> </a:t>
            </a:r>
            <a:r>
              <a:rPr sz="2000" dirty="0">
                <a:latin typeface="Times New Roman"/>
                <a:cs typeface="Times New Roman"/>
              </a:rPr>
              <a:t>indicate</a:t>
            </a:r>
            <a:r>
              <a:rPr sz="2000" spc="-25"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first</a:t>
            </a:r>
            <a:r>
              <a:rPr sz="2000" spc="-40" dirty="0">
                <a:latin typeface="Times New Roman"/>
                <a:cs typeface="Times New Roman"/>
              </a:rPr>
              <a:t> </a:t>
            </a:r>
            <a:r>
              <a:rPr sz="2000" dirty="0">
                <a:latin typeface="Times New Roman"/>
                <a:cs typeface="Times New Roman"/>
              </a:rPr>
              <a:t>signs</a:t>
            </a:r>
            <a:r>
              <a:rPr sz="2000" spc="-25"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a</a:t>
            </a:r>
            <a:r>
              <a:rPr sz="2000" spc="-15" dirty="0">
                <a:latin typeface="Times New Roman"/>
                <a:cs typeface="Times New Roman"/>
              </a:rPr>
              <a:t> </a:t>
            </a:r>
            <a:r>
              <a:rPr sz="2000" dirty="0">
                <a:latin typeface="Times New Roman"/>
                <a:cs typeface="Times New Roman"/>
              </a:rPr>
              <a:t>forest</a:t>
            </a:r>
            <a:r>
              <a:rPr sz="2000" spc="-35" dirty="0">
                <a:latin typeface="Times New Roman"/>
                <a:cs typeface="Times New Roman"/>
              </a:rPr>
              <a:t> </a:t>
            </a:r>
            <a:r>
              <a:rPr sz="2000" spc="-10" dirty="0">
                <a:latin typeface="Times New Roman"/>
                <a:cs typeface="Times New Roman"/>
              </a:rPr>
              <a:t>fire.</a:t>
            </a:r>
            <a:endParaRPr sz="2000">
              <a:latin typeface="Times New Roman"/>
              <a:cs typeface="Times New Roman"/>
            </a:endParaRPr>
          </a:p>
          <a:p>
            <a:pPr marL="12700" marR="6985" algn="just">
              <a:lnSpc>
                <a:spcPct val="107000"/>
              </a:lnSpc>
              <a:spcBef>
                <a:spcPts val="1285"/>
              </a:spcBef>
            </a:pPr>
            <a:r>
              <a:rPr sz="2000" b="1" dirty="0">
                <a:latin typeface="Times New Roman"/>
                <a:cs typeface="Times New Roman"/>
              </a:rPr>
              <a:t>Input</a:t>
            </a:r>
            <a:r>
              <a:rPr sz="2000" b="1" spc="280" dirty="0">
                <a:latin typeface="Times New Roman"/>
                <a:cs typeface="Times New Roman"/>
              </a:rPr>
              <a:t> </a:t>
            </a:r>
            <a:r>
              <a:rPr sz="2000" b="1" dirty="0">
                <a:latin typeface="Times New Roman"/>
                <a:cs typeface="Times New Roman"/>
              </a:rPr>
              <a:t>Data:</a:t>
            </a:r>
            <a:r>
              <a:rPr sz="2000" b="1" spc="285" dirty="0">
                <a:latin typeface="Times New Roman"/>
                <a:cs typeface="Times New Roman"/>
              </a:rPr>
              <a:t> </a:t>
            </a:r>
            <a:r>
              <a:rPr sz="2000" dirty="0">
                <a:latin typeface="Times New Roman"/>
                <a:cs typeface="Times New Roman"/>
              </a:rPr>
              <a:t>The</a:t>
            </a:r>
            <a:r>
              <a:rPr sz="2000" spc="295" dirty="0">
                <a:latin typeface="Times New Roman"/>
                <a:cs typeface="Times New Roman"/>
              </a:rPr>
              <a:t> </a:t>
            </a:r>
            <a:r>
              <a:rPr sz="2000" dirty="0">
                <a:latin typeface="Times New Roman"/>
                <a:cs typeface="Times New Roman"/>
              </a:rPr>
              <a:t>autoencoder</a:t>
            </a:r>
            <a:r>
              <a:rPr sz="2000" spc="305" dirty="0">
                <a:latin typeface="Times New Roman"/>
                <a:cs typeface="Times New Roman"/>
              </a:rPr>
              <a:t> </a:t>
            </a:r>
            <a:r>
              <a:rPr sz="2000" dirty="0">
                <a:latin typeface="Times New Roman"/>
                <a:cs typeface="Times New Roman"/>
              </a:rPr>
              <a:t>takes</a:t>
            </a:r>
            <a:r>
              <a:rPr sz="2000" spc="295" dirty="0">
                <a:latin typeface="Times New Roman"/>
                <a:cs typeface="Times New Roman"/>
              </a:rPr>
              <a:t> </a:t>
            </a:r>
            <a:r>
              <a:rPr sz="2000" dirty="0">
                <a:latin typeface="Times New Roman"/>
                <a:cs typeface="Times New Roman"/>
              </a:rPr>
              <a:t>in</a:t>
            </a:r>
            <a:r>
              <a:rPr sz="2000" spc="285" dirty="0">
                <a:latin typeface="Times New Roman"/>
                <a:cs typeface="Times New Roman"/>
              </a:rPr>
              <a:t> </a:t>
            </a:r>
            <a:r>
              <a:rPr sz="2000" dirty="0">
                <a:latin typeface="Times New Roman"/>
                <a:cs typeface="Times New Roman"/>
              </a:rPr>
              <a:t>sensor</a:t>
            </a:r>
            <a:r>
              <a:rPr sz="2000" spc="290" dirty="0">
                <a:latin typeface="Times New Roman"/>
                <a:cs typeface="Times New Roman"/>
              </a:rPr>
              <a:t> </a:t>
            </a:r>
            <a:r>
              <a:rPr sz="2000" dirty="0">
                <a:latin typeface="Times New Roman"/>
                <a:cs typeface="Times New Roman"/>
              </a:rPr>
              <a:t>data</a:t>
            </a:r>
            <a:r>
              <a:rPr sz="2000" spc="290" dirty="0">
                <a:latin typeface="Times New Roman"/>
                <a:cs typeface="Times New Roman"/>
              </a:rPr>
              <a:t> </a:t>
            </a:r>
            <a:r>
              <a:rPr sz="2000" dirty="0">
                <a:latin typeface="Times New Roman"/>
                <a:cs typeface="Times New Roman"/>
              </a:rPr>
              <a:t>like</a:t>
            </a:r>
            <a:r>
              <a:rPr sz="2000" spc="265" dirty="0">
                <a:latin typeface="Times New Roman"/>
                <a:cs typeface="Times New Roman"/>
              </a:rPr>
              <a:t> </a:t>
            </a:r>
            <a:r>
              <a:rPr sz="2000" dirty="0">
                <a:latin typeface="Times New Roman"/>
                <a:cs typeface="Times New Roman"/>
              </a:rPr>
              <a:t>temperature,</a:t>
            </a:r>
            <a:r>
              <a:rPr sz="2000" spc="290" dirty="0">
                <a:latin typeface="Times New Roman"/>
                <a:cs typeface="Times New Roman"/>
              </a:rPr>
              <a:t> </a:t>
            </a:r>
            <a:r>
              <a:rPr sz="2000" dirty="0">
                <a:latin typeface="Times New Roman"/>
                <a:cs typeface="Times New Roman"/>
              </a:rPr>
              <a:t>humidity,</a:t>
            </a:r>
            <a:r>
              <a:rPr sz="2000" spc="295" dirty="0">
                <a:latin typeface="Times New Roman"/>
                <a:cs typeface="Times New Roman"/>
              </a:rPr>
              <a:t> </a:t>
            </a:r>
            <a:r>
              <a:rPr sz="2000" dirty="0">
                <a:latin typeface="Times New Roman"/>
                <a:cs typeface="Times New Roman"/>
              </a:rPr>
              <a:t>and</a:t>
            </a:r>
            <a:r>
              <a:rPr sz="2000" spc="290" dirty="0">
                <a:latin typeface="Times New Roman"/>
                <a:cs typeface="Times New Roman"/>
              </a:rPr>
              <a:t> </a:t>
            </a:r>
            <a:r>
              <a:rPr sz="2000" dirty="0">
                <a:latin typeface="Times New Roman"/>
                <a:cs typeface="Times New Roman"/>
              </a:rPr>
              <a:t>gas</a:t>
            </a:r>
            <a:r>
              <a:rPr sz="2000" spc="280" dirty="0">
                <a:latin typeface="Times New Roman"/>
                <a:cs typeface="Times New Roman"/>
              </a:rPr>
              <a:t> </a:t>
            </a:r>
            <a:r>
              <a:rPr sz="2000" dirty="0">
                <a:latin typeface="Times New Roman"/>
                <a:cs typeface="Times New Roman"/>
              </a:rPr>
              <a:t>readings</a:t>
            </a:r>
            <a:r>
              <a:rPr sz="2000" spc="280" dirty="0">
                <a:latin typeface="Times New Roman"/>
                <a:cs typeface="Times New Roman"/>
              </a:rPr>
              <a:t> </a:t>
            </a:r>
            <a:r>
              <a:rPr sz="2000" spc="-25" dirty="0">
                <a:latin typeface="Times New Roman"/>
                <a:cs typeface="Times New Roman"/>
              </a:rPr>
              <a:t>as </a:t>
            </a:r>
            <a:r>
              <a:rPr sz="2000" spc="-10" dirty="0">
                <a:latin typeface="Times New Roman"/>
                <a:cs typeface="Times New Roman"/>
              </a:rPr>
              <a:t>input.</a:t>
            </a:r>
            <a:endParaRPr sz="2000">
              <a:latin typeface="Times New Roman"/>
              <a:cs typeface="Times New Roman"/>
            </a:endParaRPr>
          </a:p>
          <a:p>
            <a:pPr marL="12700" marR="5080" algn="just">
              <a:lnSpc>
                <a:spcPct val="107100"/>
              </a:lnSpc>
              <a:spcBef>
                <a:spcPts val="1270"/>
              </a:spcBef>
            </a:pPr>
            <a:r>
              <a:rPr sz="2000" b="1" dirty="0">
                <a:latin typeface="Times New Roman"/>
                <a:cs typeface="Times New Roman"/>
              </a:rPr>
              <a:t>Encoder</a:t>
            </a:r>
            <a:r>
              <a:rPr sz="2000" b="1" spc="70" dirty="0">
                <a:latin typeface="Times New Roman"/>
                <a:cs typeface="Times New Roman"/>
              </a:rPr>
              <a:t>  </a:t>
            </a:r>
            <a:r>
              <a:rPr sz="2000" b="1" dirty="0">
                <a:latin typeface="Times New Roman"/>
                <a:cs typeface="Times New Roman"/>
              </a:rPr>
              <a:t>Component:</a:t>
            </a:r>
            <a:r>
              <a:rPr sz="2000" b="1" spc="80" dirty="0">
                <a:latin typeface="Times New Roman"/>
                <a:cs typeface="Times New Roman"/>
              </a:rPr>
              <a:t>  </a:t>
            </a:r>
            <a:r>
              <a:rPr sz="2000" dirty="0">
                <a:latin typeface="Times New Roman"/>
                <a:cs typeface="Times New Roman"/>
              </a:rPr>
              <a:t>This</a:t>
            </a:r>
            <a:r>
              <a:rPr sz="2000" spc="75" dirty="0">
                <a:latin typeface="Times New Roman"/>
                <a:cs typeface="Times New Roman"/>
              </a:rPr>
              <a:t>  </a:t>
            </a:r>
            <a:r>
              <a:rPr sz="2000" dirty="0">
                <a:latin typeface="Times New Roman"/>
                <a:cs typeface="Times New Roman"/>
              </a:rPr>
              <a:t>neural</a:t>
            </a:r>
            <a:r>
              <a:rPr sz="2000" spc="65" dirty="0">
                <a:latin typeface="Times New Roman"/>
                <a:cs typeface="Times New Roman"/>
              </a:rPr>
              <a:t>  </a:t>
            </a:r>
            <a:r>
              <a:rPr sz="2000" dirty="0">
                <a:latin typeface="Times New Roman"/>
                <a:cs typeface="Times New Roman"/>
              </a:rPr>
              <a:t>network</a:t>
            </a:r>
            <a:r>
              <a:rPr sz="2000" spc="75" dirty="0">
                <a:latin typeface="Times New Roman"/>
                <a:cs typeface="Times New Roman"/>
              </a:rPr>
              <a:t>  </a:t>
            </a:r>
            <a:r>
              <a:rPr sz="2000" dirty="0">
                <a:latin typeface="Times New Roman"/>
                <a:cs typeface="Times New Roman"/>
              </a:rPr>
              <a:t>component</a:t>
            </a:r>
            <a:r>
              <a:rPr sz="2000" spc="80" dirty="0">
                <a:latin typeface="Times New Roman"/>
                <a:cs typeface="Times New Roman"/>
              </a:rPr>
              <a:t>  </a:t>
            </a:r>
            <a:r>
              <a:rPr sz="2000" dirty="0">
                <a:latin typeface="Times New Roman"/>
                <a:cs typeface="Times New Roman"/>
              </a:rPr>
              <a:t>compresses</a:t>
            </a:r>
            <a:r>
              <a:rPr sz="2000" spc="65" dirty="0">
                <a:latin typeface="Times New Roman"/>
                <a:cs typeface="Times New Roman"/>
              </a:rPr>
              <a:t>  </a:t>
            </a:r>
            <a:r>
              <a:rPr sz="2000" dirty="0">
                <a:latin typeface="Times New Roman"/>
                <a:cs typeface="Times New Roman"/>
              </a:rPr>
              <a:t>the</a:t>
            </a:r>
            <a:r>
              <a:rPr sz="2000" spc="75" dirty="0">
                <a:latin typeface="Times New Roman"/>
                <a:cs typeface="Times New Roman"/>
              </a:rPr>
              <a:t>  </a:t>
            </a:r>
            <a:r>
              <a:rPr sz="2000" dirty="0">
                <a:latin typeface="Times New Roman"/>
                <a:cs typeface="Times New Roman"/>
              </a:rPr>
              <a:t>sensor</a:t>
            </a:r>
            <a:r>
              <a:rPr sz="2000" spc="75" dirty="0">
                <a:latin typeface="Times New Roman"/>
                <a:cs typeface="Times New Roman"/>
              </a:rPr>
              <a:t>  </a:t>
            </a:r>
            <a:r>
              <a:rPr sz="2000" dirty="0">
                <a:latin typeface="Times New Roman"/>
                <a:cs typeface="Times New Roman"/>
              </a:rPr>
              <a:t>data</a:t>
            </a:r>
            <a:r>
              <a:rPr sz="2000" spc="80" dirty="0">
                <a:latin typeface="Times New Roman"/>
                <a:cs typeface="Times New Roman"/>
              </a:rPr>
              <a:t>  </a:t>
            </a:r>
            <a:r>
              <a:rPr sz="2000" dirty="0">
                <a:latin typeface="Times New Roman"/>
                <a:cs typeface="Times New Roman"/>
              </a:rPr>
              <a:t>into</a:t>
            </a:r>
            <a:r>
              <a:rPr sz="2000" spc="80" dirty="0">
                <a:latin typeface="Times New Roman"/>
                <a:cs typeface="Times New Roman"/>
              </a:rPr>
              <a:t>  </a:t>
            </a:r>
            <a:r>
              <a:rPr sz="2000" spc="-10" dirty="0">
                <a:latin typeface="Times New Roman"/>
                <a:cs typeface="Times New Roman"/>
              </a:rPr>
              <a:t>lower </a:t>
            </a:r>
            <a:r>
              <a:rPr sz="2000" dirty="0">
                <a:latin typeface="Times New Roman"/>
                <a:cs typeface="Times New Roman"/>
              </a:rPr>
              <a:t>dimensionality.</a:t>
            </a:r>
            <a:r>
              <a:rPr sz="2000" spc="155" dirty="0">
                <a:latin typeface="Times New Roman"/>
                <a:cs typeface="Times New Roman"/>
              </a:rPr>
              <a:t> </a:t>
            </a:r>
            <a:r>
              <a:rPr sz="2000" dirty="0">
                <a:latin typeface="Times New Roman"/>
                <a:cs typeface="Times New Roman"/>
              </a:rPr>
              <a:t>The</a:t>
            </a:r>
            <a:r>
              <a:rPr sz="2000" spc="155" dirty="0">
                <a:latin typeface="Times New Roman"/>
                <a:cs typeface="Times New Roman"/>
              </a:rPr>
              <a:t> </a:t>
            </a:r>
            <a:r>
              <a:rPr sz="2000" dirty="0">
                <a:latin typeface="Times New Roman"/>
                <a:cs typeface="Times New Roman"/>
              </a:rPr>
              <a:t>idea</a:t>
            </a:r>
            <a:r>
              <a:rPr sz="2000" spc="145" dirty="0">
                <a:latin typeface="Times New Roman"/>
                <a:cs typeface="Times New Roman"/>
              </a:rPr>
              <a:t> </a:t>
            </a:r>
            <a:r>
              <a:rPr sz="2000" dirty="0">
                <a:latin typeface="Times New Roman"/>
                <a:cs typeface="Times New Roman"/>
              </a:rPr>
              <a:t>is</a:t>
            </a:r>
            <a:r>
              <a:rPr sz="2000" spc="150" dirty="0">
                <a:latin typeface="Times New Roman"/>
                <a:cs typeface="Times New Roman"/>
              </a:rPr>
              <a:t> </a:t>
            </a:r>
            <a:r>
              <a:rPr sz="2000" dirty="0">
                <a:latin typeface="Times New Roman"/>
                <a:cs typeface="Times New Roman"/>
              </a:rPr>
              <a:t>to</a:t>
            </a:r>
            <a:r>
              <a:rPr sz="2000" spc="155" dirty="0">
                <a:latin typeface="Times New Roman"/>
                <a:cs typeface="Times New Roman"/>
              </a:rPr>
              <a:t> </a:t>
            </a:r>
            <a:r>
              <a:rPr sz="2000" dirty="0">
                <a:latin typeface="Times New Roman"/>
                <a:cs typeface="Times New Roman"/>
              </a:rPr>
              <a:t>learn</a:t>
            </a:r>
            <a:r>
              <a:rPr sz="2000" spc="165" dirty="0">
                <a:latin typeface="Times New Roman"/>
                <a:cs typeface="Times New Roman"/>
              </a:rPr>
              <a:t> </a:t>
            </a:r>
            <a:r>
              <a:rPr sz="2000" dirty="0">
                <a:latin typeface="Times New Roman"/>
                <a:cs typeface="Times New Roman"/>
              </a:rPr>
              <a:t>the</a:t>
            </a:r>
            <a:r>
              <a:rPr sz="2000" spc="155" dirty="0">
                <a:latin typeface="Times New Roman"/>
                <a:cs typeface="Times New Roman"/>
              </a:rPr>
              <a:t> </a:t>
            </a:r>
            <a:r>
              <a:rPr sz="2000" dirty="0">
                <a:latin typeface="Times New Roman"/>
                <a:cs typeface="Times New Roman"/>
              </a:rPr>
              <a:t>most</a:t>
            </a:r>
            <a:r>
              <a:rPr sz="2000" spc="150" dirty="0">
                <a:latin typeface="Times New Roman"/>
                <a:cs typeface="Times New Roman"/>
              </a:rPr>
              <a:t> </a:t>
            </a:r>
            <a:r>
              <a:rPr sz="2000" dirty="0">
                <a:latin typeface="Times New Roman"/>
                <a:cs typeface="Times New Roman"/>
              </a:rPr>
              <a:t>important</a:t>
            </a:r>
            <a:r>
              <a:rPr sz="2000" spc="145" dirty="0">
                <a:latin typeface="Times New Roman"/>
                <a:cs typeface="Times New Roman"/>
              </a:rPr>
              <a:t> </a:t>
            </a:r>
            <a:r>
              <a:rPr sz="2000" dirty="0">
                <a:latin typeface="Times New Roman"/>
                <a:cs typeface="Times New Roman"/>
              </a:rPr>
              <a:t>features</a:t>
            </a:r>
            <a:r>
              <a:rPr sz="2000" spc="135" dirty="0">
                <a:latin typeface="Times New Roman"/>
                <a:cs typeface="Times New Roman"/>
              </a:rPr>
              <a:t> </a:t>
            </a:r>
            <a:r>
              <a:rPr sz="2000" dirty="0">
                <a:latin typeface="Times New Roman"/>
                <a:cs typeface="Times New Roman"/>
              </a:rPr>
              <a:t>of</a:t>
            </a:r>
            <a:r>
              <a:rPr sz="2000" spc="160" dirty="0">
                <a:latin typeface="Times New Roman"/>
                <a:cs typeface="Times New Roman"/>
              </a:rPr>
              <a:t> </a:t>
            </a:r>
            <a:r>
              <a:rPr sz="2000" dirty="0">
                <a:latin typeface="Times New Roman"/>
                <a:cs typeface="Times New Roman"/>
              </a:rPr>
              <a:t>the</a:t>
            </a:r>
            <a:r>
              <a:rPr sz="2000" spc="145" dirty="0">
                <a:latin typeface="Times New Roman"/>
                <a:cs typeface="Times New Roman"/>
              </a:rPr>
              <a:t> </a:t>
            </a:r>
            <a:r>
              <a:rPr sz="2000" spc="-10" dirty="0">
                <a:latin typeface="Times New Roman"/>
                <a:cs typeface="Times New Roman"/>
              </a:rPr>
              <a:t>data-</a:t>
            </a:r>
            <a:r>
              <a:rPr sz="2000" dirty="0">
                <a:latin typeface="Times New Roman"/>
                <a:cs typeface="Times New Roman"/>
              </a:rPr>
              <a:t>for</a:t>
            </a:r>
            <a:r>
              <a:rPr sz="2000" spc="160" dirty="0">
                <a:latin typeface="Times New Roman"/>
                <a:cs typeface="Times New Roman"/>
              </a:rPr>
              <a:t> </a:t>
            </a:r>
            <a:r>
              <a:rPr sz="2000" dirty="0">
                <a:latin typeface="Times New Roman"/>
                <a:cs typeface="Times New Roman"/>
              </a:rPr>
              <a:t>example,</a:t>
            </a:r>
            <a:r>
              <a:rPr sz="2000" spc="165" dirty="0">
                <a:latin typeface="Times New Roman"/>
                <a:cs typeface="Times New Roman"/>
              </a:rPr>
              <a:t> </a:t>
            </a:r>
            <a:r>
              <a:rPr sz="2000" spc="-10" dirty="0">
                <a:latin typeface="Times New Roman"/>
                <a:cs typeface="Times New Roman"/>
              </a:rPr>
              <a:t>correlations </a:t>
            </a:r>
            <a:r>
              <a:rPr sz="2000" dirty="0">
                <a:latin typeface="Times New Roman"/>
                <a:cs typeface="Times New Roman"/>
              </a:rPr>
              <a:t>between</a:t>
            </a:r>
            <a:r>
              <a:rPr sz="2000" spc="-40" dirty="0">
                <a:latin typeface="Times New Roman"/>
                <a:cs typeface="Times New Roman"/>
              </a:rPr>
              <a:t> </a:t>
            </a:r>
            <a:r>
              <a:rPr sz="2000" dirty="0">
                <a:latin typeface="Times New Roman"/>
                <a:cs typeface="Times New Roman"/>
              </a:rPr>
              <a:t>temperature,</a:t>
            </a:r>
            <a:r>
              <a:rPr sz="2000" spc="-35" dirty="0">
                <a:latin typeface="Times New Roman"/>
                <a:cs typeface="Times New Roman"/>
              </a:rPr>
              <a:t> </a:t>
            </a:r>
            <a:r>
              <a:rPr sz="2000" dirty="0">
                <a:latin typeface="Times New Roman"/>
                <a:cs typeface="Times New Roman"/>
              </a:rPr>
              <a:t>humidity,</a:t>
            </a:r>
            <a:r>
              <a:rPr sz="2000" spc="-35"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gas</a:t>
            </a:r>
            <a:r>
              <a:rPr sz="2000" spc="-30" dirty="0">
                <a:latin typeface="Times New Roman"/>
                <a:cs typeface="Times New Roman"/>
              </a:rPr>
              <a:t> </a:t>
            </a:r>
            <a:r>
              <a:rPr sz="2000" spc="-10" dirty="0">
                <a:latin typeface="Times New Roman"/>
                <a:cs typeface="Times New Roman"/>
              </a:rPr>
              <a:t>concentration.</a:t>
            </a:r>
            <a:endParaRPr sz="20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Implementation</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17</a:t>
            </a:fld>
            <a:endParaRPr spc="-25" dirty="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2700" marR="5080" algn="just">
              <a:lnSpc>
                <a:spcPct val="107100"/>
              </a:lnSpc>
              <a:spcBef>
                <a:spcPts val="100"/>
              </a:spcBef>
            </a:pPr>
            <a:r>
              <a:rPr sz="2000" b="1" dirty="0">
                <a:latin typeface="Times New Roman"/>
                <a:cs typeface="Times New Roman"/>
              </a:rPr>
              <a:t>Decoder</a:t>
            </a:r>
            <a:r>
              <a:rPr sz="2000" b="1" spc="250" dirty="0">
                <a:latin typeface="Times New Roman"/>
                <a:cs typeface="Times New Roman"/>
              </a:rPr>
              <a:t> </a:t>
            </a:r>
            <a:r>
              <a:rPr sz="2000" b="1" dirty="0">
                <a:latin typeface="Times New Roman"/>
                <a:cs typeface="Times New Roman"/>
              </a:rPr>
              <a:t>Part:</a:t>
            </a:r>
            <a:r>
              <a:rPr sz="2000" b="1" spc="265" dirty="0">
                <a:latin typeface="Times New Roman"/>
                <a:cs typeface="Times New Roman"/>
              </a:rPr>
              <a:t> </a:t>
            </a:r>
            <a:r>
              <a:rPr sz="2000" dirty="0"/>
              <a:t>The</a:t>
            </a:r>
            <a:r>
              <a:rPr sz="2000" spc="254" dirty="0"/>
              <a:t> </a:t>
            </a:r>
            <a:r>
              <a:rPr sz="2000" dirty="0"/>
              <a:t>decoder</a:t>
            </a:r>
            <a:r>
              <a:rPr sz="2000" spc="245" dirty="0"/>
              <a:t> </a:t>
            </a:r>
            <a:r>
              <a:rPr sz="2000" dirty="0"/>
              <a:t>will</a:t>
            </a:r>
            <a:r>
              <a:rPr sz="2000" spc="250" dirty="0"/>
              <a:t> </a:t>
            </a:r>
            <a:r>
              <a:rPr sz="2000" dirty="0"/>
              <a:t>take</a:t>
            </a:r>
            <a:r>
              <a:rPr sz="2000" spc="265" dirty="0"/>
              <a:t> </a:t>
            </a:r>
            <a:r>
              <a:rPr sz="2000" dirty="0"/>
              <a:t>this</a:t>
            </a:r>
            <a:r>
              <a:rPr sz="2000" spc="250" dirty="0"/>
              <a:t> </a:t>
            </a:r>
            <a:r>
              <a:rPr sz="2000" dirty="0"/>
              <a:t>compressed</a:t>
            </a:r>
            <a:r>
              <a:rPr sz="2000" spc="240" dirty="0"/>
              <a:t> </a:t>
            </a:r>
            <a:r>
              <a:rPr sz="2000" dirty="0"/>
              <a:t>form</a:t>
            </a:r>
            <a:r>
              <a:rPr sz="2000" spc="235" dirty="0"/>
              <a:t> </a:t>
            </a:r>
            <a:r>
              <a:rPr sz="2000" dirty="0"/>
              <a:t>of</a:t>
            </a:r>
            <a:r>
              <a:rPr sz="2000" spc="240" dirty="0"/>
              <a:t> </a:t>
            </a:r>
            <a:r>
              <a:rPr sz="2000" dirty="0"/>
              <a:t>data</a:t>
            </a:r>
            <a:r>
              <a:rPr sz="2000" spc="260" dirty="0"/>
              <a:t> </a:t>
            </a:r>
            <a:r>
              <a:rPr sz="2000" dirty="0"/>
              <a:t>and</a:t>
            </a:r>
            <a:r>
              <a:rPr sz="2000" spc="254" dirty="0"/>
              <a:t> </a:t>
            </a:r>
            <a:r>
              <a:rPr sz="2000" dirty="0"/>
              <a:t>reconstruct</a:t>
            </a:r>
            <a:r>
              <a:rPr sz="2000" spc="245" dirty="0"/>
              <a:t> </a:t>
            </a:r>
            <a:r>
              <a:rPr sz="2000" dirty="0"/>
              <a:t>it</a:t>
            </a:r>
            <a:r>
              <a:rPr sz="2000" spc="245" dirty="0"/>
              <a:t> </a:t>
            </a:r>
            <a:r>
              <a:rPr sz="2000" dirty="0"/>
              <a:t>back</a:t>
            </a:r>
            <a:r>
              <a:rPr sz="2000" spc="260" dirty="0"/>
              <a:t> </a:t>
            </a:r>
            <a:r>
              <a:rPr sz="2000" dirty="0"/>
              <a:t>into</a:t>
            </a:r>
            <a:r>
              <a:rPr sz="2000" spc="260" dirty="0"/>
              <a:t> </a:t>
            </a:r>
            <a:r>
              <a:rPr sz="2000" spc="-25" dirty="0"/>
              <a:t>its </a:t>
            </a:r>
            <a:r>
              <a:rPr sz="2000" dirty="0"/>
              <a:t>original</a:t>
            </a:r>
            <a:r>
              <a:rPr sz="2000" spc="95" dirty="0"/>
              <a:t> </a:t>
            </a:r>
            <a:r>
              <a:rPr sz="2000" dirty="0"/>
              <a:t>dimensions.</a:t>
            </a:r>
            <a:r>
              <a:rPr sz="2000" spc="114" dirty="0"/>
              <a:t> </a:t>
            </a:r>
            <a:r>
              <a:rPr sz="2000" dirty="0"/>
              <a:t>In</a:t>
            </a:r>
            <a:r>
              <a:rPr sz="2000" spc="120" dirty="0"/>
              <a:t> </a:t>
            </a:r>
            <a:r>
              <a:rPr sz="2000" dirty="0"/>
              <a:t>training,</a:t>
            </a:r>
            <a:r>
              <a:rPr sz="2000" spc="114" dirty="0"/>
              <a:t> </a:t>
            </a:r>
            <a:r>
              <a:rPr sz="2000" dirty="0"/>
              <a:t>the</a:t>
            </a:r>
            <a:r>
              <a:rPr sz="2000" spc="114" dirty="0"/>
              <a:t> </a:t>
            </a:r>
            <a:r>
              <a:rPr sz="2000" dirty="0"/>
              <a:t>model</a:t>
            </a:r>
            <a:r>
              <a:rPr sz="2000" spc="100" dirty="0"/>
              <a:t> </a:t>
            </a:r>
            <a:r>
              <a:rPr sz="2000" dirty="0"/>
              <a:t>will</a:t>
            </a:r>
            <a:r>
              <a:rPr sz="2000" spc="110" dirty="0"/>
              <a:t> </a:t>
            </a:r>
            <a:r>
              <a:rPr sz="2000" dirty="0"/>
              <a:t>have</a:t>
            </a:r>
            <a:r>
              <a:rPr sz="2000" spc="125" dirty="0"/>
              <a:t> </a:t>
            </a:r>
            <a:r>
              <a:rPr sz="2000" dirty="0"/>
              <a:t>minimized</a:t>
            </a:r>
            <a:r>
              <a:rPr sz="2000" spc="135" dirty="0"/>
              <a:t> </a:t>
            </a:r>
            <a:r>
              <a:rPr sz="2000" dirty="0"/>
              <a:t>the</a:t>
            </a:r>
            <a:r>
              <a:rPr sz="2000" spc="105" dirty="0"/>
              <a:t> </a:t>
            </a:r>
            <a:r>
              <a:rPr sz="2000" dirty="0"/>
              <a:t>difference</a:t>
            </a:r>
            <a:r>
              <a:rPr sz="2000" spc="120" dirty="0"/>
              <a:t> </a:t>
            </a:r>
            <a:r>
              <a:rPr sz="2000" dirty="0"/>
              <a:t>between</a:t>
            </a:r>
            <a:r>
              <a:rPr sz="2000" spc="130" dirty="0"/>
              <a:t> </a:t>
            </a:r>
            <a:r>
              <a:rPr sz="2000" dirty="0"/>
              <a:t>the</a:t>
            </a:r>
            <a:r>
              <a:rPr sz="2000" spc="120" dirty="0"/>
              <a:t> </a:t>
            </a:r>
            <a:r>
              <a:rPr sz="2000" dirty="0"/>
              <a:t>input</a:t>
            </a:r>
            <a:r>
              <a:rPr sz="2000" spc="105" dirty="0"/>
              <a:t> </a:t>
            </a:r>
            <a:r>
              <a:rPr sz="2000" spc="-25" dirty="0"/>
              <a:t>and </a:t>
            </a:r>
            <a:r>
              <a:rPr sz="2000" dirty="0"/>
              <a:t>reconstructed</a:t>
            </a:r>
            <a:r>
              <a:rPr sz="2000" spc="-70" dirty="0"/>
              <a:t> </a:t>
            </a:r>
            <a:r>
              <a:rPr sz="2000" spc="-10" dirty="0"/>
              <a:t>data.</a:t>
            </a:r>
            <a:endParaRPr sz="2000">
              <a:latin typeface="Times New Roman"/>
              <a:cs typeface="Times New Roman"/>
            </a:endParaRPr>
          </a:p>
          <a:p>
            <a:pPr marL="12700" marR="5080" algn="just">
              <a:lnSpc>
                <a:spcPct val="107000"/>
              </a:lnSpc>
              <a:spcBef>
                <a:spcPts val="1270"/>
              </a:spcBef>
            </a:pPr>
            <a:r>
              <a:rPr sz="2000" b="1" dirty="0">
                <a:latin typeface="Times New Roman"/>
                <a:cs typeface="Times New Roman"/>
              </a:rPr>
              <a:t>Anomaly Detection: </a:t>
            </a:r>
            <a:r>
              <a:rPr sz="2000" dirty="0"/>
              <a:t>During</a:t>
            </a:r>
            <a:r>
              <a:rPr sz="2000" spc="-10" dirty="0"/>
              <a:t> real-</a:t>
            </a:r>
            <a:r>
              <a:rPr sz="2000" dirty="0"/>
              <a:t>time</a:t>
            </a:r>
            <a:r>
              <a:rPr sz="2000" spc="-5" dirty="0"/>
              <a:t> </a:t>
            </a:r>
            <a:r>
              <a:rPr sz="2000" dirty="0"/>
              <a:t>running, this</a:t>
            </a:r>
            <a:r>
              <a:rPr sz="2000" spc="-10" dirty="0"/>
              <a:t> </a:t>
            </a:r>
            <a:r>
              <a:rPr sz="2000" dirty="0"/>
              <a:t>autoencoder</a:t>
            </a:r>
            <a:r>
              <a:rPr sz="2000" spc="5" dirty="0"/>
              <a:t> </a:t>
            </a:r>
            <a:r>
              <a:rPr sz="2000" dirty="0"/>
              <a:t>would</a:t>
            </a:r>
            <a:r>
              <a:rPr sz="2000" spc="-15" dirty="0"/>
              <a:t> </a:t>
            </a:r>
            <a:r>
              <a:rPr sz="2000" dirty="0"/>
              <a:t>be</a:t>
            </a:r>
            <a:r>
              <a:rPr sz="2000" spc="-20" dirty="0"/>
              <a:t> </a:t>
            </a:r>
            <a:r>
              <a:rPr sz="2000" dirty="0"/>
              <a:t>getting</a:t>
            </a:r>
            <a:r>
              <a:rPr sz="2000" spc="-10" dirty="0"/>
              <a:t> </a:t>
            </a:r>
            <a:r>
              <a:rPr sz="2000" dirty="0"/>
              <a:t>new</a:t>
            </a:r>
            <a:r>
              <a:rPr sz="2000" spc="5" dirty="0"/>
              <a:t> </a:t>
            </a:r>
            <a:r>
              <a:rPr sz="2000" dirty="0"/>
              <a:t>sensor</a:t>
            </a:r>
            <a:r>
              <a:rPr sz="2000" spc="-5" dirty="0"/>
              <a:t> </a:t>
            </a:r>
            <a:r>
              <a:rPr sz="2000" dirty="0"/>
              <a:t>data</a:t>
            </a:r>
            <a:r>
              <a:rPr sz="2000" spc="-10" dirty="0"/>
              <a:t> </a:t>
            </a:r>
            <a:r>
              <a:rPr sz="2000" spc="-25" dirty="0"/>
              <a:t>and </a:t>
            </a:r>
            <a:r>
              <a:rPr sz="2000" dirty="0"/>
              <a:t>trying</a:t>
            </a:r>
            <a:r>
              <a:rPr sz="2000" spc="420" dirty="0"/>
              <a:t> </a:t>
            </a:r>
            <a:r>
              <a:rPr sz="2000" dirty="0"/>
              <a:t>to</a:t>
            </a:r>
            <a:r>
              <a:rPr sz="2000" spc="409" dirty="0"/>
              <a:t> </a:t>
            </a:r>
            <a:r>
              <a:rPr sz="2000" dirty="0"/>
              <a:t>reconstruct</a:t>
            </a:r>
            <a:r>
              <a:rPr sz="2000" spc="415" dirty="0"/>
              <a:t> </a:t>
            </a:r>
            <a:r>
              <a:rPr sz="2000" dirty="0"/>
              <a:t>this</a:t>
            </a:r>
            <a:r>
              <a:rPr sz="2000" spc="405" dirty="0"/>
              <a:t> </a:t>
            </a:r>
            <a:r>
              <a:rPr sz="2000" dirty="0"/>
              <a:t>data.</a:t>
            </a:r>
            <a:r>
              <a:rPr sz="2000" spc="405" dirty="0"/>
              <a:t> </a:t>
            </a:r>
            <a:r>
              <a:rPr sz="2000" dirty="0"/>
              <a:t>When</a:t>
            </a:r>
            <a:r>
              <a:rPr sz="2000" spc="425" dirty="0"/>
              <a:t> </a:t>
            </a:r>
            <a:r>
              <a:rPr sz="2000" dirty="0"/>
              <a:t>the</a:t>
            </a:r>
            <a:r>
              <a:rPr sz="2000" spc="405" dirty="0"/>
              <a:t> </a:t>
            </a:r>
            <a:r>
              <a:rPr sz="2000" dirty="0"/>
              <a:t>error</a:t>
            </a:r>
            <a:r>
              <a:rPr sz="2000" spc="400" dirty="0"/>
              <a:t> </a:t>
            </a:r>
            <a:r>
              <a:rPr sz="2000" dirty="0"/>
              <a:t>between</a:t>
            </a:r>
            <a:r>
              <a:rPr sz="2000" spc="409" dirty="0"/>
              <a:t> </a:t>
            </a:r>
            <a:r>
              <a:rPr sz="2000" dirty="0"/>
              <a:t>original</a:t>
            </a:r>
            <a:r>
              <a:rPr sz="2000" spc="415" dirty="0"/>
              <a:t> </a:t>
            </a:r>
            <a:r>
              <a:rPr sz="2000" dirty="0"/>
              <a:t>and</a:t>
            </a:r>
            <a:r>
              <a:rPr sz="2000" spc="400" dirty="0"/>
              <a:t> </a:t>
            </a:r>
            <a:r>
              <a:rPr sz="2000" dirty="0"/>
              <a:t>reconstructed</a:t>
            </a:r>
            <a:r>
              <a:rPr sz="2000" spc="409" dirty="0"/>
              <a:t> </a:t>
            </a:r>
            <a:r>
              <a:rPr sz="2000" dirty="0"/>
              <a:t>data</a:t>
            </a:r>
            <a:r>
              <a:rPr sz="2000" spc="415" dirty="0"/>
              <a:t> </a:t>
            </a:r>
            <a:r>
              <a:rPr sz="2000" dirty="0"/>
              <a:t>was</a:t>
            </a:r>
            <a:r>
              <a:rPr sz="2000" spc="415" dirty="0"/>
              <a:t> </a:t>
            </a:r>
            <a:r>
              <a:rPr sz="2000" spc="-20" dirty="0"/>
              <a:t>high </a:t>
            </a:r>
            <a:r>
              <a:rPr sz="2000" dirty="0"/>
              <a:t>enough,</a:t>
            </a:r>
            <a:r>
              <a:rPr sz="2000" spc="-45" dirty="0"/>
              <a:t> </a:t>
            </a:r>
            <a:r>
              <a:rPr sz="2000" dirty="0"/>
              <a:t>the</a:t>
            </a:r>
            <a:r>
              <a:rPr sz="2000" spc="-25" dirty="0"/>
              <a:t> </a:t>
            </a:r>
            <a:r>
              <a:rPr sz="2000" dirty="0"/>
              <a:t>system</a:t>
            </a:r>
            <a:r>
              <a:rPr sz="2000" spc="-35" dirty="0"/>
              <a:t> </a:t>
            </a:r>
            <a:r>
              <a:rPr sz="2000" dirty="0"/>
              <a:t>marked</a:t>
            </a:r>
            <a:r>
              <a:rPr sz="2000" spc="-5" dirty="0"/>
              <a:t> </a:t>
            </a:r>
            <a:r>
              <a:rPr sz="2000" dirty="0"/>
              <a:t>it</a:t>
            </a:r>
            <a:r>
              <a:rPr sz="2000" spc="-25" dirty="0"/>
              <a:t> </a:t>
            </a:r>
            <a:r>
              <a:rPr sz="2000" dirty="0"/>
              <a:t>as</a:t>
            </a:r>
            <a:r>
              <a:rPr sz="2000" spc="-20" dirty="0"/>
              <a:t> </a:t>
            </a:r>
            <a:r>
              <a:rPr sz="2000" dirty="0"/>
              <a:t>an</a:t>
            </a:r>
            <a:r>
              <a:rPr sz="2000" spc="-15" dirty="0"/>
              <a:t> </a:t>
            </a:r>
            <a:r>
              <a:rPr sz="2000" dirty="0"/>
              <a:t>anomaly</a:t>
            </a:r>
            <a:r>
              <a:rPr sz="2000" spc="-10" dirty="0"/>
              <a:t> </a:t>
            </a:r>
            <a:r>
              <a:rPr sz="2000" dirty="0"/>
              <a:t>(for</a:t>
            </a:r>
            <a:r>
              <a:rPr sz="2000" spc="-55" dirty="0"/>
              <a:t> </a:t>
            </a:r>
            <a:r>
              <a:rPr sz="2000" dirty="0"/>
              <a:t>example,</a:t>
            </a:r>
            <a:r>
              <a:rPr sz="2000" spc="-20" dirty="0"/>
              <a:t> </a:t>
            </a:r>
            <a:r>
              <a:rPr sz="2000" dirty="0"/>
              <a:t>conditions</a:t>
            </a:r>
            <a:r>
              <a:rPr sz="2000" spc="-45" dirty="0"/>
              <a:t> </a:t>
            </a:r>
            <a:r>
              <a:rPr sz="2000" dirty="0"/>
              <a:t>favorable</a:t>
            </a:r>
            <a:r>
              <a:rPr sz="2000" spc="-55" dirty="0"/>
              <a:t> </a:t>
            </a:r>
            <a:r>
              <a:rPr sz="2000" dirty="0"/>
              <a:t>to</a:t>
            </a:r>
            <a:r>
              <a:rPr sz="2000" spc="-15" dirty="0"/>
              <a:t> </a:t>
            </a:r>
            <a:r>
              <a:rPr sz="2000" spc="-10" dirty="0"/>
              <a:t>fire).</a:t>
            </a:r>
            <a:endParaRPr sz="2000">
              <a:latin typeface="Times New Roman"/>
              <a:cs typeface="Times New Roman"/>
            </a:endParaRPr>
          </a:p>
          <a:p>
            <a:pPr marL="12700" algn="just">
              <a:lnSpc>
                <a:spcPct val="100000"/>
              </a:lnSpc>
              <a:spcBef>
                <a:spcPts val="1455"/>
              </a:spcBef>
            </a:pPr>
            <a:r>
              <a:rPr sz="2000" b="1" dirty="0">
                <a:latin typeface="Times New Roman"/>
                <a:cs typeface="Times New Roman"/>
              </a:rPr>
              <a:t>Training</a:t>
            </a:r>
            <a:r>
              <a:rPr sz="2000" b="1" spc="-25" dirty="0">
                <a:latin typeface="Times New Roman"/>
                <a:cs typeface="Times New Roman"/>
              </a:rPr>
              <a:t> </a:t>
            </a:r>
            <a:r>
              <a:rPr sz="2000" b="1" spc="-10" dirty="0">
                <a:latin typeface="Times New Roman"/>
                <a:cs typeface="Times New Roman"/>
              </a:rPr>
              <a:t>Process:</a:t>
            </a:r>
            <a:endParaRPr sz="2000">
              <a:latin typeface="Times New Roman"/>
              <a:cs typeface="Times New Roman"/>
            </a:endParaRPr>
          </a:p>
          <a:p>
            <a:pPr marL="481965" indent="-469265">
              <a:lnSpc>
                <a:spcPct val="100000"/>
              </a:lnSpc>
              <a:spcBef>
                <a:spcPts val="1455"/>
              </a:spcBef>
              <a:buClr>
                <a:srgbClr val="CC0000"/>
              </a:buClr>
              <a:buFont typeface="Wingdings"/>
              <a:buChar char=""/>
              <a:tabLst>
                <a:tab pos="481965" algn="l"/>
              </a:tabLst>
            </a:pPr>
            <a:r>
              <a:rPr sz="2000" dirty="0"/>
              <a:t>Acquire</a:t>
            </a:r>
            <a:r>
              <a:rPr sz="2000" spc="-40" dirty="0"/>
              <a:t> </a:t>
            </a:r>
            <a:r>
              <a:rPr sz="2000" dirty="0"/>
              <a:t>a</a:t>
            </a:r>
            <a:r>
              <a:rPr sz="2000" spc="5" dirty="0"/>
              <a:t> </a:t>
            </a:r>
            <a:r>
              <a:rPr sz="2000" dirty="0"/>
              <a:t>large</a:t>
            </a:r>
            <a:r>
              <a:rPr sz="2000" spc="-20" dirty="0"/>
              <a:t> </a:t>
            </a:r>
            <a:r>
              <a:rPr sz="2000" dirty="0"/>
              <a:t>dataset</a:t>
            </a:r>
            <a:r>
              <a:rPr sz="2000" spc="-30" dirty="0"/>
              <a:t> </a:t>
            </a:r>
            <a:r>
              <a:rPr sz="2000" dirty="0"/>
              <a:t>of</a:t>
            </a:r>
            <a:r>
              <a:rPr sz="2000" spc="-20" dirty="0"/>
              <a:t> </a:t>
            </a:r>
            <a:r>
              <a:rPr sz="2000" dirty="0"/>
              <a:t>non-fire</a:t>
            </a:r>
            <a:r>
              <a:rPr sz="2000" spc="-40" dirty="0"/>
              <a:t> </a:t>
            </a:r>
            <a:r>
              <a:rPr sz="2000" spc="-10" dirty="0"/>
              <a:t>scenarios.</a:t>
            </a:r>
            <a:endParaRPr sz="2000"/>
          </a:p>
          <a:p>
            <a:pPr marL="481965" indent="-469265">
              <a:lnSpc>
                <a:spcPct val="100000"/>
              </a:lnSpc>
              <a:spcBef>
                <a:spcPts val="1440"/>
              </a:spcBef>
              <a:buClr>
                <a:srgbClr val="CC0000"/>
              </a:buClr>
              <a:buFont typeface="Wingdings"/>
              <a:buChar char=""/>
              <a:tabLst>
                <a:tab pos="481965" algn="l"/>
              </a:tabLst>
            </a:pPr>
            <a:r>
              <a:rPr sz="2000" dirty="0"/>
              <a:t>Train</a:t>
            </a:r>
            <a:r>
              <a:rPr sz="2000" spc="-30" dirty="0"/>
              <a:t> </a:t>
            </a:r>
            <a:r>
              <a:rPr sz="2000" dirty="0"/>
              <a:t>an</a:t>
            </a:r>
            <a:r>
              <a:rPr sz="2000" spc="-15" dirty="0"/>
              <a:t> </a:t>
            </a:r>
            <a:r>
              <a:rPr sz="2000" dirty="0"/>
              <a:t>autoencoder</a:t>
            </a:r>
            <a:r>
              <a:rPr sz="2000" spc="-55" dirty="0"/>
              <a:t> </a:t>
            </a:r>
            <a:r>
              <a:rPr sz="2000" dirty="0"/>
              <a:t>to</a:t>
            </a:r>
            <a:r>
              <a:rPr sz="2000" spc="-15" dirty="0"/>
              <a:t> </a:t>
            </a:r>
            <a:r>
              <a:rPr sz="2000" dirty="0"/>
              <a:t>reconstruct</a:t>
            </a:r>
            <a:r>
              <a:rPr sz="2000" spc="-60" dirty="0"/>
              <a:t> </a:t>
            </a:r>
            <a:r>
              <a:rPr sz="2000" dirty="0"/>
              <a:t>sensor</a:t>
            </a:r>
            <a:r>
              <a:rPr sz="2000" spc="-30" dirty="0"/>
              <a:t> </a:t>
            </a:r>
            <a:r>
              <a:rPr sz="2000" dirty="0"/>
              <a:t>data</a:t>
            </a:r>
            <a:r>
              <a:rPr sz="2000" spc="-25" dirty="0"/>
              <a:t> </a:t>
            </a:r>
            <a:r>
              <a:rPr sz="2000" dirty="0"/>
              <a:t>from</a:t>
            </a:r>
            <a:r>
              <a:rPr sz="2000" spc="-50" dirty="0"/>
              <a:t> </a:t>
            </a:r>
            <a:r>
              <a:rPr sz="2000" dirty="0"/>
              <a:t>normal</a:t>
            </a:r>
            <a:r>
              <a:rPr sz="2000" spc="-30" dirty="0"/>
              <a:t> </a:t>
            </a:r>
            <a:r>
              <a:rPr sz="2000" dirty="0"/>
              <a:t>conditions</a:t>
            </a:r>
            <a:r>
              <a:rPr sz="2000" spc="-45" dirty="0"/>
              <a:t> </a:t>
            </a:r>
            <a:r>
              <a:rPr sz="2000" dirty="0"/>
              <a:t>with</a:t>
            </a:r>
            <a:r>
              <a:rPr sz="2000" spc="-20" dirty="0"/>
              <a:t> </a:t>
            </a:r>
            <a:r>
              <a:rPr sz="2000" dirty="0"/>
              <a:t>a</a:t>
            </a:r>
            <a:r>
              <a:rPr sz="2000" spc="-25" dirty="0"/>
              <a:t> </a:t>
            </a:r>
            <a:r>
              <a:rPr sz="2000" dirty="0"/>
              <a:t>minimum </a:t>
            </a:r>
            <a:r>
              <a:rPr sz="2000" spc="-10" dirty="0"/>
              <a:t>error.</a:t>
            </a:r>
            <a:endParaRPr sz="2000"/>
          </a:p>
          <a:p>
            <a:pPr marL="481965" indent="-469265">
              <a:lnSpc>
                <a:spcPct val="100000"/>
              </a:lnSpc>
              <a:spcBef>
                <a:spcPts val="1455"/>
              </a:spcBef>
              <a:buClr>
                <a:srgbClr val="CC0000"/>
              </a:buClr>
              <a:buFont typeface="Wingdings"/>
              <a:buChar char=""/>
              <a:tabLst>
                <a:tab pos="481965" algn="l"/>
              </a:tabLst>
            </a:pPr>
            <a:r>
              <a:rPr sz="2000" dirty="0"/>
              <a:t>Test</a:t>
            </a:r>
            <a:r>
              <a:rPr sz="2000" spc="-20" dirty="0"/>
              <a:t> </a:t>
            </a:r>
            <a:r>
              <a:rPr sz="2000" dirty="0"/>
              <a:t>with</a:t>
            </a:r>
            <a:r>
              <a:rPr sz="2000" spc="-10" dirty="0"/>
              <a:t> </a:t>
            </a:r>
            <a:r>
              <a:rPr sz="2000" dirty="0"/>
              <a:t>normal</a:t>
            </a:r>
            <a:r>
              <a:rPr sz="2000" spc="-25" dirty="0"/>
              <a:t> </a:t>
            </a:r>
            <a:r>
              <a:rPr sz="2000" dirty="0"/>
              <a:t>and</a:t>
            </a:r>
            <a:r>
              <a:rPr sz="2000" spc="-15" dirty="0"/>
              <a:t> </a:t>
            </a:r>
            <a:r>
              <a:rPr sz="2000" dirty="0"/>
              <a:t>anomalous</a:t>
            </a:r>
            <a:r>
              <a:rPr sz="2000" spc="-15" dirty="0"/>
              <a:t> </a:t>
            </a:r>
            <a:r>
              <a:rPr sz="2000" dirty="0"/>
              <a:t>data</a:t>
            </a:r>
            <a:r>
              <a:rPr sz="2000" spc="-10" dirty="0"/>
              <a:t> </a:t>
            </a:r>
            <a:r>
              <a:rPr sz="2000" dirty="0"/>
              <a:t>-</a:t>
            </a:r>
            <a:r>
              <a:rPr sz="2000" spc="-10" dirty="0"/>
              <a:t> </a:t>
            </a:r>
            <a:r>
              <a:rPr sz="2000" dirty="0"/>
              <a:t>forest</a:t>
            </a:r>
            <a:r>
              <a:rPr sz="2000" spc="-50" dirty="0"/>
              <a:t> </a:t>
            </a:r>
            <a:r>
              <a:rPr sz="2000" dirty="0"/>
              <a:t>fire</a:t>
            </a:r>
            <a:r>
              <a:rPr sz="2000" spc="-20" dirty="0"/>
              <a:t> </a:t>
            </a:r>
            <a:r>
              <a:rPr sz="2000" dirty="0"/>
              <a:t>or</a:t>
            </a:r>
            <a:r>
              <a:rPr sz="2000" spc="-25" dirty="0"/>
              <a:t> </a:t>
            </a:r>
            <a:r>
              <a:rPr sz="2000" dirty="0"/>
              <a:t>fire-like</a:t>
            </a:r>
            <a:r>
              <a:rPr sz="2000" spc="-40" dirty="0"/>
              <a:t> </a:t>
            </a:r>
            <a:r>
              <a:rPr sz="2000" dirty="0"/>
              <a:t>conditions</a:t>
            </a:r>
            <a:r>
              <a:rPr sz="2000" spc="-40" dirty="0"/>
              <a:t> </a:t>
            </a:r>
            <a:r>
              <a:rPr sz="2000" dirty="0"/>
              <a:t>-</a:t>
            </a:r>
            <a:r>
              <a:rPr sz="2000" spc="-5" dirty="0"/>
              <a:t> </a:t>
            </a:r>
            <a:r>
              <a:rPr sz="2000" dirty="0"/>
              <a:t>to</a:t>
            </a:r>
            <a:r>
              <a:rPr sz="2000" spc="-10" dirty="0"/>
              <a:t> </a:t>
            </a:r>
            <a:r>
              <a:rPr sz="2000" dirty="0"/>
              <a:t>validate</a:t>
            </a:r>
            <a:r>
              <a:rPr sz="2000" spc="-35" dirty="0"/>
              <a:t> </a:t>
            </a:r>
            <a:r>
              <a:rPr sz="2000" dirty="0"/>
              <a:t>the</a:t>
            </a:r>
            <a:r>
              <a:rPr sz="2000" spc="-10" dirty="0"/>
              <a:t> model.</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Implementation</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18</a:t>
            </a:fld>
            <a:endParaRPr spc="-25" dirty="0"/>
          </a:p>
        </p:txBody>
      </p:sp>
      <p:sp>
        <p:nvSpPr>
          <p:cNvPr id="3" name="object 3"/>
          <p:cNvSpPr txBox="1"/>
          <p:nvPr/>
        </p:nvSpPr>
        <p:spPr>
          <a:xfrm>
            <a:off x="834644" y="1776425"/>
            <a:ext cx="10513695" cy="4243070"/>
          </a:xfrm>
          <a:prstGeom prst="rect">
            <a:avLst/>
          </a:prstGeom>
        </p:spPr>
        <p:txBody>
          <a:bodyPr vert="horz" wrap="square" lIns="0" tIns="13335" rIns="0" bIns="0" rtlCol="0">
            <a:spAutoFit/>
          </a:bodyPr>
          <a:lstStyle/>
          <a:p>
            <a:pPr marL="12700" algn="just">
              <a:lnSpc>
                <a:spcPct val="100000"/>
              </a:lnSpc>
              <a:spcBef>
                <a:spcPts val="105"/>
              </a:spcBef>
            </a:pPr>
            <a:r>
              <a:rPr sz="2000" b="1" dirty="0">
                <a:latin typeface="Times New Roman"/>
                <a:cs typeface="Times New Roman"/>
              </a:rPr>
              <a:t>b.</a:t>
            </a:r>
            <a:r>
              <a:rPr sz="2000" b="1" spc="-20" dirty="0">
                <a:latin typeface="Times New Roman"/>
                <a:cs typeface="Times New Roman"/>
              </a:rPr>
              <a:t> </a:t>
            </a:r>
            <a:r>
              <a:rPr sz="2000" b="1" dirty="0">
                <a:latin typeface="Times New Roman"/>
                <a:cs typeface="Times New Roman"/>
              </a:rPr>
              <a:t>MFCC and</a:t>
            </a:r>
            <a:r>
              <a:rPr sz="2000" b="1" spc="-15" dirty="0">
                <a:latin typeface="Times New Roman"/>
                <a:cs typeface="Times New Roman"/>
              </a:rPr>
              <a:t> </a:t>
            </a:r>
            <a:r>
              <a:rPr sz="2000" b="1" dirty="0">
                <a:latin typeface="Times New Roman"/>
                <a:cs typeface="Times New Roman"/>
              </a:rPr>
              <a:t>SVM for</a:t>
            </a:r>
            <a:r>
              <a:rPr sz="2000" b="1" spc="-25" dirty="0">
                <a:latin typeface="Times New Roman"/>
                <a:cs typeface="Times New Roman"/>
              </a:rPr>
              <a:t> </a:t>
            </a:r>
            <a:r>
              <a:rPr sz="2000" b="1" dirty="0">
                <a:latin typeface="Times New Roman"/>
                <a:cs typeface="Times New Roman"/>
              </a:rPr>
              <a:t>Acoustic</a:t>
            </a:r>
            <a:r>
              <a:rPr sz="2000" b="1" spc="-35" dirty="0">
                <a:latin typeface="Times New Roman"/>
                <a:cs typeface="Times New Roman"/>
              </a:rPr>
              <a:t> </a:t>
            </a:r>
            <a:r>
              <a:rPr sz="2000" b="1" dirty="0">
                <a:latin typeface="Times New Roman"/>
                <a:cs typeface="Times New Roman"/>
              </a:rPr>
              <a:t>Sensor</a:t>
            </a:r>
            <a:r>
              <a:rPr sz="2000" b="1" spc="-25" dirty="0">
                <a:latin typeface="Times New Roman"/>
                <a:cs typeface="Times New Roman"/>
              </a:rPr>
              <a:t> </a:t>
            </a:r>
            <a:r>
              <a:rPr sz="2000" b="1" dirty="0">
                <a:latin typeface="Times New Roman"/>
                <a:cs typeface="Times New Roman"/>
              </a:rPr>
              <a:t>Data</a:t>
            </a:r>
            <a:r>
              <a:rPr sz="2000" b="1" spc="-15" dirty="0">
                <a:latin typeface="Times New Roman"/>
                <a:cs typeface="Times New Roman"/>
              </a:rPr>
              <a:t> </a:t>
            </a:r>
            <a:r>
              <a:rPr sz="2000" b="1" spc="-10" dirty="0">
                <a:latin typeface="Times New Roman"/>
                <a:cs typeface="Times New Roman"/>
              </a:rPr>
              <a:t>(MAX4466)</a:t>
            </a:r>
            <a:endParaRPr sz="2000">
              <a:latin typeface="Times New Roman"/>
              <a:cs typeface="Times New Roman"/>
            </a:endParaRPr>
          </a:p>
          <a:p>
            <a:pPr marL="12700" marR="6350" indent="469265" algn="just">
              <a:lnSpc>
                <a:spcPct val="107000"/>
              </a:lnSpc>
              <a:spcBef>
                <a:spcPts val="1275"/>
              </a:spcBef>
              <a:buClr>
                <a:srgbClr val="CC0000"/>
              </a:buClr>
              <a:buFont typeface="Wingdings"/>
              <a:buChar char=""/>
              <a:tabLst>
                <a:tab pos="481965" algn="l"/>
              </a:tabLst>
            </a:pPr>
            <a:r>
              <a:rPr sz="2000" dirty="0">
                <a:latin typeface="Times New Roman"/>
                <a:cs typeface="Times New Roman"/>
              </a:rPr>
              <a:t>For</a:t>
            </a:r>
            <a:r>
              <a:rPr sz="2000" spc="395" dirty="0">
                <a:latin typeface="Times New Roman"/>
                <a:cs typeface="Times New Roman"/>
              </a:rPr>
              <a:t> </a:t>
            </a:r>
            <a:r>
              <a:rPr sz="2000" dirty="0">
                <a:latin typeface="Times New Roman"/>
                <a:cs typeface="Times New Roman"/>
              </a:rPr>
              <a:t>acoustic</a:t>
            </a:r>
            <a:r>
              <a:rPr sz="2000" spc="390" dirty="0">
                <a:latin typeface="Times New Roman"/>
                <a:cs typeface="Times New Roman"/>
              </a:rPr>
              <a:t> </a:t>
            </a:r>
            <a:r>
              <a:rPr sz="2000" dirty="0">
                <a:latin typeface="Times New Roman"/>
                <a:cs typeface="Times New Roman"/>
              </a:rPr>
              <a:t>forest</a:t>
            </a:r>
            <a:r>
              <a:rPr sz="2000" spc="385" dirty="0">
                <a:latin typeface="Times New Roman"/>
                <a:cs typeface="Times New Roman"/>
              </a:rPr>
              <a:t> </a:t>
            </a:r>
            <a:r>
              <a:rPr sz="2000" dirty="0">
                <a:latin typeface="Times New Roman"/>
                <a:cs typeface="Times New Roman"/>
              </a:rPr>
              <a:t>fire</a:t>
            </a:r>
            <a:r>
              <a:rPr sz="2000" spc="395" dirty="0">
                <a:latin typeface="Times New Roman"/>
                <a:cs typeface="Times New Roman"/>
              </a:rPr>
              <a:t> </a:t>
            </a:r>
            <a:r>
              <a:rPr sz="2000" dirty="0">
                <a:latin typeface="Times New Roman"/>
                <a:cs typeface="Times New Roman"/>
              </a:rPr>
              <a:t>detection,</a:t>
            </a:r>
            <a:r>
              <a:rPr sz="2000" spc="409" dirty="0">
                <a:latin typeface="Times New Roman"/>
                <a:cs typeface="Times New Roman"/>
              </a:rPr>
              <a:t> </a:t>
            </a:r>
            <a:r>
              <a:rPr sz="2000" dirty="0">
                <a:latin typeface="Times New Roman"/>
                <a:cs typeface="Times New Roman"/>
              </a:rPr>
              <a:t>Mel</a:t>
            </a:r>
            <a:r>
              <a:rPr sz="2000" spc="400" dirty="0">
                <a:latin typeface="Times New Roman"/>
                <a:cs typeface="Times New Roman"/>
              </a:rPr>
              <a:t> </a:t>
            </a:r>
            <a:r>
              <a:rPr sz="2000" dirty="0">
                <a:latin typeface="Times New Roman"/>
                <a:cs typeface="Times New Roman"/>
              </a:rPr>
              <a:t>Frequency</a:t>
            </a:r>
            <a:r>
              <a:rPr sz="2000" spc="400" dirty="0">
                <a:latin typeface="Times New Roman"/>
                <a:cs typeface="Times New Roman"/>
              </a:rPr>
              <a:t> </a:t>
            </a:r>
            <a:r>
              <a:rPr sz="2000" dirty="0">
                <a:latin typeface="Times New Roman"/>
                <a:cs typeface="Times New Roman"/>
              </a:rPr>
              <a:t>Cepstral</a:t>
            </a:r>
            <a:r>
              <a:rPr sz="2000" spc="395" dirty="0">
                <a:latin typeface="Times New Roman"/>
                <a:cs typeface="Times New Roman"/>
              </a:rPr>
              <a:t> </a:t>
            </a:r>
            <a:r>
              <a:rPr sz="2000" dirty="0">
                <a:latin typeface="Times New Roman"/>
                <a:cs typeface="Times New Roman"/>
              </a:rPr>
              <a:t>Coefficients</a:t>
            </a:r>
            <a:r>
              <a:rPr sz="2000" spc="380" dirty="0">
                <a:latin typeface="Times New Roman"/>
                <a:cs typeface="Times New Roman"/>
              </a:rPr>
              <a:t> </a:t>
            </a:r>
            <a:r>
              <a:rPr sz="2000" dirty="0">
                <a:latin typeface="Times New Roman"/>
                <a:cs typeface="Times New Roman"/>
              </a:rPr>
              <a:t>(MFCC)</a:t>
            </a:r>
            <a:r>
              <a:rPr sz="2000" spc="405" dirty="0">
                <a:latin typeface="Times New Roman"/>
                <a:cs typeface="Times New Roman"/>
              </a:rPr>
              <a:t> </a:t>
            </a:r>
            <a:r>
              <a:rPr sz="2000" dirty="0">
                <a:latin typeface="Times New Roman"/>
                <a:cs typeface="Times New Roman"/>
              </a:rPr>
              <a:t>are</a:t>
            </a:r>
            <a:r>
              <a:rPr sz="2000" spc="395" dirty="0">
                <a:latin typeface="Times New Roman"/>
                <a:cs typeface="Times New Roman"/>
              </a:rPr>
              <a:t> </a:t>
            </a:r>
            <a:r>
              <a:rPr sz="2000" dirty="0">
                <a:latin typeface="Times New Roman"/>
                <a:cs typeface="Times New Roman"/>
              </a:rPr>
              <a:t>used</a:t>
            </a:r>
            <a:r>
              <a:rPr sz="2000" spc="400" dirty="0">
                <a:latin typeface="Times New Roman"/>
                <a:cs typeface="Times New Roman"/>
              </a:rPr>
              <a:t> </a:t>
            </a:r>
            <a:r>
              <a:rPr sz="2000" spc="-25" dirty="0">
                <a:latin typeface="Times New Roman"/>
                <a:cs typeface="Times New Roman"/>
              </a:rPr>
              <a:t>for </a:t>
            </a:r>
            <a:r>
              <a:rPr sz="2000" dirty="0">
                <a:latin typeface="Times New Roman"/>
                <a:cs typeface="Times New Roman"/>
              </a:rPr>
              <a:t>feature</a:t>
            </a:r>
            <a:r>
              <a:rPr sz="2000" spc="-30" dirty="0">
                <a:latin typeface="Times New Roman"/>
                <a:cs typeface="Times New Roman"/>
              </a:rPr>
              <a:t> </a:t>
            </a:r>
            <a:r>
              <a:rPr sz="2000" dirty="0">
                <a:latin typeface="Times New Roman"/>
                <a:cs typeface="Times New Roman"/>
              </a:rPr>
              <a:t>extraction</a:t>
            </a:r>
            <a:r>
              <a:rPr sz="2000" spc="-25" dirty="0">
                <a:latin typeface="Times New Roman"/>
                <a:cs typeface="Times New Roman"/>
              </a:rPr>
              <a:t> </a:t>
            </a:r>
            <a:r>
              <a:rPr sz="2000" dirty="0">
                <a:latin typeface="Times New Roman"/>
                <a:cs typeface="Times New Roman"/>
              </a:rPr>
              <a:t>from</a:t>
            </a:r>
            <a:r>
              <a:rPr sz="2000" spc="-35"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audio</a:t>
            </a:r>
            <a:r>
              <a:rPr sz="2000" spc="-15" dirty="0">
                <a:latin typeface="Times New Roman"/>
                <a:cs typeface="Times New Roman"/>
              </a:rPr>
              <a:t> </a:t>
            </a:r>
            <a:r>
              <a:rPr sz="2000" dirty="0">
                <a:latin typeface="Times New Roman"/>
                <a:cs typeface="Times New Roman"/>
              </a:rPr>
              <a:t>signals</a:t>
            </a:r>
            <a:r>
              <a:rPr sz="2000" spc="-25" dirty="0">
                <a:latin typeface="Times New Roman"/>
                <a:cs typeface="Times New Roman"/>
              </a:rPr>
              <a:t> </a:t>
            </a:r>
            <a:r>
              <a:rPr sz="2000" dirty="0">
                <a:latin typeface="Times New Roman"/>
                <a:cs typeface="Times New Roman"/>
              </a:rPr>
              <a:t>captured</a:t>
            </a:r>
            <a:r>
              <a:rPr sz="2000" spc="-30" dirty="0">
                <a:latin typeface="Times New Roman"/>
                <a:cs typeface="Times New Roman"/>
              </a:rPr>
              <a:t> </a:t>
            </a:r>
            <a:r>
              <a:rPr sz="2000" dirty="0">
                <a:latin typeface="Times New Roman"/>
                <a:cs typeface="Times New Roman"/>
              </a:rPr>
              <a:t>by</a:t>
            </a:r>
            <a:r>
              <a:rPr sz="2000" spc="-30"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MAX4466</a:t>
            </a:r>
            <a:r>
              <a:rPr sz="2000" spc="-25" dirty="0">
                <a:latin typeface="Times New Roman"/>
                <a:cs typeface="Times New Roman"/>
              </a:rPr>
              <a:t> </a:t>
            </a:r>
            <a:r>
              <a:rPr sz="2000" dirty="0">
                <a:latin typeface="Times New Roman"/>
                <a:cs typeface="Times New Roman"/>
              </a:rPr>
              <a:t>microphone.</a:t>
            </a:r>
            <a:r>
              <a:rPr sz="2000" spc="-2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characteristics</a:t>
            </a:r>
            <a:r>
              <a:rPr sz="2000" spc="-30" dirty="0">
                <a:latin typeface="Times New Roman"/>
                <a:cs typeface="Times New Roman"/>
              </a:rPr>
              <a:t> </a:t>
            </a:r>
            <a:r>
              <a:rPr sz="2000" spc="-25" dirty="0">
                <a:latin typeface="Times New Roman"/>
                <a:cs typeface="Times New Roman"/>
              </a:rPr>
              <a:t>of </a:t>
            </a:r>
            <a:r>
              <a:rPr sz="2000" dirty="0">
                <a:latin typeface="Times New Roman"/>
                <a:cs typeface="Times New Roman"/>
              </a:rPr>
              <a:t>sound</a:t>
            </a:r>
            <a:r>
              <a:rPr sz="2000" spc="-30" dirty="0">
                <a:latin typeface="Times New Roman"/>
                <a:cs typeface="Times New Roman"/>
              </a:rPr>
              <a:t> </a:t>
            </a:r>
            <a:r>
              <a:rPr sz="2000" dirty="0">
                <a:latin typeface="Times New Roman"/>
                <a:cs typeface="Times New Roman"/>
              </a:rPr>
              <a:t>would</a:t>
            </a:r>
            <a:r>
              <a:rPr sz="2000" spc="-30" dirty="0">
                <a:latin typeface="Times New Roman"/>
                <a:cs typeface="Times New Roman"/>
              </a:rPr>
              <a:t> </a:t>
            </a:r>
            <a:r>
              <a:rPr sz="2000" dirty="0">
                <a:latin typeface="Times New Roman"/>
                <a:cs typeface="Times New Roman"/>
              </a:rPr>
              <a:t>determine</a:t>
            </a:r>
            <a:r>
              <a:rPr sz="2000" spc="-25" dirty="0">
                <a:latin typeface="Times New Roman"/>
                <a:cs typeface="Times New Roman"/>
              </a:rPr>
              <a:t> </a:t>
            </a:r>
            <a:r>
              <a:rPr sz="2000" dirty="0">
                <a:latin typeface="Times New Roman"/>
                <a:cs typeface="Times New Roman"/>
              </a:rPr>
              <a:t>some specific</a:t>
            </a:r>
            <a:r>
              <a:rPr sz="2000" spc="-35" dirty="0">
                <a:latin typeface="Times New Roman"/>
                <a:cs typeface="Times New Roman"/>
              </a:rPr>
              <a:t> </a:t>
            </a:r>
            <a:r>
              <a:rPr sz="2000" dirty="0">
                <a:latin typeface="Times New Roman"/>
                <a:cs typeface="Times New Roman"/>
              </a:rPr>
              <a:t>sounds,</a:t>
            </a:r>
            <a:r>
              <a:rPr sz="2000" spc="-40" dirty="0">
                <a:latin typeface="Times New Roman"/>
                <a:cs typeface="Times New Roman"/>
              </a:rPr>
              <a:t> </a:t>
            </a:r>
            <a:r>
              <a:rPr sz="2000" dirty="0">
                <a:latin typeface="Times New Roman"/>
                <a:cs typeface="Times New Roman"/>
              </a:rPr>
              <a:t>like</a:t>
            </a:r>
            <a:r>
              <a:rPr sz="2000" spc="-10" dirty="0">
                <a:latin typeface="Times New Roman"/>
                <a:cs typeface="Times New Roman"/>
              </a:rPr>
              <a:t> </a:t>
            </a:r>
            <a:r>
              <a:rPr sz="2000" dirty="0">
                <a:latin typeface="Times New Roman"/>
                <a:cs typeface="Times New Roman"/>
              </a:rPr>
              <a:t>crackling</a:t>
            </a:r>
            <a:r>
              <a:rPr sz="2000" spc="-45" dirty="0">
                <a:latin typeface="Times New Roman"/>
                <a:cs typeface="Times New Roman"/>
              </a:rPr>
              <a:t> </a:t>
            </a:r>
            <a:r>
              <a:rPr sz="2000" dirty="0">
                <a:latin typeface="Times New Roman"/>
                <a:cs typeface="Times New Roman"/>
              </a:rPr>
              <a:t>noises</a:t>
            </a:r>
            <a:r>
              <a:rPr sz="2000" spc="-30" dirty="0">
                <a:latin typeface="Times New Roman"/>
                <a:cs typeface="Times New Roman"/>
              </a:rPr>
              <a:t> </a:t>
            </a:r>
            <a:r>
              <a:rPr sz="2000" dirty="0">
                <a:latin typeface="Times New Roman"/>
                <a:cs typeface="Times New Roman"/>
              </a:rPr>
              <a:t>from</a:t>
            </a:r>
            <a:r>
              <a:rPr sz="2000" spc="-40" dirty="0">
                <a:latin typeface="Times New Roman"/>
                <a:cs typeface="Times New Roman"/>
              </a:rPr>
              <a:t> </a:t>
            </a:r>
            <a:r>
              <a:rPr sz="2000" spc="-10" dirty="0">
                <a:latin typeface="Times New Roman"/>
                <a:cs typeface="Times New Roman"/>
              </a:rPr>
              <a:t>fire,</a:t>
            </a:r>
            <a:endParaRPr sz="2000">
              <a:latin typeface="Times New Roman"/>
              <a:cs typeface="Times New Roman"/>
            </a:endParaRPr>
          </a:p>
          <a:p>
            <a:pPr marL="12700">
              <a:lnSpc>
                <a:spcPct val="100000"/>
              </a:lnSpc>
              <a:spcBef>
                <a:spcPts val="1450"/>
              </a:spcBef>
            </a:pPr>
            <a:r>
              <a:rPr sz="2000" b="1" dirty="0">
                <a:latin typeface="Times New Roman"/>
                <a:cs typeface="Times New Roman"/>
              </a:rPr>
              <a:t>Feature</a:t>
            </a:r>
            <a:r>
              <a:rPr sz="2000" b="1" spc="-40" dirty="0">
                <a:latin typeface="Times New Roman"/>
                <a:cs typeface="Times New Roman"/>
              </a:rPr>
              <a:t> </a:t>
            </a:r>
            <a:r>
              <a:rPr sz="2000" b="1" dirty="0">
                <a:latin typeface="Times New Roman"/>
                <a:cs typeface="Times New Roman"/>
              </a:rPr>
              <a:t>Extraction</a:t>
            </a:r>
            <a:r>
              <a:rPr sz="2000" b="1" spc="-40" dirty="0">
                <a:latin typeface="Times New Roman"/>
                <a:cs typeface="Times New Roman"/>
              </a:rPr>
              <a:t> </a:t>
            </a:r>
            <a:r>
              <a:rPr sz="2000" b="1" dirty="0">
                <a:latin typeface="Times New Roman"/>
                <a:cs typeface="Times New Roman"/>
              </a:rPr>
              <a:t>using</a:t>
            </a:r>
            <a:r>
              <a:rPr sz="2000" b="1" spc="-20" dirty="0">
                <a:latin typeface="Times New Roman"/>
                <a:cs typeface="Times New Roman"/>
              </a:rPr>
              <a:t> </a:t>
            </a:r>
            <a:r>
              <a:rPr sz="2000" b="1" spc="-10" dirty="0">
                <a:latin typeface="Times New Roman"/>
                <a:cs typeface="Times New Roman"/>
              </a:rPr>
              <a:t>MFCC:</a:t>
            </a:r>
            <a:endParaRPr sz="2000">
              <a:latin typeface="Times New Roman"/>
              <a:cs typeface="Times New Roman"/>
            </a:endParaRPr>
          </a:p>
          <a:p>
            <a:pPr marL="12700" marR="5080" indent="469265" algn="just">
              <a:lnSpc>
                <a:spcPct val="107000"/>
              </a:lnSpc>
              <a:spcBef>
                <a:spcPts val="1290"/>
              </a:spcBef>
              <a:buClr>
                <a:srgbClr val="CC0000"/>
              </a:buClr>
              <a:buFont typeface="Wingdings"/>
              <a:buChar char=""/>
              <a:tabLst>
                <a:tab pos="481965" algn="l"/>
              </a:tabLst>
            </a:pP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MFCC algorithm</a:t>
            </a:r>
            <a:r>
              <a:rPr sz="2000" spc="-5" dirty="0">
                <a:latin typeface="Times New Roman"/>
                <a:cs typeface="Times New Roman"/>
              </a:rPr>
              <a:t> </a:t>
            </a:r>
            <a:r>
              <a:rPr sz="2000" dirty="0">
                <a:latin typeface="Times New Roman"/>
                <a:cs typeface="Times New Roman"/>
              </a:rPr>
              <a:t>transforms</a:t>
            </a:r>
            <a:r>
              <a:rPr sz="2000" spc="5"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raw</a:t>
            </a:r>
            <a:r>
              <a:rPr sz="2000" spc="15" dirty="0">
                <a:latin typeface="Times New Roman"/>
                <a:cs typeface="Times New Roman"/>
              </a:rPr>
              <a:t> </a:t>
            </a:r>
            <a:r>
              <a:rPr sz="2000" dirty="0">
                <a:latin typeface="Times New Roman"/>
                <a:cs typeface="Times New Roman"/>
              </a:rPr>
              <a:t>audio signal</a:t>
            </a:r>
            <a:r>
              <a:rPr sz="2000" spc="-5" dirty="0">
                <a:latin typeface="Times New Roman"/>
                <a:cs typeface="Times New Roman"/>
              </a:rPr>
              <a:t> </a:t>
            </a:r>
            <a:r>
              <a:rPr sz="2000" dirty="0">
                <a:latin typeface="Times New Roman"/>
                <a:cs typeface="Times New Roman"/>
              </a:rPr>
              <a:t>into</a:t>
            </a:r>
            <a:r>
              <a:rPr sz="2000" spc="5" dirty="0">
                <a:latin typeface="Times New Roman"/>
                <a:cs typeface="Times New Roman"/>
              </a:rPr>
              <a:t> </a:t>
            </a:r>
            <a:r>
              <a:rPr sz="2000" dirty="0">
                <a:latin typeface="Times New Roman"/>
                <a:cs typeface="Times New Roman"/>
              </a:rPr>
              <a:t>features of</a:t>
            </a:r>
            <a:r>
              <a:rPr sz="2000" spc="15" dirty="0">
                <a:latin typeface="Times New Roman"/>
                <a:cs typeface="Times New Roman"/>
              </a:rPr>
              <a:t> </a:t>
            </a:r>
            <a:r>
              <a:rPr sz="2000" dirty="0">
                <a:latin typeface="Times New Roman"/>
                <a:cs typeface="Times New Roman"/>
              </a:rPr>
              <a:t>the frequency</a:t>
            </a:r>
            <a:r>
              <a:rPr sz="2000" spc="10" dirty="0">
                <a:latin typeface="Times New Roman"/>
                <a:cs typeface="Times New Roman"/>
              </a:rPr>
              <a:t> </a:t>
            </a:r>
            <a:r>
              <a:rPr sz="2000" dirty="0">
                <a:latin typeface="Times New Roman"/>
                <a:cs typeface="Times New Roman"/>
              </a:rPr>
              <a:t>and</a:t>
            </a:r>
            <a:r>
              <a:rPr sz="2000" spc="25" dirty="0">
                <a:latin typeface="Times New Roman"/>
                <a:cs typeface="Times New Roman"/>
              </a:rPr>
              <a:t> </a:t>
            </a:r>
            <a:r>
              <a:rPr sz="2000" dirty="0">
                <a:latin typeface="Times New Roman"/>
                <a:cs typeface="Times New Roman"/>
              </a:rPr>
              <a:t>intensity</a:t>
            </a:r>
            <a:r>
              <a:rPr sz="2000" spc="-10" dirty="0">
                <a:latin typeface="Times New Roman"/>
                <a:cs typeface="Times New Roman"/>
              </a:rPr>
              <a:t> </a:t>
            </a:r>
            <a:r>
              <a:rPr sz="2000" spc="-25" dirty="0">
                <a:latin typeface="Times New Roman"/>
                <a:cs typeface="Times New Roman"/>
              </a:rPr>
              <a:t>of </a:t>
            </a:r>
            <a:r>
              <a:rPr sz="2000" dirty="0">
                <a:latin typeface="Times New Roman"/>
                <a:cs typeface="Times New Roman"/>
              </a:rPr>
              <a:t>sounds.</a:t>
            </a:r>
            <a:r>
              <a:rPr sz="2000" spc="65" dirty="0">
                <a:latin typeface="Times New Roman"/>
                <a:cs typeface="Times New Roman"/>
              </a:rPr>
              <a:t> </a:t>
            </a:r>
            <a:r>
              <a:rPr sz="2000" dirty="0">
                <a:latin typeface="Times New Roman"/>
                <a:cs typeface="Times New Roman"/>
              </a:rPr>
              <a:t>These</a:t>
            </a:r>
            <a:r>
              <a:rPr sz="2000" spc="55" dirty="0">
                <a:latin typeface="Times New Roman"/>
                <a:cs typeface="Times New Roman"/>
              </a:rPr>
              <a:t> </a:t>
            </a:r>
            <a:r>
              <a:rPr sz="2000" dirty="0">
                <a:latin typeface="Times New Roman"/>
                <a:cs typeface="Times New Roman"/>
              </a:rPr>
              <a:t>features</a:t>
            </a:r>
            <a:r>
              <a:rPr sz="2000" spc="65" dirty="0">
                <a:latin typeface="Times New Roman"/>
                <a:cs typeface="Times New Roman"/>
              </a:rPr>
              <a:t> </a:t>
            </a:r>
            <a:r>
              <a:rPr sz="2000" dirty="0">
                <a:latin typeface="Times New Roman"/>
                <a:cs typeface="Times New Roman"/>
              </a:rPr>
              <a:t>are</a:t>
            </a:r>
            <a:r>
              <a:rPr sz="2000" spc="70" dirty="0">
                <a:latin typeface="Times New Roman"/>
                <a:cs typeface="Times New Roman"/>
              </a:rPr>
              <a:t> </a:t>
            </a:r>
            <a:r>
              <a:rPr sz="2000" dirty="0">
                <a:latin typeface="Times New Roman"/>
                <a:cs typeface="Times New Roman"/>
              </a:rPr>
              <a:t>easily</a:t>
            </a:r>
            <a:r>
              <a:rPr sz="2000" spc="60" dirty="0">
                <a:latin typeface="Times New Roman"/>
                <a:cs typeface="Times New Roman"/>
              </a:rPr>
              <a:t> </a:t>
            </a:r>
            <a:r>
              <a:rPr sz="2000" dirty="0">
                <a:latin typeface="Times New Roman"/>
                <a:cs typeface="Times New Roman"/>
              </a:rPr>
              <a:t>applicable</a:t>
            </a:r>
            <a:r>
              <a:rPr sz="2000" spc="55" dirty="0">
                <a:latin typeface="Times New Roman"/>
                <a:cs typeface="Times New Roman"/>
              </a:rPr>
              <a:t> </a:t>
            </a:r>
            <a:r>
              <a:rPr sz="2000" dirty="0">
                <a:latin typeface="Times New Roman"/>
                <a:cs typeface="Times New Roman"/>
              </a:rPr>
              <a:t>for</a:t>
            </a:r>
            <a:r>
              <a:rPr sz="2000" spc="60" dirty="0">
                <a:latin typeface="Times New Roman"/>
                <a:cs typeface="Times New Roman"/>
              </a:rPr>
              <a:t> </a:t>
            </a:r>
            <a:r>
              <a:rPr sz="2000" dirty="0">
                <a:latin typeface="Times New Roman"/>
                <a:cs typeface="Times New Roman"/>
              </a:rPr>
              <a:t>applications</a:t>
            </a:r>
            <a:r>
              <a:rPr sz="2000" spc="60" dirty="0">
                <a:latin typeface="Times New Roman"/>
                <a:cs typeface="Times New Roman"/>
              </a:rPr>
              <a:t> </a:t>
            </a:r>
            <a:r>
              <a:rPr sz="2000" dirty="0">
                <a:latin typeface="Times New Roman"/>
                <a:cs typeface="Times New Roman"/>
              </a:rPr>
              <a:t>such</a:t>
            </a:r>
            <a:r>
              <a:rPr sz="2000" spc="65" dirty="0">
                <a:latin typeface="Times New Roman"/>
                <a:cs typeface="Times New Roman"/>
              </a:rPr>
              <a:t> </a:t>
            </a:r>
            <a:r>
              <a:rPr sz="2000" dirty="0">
                <a:latin typeface="Times New Roman"/>
                <a:cs typeface="Times New Roman"/>
              </a:rPr>
              <a:t>as</a:t>
            </a:r>
            <a:r>
              <a:rPr sz="2000" spc="70" dirty="0">
                <a:latin typeface="Times New Roman"/>
                <a:cs typeface="Times New Roman"/>
              </a:rPr>
              <a:t> </a:t>
            </a:r>
            <a:r>
              <a:rPr sz="2000" dirty="0">
                <a:latin typeface="Times New Roman"/>
                <a:cs typeface="Times New Roman"/>
              </a:rPr>
              <a:t>sound</a:t>
            </a:r>
            <a:r>
              <a:rPr sz="2000" spc="55" dirty="0">
                <a:latin typeface="Times New Roman"/>
                <a:cs typeface="Times New Roman"/>
              </a:rPr>
              <a:t> </a:t>
            </a:r>
            <a:r>
              <a:rPr sz="2000" dirty="0">
                <a:latin typeface="Times New Roman"/>
                <a:cs typeface="Times New Roman"/>
              </a:rPr>
              <a:t>recognition</a:t>
            </a:r>
            <a:r>
              <a:rPr sz="2000" spc="60" dirty="0">
                <a:latin typeface="Times New Roman"/>
                <a:cs typeface="Times New Roman"/>
              </a:rPr>
              <a:t> </a:t>
            </a:r>
            <a:r>
              <a:rPr sz="2000" dirty="0">
                <a:latin typeface="Times New Roman"/>
                <a:cs typeface="Times New Roman"/>
              </a:rPr>
              <a:t>and</a:t>
            </a:r>
            <a:r>
              <a:rPr sz="2000" spc="80" dirty="0">
                <a:latin typeface="Times New Roman"/>
                <a:cs typeface="Times New Roman"/>
              </a:rPr>
              <a:t> </a:t>
            </a:r>
            <a:r>
              <a:rPr sz="2000" dirty="0">
                <a:latin typeface="Times New Roman"/>
                <a:cs typeface="Times New Roman"/>
              </a:rPr>
              <a:t>are</a:t>
            </a:r>
            <a:r>
              <a:rPr sz="2000" spc="55" dirty="0">
                <a:latin typeface="Times New Roman"/>
                <a:cs typeface="Times New Roman"/>
              </a:rPr>
              <a:t> </a:t>
            </a:r>
            <a:r>
              <a:rPr sz="2000" spc="-10" dirty="0">
                <a:latin typeface="Times New Roman"/>
                <a:cs typeface="Times New Roman"/>
              </a:rPr>
              <a:t>widely </a:t>
            </a:r>
            <a:r>
              <a:rPr sz="2000" dirty="0">
                <a:latin typeface="Times New Roman"/>
                <a:cs typeface="Times New Roman"/>
              </a:rPr>
              <a:t>used</a:t>
            </a:r>
            <a:r>
              <a:rPr sz="2000" spc="-30" dirty="0">
                <a:latin typeface="Times New Roman"/>
                <a:cs typeface="Times New Roman"/>
              </a:rPr>
              <a:t> </a:t>
            </a:r>
            <a:r>
              <a:rPr sz="2000" dirty="0">
                <a:latin typeface="Times New Roman"/>
                <a:cs typeface="Times New Roman"/>
              </a:rPr>
              <a:t>in</a:t>
            </a:r>
            <a:r>
              <a:rPr sz="2000" spc="-5" dirty="0">
                <a:latin typeface="Times New Roman"/>
                <a:cs typeface="Times New Roman"/>
              </a:rPr>
              <a:t> </a:t>
            </a:r>
            <a:r>
              <a:rPr sz="2000" dirty="0">
                <a:latin typeface="Times New Roman"/>
                <a:cs typeface="Times New Roman"/>
              </a:rPr>
              <a:t>speech</a:t>
            </a:r>
            <a:r>
              <a:rPr sz="2000" spc="-30" dirty="0">
                <a:latin typeface="Times New Roman"/>
                <a:cs typeface="Times New Roman"/>
              </a:rPr>
              <a:t> </a:t>
            </a:r>
            <a:r>
              <a:rPr sz="2000" dirty="0">
                <a:latin typeface="Times New Roman"/>
                <a:cs typeface="Times New Roman"/>
              </a:rPr>
              <a:t>and audio</a:t>
            </a:r>
            <a:r>
              <a:rPr sz="2000" spc="-30" dirty="0">
                <a:latin typeface="Times New Roman"/>
                <a:cs typeface="Times New Roman"/>
              </a:rPr>
              <a:t> </a:t>
            </a:r>
            <a:r>
              <a:rPr sz="2000" spc="-10" dirty="0">
                <a:latin typeface="Times New Roman"/>
                <a:cs typeface="Times New Roman"/>
              </a:rPr>
              <a:t>processing.</a:t>
            </a:r>
            <a:endParaRPr sz="2000">
              <a:latin typeface="Times New Roman"/>
              <a:cs typeface="Times New Roman"/>
            </a:endParaRPr>
          </a:p>
          <a:p>
            <a:pPr marL="12700" marR="5715" indent="468630" algn="just">
              <a:lnSpc>
                <a:spcPct val="107100"/>
              </a:lnSpc>
              <a:spcBef>
                <a:spcPts val="1265"/>
              </a:spcBef>
              <a:buClr>
                <a:srgbClr val="CC0000"/>
              </a:buClr>
              <a:buFont typeface="Wingdings"/>
              <a:buChar char=""/>
              <a:tabLst>
                <a:tab pos="481330" algn="l"/>
              </a:tabLst>
            </a:pPr>
            <a:r>
              <a:rPr sz="2000" dirty="0">
                <a:latin typeface="Times New Roman"/>
                <a:cs typeface="Times New Roman"/>
              </a:rPr>
              <a:t>Analysis</a:t>
            </a:r>
            <a:r>
              <a:rPr sz="2000" spc="35" dirty="0">
                <a:latin typeface="Times New Roman"/>
                <a:cs typeface="Times New Roman"/>
              </a:rPr>
              <a:t> </a:t>
            </a:r>
            <a:r>
              <a:rPr sz="2000" dirty="0">
                <a:latin typeface="Times New Roman"/>
                <a:cs typeface="Times New Roman"/>
              </a:rPr>
              <a:t>of</a:t>
            </a:r>
            <a:r>
              <a:rPr sz="2000" spc="40"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frequency</a:t>
            </a:r>
            <a:r>
              <a:rPr sz="2000" spc="25" dirty="0">
                <a:latin typeface="Times New Roman"/>
                <a:cs typeface="Times New Roman"/>
              </a:rPr>
              <a:t> </a:t>
            </a:r>
            <a:r>
              <a:rPr sz="2000" dirty="0">
                <a:latin typeface="Times New Roman"/>
                <a:cs typeface="Times New Roman"/>
              </a:rPr>
              <a:t>components</a:t>
            </a:r>
            <a:r>
              <a:rPr sz="2000" spc="45" dirty="0">
                <a:latin typeface="Times New Roman"/>
                <a:cs typeface="Times New Roman"/>
              </a:rPr>
              <a:t> </a:t>
            </a:r>
            <a:r>
              <a:rPr sz="2000" dirty="0">
                <a:latin typeface="Times New Roman"/>
                <a:cs typeface="Times New Roman"/>
              </a:rPr>
              <a:t>that</a:t>
            </a:r>
            <a:r>
              <a:rPr sz="2000" spc="30" dirty="0">
                <a:latin typeface="Times New Roman"/>
                <a:cs typeface="Times New Roman"/>
              </a:rPr>
              <a:t> </a:t>
            </a:r>
            <a:r>
              <a:rPr sz="2000" dirty="0">
                <a:latin typeface="Times New Roman"/>
                <a:cs typeface="Times New Roman"/>
              </a:rPr>
              <a:t>appear</a:t>
            </a:r>
            <a:r>
              <a:rPr sz="2000" spc="40" dirty="0">
                <a:latin typeface="Times New Roman"/>
                <a:cs typeface="Times New Roman"/>
              </a:rPr>
              <a:t> </a:t>
            </a:r>
            <a:r>
              <a:rPr sz="2000" dirty="0">
                <a:latin typeface="Times New Roman"/>
                <a:cs typeface="Times New Roman"/>
              </a:rPr>
              <a:t>during</a:t>
            </a:r>
            <a:r>
              <a:rPr sz="2000" spc="55"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dirty="0">
                <a:latin typeface="Times New Roman"/>
                <a:cs typeface="Times New Roman"/>
              </a:rPr>
              <a:t>processing</a:t>
            </a:r>
            <a:r>
              <a:rPr sz="2000" spc="35" dirty="0">
                <a:latin typeface="Times New Roman"/>
                <a:cs typeface="Times New Roman"/>
              </a:rPr>
              <a:t> </a:t>
            </a:r>
            <a:r>
              <a:rPr sz="2000" dirty="0">
                <a:latin typeface="Times New Roman"/>
                <a:cs typeface="Times New Roman"/>
              </a:rPr>
              <a:t>of</a:t>
            </a:r>
            <a:r>
              <a:rPr sz="2000" spc="40"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audio</a:t>
            </a:r>
            <a:r>
              <a:rPr sz="2000" spc="50" dirty="0">
                <a:latin typeface="Times New Roman"/>
                <a:cs typeface="Times New Roman"/>
              </a:rPr>
              <a:t> </a:t>
            </a:r>
            <a:r>
              <a:rPr sz="2000" dirty="0">
                <a:latin typeface="Times New Roman"/>
                <a:cs typeface="Times New Roman"/>
              </a:rPr>
              <a:t>with</a:t>
            </a:r>
            <a:r>
              <a:rPr sz="2000" spc="45"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spc="-25" dirty="0">
                <a:latin typeface="Times New Roman"/>
                <a:cs typeface="Times New Roman"/>
              </a:rPr>
              <a:t>use </a:t>
            </a:r>
            <a:r>
              <a:rPr sz="2000" dirty="0">
                <a:latin typeface="Times New Roman"/>
                <a:cs typeface="Times New Roman"/>
              </a:rPr>
              <a:t>of</a:t>
            </a:r>
            <a:r>
              <a:rPr sz="2000" spc="305" dirty="0">
                <a:latin typeface="Times New Roman"/>
                <a:cs typeface="Times New Roman"/>
              </a:rPr>
              <a:t> </a:t>
            </a:r>
            <a:r>
              <a:rPr sz="2000" dirty="0">
                <a:latin typeface="Times New Roman"/>
                <a:cs typeface="Times New Roman"/>
              </a:rPr>
              <a:t>MFCC</a:t>
            </a:r>
            <a:r>
              <a:rPr sz="2000" spc="310" dirty="0">
                <a:latin typeface="Times New Roman"/>
                <a:cs typeface="Times New Roman"/>
              </a:rPr>
              <a:t> </a:t>
            </a:r>
            <a:r>
              <a:rPr sz="2000" dirty="0">
                <a:latin typeface="Times New Roman"/>
                <a:cs typeface="Times New Roman"/>
              </a:rPr>
              <a:t>contains</a:t>
            </a:r>
            <a:r>
              <a:rPr sz="2000" spc="305" dirty="0">
                <a:latin typeface="Times New Roman"/>
                <a:cs typeface="Times New Roman"/>
              </a:rPr>
              <a:t> </a:t>
            </a:r>
            <a:r>
              <a:rPr sz="2000" dirty="0">
                <a:latin typeface="Times New Roman"/>
                <a:cs typeface="Times New Roman"/>
              </a:rPr>
              <a:t>some</a:t>
            </a:r>
            <a:r>
              <a:rPr sz="2000" spc="315" dirty="0">
                <a:latin typeface="Times New Roman"/>
                <a:cs typeface="Times New Roman"/>
              </a:rPr>
              <a:t> </a:t>
            </a:r>
            <a:r>
              <a:rPr sz="2000" dirty="0">
                <a:latin typeface="Times New Roman"/>
                <a:cs typeface="Times New Roman"/>
              </a:rPr>
              <a:t>unique</a:t>
            </a:r>
            <a:r>
              <a:rPr sz="2000" spc="300" dirty="0">
                <a:latin typeface="Times New Roman"/>
                <a:cs typeface="Times New Roman"/>
              </a:rPr>
              <a:t> </a:t>
            </a:r>
            <a:r>
              <a:rPr sz="2000" dirty="0">
                <a:latin typeface="Times New Roman"/>
                <a:cs typeface="Times New Roman"/>
              </a:rPr>
              <a:t>signatures</a:t>
            </a:r>
            <a:r>
              <a:rPr sz="2000" spc="305" dirty="0">
                <a:latin typeface="Times New Roman"/>
                <a:cs typeface="Times New Roman"/>
              </a:rPr>
              <a:t> </a:t>
            </a:r>
            <a:r>
              <a:rPr sz="2000" dirty="0">
                <a:latin typeface="Times New Roman"/>
                <a:cs typeface="Times New Roman"/>
              </a:rPr>
              <a:t>that</a:t>
            </a:r>
            <a:r>
              <a:rPr sz="2000" spc="305" dirty="0">
                <a:latin typeface="Times New Roman"/>
                <a:cs typeface="Times New Roman"/>
              </a:rPr>
              <a:t> </a:t>
            </a:r>
            <a:r>
              <a:rPr sz="2000" dirty="0">
                <a:latin typeface="Times New Roman"/>
                <a:cs typeface="Times New Roman"/>
              </a:rPr>
              <a:t>can</a:t>
            </a:r>
            <a:r>
              <a:rPr sz="2000" spc="325" dirty="0">
                <a:latin typeface="Times New Roman"/>
                <a:cs typeface="Times New Roman"/>
              </a:rPr>
              <a:t> </a:t>
            </a:r>
            <a:r>
              <a:rPr sz="2000" dirty="0">
                <a:latin typeface="Times New Roman"/>
                <a:cs typeface="Times New Roman"/>
              </a:rPr>
              <a:t>be</a:t>
            </a:r>
            <a:r>
              <a:rPr sz="2000" spc="295" dirty="0">
                <a:latin typeface="Times New Roman"/>
                <a:cs typeface="Times New Roman"/>
              </a:rPr>
              <a:t> </a:t>
            </a:r>
            <a:r>
              <a:rPr sz="2000" dirty="0">
                <a:latin typeface="Times New Roman"/>
                <a:cs typeface="Times New Roman"/>
              </a:rPr>
              <a:t>useful</a:t>
            </a:r>
            <a:r>
              <a:rPr sz="2000" spc="305" dirty="0">
                <a:latin typeface="Times New Roman"/>
                <a:cs typeface="Times New Roman"/>
              </a:rPr>
              <a:t> </a:t>
            </a:r>
            <a:r>
              <a:rPr sz="2000" dirty="0">
                <a:latin typeface="Times New Roman"/>
                <a:cs typeface="Times New Roman"/>
              </a:rPr>
              <a:t>for</a:t>
            </a:r>
            <a:r>
              <a:rPr sz="2000" spc="310" dirty="0">
                <a:latin typeface="Times New Roman"/>
                <a:cs typeface="Times New Roman"/>
              </a:rPr>
              <a:t> </a:t>
            </a:r>
            <a:r>
              <a:rPr sz="2000" spc="-10" dirty="0">
                <a:latin typeface="Times New Roman"/>
                <a:cs typeface="Times New Roman"/>
              </a:rPr>
              <a:t>fire-</a:t>
            </a:r>
            <a:r>
              <a:rPr sz="2000" dirty="0">
                <a:latin typeface="Times New Roman"/>
                <a:cs typeface="Times New Roman"/>
              </a:rPr>
              <a:t>related</a:t>
            </a:r>
            <a:r>
              <a:rPr sz="2000" spc="310" dirty="0">
                <a:latin typeface="Times New Roman"/>
                <a:cs typeface="Times New Roman"/>
              </a:rPr>
              <a:t> </a:t>
            </a:r>
            <a:r>
              <a:rPr sz="2000" dirty="0">
                <a:latin typeface="Times New Roman"/>
                <a:cs typeface="Times New Roman"/>
              </a:rPr>
              <a:t>sounds,</a:t>
            </a:r>
            <a:r>
              <a:rPr sz="2000" spc="300" dirty="0">
                <a:latin typeface="Times New Roman"/>
                <a:cs typeface="Times New Roman"/>
              </a:rPr>
              <a:t> </a:t>
            </a:r>
            <a:r>
              <a:rPr sz="2000" dirty="0">
                <a:latin typeface="Times New Roman"/>
                <a:cs typeface="Times New Roman"/>
              </a:rPr>
              <a:t>for</a:t>
            </a:r>
            <a:r>
              <a:rPr sz="2000" spc="320" dirty="0">
                <a:latin typeface="Times New Roman"/>
                <a:cs typeface="Times New Roman"/>
              </a:rPr>
              <a:t> </a:t>
            </a:r>
            <a:r>
              <a:rPr sz="2000" spc="-10" dirty="0">
                <a:latin typeface="Times New Roman"/>
                <a:cs typeface="Times New Roman"/>
              </a:rPr>
              <a:t>example, crackling.</a:t>
            </a:r>
            <a:endParaRPr sz="20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Conclusion</a:t>
            </a:r>
            <a:r>
              <a:rPr spc="-25" dirty="0"/>
              <a:t> </a:t>
            </a:r>
            <a:r>
              <a:rPr dirty="0"/>
              <a:t>&amp;</a:t>
            </a:r>
            <a:r>
              <a:rPr spc="-35" dirty="0"/>
              <a:t> </a:t>
            </a:r>
            <a:r>
              <a:rPr dirty="0"/>
              <a:t>Work</a:t>
            </a:r>
            <a:r>
              <a:rPr spc="-35" dirty="0"/>
              <a:t> </a:t>
            </a:r>
            <a:r>
              <a:rPr dirty="0"/>
              <a:t>for</a:t>
            </a:r>
            <a:r>
              <a:rPr spc="-30" dirty="0"/>
              <a:t> </a:t>
            </a:r>
            <a:r>
              <a:rPr dirty="0"/>
              <a:t>Phase</a:t>
            </a:r>
            <a:r>
              <a:rPr spc="-35" dirty="0"/>
              <a:t> </a:t>
            </a:r>
            <a:r>
              <a:rPr spc="-25" dirty="0"/>
              <a:t>II</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19</a:t>
            </a:fld>
            <a:endParaRPr spc="-25" dirty="0"/>
          </a:p>
        </p:txBody>
      </p:sp>
      <p:sp>
        <p:nvSpPr>
          <p:cNvPr id="3" name="object 3"/>
          <p:cNvSpPr txBox="1">
            <a:spLocks noGrp="1"/>
          </p:cNvSpPr>
          <p:nvPr>
            <p:ph type="body" idx="1"/>
          </p:nvPr>
        </p:nvSpPr>
        <p:spPr>
          <a:prstGeom prst="rect">
            <a:avLst/>
          </a:prstGeom>
        </p:spPr>
        <p:txBody>
          <a:bodyPr vert="horz" wrap="square" lIns="0" tIns="13335" rIns="0" bIns="0" rtlCol="0">
            <a:spAutoFit/>
          </a:bodyPr>
          <a:lstStyle/>
          <a:p>
            <a:pPr marL="12700" marR="5080" indent="468630" algn="just">
              <a:lnSpc>
                <a:spcPct val="107000"/>
              </a:lnSpc>
              <a:spcBef>
                <a:spcPts val="105"/>
              </a:spcBef>
              <a:buClr>
                <a:srgbClr val="CC0000"/>
              </a:buClr>
              <a:buFont typeface="Wingdings"/>
              <a:buChar char=""/>
              <a:tabLst>
                <a:tab pos="481330" algn="l"/>
              </a:tabLst>
            </a:pPr>
            <a:r>
              <a:rPr dirty="0"/>
              <a:t>Effective</a:t>
            </a:r>
            <a:r>
              <a:rPr spc="200" dirty="0"/>
              <a:t> </a:t>
            </a:r>
            <a:r>
              <a:rPr dirty="0"/>
              <a:t>design</a:t>
            </a:r>
            <a:r>
              <a:rPr spc="185" dirty="0"/>
              <a:t> </a:t>
            </a:r>
            <a:r>
              <a:rPr dirty="0"/>
              <a:t>and</a:t>
            </a:r>
            <a:r>
              <a:rPr spc="200" dirty="0"/>
              <a:t> </a:t>
            </a:r>
            <a:r>
              <a:rPr dirty="0"/>
              <a:t>preliminary</a:t>
            </a:r>
            <a:r>
              <a:rPr spc="204" dirty="0"/>
              <a:t> </a:t>
            </a:r>
            <a:r>
              <a:rPr dirty="0"/>
              <a:t>data</a:t>
            </a:r>
            <a:r>
              <a:rPr spc="185" dirty="0"/>
              <a:t> </a:t>
            </a:r>
            <a:r>
              <a:rPr dirty="0"/>
              <a:t>acquisition</a:t>
            </a:r>
            <a:r>
              <a:rPr spc="200" dirty="0"/>
              <a:t> </a:t>
            </a:r>
            <a:r>
              <a:rPr dirty="0"/>
              <a:t>for</a:t>
            </a:r>
            <a:r>
              <a:rPr spc="190" dirty="0"/>
              <a:t> </a:t>
            </a:r>
            <a:r>
              <a:rPr dirty="0"/>
              <a:t>an</a:t>
            </a:r>
            <a:r>
              <a:rPr spc="190" dirty="0"/>
              <a:t> </a:t>
            </a:r>
            <a:r>
              <a:rPr spc="-10" dirty="0"/>
              <a:t>IoT-</a:t>
            </a:r>
            <a:r>
              <a:rPr dirty="0"/>
              <a:t>based</a:t>
            </a:r>
            <a:r>
              <a:rPr spc="195" dirty="0"/>
              <a:t> </a:t>
            </a:r>
            <a:r>
              <a:rPr dirty="0"/>
              <a:t>forest</a:t>
            </a:r>
            <a:r>
              <a:rPr spc="185" dirty="0"/>
              <a:t> </a:t>
            </a:r>
            <a:r>
              <a:rPr dirty="0"/>
              <a:t>fire</a:t>
            </a:r>
            <a:r>
              <a:rPr spc="200" dirty="0"/>
              <a:t> </a:t>
            </a:r>
            <a:r>
              <a:rPr dirty="0"/>
              <a:t>detection</a:t>
            </a:r>
            <a:r>
              <a:rPr spc="200" dirty="0"/>
              <a:t> </a:t>
            </a:r>
            <a:r>
              <a:rPr dirty="0"/>
              <a:t>system</a:t>
            </a:r>
            <a:r>
              <a:rPr spc="180" dirty="0"/>
              <a:t> </a:t>
            </a:r>
            <a:r>
              <a:rPr dirty="0"/>
              <a:t>have</a:t>
            </a:r>
            <a:r>
              <a:rPr spc="200" dirty="0"/>
              <a:t> </a:t>
            </a:r>
            <a:r>
              <a:rPr spc="-20" dirty="0"/>
              <a:t>been </a:t>
            </a:r>
            <a:r>
              <a:rPr dirty="0"/>
              <a:t>established</a:t>
            </a:r>
            <a:r>
              <a:rPr spc="15" dirty="0"/>
              <a:t> </a:t>
            </a:r>
            <a:r>
              <a:rPr dirty="0"/>
              <a:t>as</a:t>
            </a:r>
            <a:r>
              <a:rPr spc="10" dirty="0"/>
              <a:t> </a:t>
            </a:r>
            <a:r>
              <a:rPr dirty="0"/>
              <a:t>the</a:t>
            </a:r>
            <a:r>
              <a:rPr spc="35" dirty="0"/>
              <a:t> </a:t>
            </a:r>
            <a:r>
              <a:rPr dirty="0"/>
              <a:t>basis</a:t>
            </a:r>
            <a:r>
              <a:rPr spc="10" dirty="0"/>
              <a:t> </a:t>
            </a:r>
            <a:r>
              <a:rPr dirty="0"/>
              <a:t>for</a:t>
            </a:r>
            <a:r>
              <a:rPr spc="25" dirty="0"/>
              <a:t> </a:t>
            </a:r>
            <a:r>
              <a:rPr dirty="0"/>
              <a:t>any</a:t>
            </a:r>
            <a:r>
              <a:rPr spc="25" dirty="0"/>
              <a:t> </a:t>
            </a:r>
            <a:r>
              <a:rPr dirty="0"/>
              <a:t>scalable,</a:t>
            </a:r>
            <a:r>
              <a:rPr spc="30" dirty="0"/>
              <a:t> </a:t>
            </a:r>
            <a:r>
              <a:rPr dirty="0"/>
              <a:t>efficient</a:t>
            </a:r>
            <a:r>
              <a:rPr spc="25" dirty="0"/>
              <a:t> </a:t>
            </a:r>
            <a:r>
              <a:rPr dirty="0"/>
              <a:t>fire</a:t>
            </a:r>
            <a:r>
              <a:rPr spc="20" dirty="0"/>
              <a:t> </a:t>
            </a:r>
            <a:r>
              <a:rPr dirty="0"/>
              <a:t>monitoring</a:t>
            </a:r>
            <a:r>
              <a:rPr spc="10" dirty="0"/>
              <a:t> </a:t>
            </a:r>
            <a:r>
              <a:rPr dirty="0"/>
              <a:t>solution.</a:t>
            </a:r>
            <a:r>
              <a:rPr spc="15" dirty="0"/>
              <a:t> </a:t>
            </a:r>
            <a:r>
              <a:rPr dirty="0"/>
              <a:t>This</a:t>
            </a:r>
            <a:r>
              <a:rPr spc="10" dirty="0"/>
              <a:t> </a:t>
            </a:r>
            <a:r>
              <a:rPr dirty="0"/>
              <a:t>initial</a:t>
            </a:r>
            <a:r>
              <a:rPr spc="30" dirty="0"/>
              <a:t> </a:t>
            </a:r>
            <a:r>
              <a:rPr dirty="0"/>
              <a:t>phase</a:t>
            </a:r>
            <a:r>
              <a:rPr spc="30" dirty="0"/>
              <a:t> </a:t>
            </a:r>
            <a:r>
              <a:rPr dirty="0"/>
              <a:t>was</a:t>
            </a:r>
            <a:r>
              <a:rPr spc="10" dirty="0"/>
              <a:t> </a:t>
            </a:r>
            <a:r>
              <a:rPr dirty="0"/>
              <a:t>enough</a:t>
            </a:r>
            <a:r>
              <a:rPr spc="30" dirty="0"/>
              <a:t> </a:t>
            </a:r>
            <a:r>
              <a:rPr dirty="0"/>
              <a:t>to</a:t>
            </a:r>
            <a:r>
              <a:rPr spc="25" dirty="0"/>
              <a:t> </a:t>
            </a:r>
            <a:r>
              <a:rPr spc="-10" dirty="0"/>
              <a:t>prove </a:t>
            </a:r>
            <a:r>
              <a:rPr dirty="0"/>
              <a:t>that</a:t>
            </a:r>
            <a:r>
              <a:rPr spc="335" dirty="0"/>
              <a:t> </a:t>
            </a:r>
            <a:r>
              <a:rPr dirty="0"/>
              <a:t>ESP32,</a:t>
            </a:r>
            <a:r>
              <a:rPr spc="365" dirty="0"/>
              <a:t> </a:t>
            </a:r>
            <a:r>
              <a:rPr dirty="0"/>
              <a:t>with</a:t>
            </a:r>
            <a:r>
              <a:rPr spc="355" dirty="0"/>
              <a:t> </a:t>
            </a:r>
            <a:r>
              <a:rPr dirty="0"/>
              <a:t>environmental</a:t>
            </a:r>
            <a:r>
              <a:rPr spc="355" dirty="0"/>
              <a:t> </a:t>
            </a:r>
            <a:r>
              <a:rPr dirty="0"/>
              <a:t>and</a:t>
            </a:r>
            <a:r>
              <a:rPr spc="360" dirty="0"/>
              <a:t> </a:t>
            </a:r>
            <a:r>
              <a:rPr dirty="0"/>
              <a:t>acoustic</a:t>
            </a:r>
            <a:r>
              <a:rPr spc="355" dirty="0"/>
              <a:t> </a:t>
            </a:r>
            <a:r>
              <a:rPr dirty="0"/>
              <a:t>sensors,</a:t>
            </a:r>
            <a:r>
              <a:rPr spc="350" dirty="0"/>
              <a:t> </a:t>
            </a:r>
            <a:r>
              <a:rPr dirty="0"/>
              <a:t>would</a:t>
            </a:r>
            <a:r>
              <a:rPr spc="355" dirty="0"/>
              <a:t> </a:t>
            </a:r>
            <a:r>
              <a:rPr dirty="0"/>
              <a:t>be</a:t>
            </a:r>
            <a:r>
              <a:rPr spc="365" dirty="0"/>
              <a:t> </a:t>
            </a:r>
            <a:r>
              <a:rPr dirty="0"/>
              <a:t>useful</a:t>
            </a:r>
            <a:r>
              <a:rPr spc="345" dirty="0"/>
              <a:t> </a:t>
            </a:r>
            <a:r>
              <a:rPr dirty="0"/>
              <a:t>in</a:t>
            </a:r>
            <a:r>
              <a:rPr spc="360" dirty="0"/>
              <a:t> </a:t>
            </a:r>
            <a:r>
              <a:rPr dirty="0"/>
              <a:t>continuous</a:t>
            </a:r>
            <a:r>
              <a:rPr spc="355" dirty="0"/>
              <a:t> </a:t>
            </a:r>
            <a:r>
              <a:rPr dirty="0"/>
              <a:t>data</a:t>
            </a:r>
            <a:r>
              <a:rPr spc="350" dirty="0"/>
              <a:t> </a:t>
            </a:r>
            <a:r>
              <a:rPr dirty="0"/>
              <a:t>acquisition.</a:t>
            </a:r>
            <a:r>
              <a:rPr spc="365" dirty="0"/>
              <a:t> </a:t>
            </a:r>
            <a:r>
              <a:rPr spc="-20" dirty="0"/>
              <a:t>They </a:t>
            </a:r>
            <a:r>
              <a:rPr dirty="0"/>
              <a:t>constitute</a:t>
            </a:r>
            <a:r>
              <a:rPr spc="55" dirty="0"/>
              <a:t> </a:t>
            </a:r>
            <a:r>
              <a:rPr dirty="0"/>
              <a:t>the</a:t>
            </a:r>
            <a:r>
              <a:rPr spc="65" dirty="0"/>
              <a:t> </a:t>
            </a:r>
            <a:r>
              <a:rPr dirty="0"/>
              <a:t>basic</a:t>
            </a:r>
            <a:r>
              <a:rPr spc="55" dirty="0"/>
              <a:t> </a:t>
            </a:r>
            <a:r>
              <a:rPr dirty="0"/>
              <a:t>form</a:t>
            </a:r>
            <a:r>
              <a:rPr spc="50" dirty="0"/>
              <a:t> </a:t>
            </a:r>
            <a:r>
              <a:rPr dirty="0"/>
              <a:t>on</a:t>
            </a:r>
            <a:r>
              <a:rPr spc="60" dirty="0"/>
              <a:t> </a:t>
            </a:r>
            <a:r>
              <a:rPr dirty="0"/>
              <a:t>which</a:t>
            </a:r>
            <a:r>
              <a:rPr spc="60" dirty="0"/>
              <a:t> </a:t>
            </a:r>
            <a:r>
              <a:rPr dirty="0"/>
              <a:t>future</a:t>
            </a:r>
            <a:r>
              <a:rPr spc="55" dirty="0"/>
              <a:t> </a:t>
            </a:r>
            <a:r>
              <a:rPr dirty="0"/>
              <a:t>models</a:t>
            </a:r>
            <a:r>
              <a:rPr spc="55" dirty="0"/>
              <a:t> </a:t>
            </a:r>
            <a:r>
              <a:rPr dirty="0"/>
              <a:t>will</a:t>
            </a:r>
            <a:r>
              <a:rPr spc="65" dirty="0"/>
              <a:t> </a:t>
            </a:r>
            <a:r>
              <a:rPr dirty="0"/>
              <a:t>be</a:t>
            </a:r>
            <a:r>
              <a:rPr spc="60" dirty="0"/>
              <a:t> </a:t>
            </a:r>
            <a:r>
              <a:rPr dirty="0"/>
              <a:t>trained</a:t>
            </a:r>
            <a:r>
              <a:rPr spc="40" dirty="0"/>
              <a:t> </a:t>
            </a:r>
            <a:r>
              <a:rPr dirty="0"/>
              <a:t>and</a:t>
            </a:r>
            <a:r>
              <a:rPr spc="65" dirty="0"/>
              <a:t> </a:t>
            </a:r>
            <a:r>
              <a:rPr dirty="0"/>
              <a:t>by</a:t>
            </a:r>
            <a:r>
              <a:rPr spc="65" dirty="0"/>
              <a:t> </a:t>
            </a:r>
            <a:r>
              <a:rPr dirty="0"/>
              <a:t>which</a:t>
            </a:r>
            <a:r>
              <a:rPr spc="55" dirty="0"/>
              <a:t> </a:t>
            </a:r>
            <a:r>
              <a:rPr dirty="0"/>
              <a:t>future</a:t>
            </a:r>
            <a:r>
              <a:rPr spc="60" dirty="0"/>
              <a:t> </a:t>
            </a:r>
            <a:r>
              <a:rPr dirty="0"/>
              <a:t>systems</a:t>
            </a:r>
            <a:r>
              <a:rPr spc="60" dirty="0"/>
              <a:t> </a:t>
            </a:r>
            <a:r>
              <a:rPr dirty="0"/>
              <a:t>could</a:t>
            </a:r>
            <a:r>
              <a:rPr spc="60" dirty="0"/>
              <a:t> </a:t>
            </a:r>
            <a:r>
              <a:rPr dirty="0"/>
              <a:t>benefit</a:t>
            </a:r>
            <a:r>
              <a:rPr spc="55" dirty="0"/>
              <a:t> </a:t>
            </a:r>
            <a:r>
              <a:rPr spc="-20" dirty="0"/>
              <a:t>from </a:t>
            </a:r>
            <a:r>
              <a:rPr dirty="0"/>
              <a:t>improvement.</a:t>
            </a:r>
            <a:r>
              <a:rPr spc="15" dirty="0"/>
              <a:t> </a:t>
            </a:r>
            <a:r>
              <a:rPr dirty="0"/>
              <a:t>Early</a:t>
            </a:r>
            <a:r>
              <a:rPr spc="25" dirty="0"/>
              <a:t> </a:t>
            </a:r>
            <a:r>
              <a:rPr dirty="0"/>
              <a:t>results indicated</a:t>
            </a:r>
            <a:r>
              <a:rPr spc="25" dirty="0"/>
              <a:t> </a:t>
            </a:r>
            <a:r>
              <a:rPr dirty="0"/>
              <a:t>promising</a:t>
            </a:r>
            <a:r>
              <a:rPr spc="15" dirty="0"/>
              <a:t> </a:t>
            </a:r>
            <a:r>
              <a:rPr dirty="0"/>
              <a:t>prospects</a:t>
            </a:r>
            <a:r>
              <a:rPr spc="5" dirty="0"/>
              <a:t> </a:t>
            </a:r>
            <a:r>
              <a:rPr dirty="0"/>
              <a:t>for</a:t>
            </a:r>
            <a:r>
              <a:rPr spc="15" dirty="0"/>
              <a:t> </a:t>
            </a:r>
            <a:r>
              <a:rPr dirty="0"/>
              <a:t>the</a:t>
            </a:r>
            <a:r>
              <a:rPr spc="15" dirty="0"/>
              <a:t> </a:t>
            </a:r>
            <a:r>
              <a:rPr dirty="0"/>
              <a:t>autoencoders</a:t>
            </a:r>
            <a:r>
              <a:rPr spc="15" dirty="0"/>
              <a:t> </a:t>
            </a:r>
            <a:r>
              <a:rPr dirty="0"/>
              <a:t>for</a:t>
            </a:r>
            <a:r>
              <a:rPr spc="15" dirty="0"/>
              <a:t> </a:t>
            </a:r>
            <a:r>
              <a:rPr dirty="0"/>
              <a:t>environmental</a:t>
            </a:r>
            <a:r>
              <a:rPr spc="25" dirty="0"/>
              <a:t> </a:t>
            </a:r>
            <a:r>
              <a:rPr dirty="0"/>
              <a:t>sensor</a:t>
            </a:r>
            <a:r>
              <a:rPr spc="15" dirty="0"/>
              <a:t> </a:t>
            </a:r>
            <a:r>
              <a:rPr dirty="0"/>
              <a:t>data</a:t>
            </a:r>
            <a:r>
              <a:rPr spc="20" dirty="0"/>
              <a:t> </a:t>
            </a:r>
            <a:r>
              <a:rPr spc="-25" dirty="0"/>
              <a:t>and </a:t>
            </a:r>
            <a:r>
              <a:rPr dirty="0"/>
              <a:t>MFCC</a:t>
            </a:r>
            <a:r>
              <a:rPr spc="254" dirty="0"/>
              <a:t> </a:t>
            </a:r>
            <a:r>
              <a:rPr dirty="0"/>
              <a:t>with</a:t>
            </a:r>
            <a:r>
              <a:rPr spc="275" dirty="0"/>
              <a:t> </a:t>
            </a:r>
            <a:r>
              <a:rPr dirty="0"/>
              <a:t>SVM</a:t>
            </a:r>
            <a:r>
              <a:rPr spc="265" dirty="0"/>
              <a:t> </a:t>
            </a:r>
            <a:r>
              <a:rPr dirty="0"/>
              <a:t>for</a:t>
            </a:r>
            <a:r>
              <a:rPr spc="270" dirty="0"/>
              <a:t> </a:t>
            </a:r>
            <a:r>
              <a:rPr dirty="0"/>
              <a:t>acoustic</a:t>
            </a:r>
            <a:r>
              <a:rPr spc="260" dirty="0"/>
              <a:t> </a:t>
            </a:r>
            <a:r>
              <a:rPr dirty="0"/>
              <a:t>analysis,</a:t>
            </a:r>
            <a:r>
              <a:rPr spc="280" dirty="0"/>
              <a:t> </a:t>
            </a:r>
            <a:r>
              <a:rPr dirty="0"/>
              <a:t>which</a:t>
            </a:r>
            <a:r>
              <a:rPr spc="265" dirty="0"/>
              <a:t> </a:t>
            </a:r>
            <a:r>
              <a:rPr dirty="0"/>
              <a:t>had</a:t>
            </a:r>
            <a:r>
              <a:rPr spc="265" dirty="0"/>
              <a:t> </a:t>
            </a:r>
            <a:r>
              <a:rPr dirty="0"/>
              <a:t>94%</a:t>
            </a:r>
            <a:r>
              <a:rPr spc="270" dirty="0"/>
              <a:t> </a:t>
            </a:r>
            <a:r>
              <a:rPr dirty="0"/>
              <a:t>accuracy</a:t>
            </a:r>
            <a:r>
              <a:rPr spc="290" dirty="0"/>
              <a:t> </a:t>
            </a:r>
            <a:r>
              <a:rPr dirty="0"/>
              <a:t>on</a:t>
            </a:r>
            <a:r>
              <a:rPr spc="260" dirty="0"/>
              <a:t> </a:t>
            </a:r>
            <a:r>
              <a:rPr dirty="0"/>
              <a:t>reconstruction</a:t>
            </a:r>
            <a:r>
              <a:rPr spc="275" dirty="0"/>
              <a:t> </a:t>
            </a:r>
            <a:r>
              <a:rPr dirty="0"/>
              <a:t>of</a:t>
            </a:r>
            <a:r>
              <a:rPr spc="270" dirty="0"/>
              <a:t> </a:t>
            </a:r>
            <a:r>
              <a:rPr dirty="0"/>
              <a:t>normal</a:t>
            </a:r>
            <a:r>
              <a:rPr spc="270" dirty="0"/>
              <a:t> </a:t>
            </a:r>
            <a:r>
              <a:rPr spc="-10" dirty="0"/>
              <a:t>environmental </a:t>
            </a:r>
            <a:r>
              <a:rPr dirty="0"/>
              <a:t>conditions,</a:t>
            </a:r>
            <a:r>
              <a:rPr spc="190" dirty="0"/>
              <a:t> </a:t>
            </a:r>
            <a:r>
              <a:rPr dirty="0"/>
              <a:t>indicating</a:t>
            </a:r>
            <a:r>
              <a:rPr spc="185" dirty="0"/>
              <a:t> </a:t>
            </a:r>
            <a:r>
              <a:rPr dirty="0"/>
              <a:t>very</a:t>
            </a:r>
            <a:r>
              <a:rPr spc="190" dirty="0"/>
              <a:t> </a:t>
            </a:r>
            <a:r>
              <a:rPr dirty="0"/>
              <a:t>promising</a:t>
            </a:r>
            <a:r>
              <a:rPr spc="195" dirty="0"/>
              <a:t> </a:t>
            </a:r>
            <a:r>
              <a:rPr dirty="0"/>
              <a:t>potential</a:t>
            </a:r>
            <a:r>
              <a:rPr spc="190" dirty="0"/>
              <a:t> </a:t>
            </a:r>
            <a:r>
              <a:rPr dirty="0"/>
              <a:t>for</a:t>
            </a:r>
            <a:r>
              <a:rPr spc="190" dirty="0"/>
              <a:t> </a:t>
            </a:r>
            <a:r>
              <a:rPr dirty="0"/>
              <a:t>anomaly</a:t>
            </a:r>
            <a:r>
              <a:rPr spc="190" dirty="0"/>
              <a:t> </a:t>
            </a:r>
            <a:r>
              <a:rPr dirty="0"/>
              <a:t>detection.</a:t>
            </a:r>
            <a:r>
              <a:rPr spc="200" dirty="0"/>
              <a:t> </a:t>
            </a:r>
            <a:r>
              <a:rPr dirty="0"/>
              <a:t>Similarly,</a:t>
            </a:r>
            <a:r>
              <a:rPr spc="180" dirty="0"/>
              <a:t> </a:t>
            </a:r>
            <a:r>
              <a:rPr dirty="0"/>
              <a:t>the</a:t>
            </a:r>
            <a:r>
              <a:rPr spc="190" dirty="0"/>
              <a:t> </a:t>
            </a:r>
            <a:r>
              <a:rPr spc="-10" dirty="0"/>
              <a:t>MFCC-</a:t>
            </a:r>
            <a:r>
              <a:rPr dirty="0"/>
              <a:t>based</a:t>
            </a:r>
            <a:r>
              <a:rPr spc="200" dirty="0"/>
              <a:t> </a:t>
            </a:r>
            <a:r>
              <a:rPr dirty="0"/>
              <a:t>SVM</a:t>
            </a:r>
            <a:r>
              <a:rPr spc="185" dirty="0"/>
              <a:t> </a:t>
            </a:r>
            <a:r>
              <a:rPr spc="-10" dirty="0"/>
              <a:t>model </a:t>
            </a:r>
            <a:r>
              <a:rPr dirty="0"/>
              <a:t>was</a:t>
            </a:r>
            <a:r>
              <a:rPr spc="20" dirty="0"/>
              <a:t> </a:t>
            </a:r>
            <a:r>
              <a:rPr dirty="0"/>
              <a:t>performing</a:t>
            </a:r>
            <a:r>
              <a:rPr spc="30" dirty="0"/>
              <a:t> </a:t>
            </a:r>
            <a:r>
              <a:rPr dirty="0"/>
              <a:t>well</a:t>
            </a:r>
            <a:r>
              <a:rPr spc="30" dirty="0"/>
              <a:t> </a:t>
            </a:r>
            <a:r>
              <a:rPr dirty="0"/>
              <a:t>enough</a:t>
            </a:r>
            <a:r>
              <a:rPr spc="15" dirty="0"/>
              <a:t> </a:t>
            </a:r>
            <a:r>
              <a:rPr dirty="0"/>
              <a:t>on</a:t>
            </a:r>
            <a:r>
              <a:rPr spc="15" dirty="0"/>
              <a:t> </a:t>
            </a:r>
            <a:r>
              <a:rPr dirty="0"/>
              <a:t>classification</a:t>
            </a:r>
            <a:r>
              <a:rPr spc="20" dirty="0"/>
              <a:t> </a:t>
            </a:r>
            <a:r>
              <a:rPr dirty="0"/>
              <a:t>of</a:t>
            </a:r>
            <a:r>
              <a:rPr spc="10" dirty="0"/>
              <a:t> </a:t>
            </a:r>
            <a:r>
              <a:rPr dirty="0"/>
              <a:t>the</a:t>
            </a:r>
            <a:r>
              <a:rPr spc="30" dirty="0"/>
              <a:t> </a:t>
            </a:r>
            <a:r>
              <a:rPr dirty="0"/>
              <a:t>sound</a:t>
            </a:r>
            <a:r>
              <a:rPr spc="15" dirty="0"/>
              <a:t> </a:t>
            </a:r>
            <a:r>
              <a:rPr dirty="0"/>
              <a:t>patterns</a:t>
            </a:r>
            <a:r>
              <a:rPr spc="25" dirty="0"/>
              <a:t> </a:t>
            </a:r>
            <a:r>
              <a:rPr dirty="0"/>
              <a:t>across</a:t>
            </a:r>
            <a:r>
              <a:rPr spc="15" dirty="0"/>
              <a:t> </a:t>
            </a:r>
            <a:r>
              <a:rPr dirty="0"/>
              <a:t>different</a:t>
            </a:r>
            <a:r>
              <a:rPr spc="20" dirty="0"/>
              <a:t> </a:t>
            </a:r>
            <a:r>
              <a:rPr dirty="0"/>
              <a:t>data</a:t>
            </a:r>
            <a:r>
              <a:rPr spc="25" dirty="0"/>
              <a:t> </a:t>
            </a:r>
            <a:r>
              <a:rPr dirty="0"/>
              <a:t>sets,</a:t>
            </a:r>
            <a:r>
              <a:rPr spc="30" dirty="0"/>
              <a:t> </a:t>
            </a:r>
            <a:r>
              <a:rPr dirty="0"/>
              <a:t>thus</a:t>
            </a:r>
            <a:r>
              <a:rPr spc="15" dirty="0"/>
              <a:t> </a:t>
            </a:r>
            <a:r>
              <a:rPr dirty="0"/>
              <a:t>promising</a:t>
            </a:r>
            <a:r>
              <a:rPr spc="30" dirty="0"/>
              <a:t> </a:t>
            </a:r>
            <a:r>
              <a:rPr spc="-20" dirty="0"/>
              <a:t>well </a:t>
            </a:r>
            <a:r>
              <a:rPr dirty="0"/>
              <a:t>towards</a:t>
            </a:r>
            <a:r>
              <a:rPr spc="30" dirty="0"/>
              <a:t> </a:t>
            </a:r>
            <a:r>
              <a:rPr dirty="0"/>
              <a:t>development</a:t>
            </a:r>
            <a:r>
              <a:rPr spc="55" dirty="0"/>
              <a:t> </a:t>
            </a:r>
            <a:r>
              <a:rPr dirty="0"/>
              <a:t>of</a:t>
            </a:r>
            <a:r>
              <a:rPr spc="50" dirty="0"/>
              <a:t> </a:t>
            </a:r>
            <a:r>
              <a:rPr dirty="0"/>
              <a:t>a</a:t>
            </a:r>
            <a:r>
              <a:rPr spc="40" dirty="0"/>
              <a:t> </a:t>
            </a:r>
            <a:r>
              <a:rPr dirty="0"/>
              <a:t>specific</a:t>
            </a:r>
            <a:r>
              <a:rPr spc="50" dirty="0"/>
              <a:t> </a:t>
            </a:r>
            <a:r>
              <a:rPr dirty="0"/>
              <a:t>fire</a:t>
            </a:r>
            <a:r>
              <a:rPr spc="50" dirty="0"/>
              <a:t> </a:t>
            </a:r>
            <a:r>
              <a:rPr dirty="0"/>
              <a:t>sound</a:t>
            </a:r>
            <a:r>
              <a:rPr spc="30" dirty="0"/>
              <a:t> </a:t>
            </a:r>
            <a:r>
              <a:rPr dirty="0"/>
              <a:t>classifier</a:t>
            </a:r>
            <a:r>
              <a:rPr spc="40" dirty="0"/>
              <a:t> </a:t>
            </a:r>
            <a:r>
              <a:rPr dirty="0"/>
              <a:t>in</a:t>
            </a:r>
            <a:r>
              <a:rPr spc="45" dirty="0"/>
              <a:t> </a:t>
            </a:r>
            <a:r>
              <a:rPr dirty="0"/>
              <a:t>future</a:t>
            </a:r>
            <a:r>
              <a:rPr spc="50" dirty="0"/>
              <a:t> </a:t>
            </a:r>
            <a:r>
              <a:rPr dirty="0"/>
              <a:t>phases.</a:t>
            </a:r>
            <a:r>
              <a:rPr spc="50" dirty="0"/>
              <a:t> </a:t>
            </a:r>
            <a:r>
              <a:rPr dirty="0"/>
              <a:t>Even</a:t>
            </a:r>
            <a:r>
              <a:rPr spc="50" dirty="0"/>
              <a:t> </a:t>
            </a:r>
            <a:r>
              <a:rPr dirty="0"/>
              <a:t>though</a:t>
            </a:r>
            <a:r>
              <a:rPr spc="45" dirty="0"/>
              <a:t> </a:t>
            </a:r>
            <a:r>
              <a:rPr dirty="0"/>
              <a:t>this</a:t>
            </a:r>
            <a:r>
              <a:rPr spc="45" dirty="0"/>
              <a:t> </a:t>
            </a:r>
            <a:r>
              <a:rPr dirty="0"/>
              <a:t>system</a:t>
            </a:r>
            <a:r>
              <a:rPr spc="30" dirty="0"/>
              <a:t> </a:t>
            </a:r>
            <a:r>
              <a:rPr dirty="0"/>
              <a:t>is</a:t>
            </a:r>
            <a:r>
              <a:rPr spc="40" dirty="0"/>
              <a:t> </a:t>
            </a:r>
            <a:r>
              <a:rPr dirty="0"/>
              <a:t>in</a:t>
            </a:r>
            <a:r>
              <a:rPr spc="35" dirty="0"/>
              <a:t> </a:t>
            </a:r>
            <a:r>
              <a:rPr dirty="0"/>
              <a:t>its</a:t>
            </a:r>
            <a:r>
              <a:rPr spc="45" dirty="0"/>
              <a:t> </a:t>
            </a:r>
            <a:r>
              <a:rPr spc="-10" dirty="0"/>
              <a:t>nascent </a:t>
            </a:r>
            <a:r>
              <a:rPr dirty="0"/>
              <a:t>stage,</a:t>
            </a:r>
            <a:r>
              <a:rPr spc="-25" dirty="0"/>
              <a:t> </a:t>
            </a:r>
            <a:r>
              <a:rPr dirty="0"/>
              <a:t>it</a:t>
            </a:r>
            <a:r>
              <a:rPr spc="-20" dirty="0"/>
              <a:t> </a:t>
            </a:r>
            <a:r>
              <a:rPr dirty="0"/>
              <a:t>has</a:t>
            </a:r>
            <a:r>
              <a:rPr spc="-25" dirty="0"/>
              <a:t> </a:t>
            </a:r>
            <a:r>
              <a:rPr dirty="0"/>
              <a:t>a</a:t>
            </a:r>
            <a:r>
              <a:rPr spc="-20" dirty="0"/>
              <a:t> </a:t>
            </a:r>
            <a:r>
              <a:rPr dirty="0"/>
              <a:t>tremendous</a:t>
            </a:r>
            <a:r>
              <a:rPr spc="-10" dirty="0"/>
              <a:t> </a:t>
            </a:r>
            <a:r>
              <a:rPr dirty="0"/>
              <a:t>potential</a:t>
            </a:r>
            <a:r>
              <a:rPr spc="-15" dirty="0"/>
              <a:t> </a:t>
            </a:r>
            <a:r>
              <a:rPr dirty="0"/>
              <a:t>for</a:t>
            </a:r>
            <a:r>
              <a:rPr spc="-25" dirty="0"/>
              <a:t> </a:t>
            </a:r>
            <a:r>
              <a:rPr spc="-10" dirty="0"/>
              <a:t>fine-</a:t>
            </a:r>
            <a:r>
              <a:rPr dirty="0"/>
              <a:t>tuning</a:t>
            </a:r>
            <a:r>
              <a:rPr spc="-10" dirty="0"/>
              <a:t> </a:t>
            </a:r>
            <a:r>
              <a:rPr dirty="0"/>
              <a:t>toward</a:t>
            </a:r>
            <a:r>
              <a:rPr spc="-15" dirty="0"/>
              <a:t> </a:t>
            </a:r>
            <a:r>
              <a:rPr spc="-10" dirty="0"/>
              <a:t>real-</a:t>
            </a:r>
            <a:r>
              <a:rPr dirty="0"/>
              <a:t>time</a:t>
            </a:r>
            <a:r>
              <a:rPr spc="-10" dirty="0"/>
              <a:t> </a:t>
            </a:r>
            <a:r>
              <a:rPr dirty="0"/>
              <a:t>forest</a:t>
            </a:r>
            <a:r>
              <a:rPr spc="-10" dirty="0"/>
              <a:t> </a:t>
            </a:r>
            <a:r>
              <a:rPr dirty="0"/>
              <a:t>fire</a:t>
            </a:r>
            <a:r>
              <a:rPr spc="-15" dirty="0"/>
              <a:t> </a:t>
            </a:r>
            <a:r>
              <a:rPr dirty="0"/>
              <a:t>detection.</a:t>
            </a:r>
            <a:r>
              <a:rPr spc="-20" dirty="0"/>
              <a:t> </a:t>
            </a:r>
            <a:r>
              <a:rPr dirty="0"/>
              <a:t>This</a:t>
            </a:r>
            <a:r>
              <a:rPr spc="-30" dirty="0"/>
              <a:t> </a:t>
            </a:r>
            <a:r>
              <a:rPr dirty="0"/>
              <a:t>aspect</a:t>
            </a:r>
            <a:r>
              <a:rPr spc="-20" dirty="0"/>
              <a:t> </a:t>
            </a:r>
            <a:r>
              <a:rPr dirty="0"/>
              <a:t>of</a:t>
            </a:r>
            <a:r>
              <a:rPr spc="-15" dirty="0"/>
              <a:t> </a:t>
            </a:r>
            <a:r>
              <a:rPr dirty="0"/>
              <a:t>using</a:t>
            </a:r>
            <a:r>
              <a:rPr spc="-25" dirty="0"/>
              <a:t> </a:t>
            </a:r>
            <a:r>
              <a:rPr spc="-20" dirty="0"/>
              <a:t>low- </a:t>
            </a:r>
            <a:r>
              <a:rPr dirty="0"/>
              <a:t>power</a:t>
            </a:r>
            <a:r>
              <a:rPr spc="95" dirty="0"/>
              <a:t> </a:t>
            </a:r>
            <a:r>
              <a:rPr dirty="0"/>
              <a:t>hardware</a:t>
            </a:r>
            <a:r>
              <a:rPr spc="90" dirty="0"/>
              <a:t> </a:t>
            </a:r>
            <a:r>
              <a:rPr dirty="0"/>
              <a:t>such</a:t>
            </a:r>
            <a:r>
              <a:rPr spc="100" dirty="0"/>
              <a:t> </a:t>
            </a:r>
            <a:r>
              <a:rPr dirty="0"/>
              <a:t>as</a:t>
            </a:r>
            <a:r>
              <a:rPr spc="85" dirty="0"/>
              <a:t> </a:t>
            </a:r>
            <a:r>
              <a:rPr dirty="0"/>
              <a:t>ESP32</a:t>
            </a:r>
            <a:r>
              <a:rPr spc="95" dirty="0"/>
              <a:t> </a:t>
            </a:r>
            <a:r>
              <a:rPr dirty="0"/>
              <a:t>ensures</a:t>
            </a:r>
            <a:r>
              <a:rPr spc="95" dirty="0"/>
              <a:t> </a:t>
            </a:r>
            <a:r>
              <a:rPr dirty="0"/>
              <a:t>that</a:t>
            </a:r>
            <a:r>
              <a:rPr spc="85" dirty="0"/>
              <a:t> </a:t>
            </a:r>
            <a:r>
              <a:rPr dirty="0"/>
              <a:t>this</a:t>
            </a:r>
            <a:r>
              <a:rPr spc="100" dirty="0"/>
              <a:t> </a:t>
            </a:r>
            <a:r>
              <a:rPr dirty="0"/>
              <a:t>system</a:t>
            </a:r>
            <a:r>
              <a:rPr spc="80" dirty="0"/>
              <a:t> </a:t>
            </a:r>
            <a:r>
              <a:rPr dirty="0"/>
              <a:t>will</a:t>
            </a:r>
            <a:r>
              <a:rPr spc="95" dirty="0"/>
              <a:t> </a:t>
            </a:r>
            <a:r>
              <a:rPr dirty="0"/>
              <a:t>aptly</a:t>
            </a:r>
            <a:r>
              <a:rPr spc="110" dirty="0"/>
              <a:t> </a:t>
            </a:r>
            <a:r>
              <a:rPr dirty="0"/>
              <a:t>be</a:t>
            </a:r>
            <a:r>
              <a:rPr spc="100" dirty="0"/>
              <a:t> </a:t>
            </a:r>
            <a:r>
              <a:rPr dirty="0"/>
              <a:t>deployed</a:t>
            </a:r>
            <a:r>
              <a:rPr spc="100" dirty="0"/>
              <a:t> </a:t>
            </a:r>
            <a:r>
              <a:rPr dirty="0"/>
              <a:t>in</a:t>
            </a:r>
            <a:r>
              <a:rPr spc="95" dirty="0"/>
              <a:t> </a:t>
            </a:r>
            <a:r>
              <a:rPr dirty="0"/>
              <a:t>remote</a:t>
            </a:r>
            <a:r>
              <a:rPr spc="95" dirty="0"/>
              <a:t> </a:t>
            </a:r>
            <a:r>
              <a:rPr dirty="0"/>
              <a:t>areas</a:t>
            </a:r>
            <a:r>
              <a:rPr spc="95" dirty="0"/>
              <a:t> </a:t>
            </a:r>
            <a:r>
              <a:rPr dirty="0"/>
              <a:t>of</a:t>
            </a:r>
            <a:r>
              <a:rPr spc="100" dirty="0"/>
              <a:t> </a:t>
            </a:r>
            <a:r>
              <a:rPr dirty="0"/>
              <a:t>forests</a:t>
            </a:r>
            <a:r>
              <a:rPr spc="85" dirty="0"/>
              <a:t> </a:t>
            </a:r>
            <a:r>
              <a:rPr dirty="0"/>
              <a:t>with</a:t>
            </a:r>
            <a:r>
              <a:rPr spc="80" dirty="0"/>
              <a:t> </a:t>
            </a:r>
            <a:r>
              <a:rPr spc="-50" dirty="0"/>
              <a:t>a </a:t>
            </a:r>
            <a:r>
              <a:rPr dirty="0"/>
              <a:t>reliable</a:t>
            </a:r>
            <a:r>
              <a:rPr spc="150" dirty="0"/>
              <a:t> </a:t>
            </a:r>
            <a:r>
              <a:rPr spc="-10" dirty="0"/>
              <a:t>energy-</a:t>
            </a:r>
            <a:r>
              <a:rPr dirty="0"/>
              <a:t>efficient</a:t>
            </a:r>
            <a:r>
              <a:rPr spc="160" dirty="0"/>
              <a:t> </a:t>
            </a:r>
            <a:r>
              <a:rPr dirty="0"/>
              <a:t>wildfire</a:t>
            </a:r>
            <a:r>
              <a:rPr spc="155" dirty="0"/>
              <a:t> </a:t>
            </a:r>
            <a:r>
              <a:rPr dirty="0"/>
              <a:t>monitoring</a:t>
            </a:r>
            <a:r>
              <a:rPr spc="155" dirty="0"/>
              <a:t> </a:t>
            </a:r>
            <a:r>
              <a:rPr dirty="0"/>
              <a:t>solution.</a:t>
            </a:r>
            <a:r>
              <a:rPr spc="150" dirty="0"/>
              <a:t> </a:t>
            </a:r>
            <a:r>
              <a:rPr dirty="0"/>
              <a:t>Future</a:t>
            </a:r>
            <a:r>
              <a:rPr spc="160" dirty="0"/>
              <a:t> </a:t>
            </a:r>
            <a:r>
              <a:rPr dirty="0"/>
              <a:t>work</a:t>
            </a:r>
            <a:r>
              <a:rPr spc="150" dirty="0"/>
              <a:t> </a:t>
            </a:r>
            <a:r>
              <a:rPr dirty="0"/>
              <a:t>will</a:t>
            </a:r>
            <a:r>
              <a:rPr spc="155" dirty="0"/>
              <a:t> </a:t>
            </a:r>
            <a:r>
              <a:rPr dirty="0"/>
              <a:t>be</a:t>
            </a:r>
            <a:r>
              <a:rPr spc="160" dirty="0"/>
              <a:t> </a:t>
            </a:r>
            <a:r>
              <a:rPr dirty="0"/>
              <a:t>toward</a:t>
            </a:r>
            <a:r>
              <a:rPr spc="155" dirty="0"/>
              <a:t> </a:t>
            </a:r>
            <a:r>
              <a:rPr dirty="0"/>
              <a:t>optimizing</a:t>
            </a:r>
            <a:r>
              <a:rPr spc="145" dirty="0"/>
              <a:t> </a:t>
            </a:r>
            <a:r>
              <a:rPr dirty="0"/>
              <a:t>the</a:t>
            </a:r>
            <a:r>
              <a:rPr spc="145" dirty="0"/>
              <a:t> </a:t>
            </a:r>
            <a:r>
              <a:rPr dirty="0"/>
              <a:t>system</a:t>
            </a:r>
            <a:r>
              <a:rPr spc="150" dirty="0"/>
              <a:t> </a:t>
            </a:r>
            <a:r>
              <a:rPr spc="-10" dirty="0"/>
              <a:t>further </a:t>
            </a:r>
            <a:r>
              <a:rPr dirty="0"/>
              <a:t>and</a:t>
            </a:r>
            <a:r>
              <a:rPr spc="-50" dirty="0"/>
              <a:t> </a:t>
            </a:r>
            <a:r>
              <a:rPr dirty="0"/>
              <a:t>incorporating</a:t>
            </a:r>
            <a:r>
              <a:rPr spc="-45" dirty="0"/>
              <a:t> </a:t>
            </a:r>
            <a:r>
              <a:rPr spc="-10" dirty="0"/>
              <a:t>real-</a:t>
            </a:r>
            <a:r>
              <a:rPr dirty="0"/>
              <a:t>time</a:t>
            </a:r>
            <a:r>
              <a:rPr spc="-45" dirty="0"/>
              <a:t> </a:t>
            </a:r>
            <a:r>
              <a:rPr dirty="0"/>
              <a:t>alert</a:t>
            </a:r>
            <a:r>
              <a:rPr spc="-40" dirty="0"/>
              <a:t> </a:t>
            </a:r>
            <a:r>
              <a:rPr dirty="0"/>
              <a:t>mechanisms</a:t>
            </a:r>
            <a:r>
              <a:rPr spc="-15" dirty="0"/>
              <a:t> </a:t>
            </a:r>
            <a:r>
              <a:rPr dirty="0"/>
              <a:t>to</a:t>
            </a:r>
            <a:r>
              <a:rPr spc="-40" dirty="0"/>
              <a:t> </a:t>
            </a:r>
            <a:r>
              <a:rPr dirty="0"/>
              <a:t>enhance</a:t>
            </a:r>
            <a:r>
              <a:rPr spc="-35" dirty="0"/>
              <a:t> </a:t>
            </a:r>
            <a:r>
              <a:rPr dirty="0"/>
              <a:t>the</a:t>
            </a:r>
            <a:r>
              <a:rPr spc="-30" dirty="0"/>
              <a:t> </a:t>
            </a:r>
            <a:r>
              <a:rPr dirty="0"/>
              <a:t>chances</a:t>
            </a:r>
            <a:r>
              <a:rPr spc="-50" dirty="0"/>
              <a:t> </a:t>
            </a:r>
            <a:r>
              <a:rPr dirty="0"/>
              <a:t>of</a:t>
            </a:r>
            <a:r>
              <a:rPr spc="-30" dirty="0"/>
              <a:t> </a:t>
            </a:r>
            <a:r>
              <a:rPr dirty="0"/>
              <a:t>responding</a:t>
            </a:r>
            <a:r>
              <a:rPr spc="-30" dirty="0"/>
              <a:t> </a:t>
            </a:r>
            <a:r>
              <a:rPr dirty="0"/>
              <a:t>to</a:t>
            </a:r>
            <a:r>
              <a:rPr spc="-40" dirty="0"/>
              <a:t> </a:t>
            </a:r>
            <a:r>
              <a:rPr dirty="0"/>
              <a:t>any</a:t>
            </a:r>
            <a:r>
              <a:rPr spc="-35" dirty="0"/>
              <a:t> </a:t>
            </a:r>
            <a:r>
              <a:rPr dirty="0"/>
              <a:t>future</a:t>
            </a:r>
            <a:r>
              <a:rPr spc="-30" dirty="0"/>
              <a:t> </a:t>
            </a:r>
            <a:r>
              <a:rPr dirty="0"/>
              <a:t>fire</a:t>
            </a:r>
            <a:r>
              <a:rPr spc="-30" dirty="0"/>
              <a:t> </a:t>
            </a:r>
            <a:r>
              <a:rPr spc="-10" dirty="0"/>
              <a:t>threats.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25" dirty="0"/>
              <a:t> </a:t>
            </a:r>
            <a:r>
              <a:rPr dirty="0"/>
              <a:t>Statement</a:t>
            </a:r>
            <a:r>
              <a:rPr spc="-40" dirty="0"/>
              <a:t> </a:t>
            </a:r>
            <a:r>
              <a:rPr dirty="0"/>
              <a:t>and</a:t>
            </a:r>
            <a:r>
              <a:rPr spc="-25" dirty="0"/>
              <a:t> </a:t>
            </a:r>
            <a:r>
              <a:rPr spc="-10" dirty="0"/>
              <a:t>Motivation</a:t>
            </a:r>
          </a:p>
        </p:txBody>
      </p:sp>
      <p:sp>
        <p:nvSpPr>
          <p:cNvPr id="6" name="object 6"/>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2</a:t>
            </a:fld>
            <a:endParaRPr spc="-25" dirty="0"/>
          </a:p>
        </p:txBody>
      </p:sp>
      <p:sp>
        <p:nvSpPr>
          <p:cNvPr id="3" name="object 3"/>
          <p:cNvSpPr txBox="1"/>
          <p:nvPr/>
        </p:nvSpPr>
        <p:spPr>
          <a:xfrm>
            <a:off x="834644" y="1782521"/>
            <a:ext cx="9660255" cy="331470"/>
          </a:xfrm>
          <a:prstGeom prst="rect">
            <a:avLst/>
          </a:prstGeom>
        </p:spPr>
        <p:txBody>
          <a:bodyPr vert="horz" wrap="square" lIns="0" tIns="13335" rIns="0" bIns="0" rtlCol="0">
            <a:spAutoFit/>
          </a:bodyPr>
          <a:lstStyle/>
          <a:p>
            <a:pPr marL="481965" indent="-469265">
              <a:lnSpc>
                <a:spcPct val="100000"/>
              </a:lnSpc>
              <a:spcBef>
                <a:spcPts val="105"/>
              </a:spcBef>
              <a:buClr>
                <a:srgbClr val="CC0000"/>
              </a:buClr>
              <a:buFont typeface="Wingdings"/>
              <a:buChar char=""/>
              <a:tabLst>
                <a:tab pos="481965" algn="l"/>
                <a:tab pos="1551305" algn="l"/>
                <a:tab pos="2382520" algn="l"/>
                <a:tab pos="3255645" algn="l"/>
                <a:tab pos="4828540" algn="l"/>
                <a:tab pos="6011545" algn="l"/>
                <a:tab pos="6544945" algn="l"/>
                <a:tab pos="8396605" algn="l"/>
              </a:tabLst>
            </a:pPr>
            <a:r>
              <a:rPr sz="2000" spc="-10" dirty="0">
                <a:latin typeface="Verdana"/>
                <a:cs typeface="Verdana"/>
              </a:rPr>
              <a:t>Forest</a:t>
            </a:r>
            <a:r>
              <a:rPr sz="2000" dirty="0">
                <a:latin typeface="Verdana"/>
                <a:cs typeface="Verdana"/>
              </a:rPr>
              <a:t>	</a:t>
            </a:r>
            <a:r>
              <a:rPr sz="2000" spc="-20" dirty="0">
                <a:latin typeface="Verdana"/>
                <a:cs typeface="Verdana"/>
              </a:rPr>
              <a:t>fires</a:t>
            </a:r>
            <a:r>
              <a:rPr sz="2000" dirty="0">
                <a:latin typeface="Verdana"/>
                <a:cs typeface="Verdana"/>
              </a:rPr>
              <a:t>	</a:t>
            </a:r>
            <a:r>
              <a:rPr sz="2000" spc="-20" dirty="0">
                <a:latin typeface="Verdana"/>
                <a:cs typeface="Verdana"/>
              </a:rPr>
              <a:t>pose</a:t>
            </a:r>
            <a:r>
              <a:rPr sz="2000" dirty="0">
                <a:latin typeface="Verdana"/>
                <a:cs typeface="Verdana"/>
              </a:rPr>
              <a:t>	</a:t>
            </a:r>
            <a:r>
              <a:rPr sz="2000" spc="-10" dirty="0">
                <a:latin typeface="Verdana"/>
                <a:cs typeface="Verdana"/>
              </a:rPr>
              <a:t>significant</a:t>
            </a:r>
            <a:r>
              <a:rPr sz="2000" dirty="0">
                <a:latin typeface="Verdana"/>
                <a:cs typeface="Verdana"/>
              </a:rPr>
              <a:t>	</a:t>
            </a:r>
            <a:r>
              <a:rPr sz="2000" spc="-10" dirty="0">
                <a:latin typeface="Verdana"/>
                <a:cs typeface="Verdana"/>
              </a:rPr>
              <a:t>threats</a:t>
            </a:r>
            <a:r>
              <a:rPr sz="2000" dirty="0">
                <a:latin typeface="Verdana"/>
                <a:cs typeface="Verdana"/>
              </a:rPr>
              <a:t>	</a:t>
            </a:r>
            <a:r>
              <a:rPr sz="2000" spc="-25" dirty="0">
                <a:latin typeface="Verdana"/>
                <a:cs typeface="Verdana"/>
              </a:rPr>
              <a:t>to</a:t>
            </a:r>
            <a:r>
              <a:rPr sz="2000" dirty="0">
                <a:latin typeface="Verdana"/>
                <a:cs typeface="Verdana"/>
              </a:rPr>
              <a:t>	</a:t>
            </a:r>
            <a:r>
              <a:rPr sz="2000" spc="-10" dirty="0">
                <a:latin typeface="Verdana"/>
                <a:cs typeface="Verdana"/>
              </a:rPr>
              <a:t>ecosystems,</a:t>
            </a:r>
            <a:r>
              <a:rPr sz="2000" dirty="0">
                <a:latin typeface="Verdana"/>
                <a:cs typeface="Verdana"/>
              </a:rPr>
              <a:t>	</a:t>
            </a:r>
            <a:r>
              <a:rPr sz="2000" spc="-10" dirty="0">
                <a:latin typeface="Verdana"/>
                <a:cs typeface="Verdana"/>
              </a:rPr>
              <a:t>impacting</a:t>
            </a:r>
            <a:endParaRPr sz="2000">
              <a:latin typeface="Verdana"/>
              <a:cs typeface="Verdana"/>
            </a:endParaRPr>
          </a:p>
        </p:txBody>
      </p:sp>
      <p:sp>
        <p:nvSpPr>
          <p:cNvPr id="4" name="object 4"/>
          <p:cNvSpPr txBox="1"/>
          <p:nvPr/>
        </p:nvSpPr>
        <p:spPr>
          <a:xfrm>
            <a:off x="10748009" y="1782521"/>
            <a:ext cx="598805"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Verdana"/>
                <a:cs typeface="Verdana"/>
              </a:rPr>
              <a:t>both</a:t>
            </a:r>
            <a:endParaRPr sz="2000">
              <a:latin typeface="Verdana"/>
              <a:cs typeface="Verdana"/>
            </a:endParaRPr>
          </a:p>
        </p:txBody>
      </p:sp>
      <p:sp>
        <p:nvSpPr>
          <p:cNvPr id="5" name="object 5"/>
          <p:cNvSpPr txBox="1"/>
          <p:nvPr/>
        </p:nvSpPr>
        <p:spPr>
          <a:xfrm>
            <a:off x="1304036" y="2088007"/>
            <a:ext cx="10043160" cy="3074670"/>
          </a:xfrm>
          <a:prstGeom prst="rect">
            <a:avLst/>
          </a:prstGeom>
        </p:spPr>
        <p:txBody>
          <a:bodyPr vert="horz" wrap="square" lIns="0" tIns="13335" rIns="0" bIns="0" rtlCol="0">
            <a:spAutoFit/>
          </a:bodyPr>
          <a:lstStyle/>
          <a:p>
            <a:pPr marL="12700" marR="5080" algn="just">
              <a:lnSpc>
                <a:spcPct val="100000"/>
              </a:lnSpc>
              <a:spcBef>
                <a:spcPts val="105"/>
              </a:spcBef>
            </a:pPr>
            <a:r>
              <a:rPr sz="2000" dirty="0">
                <a:latin typeface="Verdana"/>
                <a:cs typeface="Verdana"/>
              </a:rPr>
              <a:t>biodiversity</a:t>
            </a:r>
            <a:r>
              <a:rPr sz="2000" spc="135" dirty="0">
                <a:latin typeface="Verdana"/>
                <a:cs typeface="Verdana"/>
              </a:rPr>
              <a:t>  </a:t>
            </a:r>
            <a:r>
              <a:rPr sz="2000" dirty="0">
                <a:latin typeface="Verdana"/>
                <a:cs typeface="Verdana"/>
              </a:rPr>
              <a:t>and</a:t>
            </a:r>
            <a:r>
              <a:rPr sz="2000" spc="130" dirty="0">
                <a:latin typeface="Verdana"/>
                <a:cs typeface="Verdana"/>
              </a:rPr>
              <a:t>  </a:t>
            </a:r>
            <a:r>
              <a:rPr sz="2000" dirty="0">
                <a:latin typeface="Verdana"/>
                <a:cs typeface="Verdana"/>
              </a:rPr>
              <a:t>human</a:t>
            </a:r>
            <a:r>
              <a:rPr sz="2000" spc="125" dirty="0">
                <a:latin typeface="Verdana"/>
                <a:cs typeface="Verdana"/>
              </a:rPr>
              <a:t>  </a:t>
            </a:r>
            <a:r>
              <a:rPr sz="2000" dirty="0">
                <a:latin typeface="Verdana"/>
                <a:cs typeface="Verdana"/>
              </a:rPr>
              <a:t>safety.</a:t>
            </a:r>
            <a:r>
              <a:rPr sz="2000" spc="125" dirty="0">
                <a:latin typeface="Verdana"/>
                <a:cs typeface="Verdana"/>
              </a:rPr>
              <a:t>  </a:t>
            </a:r>
            <a:r>
              <a:rPr sz="2000" dirty="0">
                <a:latin typeface="Verdana"/>
                <a:cs typeface="Verdana"/>
              </a:rPr>
              <a:t>Traditional</a:t>
            </a:r>
            <a:r>
              <a:rPr sz="2000" spc="140" dirty="0">
                <a:latin typeface="Verdana"/>
                <a:cs typeface="Verdana"/>
              </a:rPr>
              <a:t>  </a:t>
            </a:r>
            <a:r>
              <a:rPr sz="2000" dirty="0">
                <a:latin typeface="Verdana"/>
                <a:cs typeface="Verdana"/>
              </a:rPr>
              <a:t>detection</a:t>
            </a:r>
            <a:r>
              <a:rPr sz="2000" spc="135" dirty="0">
                <a:latin typeface="Verdana"/>
                <a:cs typeface="Verdana"/>
              </a:rPr>
              <a:t>  </a:t>
            </a:r>
            <a:r>
              <a:rPr sz="2000" dirty="0">
                <a:latin typeface="Verdana"/>
                <a:cs typeface="Verdana"/>
              </a:rPr>
              <a:t>methods,</a:t>
            </a:r>
            <a:r>
              <a:rPr sz="2000" spc="125" dirty="0">
                <a:latin typeface="Verdana"/>
                <a:cs typeface="Verdana"/>
              </a:rPr>
              <a:t>  </a:t>
            </a:r>
            <a:r>
              <a:rPr sz="2000" dirty="0">
                <a:latin typeface="Verdana"/>
                <a:cs typeface="Verdana"/>
              </a:rPr>
              <a:t>such</a:t>
            </a:r>
            <a:r>
              <a:rPr sz="2000" spc="135" dirty="0">
                <a:latin typeface="Verdana"/>
                <a:cs typeface="Verdana"/>
              </a:rPr>
              <a:t>  </a:t>
            </a:r>
            <a:r>
              <a:rPr sz="2000" spc="-25" dirty="0">
                <a:latin typeface="Verdana"/>
                <a:cs typeface="Verdana"/>
              </a:rPr>
              <a:t>as </a:t>
            </a:r>
            <a:r>
              <a:rPr sz="2000" dirty="0">
                <a:latin typeface="Verdana"/>
                <a:cs typeface="Verdana"/>
              </a:rPr>
              <a:t>satellite</a:t>
            </a:r>
            <a:r>
              <a:rPr sz="2000" spc="405" dirty="0">
                <a:latin typeface="Verdana"/>
                <a:cs typeface="Verdana"/>
              </a:rPr>
              <a:t> </a:t>
            </a:r>
            <a:r>
              <a:rPr sz="2000" dirty="0">
                <a:latin typeface="Verdana"/>
                <a:cs typeface="Verdana"/>
              </a:rPr>
              <a:t>and</a:t>
            </a:r>
            <a:r>
              <a:rPr sz="2000" spc="425" dirty="0">
                <a:latin typeface="Verdana"/>
                <a:cs typeface="Verdana"/>
              </a:rPr>
              <a:t> </a:t>
            </a:r>
            <a:r>
              <a:rPr sz="2000" dirty="0">
                <a:latin typeface="Verdana"/>
                <a:cs typeface="Verdana"/>
              </a:rPr>
              <a:t>visual</a:t>
            </a:r>
            <a:r>
              <a:rPr sz="2000" spc="409" dirty="0">
                <a:latin typeface="Verdana"/>
                <a:cs typeface="Verdana"/>
              </a:rPr>
              <a:t> </a:t>
            </a:r>
            <a:r>
              <a:rPr sz="2000" dirty="0">
                <a:latin typeface="Verdana"/>
                <a:cs typeface="Verdana"/>
              </a:rPr>
              <a:t>monitoring,</a:t>
            </a:r>
            <a:r>
              <a:rPr sz="2000" spc="425" dirty="0">
                <a:latin typeface="Verdana"/>
                <a:cs typeface="Verdana"/>
              </a:rPr>
              <a:t> </a:t>
            </a:r>
            <a:r>
              <a:rPr sz="2000" dirty="0">
                <a:latin typeface="Verdana"/>
                <a:cs typeface="Verdana"/>
              </a:rPr>
              <a:t>often</a:t>
            </a:r>
            <a:r>
              <a:rPr sz="2000" spc="434" dirty="0">
                <a:latin typeface="Verdana"/>
                <a:cs typeface="Verdana"/>
              </a:rPr>
              <a:t> </a:t>
            </a:r>
            <a:r>
              <a:rPr sz="2000" dirty="0">
                <a:latin typeface="Verdana"/>
                <a:cs typeface="Verdana"/>
              </a:rPr>
              <a:t>result</a:t>
            </a:r>
            <a:r>
              <a:rPr sz="2000" spc="425" dirty="0">
                <a:latin typeface="Verdana"/>
                <a:cs typeface="Verdana"/>
              </a:rPr>
              <a:t> </a:t>
            </a:r>
            <a:r>
              <a:rPr sz="2000" dirty="0">
                <a:latin typeface="Verdana"/>
                <a:cs typeface="Verdana"/>
              </a:rPr>
              <a:t>in</a:t>
            </a:r>
            <a:r>
              <a:rPr sz="2000" spc="430" dirty="0">
                <a:latin typeface="Verdana"/>
                <a:cs typeface="Verdana"/>
              </a:rPr>
              <a:t> </a:t>
            </a:r>
            <a:r>
              <a:rPr sz="2000" dirty="0">
                <a:latin typeface="Verdana"/>
                <a:cs typeface="Verdana"/>
              </a:rPr>
              <a:t>delayed</a:t>
            </a:r>
            <a:r>
              <a:rPr sz="2000" spc="434" dirty="0">
                <a:latin typeface="Verdana"/>
                <a:cs typeface="Verdana"/>
              </a:rPr>
              <a:t> </a:t>
            </a:r>
            <a:r>
              <a:rPr sz="2000" dirty="0">
                <a:latin typeface="Verdana"/>
                <a:cs typeface="Verdana"/>
              </a:rPr>
              <a:t>responses,</a:t>
            </a:r>
            <a:r>
              <a:rPr sz="2000" spc="420" dirty="0">
                <a:latin typeface="Verdana"/>
                <a:cs typeface="Verdana"/>
              </a:rPr>
              <a:t> </a:t>
            </a:r>
            <a:r>
              <a:rPr sz="2000" spc="-10" dirty="0">
                <a:latin typeface="Verdana"/>
                <a:cs typeface="Verdana"/>
              </a:rPr>
              <a:t>allowing </a:t>
            </a:r>
            <a:r>
              <a:rPr sz="2000" dirty="0">
                <a:latin typeface="Verdana"/>
                <a:cs typeface="Verdana"/>
              </a:rPr>
              <a:t>fires</a:t>
            </a:r>
            <a:r>
              <a:rPr sz="2000" spc="290" dirty="0">
                <a:latin typeface="Verdana"/>
                <a:cs typeface="Verdana"/>
              </a:rPr>
              <a:t> </a:t>
            </a:r>
            <a:r>
              <a:rPr sz="2000" dirty="0">
                <a:latin typeface="Verdana"/>
                <a:cs typeface="Verdana"/>
              </a:rPr>
              <a:t>to</a:t>
            </a:r>
            <a:r>
              <a:rPr sz="2000" spc="290" dirty="0">
                <a:latin typeface="Verdana"/>
                <a:cs typeface="Verdana"/>
              </a:rPr>
              <a:t> </a:t>
            </a:r>
            <a:r>
              <a:rPr sz="2000" dirty="0">
                <a:latin typeface="Verdana"/>
                <a:cs typeface="Verdana"/>
              </a:rPr>
              <a:t>spread</a:t>
            </a:r>
            <a:r>
              <a:rPr sz="2000" spc="305" dirty="0">
                <a:latin typeface="Verdana"/>
                <a:cs typeface="Verdana"/>
              </a:rPr>
              <a:t> </a:t>
            </a:r>
            <a:r>
              <a:rPr sz="2000" dirty="0">
                <a:latin typeface="Verdana"/>
                <a:cs typeface="Verdana"/>
              </a:rPr>
              <a:t>uncontrollably.</a:t>
            </a:r>
            <a:r>
              <a:rPr sz="2000" spc="310" dirty="0">
                <a:latin typeface="Verdana"/>
                <a:cs typeface="Verdana"/>
              </a:rPr>
              <a:t> </a:t>
            </a:r>
            <a:r>
              <a:rPr sz="2000" dirty="0">
                <a:latin typeface="Verdana"/>
                <a:cs typeface="Verdana"/>
              </a:rPr>
              <a:t>This</a:t>
            </a:r>
            <a:r>
              <a:rPr sz="2000" spc="310" dirty="0">
                <a:latin typeface="Verdana"/>
                <a:cs typeface="Verdana"/>
              </a:rPr>
              <a:t> </a:t>
            </a:r>
            <a:r>
              <a:rPr sz="2000" dirty="0">
                <a:latin typeface="Verdana"/>
                <a:cs typeface="Verdana"/>
              </a:rPr>
              <a:t>project</a:t>
            </a:r>
            <a:r>
              <a:rPr sz="2000" spc="300" dirty="0">
                <a:latin typeface="Verdana"/>
                <a:cs typeface="Verdana"/>
              </a:rPr>
              <a:t> </a:t>
            </a:r>
            <a:r>
              <a:rPr sz="2000" dirty="0">
                <a:latin typeface="Verdana"/>
                <a:cs typeface="Verdana"/>
              </a:rPr>
              <a:t>addresses</a:t>
            </a:r>
            <a:r>
              <a:rPr sz="2000" spc="295" dirty="0">
                <a:latin typeface="Verdana"/>
                <a:cs typeface="Verdana"/>
              </a:rPr>
              <a:t> </a:t>
            </a:r>
            <a:r>
              <a:rPr sz="2000" dirty="0">
                <a:latin typeface="Verdana"/>
                <a:cs typeface="Verdana"/>
              </a:rPr>
              <a:t>the</a:t>
            </a:r>
            <a:r>
              <a:rPr sz="2000" spc="290" dirty="0">
                <a:latin typeface="Verdana"/>
                <a:cs typeface="Verdana"/>
              </a:rPr>
              <a:t> </a:t>
            </a:r>
            <a:r>
              <a:rPr sz="2000" dirty="0">
                <a:latin typeface="Verdana"/>
                <a:cs typeface="Verdana"/>
              </a:rPr>
              <a:t>need</a:t>
            </a:r>
            <a:r>
              <a:rPr sz="2000" spc="295" dirty="0">
                <a:latin typeface="Verdana"/>
                <a:cs typeface="Verdana"/>
              </a:rPr>
              <a:t> </a:t>
            </a:r>
            <a:r>
              <a:rPr sz="2000" dirty="0">
                <a:latin typeface="Verdana"/>
                <a:cs typeface="Verdana"/>
              </a:rPr>
              <a:t>for</a:t>
            </a:r>
            <a:r>
              <a:rPr sz="2000" spc="280" dirty="0">
                <a:latin typeface="Verdana"/>
                <a:cs typeface="Verdana"/>
              </a:rPr>
              <a:t> </a:t>
            </a:r>
            <a:r>
              <a:rPr sz="2000" dirty="0">
                <a:latin typeface="Verdana"/>
                <a:cs typeface="Verdana"/>
              </a:rPr>
              <a:t>an</a:t>
            </a:r>
            <a:r>
              <a:rPr sz="2000" spc="300" dirty="0">
                <a:latin typeface="Verdana"/>
                <a:cs typeface="Verdana"/>
              </a:rPr>
              <a:t> </a:t>
            </a:r>
            <a:r>
              <a:rPr sz="2000" spc="-10" dirty="0">
                <a:latin typeface="Verdana"/>
                <a:cs typeface="Verdana"/>
              </a:rPr>
              <a:t>early </a:t>
            </a:r>
            <a:r>
              <a:rPr sz="2000" dirty="0">
                <a:latin typeface="Verdana"/>
                <a:cs typeface="Verdana"/>
              </a:rPr>
              <a:t>warning</a:t>
            </a:r>
            <a:r>
              <a:rPr sz="2000" spc="-80" dirty="0">
                <a:latin typeface="Verdana"/>
                <a:cs typeface="Verdana"/>
              </a:rPr>
              <a:t>  </a:t>
            </a:r>
            <a:r>
              <a:rPr sz="2000" dirty="0">
                <a:latin typeface="Verdana"/>
                <a:cs typeface="Verdana"/>
              </a:rPr>
              <a:t>system</a:t>
            </a:r>
            <a:r>
              <a:rPr sz="2000" spc="-80" dirty="0">
                <a:latin typeface="Verdana"/>
                <a:cs typeface="Verdana"/>
              </a:rPr>
              <a:t>  </a:t>
            </a:r>
            <a:r>
              <a:rPr sz="2000" dirty="0">
                <a:latin typeface="Verdana"/>
                <a:cs typeface="Verdana"/>
              </a:rPr>
              <a:t>by</a:t>
            </a:r>
            <a:r>
              <a:rPr sz="2000" spc="-80" dirty="0">
                <a:latin typeface="Verdana"/>
                <a:cs typeface="Verdana"/>
              </a:rPr>
              <a:t>  </a:t>
            </a:r>
            <a:r>
              <a:rPr sz="2000" dirty="0">
                <a:latin typeface="Verdana"/>
                <a:cs typeface="Verdana"/>
              </a:rPr>
              <a:t>developing</a:t>
            </a:r>
            <a:r>
              <a:rPr sz="2000" spc="-70" dirty="0">
                <a:latin typeface="Verdana"/>
                <a:cs typeface="Verdana"/>
              </a:rPr>
              <a:t>  </a:t>
            </a:r>
            <a:r>
              <a:rPr sz="2000" dirty="0">
                <a:latin typeface="Verdana"/>
                <a:cs typeface="Verdana"/>
              </a:rPr>
              <a:t>an</a:t>
            </a:r>
            <a:r>
              <a:rPr sz="2000" spc="-80" dirty="0">
                <a:latin typeface="Verdana"/>
                <a:cs typeface="Verdana"/>
              </a:rPr>
              <a:t>  </a:t>
            </a:r>
            <a:r>
              <a:rPr sz="2000" spc="-10" dirty="0">
                <a:latin typeface="Verdana"/>
                <a:cs typeface="Verdana"/>
              </a:rPr>
              <a:t>IoT-</a:t>
            </a:r>
            <a:r>
              <a:rPr sz="2000" dirty="0">
                <a:latin typeface="Verdana"/>
                <a:cs typeface="Verdana"/>
              </a:rPr>
              <a:t>based</a:t>
            </a:r>
            <a:r>
              <a:rPr sz="2000" spc="-75" dirty="0">
                <a:latin typeface="Verdana"/>
                <a:cs typeface="Verdana"/>
              </a:rPr>
              <a:t>  </a:t>
            </a:r>
            <a:r>
              <a:rPr sz="2000" dirty="0">
                <a:latin typeface="Verdana"/>
                <a:cs typeface="Verdana"/>
              </a:rPr>
              <a:t>framework</a:t>
            </a:r>
            <a:r>
              <a:rPr sz="2000" spc="-70" dirty="0">
                <a:latin typeface="Verdana"/>
                <a:cs typeface="Verdana"/>
              </a:rPr>
              <a:t>  </a:t>
            </a:r>
            <a:r>
              <a:rPr sz="2000" dirty="0">
                <a:latin typeface="Verdana"/>
                <a:cs typeface="Verdana"/>
              </a:rPr>
              <a:t>that</a:t>
            </a:r>
            <a:r>
              <a:rPr sz="2000" spc="-85" dirty="0">
                <a:latin typeface="Verdana"/>
                <a:cs typeface="Verdana"/>
              </a:rPr>
              <a:t>  </a:t>
            </a:r>
            <a:r>
              <a:rPr sz="2000" spc="-10" dirty="0">
                <a:latin typeface="Verdana"/>
                <a:cs typeface="Verdana"/>
              </a:rPr>
              <a:t>continuously </a:t>
            </a:r>
            <a:r>
              <a:rPr sz="2000" dirty="0">
                <a:latin typeface="Verdana"/>
                <a:cs typeface="Verdana"/>
              </a:rPr>
              <a:t>monitors</a:t>
            </a:r>
            <a:r>
              <a:rPr sz="2000" spc="15" dirty="0">
                <a:latin typeface="Verdana"/>
                <a:cs typeface="Verdana"/>
              </a:rPr>
              <a:t> </a:t>
            </a:r>
            <a:r>
              <a:rPr sz="2000" dirty="0">
                <a:latin typeface="Verdana"/>
                <a:cs typeface="Verdana"/>
              </a:rPr>
              <a:t>environmental</a:t>
            </a:r>
            <a:r>
              <a:rPr sz="2000" spc="5" dirty="0">
                <a:latin typeface="Verdana"/>
                <a:cs typeface="Verdana"/>
              </a:rPr>
              <a:t> </a:t>
            </a:r>
            <a:r>
              <a:rPr sz="2000" dirty="0">
                <a:latin typeface="Verdana"/>
                <a:cs typeface="Verdana"/>
              </a:rPr>
              <a:t>conditions</a:t>
            </a:r>
            <a:r>
              <a:rPr sz="2000" spc="5" dirty="0">
                <a:latin typeface="Verdana"/>
                <a:cs typeface="Verdana"/>
              </a:rPr>
              <a:t> </a:t>
            </a:r>
            <a:r>
              <a:rPr sz="2000" dirty="0">
                <a:latin typeface="Verdana"/>
                <a:cs typeface="Verdana"/>
              </a:rPr>
              <a:t>using</a:t>
            </a:r>
            <a:r>
              <a:rPr sz="2000" spc="-5" dirty="0">
                <a:latin typeface="Verdana"/>
                <a:cs typeface="Verdana"/>
              </a:rPr>
              <a:t> </a:t>
            </a:r>
            <a:r>
              <a:rPr sz="2000" dirty="0">
                <a:latin typeface="Verdana"/>
                <a:cs typeface="Verdana"/>
              </a:rPr>
              <a:t>a</a:t>
            </a:r>
            <a:r>
              <a:rPr sz="2000" spc="-5" dirty="0">
                <a:latin typeface="Verdana"/>
                <a:cs typeface="Verdana"/>
              </a:rPr>
              <a:t> </a:t>
            </a:r>
            <a:r>
              <a:rPr sz="2000" dirty="0">
                <a:latin typeface="Verdana"/>
                <a:cs typeface="Verdana"/>
              </a:rPr>
              <a:t>network</a:t>
            </a:r>
            <a:r>
              <a:rPr sz="2000" spc="5" dirty="0">
                <a:latin typeface="Verdana"/>
                <a:cs typeface="Verdana"/>
              </a:rPr>
              <a:t> </a:t>
            </a:r>
            <a:r>
              <a:rPr sz="2000" dirty="0">
                <a:latin typeface="Verdana"/>
                <a:cs typeface="Verdana"/>
              </a:rPr>
              <a:t>of</a:t>
            </a:r>
            <a:r>
              <a:rPr sz="2000" spc="5" dirty="0">
                <a:latin typeface="Verdana"/>
                <a:cs typeface="Verdana"/>
              </a:rPr>
              <a:t> </a:t>
            </a:r>
            <a:r>
              <a:rPr sz="2000" dirty="0">
                <a:latin typeface="Verdana"/>
                <a:cs typeface="Verdana"/>
              </a:rPr>
              <a:t>temperature,</a:t>
            </a:r>
            <a:r>
              <a:rPr sz="2000" spc="-5" dirty="0">
                <a:latin typeface="Verdana"/>
                <a:cs typeface="Verdana"/>
              </a:rPr>
              <a:t> </a:t>
            </a:r>
            <a:r>
              <a:rPr sz="2000" spc="-10" dirty="0">
                <a:latin typeface="Verdana"/>
                <a:cs typeface="Verdana"/>
              </a:rPr>
              <a:t>humidity, </a:t>
            </a:r>
            <a:r>
              <a:rPr sz="2000" dirty="0">
                <a:latin typeface="Verdana"/>
                <a:cs typeface="Verdana"/>
              </a:rPr>
              <a:t>smoke,</a:t>
            </a:r>
            <a:r>
              <a:rPr sz="2000" spc="-20" dirty="0">
                <a:latin typeface="Verdana"/>
                <a:cs typeface="Verdana"/>
              </a:rPr>
              <a:t>  </a:t>
            </a:r>
            <a:r>
              <a:rPr sz="2000" dirty="0">
                <a:latin typeface="Verdana"/>
                <a:cs typeface="Verdana"/>
              </a:rPr>
              <a:t>and</a:t>
            </a:r>
            <a:r>
              <a:rPr sz="2000" spc="-15" dirty="0">
                <a:latin typeface="Verdana"/>
                <a:cs typeface="Verdana"/>
              </a:rPr>
              <a:t>  </a:t>
            </a:r>
            <a:r>
              <a:rPr sz="2000" dirty="0">
                <a:latin typeface="Verdana"/>
                <a:cs typeface="Verdana"/>
              </a:rPr>
              <a:t>acoustic</a:t>
            </a:r>
            <a:r>
              <a:rPr sz="2000" spc="-35" dirty="0">
                <a:latin typeface="Verdana"/>
                <a:cs typeface="Verdana"/>
              </a:rPr>
              <a:t>  </a:t>
            </a:r>
            <a:r>
              <a:rPr sz="2000" dirty="0">
                <a:latin typeface="Verdana"/>
                <a:cs typeface="Verdana"/>
              </a:rPr>
              <a:t>sensors</a:t>
            </a:r>
            <a:r>
              <a:rPr sz="2000" spc="-20" dirty="0">
                <a:latin typeface="Verdana"/>
                <a:cs typeface="Verdana"/>
              </a:rPr>
              <a:t>  </a:t>
            </a:r>
            <a:r>
              <a:rPr sz="2000" dirty="0">
                <a:latin typeface="Verdana"/>
                <a:cs typeface="Verdana"/>
              </a:rPr>
              <a:t>connected</a:t>
            </a:r>
            <a:r>
              <a:rPr sz="2000" spc="-30" dirty="0">
                <a:latin typeface="Verdana"/>
                <a:cs typeface="Verdana"/>
              </a:rPr>
              <a:t>  </a:t>
            </a:r>
            <a:r>
              <a:rPr sz="2000" dirty="0">
                <a:latin typeface="Verdana"/>
                <a:cs typeface="Verdana"/>
              </a:rPr>
              <a:t>to</a:t>
            </a:r>
            <a:r>
              <a:rPr sz="2000" spc="-20" dirty="0">
                <a:latin typeface="Verdana"/>
                <a:cs typeface="Verdana"/>
              </a:rPr>
              <a:t>  </a:t>
            </a:r>
            <a:r>
              <a:rPr sz="2000" dirty="0">
                <a:latin typeface="Verdana"/>
                <a:cs typeface="Verdana"/>
              </a:rPr>
              <a:t>an</a:t>
            </a:r>
            <a:r>
              <a:rPr sz="2000" spc="-25" dirty="0">
                <a:latin typeface="Verdana"/>
                <a:cs typeface="Verdana"/>
              </a:rPr>
              <a:t>  </a:t>
            </a:r>
            <a:r>
              <a:rPr sz="2000" dirty="0">
                <a:latin typeface="Verdana"/>
                <a:cs typeface="Verdana"/>
              </a:rPr>
              <a:t>ESP32</a:t>
            </a:r>
            <a:r>
              <a:rPr sz="2000" spc="-20" dirty="0">
                <a:latin typeface="Verdana"/>
                <a:cs typeface="Verdana"/>
              </a:rPr>
              <a:t>  </a:t>
            </a:r>
            <a:r>
              <a:rPr sz="2000" dirty="0">
                <a:latin typeface="Verdana"/>
                <a:cs typeface="Verdana"/>
              </a:rPr>
              <a:t>microcontroller.</a:t>
            </a:r>
            <a:r>
              <a:rPr sz="2000" spc="-10" dirty="0">
                <a:latin typeface="Verdana"/>
                <a:cs typeface="Verdana"/>
              </a:rPr>
              <a:t>  </a:t>
            </a:r>
            <a:r>
              <a:rPr sz="2000" spc="-25" dirty="0">
                <a:latin typeface="Verdana"/>
                <a:cs typeface="Verdana"/>
              </a:rPr>
              <a:t>By </a:t>
            </a:r>
            <a:r>
              <a:rPr sz="2000" dirty="0">
                <a:latin typeface="Verdana"/>
                <a:cs typeface="Verdana"/>
              </a:rPr>
              <a:t>gathering</a:t>
            </a:r>
            <a:r>
              <a:rPr sz="2000" spc="350" dirty="0">
                <a:latin typeface="Verdana"/>
                <a:cs typeface="Verdana"/>
              </a:rPr>
              <a:t> </a:t>
            </a:r>
            <a:r>
              <a:rPr sz="2000" spc="-20" dirty="0">
                <a:latin typeface="Verdana"/>
                <a:cs typeface="Verdana"/>
              </a:rPr>
              <a:t>real-</a:t>
            </a:r>
            <a:r>
              <a:rPr sz="2000" dirty="0">
                <a:latin typeface="Verdana"/>
                <a:cs typeface="Verdana"/>
              </a:rPr>
              <a:t>time</a:t>
            </a:r>
            <a:r>
              <a:rPr sz="2000" spc="365" dirty="0">
                <a:latin typeface="Verdana"/>
                <a:cs typeface="Verdana"/>
              </a:rPr>
              <a:t> </a:t>
            </a:r>
            <a:r>
              <a:rPr sz="2000" dirty="0">
                <a:latin typeface="Verdana"/>
                <a:cs typeface="Verdana"/>
              </a:rPr>
              <a:t>data</a:t>
            </a:r>
            <a:r>
              <a:rPr sz="2000" spc="365" dirty="0">
                <a:latin typeface="Verdana"/>
                <a:cs typeface="Verdana"/>
              </a:rPr>
              <a:t> </a:t>
            </a:r>
            <a:r>
              <a:rPr sz="2000" dirty="0">
                <a:latin typeface="Verdana"/>
                <a:cs typeface="Verdana"/>
              </a:rPr>
              <a:t>and</a:t>
            </a:r>
            <a:r>
              <a:rPr sz="2000" spc="370" dirty="0">
                <a:latin typeface="Verdana"/>
                <a:cs typeface="Verdana"/>
              </a:rPr>
              <a:t> </a:t>
            </a:r>
            <a:r>
              <a:rPr sz="2000" dirty="0">
                <a:latin typeface="Verdana"/>
                <a:cs typeface="Verdana"/>
              </a:rPr>
              <a:t>applying</a:t>
            </a:r>
            <a:r>
              <a:rPr sz="2000" spc="380" dirty="0">
                <a:latin typeface="Verdana"/>
                <a:cs typeface="Verdana"/>
              </a:rPr>
              <a:t> </a:t>
            </a:r>
            <a:r>
              <a:rPr sz="2000" dirty="0">
                <a:latin typeface="Verdana"/>
                <a:cs typeface="Verdana"/>
              </a:rPr>
              <a:t>machine</a:t>
            </a:r>
            <a:r>
              <a:rPr sz="2000" spc="355" dirty="0">
                <a:latin typeface="Verdana"/>
                <a:cs typeface="Verdana"/>
              </a:rPr>
              <a:t> </a:t>
            </a:r>
            <a:r>
              <a:rPr sz="2000" dirty="0">
                <a:latin typeface="Verdana"/>
                <a:cs typeface="Verdana"/>
              </a:rPr>
              <a:t>learning</a:t>
            </a:r>
            <a:r>
              <a:rPr sz="2000" spc="340" dirty="0">
                <a:latin typeface="Verdana"/>
                <a:cs typeface="Verdana"/>
              </a:rPr>
              <a:t> </a:t>
            </a:r>
            <a:r>
              <a:rPr sz="2000" dirty="0">
                <a:latin typeface="Verdana"/>
                <a:cs typeface="Verdana"/>
              </a:rPr>
              <a:t>models,</a:t>
            </a:r>
            <a:r>
              <a:rPr sz="2000" spc="360" dirty="0">
                <a:latin typeface="Verdana"/>
                <a:cs typeface="Verdana"/>
              </a:rPr>
              <a:t> </a:t>
            </a:r>
            <a:r>
              <a:rPr sz="2000" dirty="0">
                <a:latin typeface="Verdana"/>
                <a:cs typeface="Verdana"/>
              </a:rPr>
              <a:t>this</a:t>
            </a:r>
            <a:r>
              <a:rPr sz="2000" spc="360" dirty="0">
                <a:latin typeface="Verdana"/>
                <a:cs typeface="Verdana"/>
              </a:rPr>
              <a:t> </a:t>
            </a:r>
            <a:r>
              <a:rPr sz="2000" spc="-10" dirty="0">
                <a:latin typeface="Verdana"/>
                <a:cs typeface="Verdana"/>
              </a:rPr>
              <a:t>study </a:t>
            </a:r>
            <a:r>
              <a:rPr sz="2000" dirty="0">
                <a:latin typeface="Verdana"/>
                <a:cs typeface="Verdana"/>
              </a:rPr>
              <a:t>aims</a:t>
            </a:r>
            <a:r>
              <a:rPr sz="2000" spc="145" dirty="0">
                <a:latin typeface="Verdana"/>
                <a:cs typeface="Verdana"/>
              </a:rPr>
              <a:t> </a:t>
            </a:r>
            <a:r>
              <a:rPr sz="2000" dirty="0">
                <a:latin typeface="Verdana"/>
                <a:cs typeface="Verdana"/>
              </a:rPr>
              <a:t>to</a:t>
            </a:r>
            <a:r>
              <a:rPr sz="2000" spc="140" dirty="0">
                <a:latin typeface="Verdana"/>
                <a:cs typeface="Verdana"/>
              </a:rPr>
              <a:t> </a:t>
            </a:r>
            <a:r>
              <a:rPr sz="2000" dirty="0">
                <a:latin typeface="Verdana"/>
                <a:cs typeface="Verdana"/>
              </a:rPr>
              <a:t>establish</a:t>
            </a:r>
            <a:r>
              <a:rPr sz="2000" spc="140" dirty="0">
                <a:latin typeface="Verdana"/>
                <a:cs typeface="Verdana"/>
              </a:rPr>
              <a:t> </a:t>
            </a:r>
            <a:r>
              <a:rPr sz="2000" dirty="0">
                <a:latin typeface="Verdana"/>
                <a:cs typeface="Verdana"/>
              </a:rPr>
              <a:t>a</a:t>
            </a:r>
            <a:r>
              <a:rPr sz="2000" spc="130" dirty="0">
                <a:latin typeface="Verdana"/>
                <a:cs typeface="Verdana"/>
              </a:rPr>
              <a:t> </a:t>
            </a:r>
            <a:r>
              <a:rPr sz="2000" dirty="0">
                <a:latin typeface="Verdana"/>
                <a:cs typeface="Verdana"/>
              </a:rPr>
              <a:t>foundational</a:t>
            </a:r>
            <a:r>
              <a:rPr sz="2000" spc="150" dirty="0">
                <a:latin typeface="Verdana"/>
                <a:cs typeface="Verdana"/>
              </a:rPr>
              <a:t> </a:t>
            </a:r>
            <a:r>
              <a:rPr sz="2000" dirty="0">
                <a:latin typeface="Verdana"/>
                <a:cs typeface="Verdana"/>
              </a:rPr>
              <a:t>system</a:t>
            </a:r>
            <a:r>
              <a:rPr sz="2000" spc="125" dirty="0">
                <a:latin typeface="Verdana"/>
                <a:cs typeface="Verdana"/>
              </a:rPr>
              <a:t> </a:t>
            </a:r>
            <a:r>
              <a:rPr sz="2000" dirty="0">
                <a:latin typeface="Verdana"/>
                <a:cs typeface="Verdana"/>
              </a:rPr>
              <a:t>for</a:t>
            </a:r>
            <a:r>
              <a:rPr sz="2000" spc="145" dirty="0">
                <a:latin typeface="Verdana"/>
                <a:cs typeface="Verdana"/>
              </a:rPr>
              <a:t> </a:t>
            </a:r>
            <a:r>
              <a:rPr sz="2000" dirty="0">
                <a:latin typeface="Verdana"/>
                <a:cs typeface="Verdana"/>
              </a:rPr>
              <a:t>reliable</a:t>
            </a:r>
            <a:r>
              <a:rPr sz="2000" spc="130" dirty="0">
                <a:latin typeface="Verdana"/>
                <a:cs typeface="Verdana"/>
              </a:rPr>
              <a:t> </a:t>
            </a:r>
            <a:r>
              <a:rPr sz="2000" dirty="0">
                <a:latin typeface="Verdana"/>
                <a:cs typeface="Verdana"/>
              </a:rPr>
              <a:t>forest</a:t>
            </a:r>
            <a:r>
              <a:rPr sz="2000" spc="140" dirty="0">
                <a:latin typeface="Verdana"/>
                <a:cs typeface="Verdana"/>
              </a:rPr>
              <a:t> </a:t>
            </a:r>
            <a:r>
              <a:rPr sz="2000" dirty="0">
                <a:latin typeface="Verdana"/>
                <a:cs typeface="Verdana"/>
              </a:rPr>
              <a:t>fire</a:t>
            </a:r>
            <a:r>
              <a:rPr sz="2000" spc="135" dirty="0">
                <a:latin typeface="Verdana"/>
                <a:cs typeface="Verdana"/>
              </a:rPr>
              <a:t> </a:t>
            </a:r>
            <a:r>
              <a:rPr sz="2000" dirty="0">
                <a:latin typeface="Verdana"/>
                <a:cs typeface="Verdana"/>
              </a:rPr>
              <a:t>detection.</a:t>
            </a:r>
            <a:r>
              <a:rPr sz="2000" spc="140" dirty="0">
                <a:latin typeface="Verdana"/>
                <a:cs typeface="Verdana"/>
              </a:rPr>
              <a:t> </a:t>
            </a:r>
            <a:r>
              <a:rPr sz="2000" spc="-25" dirty="0">
                <a:latin typeface="Verdana"/>
                <a:cs typeface="Verdana"/>
              </a:rPr>
              <a:t>The </a:t>
            </a:r>
            <a:r>
              <a:rPr sz="2000" dirty="0">
                <a:latin typeface="Verdana"/>
                <a:cs typeface="Verdana"/>
              </a:rPr>
              <a:t>insights</a:t>
            </a:r>
            <a:r>
              <a:rPr sz="2000" spc="-20" dirty="0">
                <a:latin typeface="Verdana"/>
                <a:cs typeface="Verdana"/>
              </a:rPr>
              <a:t> </a:t>
            </a:r>
            <a:r>
              <a:rPr sz="2000" dirty="0">
                <a:latin typeface="Verdana"/>
                <a:cs typeface="Verdana"/>
              </a:rPr>
              <a:t>from</a:t>
            </a:r>
            <a:r>
              <a:rPr sz="2000" spc="-10" dirty="0">
                <a:latin typeface="Verdana"/>
                <a:cs typeface="Verdana"/>
              </a:rPr>
              <a:t> </a:t>
            </a:r>
            <a:r>
              <a:rPr sz="2000" dirty="0">
                <a:latin typeface="Verdana"/>
                <a:cs typeface="Verdana"/>
              </a:rPr>
              <a:t>this</a:t>
            </a:r>
            <a:r>
              <a:rPr sz="2000" spc="-15" dirty="0">
                <a:latin typeface="Verdana"/>
                <a:cs typeface="Verdana"/>
              </a:rPr>
              <a:t> </a:t>
            </a:r>
            <a:r>
              <a:rPr sz="2000" dirty="0">
                <a:latin typeface="Verdana"/>
                <a:cs typeface="Verdana"/>
              </a:rPr>
              <a:t>preliminary</a:t>
            </a:r>
            <a:r>
              <a:rPr sz="2000" spc="-10" dirty="0">
                <a:latin typeface="Verdana"/>
                <a:cs typeface="Verdana"/>
              </a:rPr>
              <a:t> </a:t>
            </a:r>
            <a:r>
              <a:rPr sz="2000" dirty="0">
                <a:latin typeface="Verdana"/>
                <a:cs typeface="Verdana"/>
              </a:rPr>
              <a:t>phase</a:t>
            </a:r>
            <a:r>
              <a:rPr sz="2000" spc="-25" dirty="0">
                <a:latin typeface="Verdana"/>
                <a:cs typeface="Verdana"/>
              </a:rPr>
              <a:t> </a:t>
            </a:r>
            <a:r>
              <a:rPr sz="2000" dirty="0">
                <a:latin typeface="Verdana"/>
                <a:cs typeface="Verdana"/>
              </a:rPr>
              <a:t>will</a:t>
            </a:r>
            <a:r>
              <a:rPr sz="2000" spc="-20" dirty="0">
                <a:latin typeface="Verdana"/>
                <a:cs typeface="Verdana"/>
              </a:rPr>
              <a:t> </a:t>
            </a:r>
            <a:r>
              <a:rPr sz="2000" dirty="0">
                <a:latin typeface="Verdana"/>
                <a:cs typeface="Verdana"/>
              </a:rPr>
              <a:t>guide</a:t>
            </a:r>
            <a:r>
              <a:rPr sz="2000" spc="-30" dirty="0">
                <a:latin typeface="Verdana"/>
                <a:cs typeface="Verdana"/>
              </a:rPr>
              <a:t> </a:t>
            </a:r>
            <a:r>
              <a:rPr sz="2000" dirty="0">
                <a:latin typeface="Verdana"/>
                <a:cs typeface="Verdana"/>
              </a:rPr>
              <a:t>further</a:t>
            </a:r>
            <a:r>
              <a:rPr sz="2000" spc="-25" dirty="0">
                <a:latin typeface="Verdana"/>
                <a:cs typeface="Verdana"/>
              </a:rPr>
              <a:t> </a:t>
            </a:r>
            <a:r>
              <a:rPr sz="2000" dirty="0">
                <a:latin typeface="Verdana"/>
                <a:cs typeface="Verdana"/>
              </a:rPr>
              <a:t>improvements,</a:t>
            </a:r>
            <a:r>
              <a:rPr sz="2000" spc="-25" dirty="0">
                <a:latin typeface="Verdana"/>
                <a:cs typeface="Verdana"/>
              </a:rPr>
              <a:t> </a:t>
            </a:r>
            <a:r>
              <a:rPr sz="2000" spc="-10" dirty="0">
                <a:latin typeface="Verdana"/>
                <a:cs typeface="Verdana"/>
              </a:rPr>
              <a:t>creating </a:t>
            </a:r>
            <a:r>
              <a:rPr sz="2000" dirty="0">
                <a:latin typeface="Verdana"/>
                <a:cs typeface="Verdana"/>
              </a:rPr>
              <a:t>a</a:t>
            </a:r>
            <a:r>
              <a:rPr sz="2000" spc="475" dirty="0">
                <a:latin typeface="Verdana"/>
                <a:cs typeface="Verdana"/>
              </a:rPr>
              <a:t>  </a:t>
            </a:r>
            <a:r>
              <a:rPr sz="2000" dirty="0">
                <a:latin typeface="Verdana"/>
                <a:cs typeface="Verdana"/>
              </a:rPr>
              <a:t>scalable,</a:t>
            </a:r>
            <a:r>
              <a:rPr sz="2000" spc="495" dirty="0">
                <a:latin typeface="Verdana"/>
                <a:cs typeface="Verdana"/>
              </a:rPr>
              <a:t>  </a:t>
            </a:r>
            <a:r>
              <a:rPr sz="2000" spc="-10" dirty="0">
                <a:latin typeface="Verdana"/>
                <a:cs typeface="Verdana"/>
              </a:rPr>
              <a:t>AI-</a:t>
            </a:r>
            <a:r>
              <a:rPr sz="2000" dirty="0">
                <a:latin typeface="Verdana"/>
                <a:cs typeface="Verdana"/>
              </a:rPr>
              <a:t>enabled</a:t>
            </a:r>
            <a:r>
              <a:rPr sz="2000" spc="480" dirty="0">
                <a:latin typeface="Verdana"/>
                <a:cs typeface="Verdana"/>
              </a:rPr>
              <a:t>  </a:t>
            </a:r>
            <a:r>
              <a:rPr sz="2000" dirty="0">
                <a:latin typeface="Verdana"/>
                <a:cs typeface="Verdana"/>
              </a:rPr>
              <a:t>solution</a:t>
            </a:r>
            <a:r>
              <a:rPr sz="2000" spc="480" dirty="0">
                <a:latin typeface="Verdana"/>
                <a:cs typeface="Verdana"/>
              </a:rPr>
              <a:t>  </a:t>
            </a:r>
            <a:r>
              <a:rPr sz="2000" dirty="0">
                <a:latin typeface="Verdana"/>
                <a:cs typeface="Verdana"/>
              </a:rPr>
              <a:t>for</a:t>
            </a:r>
            <a:r>
              <a:rPr sz="2000" spc="475" dirty="0">
                <a:latin typeface="Verdana"/>
                <a:cs typeface="Verdana"/>
              </a:rPr>
              <a:t>  </a:t>
            </a:r>
            <a:r>
              <a:rPr sz="2000" dirty="0">
                <a:latin typeface="Verdana"/>
                <a:cs typeface="Verdana"/>
              </a:rPr>
              <a:t>proactive</a:t>
            </a:r>
            <a:r>
              <a:rPr sz="2000" spc="484" dirty="0">
                <a:latin typeface="Verdana"/>
                <a:cs typeface="Verdana"/>
              </a:rPr>
              <a:t>  </a:t>
            </a:r>
            <a:r>
              <a:rPr sz="2000" dirty="0">
                <a:latin typeface="Verdana"/>
                <a:cs typeface="Verdana"/>
              </a:rPr>
              <a:t>wildfire</a:t>
            </a:r>
            <a:r>
              <a:rPr sz="2000" spc="475" dirty="0">
                <a:latin typeface="Verdana"/>
                <a:cs typeface="Verdana"/>
              </a:rPr>
              <a:t>  </a:t>
            </a:r>
            <a:r>
              <a:rPr sz="2000" spc="-10" dirty="0">
                <a:latin typeface="Verdana"/>
                <a:cs typeface="Verdana"/>
              </a:rPr>
              <a:t>management.</a:t>
            </a:r>
            <a:endParaRPr sz="2000">
              <a:latin typeface="Verdana"/>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Work</a:t>
            </a:r>
            <a:r>
              <a:rPr spc="-20" dirty="0"/>
              <a:t> </a:t>
            </a:r>
            <a:r>
              <a:rPr dirty="0"/>
              <a:t>for</a:t>
            </a:r>
            <a:r>
              <a:rPr spc="-15" dirty="0"/>
              <a:t> </a:t>
            </a:r>
            <a:r>
              <a:rPr dirty="0"/>
              <a:t>Phase</a:t>
            </a:r>
            <a:r>
              <a:rPr spc="-15" dirty="0"/>
              <a:t> </a:t>
            </a:r>
            <a:r>
              <a:rPr spc="-25" dirty="0"/>
              <a:t>II</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20</a:t>
            </a:fld>
            <a:endParaRPr spc="-25" dirty="0"/>
          </a:p>
        </p:txBody>
      </p:sp>
      <p:sp>
        <p:nvSpPr>
          <p:cNvPr id="3" name="object 3"/>
          <p:cNvSpPr txBox="1"/>
          <p:nvPr/>
        </p:nvSpPr>
        <p:spPr>
          <a:xfrm>
            <a:off x="834644" y="1784045"/>
            <a:ext cx="10452735" cy="331851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Verdana"/>
                <a:cs typeface="Verdana"/>
              </a:rPr>
              <a:t>In</a:t>
            </a:r>
            <a:r>
              <a:rPr sz="2400" spc="-45" dirty="0">
                <a:latin typeface="Verdana"/>
                <a:cs typeface="Verdana"/>
              </a:rPr>
              <a:t> </a:t>
            </a:r>
            <a:r>
              <a:rPr sz="2400" dirty="0">
                <a:latin typeface="Verdana"/>
                <a:cs typeface="Verdana"/>
              </a:rPr>
              <a:t>Phase</a:t>
            </a:r>
            <a:r>
              <a:rPr sz="2400" spc="-65" dirty="0">
                <a:latin typeface="Verdana"/>
                <a:cs typeface="Verdana"/>
              </a:rPr>
              <a:t> </a:t>
            </a:r>
            <a:r>
              <a:rPr sz="2400" dirty="0">
                <a:latin typeface="Verdana"/>
                <a:cs typeface="Verdana"/>
              </a:rPr>
              <a:t>II,</a:t>
            </a:r>
            <a:r>
              <a:rPr sz="2400" spc="-35" dirty="0">
                <a:latin typeface="Verdana"/>
                <a:cs typeface="Verdana"/>
              </a:rPr>
              <a:t> </a:t>
            </a:r>
            <a:r>
              <a:rPr sz="2400" dirty="0">
                <a:latin typeface="Verdana"/>
                <a:cs typeface="Verdana"/>
              </a:rPr>
              <a:t>the</a:t>
            </a:r>
            <a:r>
              <a:rPr sz="2400" spc="-55" dirty="0">
                <a:latin typeface="Verdana"/>
                <a:cs typeface="Verdana"/>
              </a:rPr>
              <a:t> </a:t>
            </a:r>
            <a:r>
              <a:rPr sz="2400" dirty="0">
                <a:latin typeface="Verdana"/>
                <a:cs typeface="Verdana"/>
              </a:rPr>
              <a:t>project</a:t>
            </a:r>
            <a:r>
              <a:rPr sz="2400" spc="-55" dirty="0">
                <a:latin typeface="Verdana"/>
                <a:cs typeface="Verdana"/>
              </a:rPr>
              <a:t> </a:t>
            </a:r>
            <a:r>
              <a:rPr sz="2400" dirty="0">
                <a:latin typeface="Verdana"/>
                <a:cs typeface="Verdana"/>
              </a:rPr>
              <a:t>involves</a:t>
            </a:r>
            <a:r>
              <a:rPr sz="2400" spc="-5" dirty="0">
                <a:latin typeface="Verdana"/>
                <a:cs typeface="Verdana"/>
              </a:rPr>
              <a:t> </a:t>
            </a:r>
            <a:r>
              <a:rPr sz="2400" dirty="0">
                <a:latin typeface="Verdana"/>
                <a:cs typeface="Verdana"/>
              </a:rPr>
              <a:t>preprocessing</a:t>
            </a:r>
            <a:r>
              <a:rPr sz="2400" spc="-20" dirty="0">
                <a:latin typeface="Verdana"/>
                <a:cs typeface="Verdana"/>
              </a:rPr>
              <a:t> </a:t>
            </a:r>
            <a:r>
              <a:rPr sz="2400" dirty="0">
                <a:latin typeface="Verdana"/>
                <a:cs typeface="Verdana"/>
              </a:rPr>
              <a:t>the</a:t>
            </a:r>
            <a:r>
              <a:rPr sz="2400" spc="-65" dirty="0">
                <a:latin typeface="Verdana"/>
                <a:cs typeface="Verdana"/>
              </a:rPr>
              <a:t> </a:t>
            </a:r>
            <a:r>
              <a:rPr sz="2400" dirty="0">
                <a:latin typeface="Verdana"/>
                <a:cs typeface="Verdana"/>
              </a:rPr>
              <a:t>collected</a:t>
            </a:r>
            <a:r>
              <a:rPr sz="2400" spc="-30" dirty="0">
                <a:latin typeface="Verdana"/>
                <a:cs typeface="Verdana"/>
              </a:rPr>
              <a:t> </a:t>
            </a:r>
            <a:r>
              <a:rPr sz="2400" spc="-10" dirty="0">
                <a:latin typeface="Verdana"/>
                <a:cs typeface="Verdana"/>
              </a:rPr>
              <a:t>sensor </a:t>
            </a:r>
            <a:r>
              <a:rPr sz="2400" dirty="0">
                <a:latin typeface="Verdana"/>
                <a:cs typeface="Verdana"/>
              </a:rPr>
              <a:t>data</a:t>
            </a:r>
            <a:r>
              <a:rPr sz="2400" spc="-85" dirty="0">
                <a:latin typeface="Verdana"/>
                <a:cs typeface="Verdana"/>
              </a:rPr>
              <a:t> </a:t>
            </a:r>
            <a:r>
              <a:rPr sz="2400" dirty="0">
                <a:latin typeface="Verdana"/>
                <a:cs typeface="Verdana"/>
              </a:rPr>
              <a:t>and</a:t>
            </a:r>
            <a:r>
              <a:rPr sz="2400" spc="-80" dirty="0">
                <a:latin typeface="Verdana"/>
                <a:cs typeface="Verdana"/>
              </a:rPr>
              <a:t> </a:t>
            </a:r>
            <a:r>
              <a:rPr sz="2400" dirty="0">
                <a:latin typeface="Verdana"/>
                <a:cs typeface="Verdana"/>
              </a:rPr>
              <a:t>selecting</a:t>
            </a:r>
            <a:r>
              <a:rPr sz="2400" spc="-45" dirty="0">
                <a:latin typeface="Verdana"/>
                <a:cs typeface="Verdana"/>
              </a:rPr>
              <a:t> </a:t>
            </a:r>
            <a:r>
              <a:rPr sz="2400" dirty="0">
                <a:latin typeface="Verdana"/>
                <a:cs typeface="Verdana"/>
              </a:rPr>
              <a:t>suitable</a:t>
            </a:r>
            <a:r>
              <a:rPr sz="2400" spc="-65" dirty="0">
                <a:latin typeface="Verdana"/>
                <a:cs typeface="Verdana"/>
              </a:rPr>
              <a:t> </a:t>
            </a:r>
            <a:r>
              <a:rPr sz="2400" dirty="0">
                <a:latin typeface="Verdana"/>
                <a:cs typeface="Verdana"/>
              </a:rPr>
              <a:t>machine</a:t>
            </a:r>
            <a:r>
              <a:rPr sz="2400" spc="-70" dirty="0">
                <a:latin typeface="Verdana"/>
                <a:cs typeface="Verdana"/>
              </a:rPr>
              <a:t> </a:t>
            </a:r>
            <a:r>
              <a:rPr sz="2400" dirty="0">
                <a:latin typeface="Verdana"/>
                <a:cs typeface="Verdana"/>
              </a:rPr>
              <a:t>learning</a:t>
            </a:r>
            <a:r>
              <a:rPr sz="2400" spc="-55" dirty="0">
                <a:latin typeface="Verdana"/>
                <a:cs typeface="Verdana"/>
              </a:rPr>
              <a:t> </a:t>
            </a:r>
            <a:r>
              <a:rPr sz="2400" dirty="0">
                <a:latin typeface="Verdana"/>
                <a:cs typeface="Verdana"/>
              </a:rPr>
              <a:t>models.</a:t>
            </a:r>
            <a:r>
              <a:rPr sz="2400" spc="-70" dirty="0">
                <a:latin typeface="Verdana"/>
                <a:cs typeface="Verdana"/>
              </a:rPr>
              <a:t> </a:t>
            </a:r>
            <a:r>
              <a:rPr sz="2400" dirty="0">
                <a:latin typeface="Verdana"/>
                <a:cs typeface="Verdana"/>
              </a:rPr>
              <a:t>Raw</a:t>
            </a:r>
            <a:r>
              <a:rPr sz="2400" spc="-80" dirty="0">
                <a:latin typeface="Verdana"/>
                <a:cs typeface="Verdana"/>
              </a:rPr>
              <a:t> </a:t>
            </a:r>
            <a:r>
              <a:rPr sz="2400" spc="-20" dirty="0">
                <a:latin typeface="Verdana"/>
                <a:cs typeface="Verdana"/>
              </a:rPr>
              <a:t>data </a:t>
            </a:r>
            <a:r>
              <a:rPr sz="2400" dirty="0">
                <a:latin typeface="Verdana"/>
                <a:cs typeface="Verdana"/>
              </a:rPr>
              <a:t>from</a:t>
            </a:r>
            <a:r>
              <a:rPr sz="2400" spc="-70" dirty="0">
                <a:latin typeface="Verdana"/>
                <a:cs typeface="Verdana"/>
              </a:rPr>
              <a:t> </a:t>
            </a:r>
            <a:r>
              <a:rPr sz="2400" dirty="0">
                <a:latin typeface="Verdana"/>
                <a:cs typeface="Verdana"/>
              </a:rPr>
              <a:t>temperature,</a:t>
            </a:r>
            <a:r>
              <a:rPr sz="2400" spc="-85" dirty="0">
                <a:latin typeface="Verdana"/>
                <a:cs typeface="Verdana"/>
              </a:rPr>
              <a:t> </a:t>
            </a:r>
            <a:r>
              <a:rPr sz="2400" dirty="0">
                <a:latin typeface="Verdana"/>
                <a:cs typeface="Verdana"/>
              </a:rPr>
              <a:t>humidity,</a:t>
            </a:r>
            <a:r>
              <a:rPr sz="2400" spc="-60" dirty="0">
                <a:latin typeface="Verdana"/>
                <a:cs typeface="Verdana"/>
              </a:rPr>
              <a:t> </a:t>
            </a:r>
            <a:r>
              <a:rPr sz="2400" dirty="0">
                <a:latin typeface="Verdana"/>
                <a:cs typeface="Verdana"/>
              </a:rPr>
              <a:t>smoke,</a:t>
            </a:r>
            <a:r>
              <a:rPr sz="2400" spc="-75" dirty="0">
                <a:latin typeface="Verdana"/>
                <a:cs typeface="Verdana"/>
              </a:rPr>
              <a:t> </a:t>
            </a:r>
            <a:r>
              <a:rPr sz="2400" dirty="0">
                <a:latin typeface="Verdana"/>
                <a:cs typeface="Verdana"/>
              </a:rPr>
              <a:t>and</a:t>
            </a:r>
            <a:r>
              <a:rPr sz="2400" spc="-90" dirty="0">
                <a:latin typeface="Verdana"/>
                <a:cs typeface="Verdana"/>
              </a:rPr>
              <a:t> </a:t>
            </a:r>
            <a:r>
              <a:rPr sz="2400" dirty="0">
                <a:latin typeface="Verdana"/>
                <a:cs typeface="Verdana"/>
              </a:rPr>
              <a:t>acoustic</a:t>
            </a:r>
            <a:r>
              <a:rPr sz="2400" spc="-65" dirty="0">
                <a:latin typeface="Verdana"/>
                <a:cs typeface="Verdana"/>
              </a:rPr>
              <a:t> </a:t>
            </a:r>
            <a:r>
              <a:rPr sz="2400" dirty="0">
                <a:latin typeface="Verdana"/>
                <a:cs typeface="Verdana"/>
              </a:rPr>
              <a:t>sensors</a:t>
            </a:r>
            <a:r>
              <a:rPr sz="2400" spc="-85" dirty="0">
                <a:latin typeface="Verdana"/>
                <a:cs typeface="Verdana"/>
              </a:rPr>
              <a:t> </a:t>
            </a:r>
            <a:r>
              <a:rPr sz="2400" spc="-25" dirty="0">
                <a:latin typeface="Verdana"/>
                <a:cs typeface="Verdana"/>
              </a:rPr>
              <a:t>is </a:t>
            </a:r>
            <a:r>
              <a:rPr sz="2400" dirty="0">
                <a:latin typeface="Verdana"/>
                <a:cs typeface="Verdana"/>
              </a:rPr>
              <a:t>cleaned,</a:t>
            </a:r>
            <a:r>
              <a:rPr sz="2400" spc="-100" dirty="0">
                <a:latin typeface="Verdana"/>
                <a:cs typeface="Verdana"/>
              </a:rPr>
              <a:t> </a:t>
            </a:r>
            <a:r>
              <a:rPr sz="2400" dirty="0">
                <a:latin typeface="Verdana"/>
                <a:cs typeface="Verdana"/>
              </a:rPr>
              <a:t>normalized,</a:t>
            </a:r>
            <a:r>
              <a:rPr sz="2400" spc="-60" dirty="0">
                <a:latin typeface="Verdana"/>
                <a:cs typeface="Verdana"/>
              </a:rPr>
              <a:t> </a:t>
            </a:r>
            <a:r>
              <a:rPr sz="2400" dirty="0">
                <a:latin typeface="Verdana"/>
                <a:cs typeface="Verdana"/>
              </a:rPr>
              <a:t>and</a:t>
            </a:r>
            <a:r>
              <a:rPr sz="2400" spc="-105" dirty="0">
                <a:latin typeface="Verdana"/>
                <a:cs typeface="Verdana"/>
              </a:rPr>
              <a:t> </a:t>
            </a:r>
            <a:r>
              <a:rPr sz="2400" dirty="0">
                <a:latin typeface="Verdana"/>
                <a:cs typeface="Verdana"/>
              </a:rPr>
              <a:t>prepared</a:t>
            </a:r>
            <a:r>
              <a:rPr sz="2400" spc="-100" dirty="0">
                <a:latin typeface="Verdana"/>
                <a:cs typeface="Verdana"/>
              </a:rPr>
              <a:t> </a:t>
            </a:r>
            <a:r>
              <a:rPr sz="2400" dirty="0">
                <a:latin typeface="Verdana"/>
                <a:cs typeface="Verdana"/>
              </a:rPr>
              <a:t>for</a:t>
            </a:r>
            <a:r>
              <a:rPr sz="2400" spc="-85" dirty="0">
                <a:latin typeface="Verdana"/>
                <a:cs typeface="Verdana"/>
              </a:rPr>
              <a:t> </a:t>
            </a:r>
            <a:r>
              <a:rPr sz="2400" dirty="0">
                <a:latin typeface="Verdana"/>
                <a:cs typeface="Verdana"/>
              </a:rPr>
              <a:t>training.</a:t>
            </a:r>
            <a:r>
              <a:rPr sz="2400" spc="-75" dirty="0">
                <a:latin typeface="Verdana"/>
                <a:cs typeface="Verdana"/>
              </a:rPr>
              <a:t> </a:t>
            </a:r>
            <a:r>
              <a:rPr sz="2400" dirty="0">
                <a:latin typeface="Verdana"/>
                <a:cs typeface="Verdana"/>
              </a:rPr>
              <a:t>Autoencoders</a:t>
            </a:r>
            <a:r>
              <a:rPr sz="2400" spc="-85" dirty="0">
                <a:latin typeface="Verdana"/>
                <a:cs typeface="Verdana"/>
              </a:rPr>
              <a:t> </a:t>
            </a:r>
            <a:r>
              <a:rPr sz="2400" spc="-25" dirty="0">
                <a:latin typeface="Verdana"/>
                <a:cs typeface="Verdana"/>
              </a:rPr>
              <a:t>are </a:t>
            </a:r>
            <a:r>
              <a:rPr sz="2400" dirty="0">
                <a:latin typeface="Verdana"/>
                <a:cs typeface="Verdana"/>
              </a:rPr>
              <a:t>used</a:t>
            </a:r>
            <a:r>
              <a:rPr sz="2400" spc="-85" dirty="0">
                <a:latin typeface="Verdana"/>
                <a:cs typeface="Verdana"/>
              </a:rPr>
              <a:t> </a:t>
            </a:r>
            <a:r>
              <a:rPr sz="2400" dirty="0">
                <a:latin typeface="Verdana"/>
                <a:cs typeface="Verdana"/>
              </a:rPr>
              <a:t>to</a:t>
            </a:r>
            <a:r>
              <a:rPr sz="2400" spc="-55" dirty="0">
                <a:latin typeface="Verdana"/>
                <a:cs typeface="Verdana"/>
              </a:rPr>
              <a:t> </a:t>
            </a:r>
            <a:r>
              <a:rPr sz="2400" dirty="0">
                <a:latin typeface="Verdana"/>
                <a:cs typeface="Verdana"/>
              </a:rPr>
              <a:t>detect</a:t>
            </a:r>
            <a:r>
              <a:rPr sz="2400" spc="-70" dirty="0">
                <a:latin typeface="Verdana"/>
                <a:cs typeface="Verdana"/>
              </a:rPr>
              <a:t> </a:t>
            </a:r>
            <a:r>
              <a:rPr sz="2400" dirty="0">
                <a:latin typeface="Verdana"/>
                <a:cs typeface="Verdana"/>
              </a:rPr>
              <a:t>anomalies</a:t>
            </a:r>
            <a:r>
              <a:rPr sz="2400" spc="-50" dirty="0">
                <a:latin typeface="Verdana"/>
                <a:cs typeface="Verdana"/>
              </a:rPr>
              <a:t> </a:t>
            </a:r>
            <a:r>
              <a:rPr sz="2400" dirty="0">
                <a:latin typeface="Verdana"/>
                <a:cs typeface="Verdana"/>
              </a:rPr>
              <a:t>in</a:t>
            </a:r>
            <a:r>
              <a:rPr sz="2400" spc="-55" dirty="0">
                <a:latin typeface="Verdana"/>
                <a:cs typeface="Verdana"/>
              </a:rPr>
              <a:t> </a:t>
            </a:r>
            <a:r>
              <a:rPr sz="2400" spc="-10" dirty="0">
                <a:latin typeface="Verdana"/>
                <a:cs typeface="Verdana"/>
              </a:rPr>
              <a:t>environmental</a:t>
            </a:r>
            <a:r>
              <a:rPr sz="2400" spc="-30" dirty="0">
                <a:latin typeface="Verdana"/>
                <a:cs typeface="Verdana"/>
              </a:rPr>
              <a:t> </a:t>
            </a:r>
            <a:r>
              <a:rPr sz="2400" dirty="0">
                <a:latin typeface="Verdana"/>
                <a:cs typeface="Verdana"/>
              </a:rPr>
              <a:t>data,</a:t>
            </a:r>
            <a:r>
              <a:rPr sz="2400" spc="-70" dirty="0">
                <a:latin typeface="Verdana"/>
                <a:cs typeface="Verdana"/>
              </a:rPr>
              <a:t> </a:t>
            </a:r>
            <a:r>
              <a:rPr sz="2400" dirty="0">
                <a:latin typeface="Verdana"/>
                <a:cs typeface="Verdana"/>
              </a:rPr>
              <a:t>while</a:t>
            </a:r>
            <a:r>
              <a:rPr sz="2400" spc="-50" dirty="0">
                <a:latin typeface="Verdana"/>
                <a:cs typeface="Verdana"/>
              </a:rPr>
              <a:t> </a:t>
            </a:r>
            <a:r>
              <a:rPr sz="2400" spc="-20" dirty="0">
                <a:latin typeface="Verdana"/>
                <a:cs typeface="Verdana"/>
              </a:rPr>
              <a:t>MFCC </a:t>
            </a:r>
            <a:r>
              <a:rPr sz="2400" dirty="0">
                <a:latin typeface="Verdana"/>
                <a:cs typeface="Verdana"/>
              </a:rPr>
              <a:t>features</a:t>
            </a:r>
            <a:r>
              <a:rPr sz="2400" spc="-55" dirty="0">
                <a:latin typeface="Verdana"/>
                <a:cs typeface="Verdana"/>
              </a:rPr>
              <a:t> </a:t>
            </a:r>
            <a:r>
              <a:rPr sz="2400" dirty="0">
                <a:latin typeface="Verdana"/>
                <a:cs typeface="Verdana"/>
              </a:rPr>
              <a:t>with</a:t>
            </a:r>
            <a:r>
              <a:rPr sz="2400" spc="-50" dirty="0">
                <a:latin typeface="Verdana"/>
                <a:cs typeface="Verdana"/>
              </a:rPr>
              <a:t> </a:t>
            </a:r>
            <a:r>
              <a:rPr sz="2400" dirty="0">
                <a:latin typeface="Verdana"/>
                <a:cs typeface="Verdana"/>
              </a:rPr>
              <a:t>SVM</a:t>
            </a:r>
            <a:r>
              <a:rPr sz="2400" spc="-80" dirty="0">
                <a:latin typeface="Verdana"/>
                <a:cs typeface="Verdana"/>
              </a:rPr>
              <a:t> </a:t>
            </a:r>
            <a:r>
              <a:rPr sz="2400" dirty="0">
                <a:latin typeface="Verdana"/>
                <a:cs typeface="Verdana"/>
              </a:rPr>
              <a:t>or</a:t>
            </a:r>
            <a:r>
              <a:rPr sz="2400" spc="-65" dirty="0">
                <a:latin typeface="Verdana"/>
                <a:cs typeface="Verdana"/>
              </a:rPr>
              <a:t> </a:t>
            </a:r>
            <a:r>
              <a:rPr sz="2400" dirty="0">
                <a:latin typeface="Verdana"/>
                <a:cs typeface="Verdana"/>
              </a:rPr>
              <a:t>Random</a:t>
            </a:r>
            <a:r>
              <a:rPr sz="2400" spc="-55" dirty="0">
                <a:latin typeface="Verdana"/>
                <a:cs typeface="Verdana"/>
              </a:rPr>
              <a:t> </a:t>
            </a:r>
            <a:r>
              <a:rPr sz="2400" dirty="0">
                <a:latin typeface="Verdana"/>
                <a:cs typeface="Verdana"/>
              </a:rPr>
              <a:t>Forest</a:t>
            </a:r>
            <a:r>
              <a:rPr sz="2400" spc="-50" dirty="0">
                <a:latin typeface="Verdana"/>
                <a:cs typeface="Verdana"/>
              </a:rPr>
              <a:t> </a:t>
            </a:r>
            <a:r>
              <a:rPr sz="2400" dirty="0">
                <a:latin typeface="Verdana"/>
                <a:cs typeface="Verdana"/>
              </a:rPr>
              <a:t>algorithms</a:t>
            </a:r>
            <a:r>
              <a:rPr sz="2400" spc="-20" dirty="0">
                <a:latin typeface="Verdana"/>
                <a:cs typeface="Verdana"/>
              </a:rPr>
              <a:t> </a:t>
            </a:r>
            <a:r>
              <a:rPr sz="2400" dirty="0">
                <a:latin typeface="Verdana"/>
                <a:cs typeface="Verdana"/>
              </a:rPr>
              <a:t>classify</a:t>
            </a:r>
            <a:r>
              <a:rPr sz="2400" spc="-25" dirty="0">
                <a:latin typeface="Verdana"/>
                <a:cs typeface="Verdana"/>
              </a:rPr>
              <a:t> </a:t>
            </a:r>
            <a:r>
              <a:rPr sz="2400" spc="-10" dirty="0">
                <a:latin typeface="Verdana"/>
                <a:cs typeface="Verdana"/>
              </a:rPr>
              <a:t>acoustic </a:t>
            </a:r>
            <a:r>
              <a:rPr sz="2400" dirty="0">
                <a:latin typeface="Verdana"/>
                <a:cs typeface="Verdana"/>
              </a:rPr>
              <a:t>signals.</a:t>
            </a:r>
            <a:r>
              <a:rPr sz="2400" spc="-45" dirty="0">
                <a:latin typeface="Verdana"/>
                <a:cs typeface="Verdana"/>
              </a:rPr>
              <a:t> </a:t>
            </a:r>
            <a:r>
              <a:rPr sz="2400" dirty="0">
                <a:latin typeface="Verdana"/>
                <a:cs typeface="Verdana"/>
              </a:rPr>
              <a:t>These</a:t>
            </a:r>
            <a:r>
              <a:rPr sz="2400" spc="-70" dirty="0">
                <a:latin typeface="Verdana"/>
                <a:cs typeface="Verdana"/>
              </a:rPr>
              <a:t> </a:t>
            </a:r>
            <a:r>
              <a:rPr sz="2400" dirty="0">
                <a:latin typeface="Verdana"/>
                <a:cs typeface="Verdana"/>
              </a:rPr>
              <a:t>trained</a:t>
            </a:r>
            <a:r>
              <a:rPr sz="2400" spc="-55" dirty="0">
                <a:latin typeface="Verdana"/>
                <a:cs typeface="Verdana"/>
              </a:rPr>
              <a:t> </a:t>
            </a:r>
            <a:r>
              <a:rPr sz="2400" dirty="0">
                <a:latin typeface="Verdana"/>
                <a:cs typeface="Verdana"/>
              </a:rPr>
              <a:t>models</a:t>
            </a:r>
            <a:r>
              <a:rPr sz="2400" spc="-45" dirty="0">
                <a:latin typeface="Verdana"/>
                <a:cs typeface="Verdana"/>
              </a:rPr>
              <a:t> </a:t>
            </a:r>
            <a:r>
              <a:rPr sz="2400" dirty="0">
                <a:latin typeface="Verdana"/>
                <a:cs typeface="Verdana"/>
              </a:rPr>
              <a:t>are</a:t>
            </a:r>
            <a:r>
              <a:rPr sz="2400" spc="-70" dirty="0">
                <a:latin typeface="Verdana"/>
                <a:cs typeface="Verdana"/>
              </a:rPr>
              <a:t> </a:t>
            </a:r>
            <a:r>
              <a:rPr sz="2400" dirty="0">
                <a:latin typeface="Verdana"/>
                <a:cs typeface="Verdana"/>
              </a:rPr>
              <a:t>deployed</a:t>
            </a:r>
            <a:r>
              <a:rPr sz="2400" spc="-45" dirty="0">
                <a:latin typeface="Verdana"/>
                <a:cs typeface="Verdana"/>
              </a:rPr>
              <a:t> </a:t>
            </a:r>
            <a:r>
              <a:rPr sz="2400" dirty="0">
                <a:latin typeface="Verdana"/>
                <a:cs typeface="Verdana"/>
              </a:rPr>
              <a:t>on</a:t>
            </a:r>
            <a:r>
              <a:rPr sz="2400" spc="-55" dirty="0">
                <a:latin typeface="Verdana"/>
                <a:cs typeface="Verdana"/>
              </a:rPr>
              <a:t> </a:t>
            </a:r>
            <a:r>
              <a:rPr sz="2400" dirty="0">
                <a:latin typeface="Verdana"/>
                <a:cs typeface="Verdana"/>
              </a:rPr>
              <a:t>the</a:t>
            </a:r>
            <a:r>
              <a:rPr sz="2400" spc="-70" dirty="0">
                <a:latin typeface="Verdana"/>
                <a:cs typeface="Verdana"/>
              </a:rPr>
              <a:t> </a:t>
            </a:r>
            <a:r>
              <a:rPr sz="2400" dirty="0">
                <a:latin typeface="Verdana"/>
                <a:cs typeface="Verdana"/>
              </a:rPr>
              <a:t>Raspberry</a:t>
            </a:r>
            <a:r>
              <a:rPr sz="2400" spc="-50" dirty="0">
                <a:latin typeface="Verdana"/>
                <a:cs typeface="Verdana"/>
              </a:rPr>
              <a:t> </a:t>
            </a:r>
            <a:r>
              <a:rPr sz="2400" spc="-25" dirty="0">
                <a:latin typeface="Verdana"/>
                <a:cs typeface="Verdana"/>
              </a:rPr>
              <a:t>Pi, </a:t>
            </a:r>
            <a:r>
              <a:rPr sz="2400" dirty="0">
                <a:latin typeface="Verdana"/>
                <a:cs typeface="Verdana"/>
              </a:rPr>
              <a:t>enabling</a:t>
            </a:r>
            <a:r>
              <a:rPr sz="2400" spc="-50" dirty="0">
                <a:latin typeface="Verdana"/>
                <a:cs typeface="Verdana"/>
              </a:rPr>
              <a:t> </a:t>
            </a:r>
            <a:r>
              <a:rPr sz="2400" spc="-10" dirty="0">
                <a:latin typeface="Verdana"/>
                <a:cs typeface="Verdana"/>
              </a:rPr>
              <a:t>real-</a:t>
            </a:r>
            <a:r>
              <a:rPr sz="2400" dirty="0">
                <a:latin typeface="Verdana"/>
                <a:cs typeface="Verdana"/>
              </a:rPr>
              <a:t>time</a:t>
            </a:r>
            <a:r>
              <a:rPr sz="2400" spc="-50" dirty="0">
                <a:latin typeface="Verdana"/>
                <a:cs typeface="Verdana"/>
              </a:rPr>
              <a:t> </a:t>
            </a:r>
            <a:r>
              <a:rPr sz="2400" dirty="0">
                <a:latin typeface="Verdana"/>
                <a:cs typeface="Verdana"/>
              </a:rPr>
              <a:t>forest</a:t>
            </a:r>
            <a:r>
              <a:rPr sz="2400" spc="-55" dirty="0">
                <a:latin typeface="Verdana"/>
                <a:cs typeface="Verdana"/>
              </a:rPr>
              <a:t> </a:t>
            </a:r>
            <a:r>
              <a:rPr sz="2400" dirty="0">
                <a:latin typeface="Verdana"/>
                <a:cs typeface="Verdana"/>
              </a:rPr>
              <a:t>fire</a:t>
            </a:r>
            <a:r>
              <a:rPr sz="2400" spc="-50" dirty="0">
                <a:latin typeface="Verdana"/>
                <a:cs typeface="Verdana"/>
              </a:rPr>
              <a:t> </a:t>
            </a:r>
            <a:r>
              <a:rPr sz="2400" dirty="0">
                <a:latin typeface="Verdana"/>
                <a:cs typeface="Verdana"/>
              </a:rPr>
              <a:t>detection</a:t>
            </a:r>
            <a:r>
              <a:rPr sz="2400" spc="-45" dirty="0">
                <a:latin typeface="Verdana"/>
                <a:cs typeface="Verdana"/>
              </a:rPr>
              <a:t> </a:t>
            </a:r>
            <a:r>
              <a:rPr sz="2400" dirty="0">
                <a:latin typeface="Verdana"/>
                <a:cs typeface="Verdana"/>
              </a:rPr>
              <a:t>and</a:t>
            </a:r>
            <a:r>
              <a:rPr sz="2400" spc="-80" dirty="0">
                <a:latin typeface="Verdana"/>
                <a:cs typeface="Verdana"/>
              </a:rPr>
              <a:t> </a:t>
            </a:r>
            <a:r>
              <a:rPr sz="2400" dirty="0">
                <a:latin typeface="Verdana"/>
                <a:cs typeface="Verdana"/>
              </a:rPr>
              <a:t>communication</a:t>
            </a:r>
            <a:r>
              <a:rPr sz="2400" spc="-20" dirty="0">
                <a:latin typeface="Verdana"/>
                <a:cs typeface="Verdana"/>
              </a:rPr>
              <a:t> </a:t>
            </a:r>
            <a:r>
              <a:rPr sz="2400" dirty="0">
                <a:latin typeface="Verdana"/>
                <a:cs typeface="Verdana"/>
              </a:rPr>
              <a:t>with</a:t>
            </a:r>
            <a:r>
              <a:rPr sz="2400" spc="-55" dirty="0">
                <a:latin typeface="Verdana"/>
                <a:cs typeface="Verdana"/>
              </a:rPr>
              <a:t> </a:t>
            </a:r>
            <a:r>
              <a:rPr sz="2400" spc="-25" dirty="0">
                <a:latin typeface="Verdana"/>
                <a:cs typeface="Verdana"/>
              </a:rPr>
              <a:t>the </a:t>
            </a:r>
            <a:r>
              <a:rPr sz="2400" dirty="0">
                <a:latin typeface="Verdana"/>
                <a:cs typeface="Verdana"/>
              </a:rPr>
              <a:t>monitoring</a:t>
            </a:r>
            <a:r>
              <a:rPr sz="2400" spc="-85" dirty="0">
                <a:latin typeface="Verdana"/>
                <a:cs typeface="Verdana"/>
              </a:rPr>
              <a:t> </a:t>
            </a:r>
            <a:r>
              <a:rPr sz="2400" spc="-10" dirty="0">
                <a:latin typeface="Verdana"/>
                <a:cs typeface="Verdana"/>
              </a:rPr>
              <a:t>dashboard.</a:t>
            </a:r>
            <a:endParaRPr sz="2400">
              <a:latin typeface="Verdana"/>
              <a:cs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References</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21</a:t>
            </a:fld>
            <a:endParaRPr spc="-25" dirty="0"/>
          </a:p>
        </p:txBody>
      </p:sp>
      <p:sp>
        <p:nvSpPr>
          <p:cNvPr id="7" name="TextBox 6">
            <a:extLst>
              <a:ext uri="{FF2B5EF4-FFF2-40B4-BE49-F238E27FC236}">
                <a16:creationId xmlns:a16="http://schemas.microsoft.com/office/drawing/2014/main" id="{D0FE2CD0-EDBD-020B-A9FC-F3C6340BFD40}"/>
              </a:ext>
            </a:extLst>
          </p:cNvPr>
          <p:cNvSpPr txBox="1"/>
          <p:nvPr/>
        </p:nvSpPr>
        <p:spPr>
          <a:xfrm>
            <a:off x="891641" y="1828800"/>
            <a:ext cx="10448188" cy="4801314"/>
          </a:xfrm>
          <a:prstGeom prst="rect">
            <a:avLst/>
          </a:prstGeom>
          <a:noFill/>
        </p:spPr>
        <p:txBody>
          <a:bodyPr wrap="square" rtlCol="0">
            <a:spAutoFit/>
          </a:bodyPr>
          <a:lstStyle/>
          <a:p>
            <a:r>
              <a:rPr lang="en-IN" b="1" dirty="0">
                <a:latin typeface="Verdana" panose="020B0604030504040204" pitchFamily="34" charset="0"/>
                <a:ea typeface="Verdana" panose="020B0604030504040204" pitchFamily="34" charset="0"/>
              </a:rPr>
              <a:t>[1] </a:t>
            </a:r>
            <a:r>
              <a:rPr lang="en-IN" dirty="0">
                <a:latin typeface="Verdana" panose="020B0604030504040204" pitchFamily="34" charset="0"/>
                <a:ea typeface="Verdana" panose="020B0604030504040204" pitchFamily="34" charset="0"/>
              </a:rPr>
              <a:t>Y. Zheng, G. Zhang, S. Tan, Z. Yang, D. Wen, and H. Xiao, "A forest fire smoke detection model combining convolutional neural network and vision transformer," in Frontiers in Forests and Global Change, vol. 6, Fire and Forests section, Apr. 17, 2023. </a:t>
            </a:r>
          </a:p>
          <a:p>
            <a:r>
              <a:rPr lang="en-IN" b="1" dirty="0">
                <a:latin typeface="Verdana" panose="020B0604030504040204" pitchFamily="34" charset="0"/>
                <a:ea typeface="Verdana" panose="020B0604030504040204" pitchFamily="34" charset="0"/>
              </a:rPr>
              <a:t>[2] </a:t>
            </a:r>
            <a:r>
              <a:rPr lang="en-IN" dirty="0">
                <a:latin typeface="Verdana" panose="020B0604030504040204" pitchFamily="34" charset="0"/>
                <a:ea typeface="Verdana" panose="020B0604030504040204" pitchFamily="34" charset="0"/>
              </a:rPr>
              <a:t>K. </a:t>
            </a:r>
            <a:r>
              <a:rPr lang="en-IN" dirty="0" err="1">
                <a:latin typeface="Verdana" panose="020B0604030504040204" pitchFamily="34" charset="0"/>
                <a:ea typeface="Verdana" panose="020B0604030504040204" pitchFamily="34" charset="0"/>
              </a:rPr>
              <a:t>Nakau</a:t>
            </a:r>
            <a:r>
              <a:rPr lang="en-IN" dirty="0">
                <a:latin typeface="Verdana" panose="020B0604030504040204" pitchFamily="34" charset="0"/>
                <a:ea typeface="Verdana" panose="020B0604030504040204" pitchFamily="34" charset="0"/>
              </a:rPr>
              <a:t>, M. Fukuda, K. </a:t>
            </a:r>
            <a:r>
              <a:rPr lang="en-IN" dirty="0" err="1">
                <a:latin typeface="Verdana" panose="020B0604030504040204" pitchFamily="34" charset="0"/>
                <a:ea typeface="Verdana" panose="020B0604030504040204" pitchFamily="34" charset="0"/>
              </a:rPr>
              <a:t>Kushida</a:t>
            </a:r>
            <a:r>
              <a:rPr lang="en-IN" dirty="0">
                <a:latin typeface="Verdana" panose="020B0604030504040204" pitchFamily="34" charset="0"/>
                <a:ea typeface="Verdana" panose="020B0604030504040204" pitchFamily="34" charset="0"/>
              </a:rPr>
              <a:t>, H. </a:t>
            </a:r>
            <a:r>
              <a:rPr lang="en-IN" dirty="0" err="1">
                <a:latin typeface="Verdana" panose="020B0604030504040204" pitchFamily="34" charset="0"/>
                <a:ea typeface="Verdana" panose="020B0604030504040204" pitchFamily="34" charset="0"/>
              </a:rPr>
              <a:t>Hayasaka</a:t>
            </a:r>
            <a:r>
              <a:rPr lang="en-IN" dirty="0">
                <a:latin typeface="Verdana" panose="020B0604030504040204" pitchFamily="34" charset="0"/>
                <a:ea typeface="Verdana" panose="020B0604030504040204" pitchFamily="34" charset="0"/>
              </a:rPr>
              <a:t>, K. Kimura, and H. Tani, "Forest fire detection based on MODIS satellite imagery, and comparison of NOAA satellite imagery with firefighters' information," in Proc. IARC/JAXA Terrestrial Team Workshop, 2006. Av</a:t>
            </a:r>
          </a:p>
          <a:p>
            <a:r>
              <a:rPr lang="en-IN" b="1" dirty="0">
                <a:latin typeface="Verdana" panose="020B0604030504040204" pitchFamily="34" charset="0"/>
                <a:ea typeface="Verdana" panose="020B0604030504040204" pitchFamily="34" charset="0"/>
              </a:rPr>
              <a:t>[3] </a:t>
            </a:r>
            <a:r>
              <a:rPr lang="en-IN" dirty="0">
                <a:latin typeface="Verdana" panose="020B0604030504040204" pitchFamily="34" charset="0"/>
                <a:ea typeface="Verdana" panose="020B0604030504040204" pitchFamily="34" charset="0"/>
              </a:rPr>
              <a:t>S. Verma, S. Kaur, D. B. Rawat, C. Xi, L. T. Alex and N. Zaman </a:t>
            </a:r>
            <a:r>
              <a:rPr lang="en-IN" dirty="0" err="1">
                <a:latin typeface="Verdana" panose="020B0604030504040204" pitchFamily="34" charset="0"/>
                <a:ea typeface="Verdana" panose="020B0604030504040204" pitchFamily="34" charset="0"/>
              </a:rPr>
              <a:t>Jhanjhi</a:t>
            </a:r>
            <a:r>
              <a:rPr lang="en-IN" dirty="0">
                <a:latin typeface="Verdana" panose="020B0604030504040204" pitchFamily="34" charset="0"/>
                <a:ea typeface="Verdana" panose="020B0604030504040204" pitchFamily="34" charset="0"/>
              </a:rPr>
              <a:t>, "Intelligent Framework Using IoT-Based WSNs for Wildfire Detection," in IEEE Access, vol. 9, pp. 48185-48196, 2021 </a:t>
            </a:r>
          </a:p>
          <a:p>
            <a:r>
              <a:rPr lang="en-IN" b="1" dirty="0">
                <a:latin typeface="Verdana" panose="020B0604030504040204" pitchFamily="34" charset="0"/>
                <a:ea typeface="Verdana" panose="020B0604030504040204" pitchFamily="34" charset="0"/>
              </a:rPr>
              <a:t>[4] </a:t>
            </a:r>
            <a:r>
              <a:rPr lang="en-IN" dirty="0">
                <a:latin typeface="Verdana" panose="020B0604030504040204" pitchFamily="34" charset="0"/>
                <a:ea typeface="Verdana" panose="020B0604030504040204" pitchFamily="34" charset="0"/>
              </a:rPr>
              <a:t>E. Jang, Y. Kang, J. </a:t>
            </a:r>
            <a:r>
              <a:rPr lang="en-IN" dirty="0" err="1">
                <a:latin typeface="Verdana" panose="020B0604030504040204" pitchFamily="34" charset="0"/>
                <a:ea typeface="Verdana" panose="020B0604030504040204" pitchFamily="34" charset="0"/>
              </a:rPr>
              <a:t>Im</a:t>
            </a:r>
            <a:r>
              <a:rPr lang="en-IN" dirty="0">
                <a:latin typeface="Verdana" panose="020B0604030504040204" pitchFamily="34" charset="0"/>
                <a:ea typeface="Verdana" panose="020B0604030504040204" pitchFamily="34" charset="0"/>
              </a:rPr>
              <a:t>, D.-W. Lee, J. Yoon, and S.-K. Kim, "Detection and monitoring of forest fires using Himawari-8 geostationary satellite data in South Korea," Remote Sensing, vol. 11, no. 3</a:t>
            </a:r>
          </a:p>
          <a:p>
            <a:r>
              <a:rPr lang="en-US" b="1" dirty="0">
                <a:latin typeface="Verdana" panose="020B0604030504040204" pitchFamily="34" charset="0"/>
                <a:ea typeface="Verdana" panose="020B0604030504040204" pitchFamily="34" charset="0"/>
              </a:rPr>
              <a:t>[5] </a:t>
            </a:r>
            <a:r>
              <a:rPr lang="en-US" dirty="0">
                <a:latin typeface="Verdana" panose="020B0604030504040204" pitchFamily="34" charset="0"/>
                <a:ea typeface="Verdana" panose="020B0604030504040204" pitchFamily="34" charset="0"/>
              </a:rPr>
              <a:t>R. Ghali, M. A. </a:t>
            </a:r>
            <a:r>
              <a:rPr lang="en-US" dirty="0" err="1">
                <a:latin typeface="Verdana" panose="020B0604030504040204" pitchFamily="34" charset="0"/>
                <a:ea typeface="Verdana" panose="020B0604030504040204" pitchFamily="34" charset="0"/>
              </a:rPr>
              <a:t>Akhloufi</a:t>
            </a:r>
            <a:r>
              <a:rPr lang="en-US" dirty="0">
                <a:latin typeface="Verdana" panose="020B0604030504040204" pitchFamily="34" charset="0"/>
                <a:ea typeface="Verdana" panose="020B0604030504040204" pitchFamily="34" charset="0"/>
              </a:rPr>
              <a:t>, and W. S. </a:t>
            </a:r>
            <a:r>
              <a:rPr lang="en-US" dirty="0" err="1">
                <a:latin typeface="Verdana" panose="020B0604030504040204" pitchFamily="34" charset="0"/>
                <a:ea typeface="Verdana" panose="020B0604030504040204" pitchFamily="34" charset="0"/>
              </a:rPr>
              <a:t>Mseddi</a:t>
            </a:r>
            <a:r>
              <a:rPr lang="en-US" dirty="0">
                <a:latin typeface="Verdana" panose="020B0604030504040204" pitchFamily="34" charset="0"/>
                <a:ea typeface="Verdana" panose="020B0604030504040204" pitchFamily="34" charset="0"/>
              </a:rPr>
              <a:t>, "Deep learning and transformer approaches for UAV-based wildfire detection and segmentation," Sensors, vol. 22, no. 5, p. 1977, 2022.</a:t>
            </a: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FF1D-EE85-BF99-DF10-86B7244986EA}"/>
              </a:ext>
            </a:extLst>
          </p:cNvPr>
          <p:cNvSpPr>
            <a:spLocks noGrp="1"/>
          </p:cNvSpPr>
          <p:nvPr>
            <p:ph type="title"/>
          </p:nvPr>
        </p:nvSpPr>
        <p:spPr>
          <a:xfrm>
            <a:off x="845007" y="972057"/>
            <a:ext cx="7988300" cy="492443"/>
          </a:xfrm>
        </p:spPr>
        <p:txBody>
          <a:bodyPr/>
          <a:lstStyle/>
          <a:p>
            <a:r>
              <a:rPr lang="en-IN" dirty="0"/>
              <a:t>References</a:t>
            </a:r>
          </a:p>
        </p:txBody>
      </p:sp>
      <p:sp>
        <p:nvSpPr>
          <p:cNvPr id="3" name="Text Placeholder 2">
            <a:extLst>
              <a:ext uri="{FF2B5EF4-FFF2-40B4-BE49-F238E27FC236}">
                <a16:creationId xmlns:a16="http://schemas.microsoft.com/office/drawing/2014/main" id="{4F3AA41F-292F-3ED4-8F6E-D5B0CFE57DCA}"/>
              </a:ext>
            </a:extLst>
          </p:cNvPr>
          <p:cNvSpPr>
            <a:spLocks noGrp="1"/>
          </p:cNvSpPr>
          <p:nvPr>
            <p:ph type="body" idx="1"/>
          </p:nvPr>
        </p:nvSpPr>
        <p:spPr>
          <a:xfrm>
            <a:off x="834644" y="1755353"/>
            <a:ext cx="11204956" cy="4154984"/>
          </a:xfrm>
        </p:spPr>
        <p:txBody>
          <a:bodyPr/>
          <a:lstStyle/>
          <a:p>
            <a:r>
              <a:rPr lang="en-US" b="1" dirty="0">
                <a:latin typeface="Verdana" panose="020B0604030504040204" pitchFamily="34" charset="0"/>
                <a:ea typeface="Verdana" panose="020B0604030504040204" pitchFamily="34" charset="0"/>
              </a:rPr>
              <a:t>[6] </a:t>
            </a:r>
            <a:r>
              <a:rPr lang="en-US" dirty="0">
                <a:latin typeface="Verdana" panose="020B0604030504040204" pitchFamily="34" charset="0"/>
                <a:ea typeface="Verdana" panose="020B0604030504040204" pitchFamily="34" charset="0"/>
              </a:rPr>
              <a:t>N. Maeda and H. </a:t>
            </a:r>
            <a:r>
              <a:rPr lang="en-US" dirty="0" err="1">
                <a:latin typeface="Verdana" panose="020B0604030504040204" pitchFamily="34" charset="0"/>
                <a:ea typeface="Verdana" panose="020B0604030504040204" pitchFamily="34" charset="0"/>
              </a:rPr>
              <a:t>Tonooka</a:t>
            </a:r>
            <a:r>
              <a:rPr lang="en-US" dirty="0">
                <a:latin typeface="Verdana" panose="020B0604030504040204" pitchFamily="34" charset="0"/>
                <a:ea typeface="Verdana" panose="020B0604030504040204" pitchFamily="34" charset="0"/>
              </a:rPr>
              <a:t>, "Early stage forest fire detection from Himawari-8 AHI images using a modified MOD14 algorithm combined with machine learning," Sensors, vol. 23, no. 1</a:t>
            </a:r>
          </a:p>
          <a:p>
            <a:r>
              <a:rPr lang="en-US" b="1" dirty="0">
                <a:latin typeface="Verdana" panose="020B0604030504040204" pitchFamily="34" charset="0"/>
                <a:ea typeface="Verdana" panose="020B0604030504040204" pitchFamily="34" charset="0"/>
              </a:rPr>
              <a:t>[7] </a:t>
            </a:r>
            <a:r>
              <a:rPr lang="en-US" dirty="0">
                <a:latin typeface="Verdana" panose="020B0604030504040204" pitchFamily="34" charset="0"/>
                <a:ea typeface="Verdana" panose="020B0604030504040204" pitchFamily="34" charset="0"/>
              </a:rPr>
              <a:t>S. </a:t>
            </a:r>
            <a:r>
              <a:rPr lang="en-US" dirty="0" err="1">
                <a:latin typeface="Verdana" panose="020B0604030504040204" pitchFamily="34" charset="0"/>
                <a:ea typeface="Verdana" panose="020B0604030504040204" pitchFamily="34" charset="0"/>
              </a:rPr>
              <a:t>Treneska</a:t>
            </a:r>
            <a:r>
              <a:rPr lang="en-US" dirty="0">
                <a:latin typeface="Verdana" panose="020B0604030504040204" pitchFamily="34" charset="0"/>
                <a:ea typeface="Verdana" panose="020B0604030504040204" pitchFamily="34" charset="0"/>
              </a:rPr>
              <a:t> and B. R. </a:t>
            </a:r>
            <a:r>
              <a:rPr lang="en-US" dirty="0" err="1">
                <a:latin typeface="Verdana" panose="020B0604030504040204" pitchFamily="34" charset="0"/>
                <a:ea typeface="Verdana" panose="020B0604030504040204" pitchFamily="34" charset="0"/>
              </a:rPr>
              <a:t>Stojkoska</a:t>
            </a:r>
            <a:r>
              <a:rPr lang="en-US" dirty="0">
                <a:latin typeface="Verdana" panose="020B0604030504040204" pitchFamily="34" charset="0"/>
                <a:ea typeface="Verdana" panose="020B0604030504040204" pitchFamily="34" charset="0"/>
              </a:rPr>
              <a:t>, "Wildfire detection from UAV collected images using transfer learning," in Proc. 18th International Conference on Informatics and Information Technologies, Skopje, North Macedonia, 2021</a:t>
            </a:r>
          </a:p>
          <a:p>
            <a:r>
              <a:rPr lang="en-US" b="1" dirty="0">
                <a:latin typeface="Verdana" panose="020B0604030504040204" pitchFamily="34" charset="0"/>
                <a:ea typeface="Verdana" panose="020B0604030504040204" pitchFamily="34" charset="0"/>
              </a:rPr>
              <a:t>[8] </a:t>
            </a:r>
            <a:r>
              <a:rPr lang="en-US" dirty="0">
                <a:latin typeface="Verdana" panose="020B0604030504040204" pitchFamily="34" charset="0"/>
                <a:ea typeface="Verdana" panose="020B0604030504040204" pitchFamily="34" charset="0"/>
              </a:rPr>
              <a:t>M. M. </a:t>
            </a:r>
            <a:r>
              <a:rPr lang="en-US" dirty="0" err="1">
                <a:latin typeface="Verdana" panose="020B0604030504040204" pitchFamily="34" charset="0"/>
                <a:ea typeface="Verdana" panose="020B0604030504040204" pitchFamily="34" charset="0"/>
              </a:rPr>
              <a:t>Fouda</a:t>
            </a:r>
            <a:r>
              <a:rPr lang="en-US" dirty="0">
                <a:latin typeface="Verdana" panose="020B0604030504040204" pitchFamily="34" charset="0"/>
                <a:ea typeface="Verdana" panose="020B0604030504040204" pitchFamily="34" charset="0"/>
              </a:rPr>
              <a:t>, et al., "A lightweight hierarchical AI model for UAV-enabled edge computing with forest-fire detection use case," IEEE Network, vol. 36, no. 6, pp. 38–45, 2022. [9] J. S. Almeida, et al., "</a:t>
            </a:r>
            <a:r>
              <a:rPr lang="en-US" dirty="0" err="1">
                <a:latin typeface="Verdana" panose="020B0604030504040204" pitchFamily="34" charset="0"/>
                <a:ea typeface="Verdana" panose="020B0604030504040204" pitchFamily="34" charset="0"/>
              </a:rPr>
              <a:t>Edgefiresmoke</a:t>
            </a:r>
            <a:r>
              <a:rPr lang="en-US" dirty="0">
                <a:latin typeface="Verdana" panose="020B0604030504040204" pitchFamily="34" charset="0"/>
                <a:ea typeface="Verdana" panose="020B0604030504040204" pitchFamily="34" charset="0"/>
              </a:rPr>
              <a:t>: A novel lightweight CNN model for real-time video fire–smoke detection," IEEE Transactions on Industrial Informatics, vol. 18, no. 11, pp. 7889 7898, 2022</a:t>
            </a:r>
          </a:p>
          <a:p>
            <a:r>
              <a:rPr lang="en-IN" b="1" dirty="0">
                <a:latin typeface="Verdana" panose="020B0604030504040204" pitchFamily="34" charset="0"/>
                <a:ea typeface="Verdana" panose="020B0604030504040204" pitchFamily="34" charset="0"/>
              </a:rPr>
              <a:t>[9] </a:t>
            </a:r>
            <a:r>
              <a:rPr lang="en-IN" dirty="0">
                <a:latin typeface="Verdana" panose="020B0604030504040204" pitchFamily="34" charset="0"/>
                <a:ea typeface="Verdana" panose="020B0604030504040204" pitchFamily="34" charset="0"/>
              </a:rPr>
              <a:t>J. S. Almeida, et al., "</a:t>
            </a:r>
            <a:r>
              <a:rPr lang="en-IN" dirty="0" err="1">
                <a:latin typeface="Verdana" panose="020B0604030504040204" pitchFamily="34" charset="0"/>
                <a:ea typeface="Verdana" panose="020B0604030504040204" pitchFamily="34" charset="0"/>
              </a:rPr>
              <a:t>Edgefiresmoke</a:t>
            </a:r>
            <a:r>
              <a:rPr lang="en-IN" dirty="0">
                <a:latin typeface="Verdana" panose="020B0604030504040204" pitchFamily="34" charset="0"/>
                <a:ea typeface="Verdana" panose="020B0604030504040204" pitchFamily="34" charset="0"/>
              </a:rPr>
              <a:t>: A novel lightweight CNN model for real-time video fire–smoke detection," IEEE Transactions on Industrial Informatics, vol. 18, no. 11, pp. 7889 7898, 2022. </a:t>
            </a:r>
            <a:endParaRPr lang="en-US"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[10] </a:t>
            </a:r>
            <a:r>
              <a:rPr lang="en-IN" dirty="0">
                <a:latin typeface="Verdana" panose="020B0604030504040204" pitchFamily="34" charset="0"/>
                <a:ea typeface="Verdana" panose="020B0604030504040204" pitchFamily="34" charset="0"/>
              </a:rPr>
              <a:t>M. Varun, et al., "Integrating IoT and machine learning for enhanced forest fire detection and temperature monitoring," in Proc. 2023 3rd International Conference on Innovative Mechanisms for Industry Applications (ICIMIA), 2023. </a:t>
            </a:r>
          </a:p>
        </p:txBody>
      </p:sp>
    </p:spTree>
    <p:extLst>
      <p:ext uri="{BB962C8B-B14F-4D97-AF65-F5344CB8AC3E}">
        <p14:creationId xmlns:p14="http://schemas.microsoft.com/office/powerpoint/2010/main" val="1153692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Paper</a:t>
            </a:r>
            <a:r>
              <a:rPr spc="-120" dirty="0"/>
              <a:t> </a:t>
            </a:r>
            <a:r>
              <a:rPr dirty="0"/>
              <a:t>Publication</a:t>
            </a:r>
            <a:r>
              <a:rPr spc="-90" dirty="0"/>
              <a:t> </a:t>
            </a:r>
            <a:r>
              <a:rPr spc="-10" dirty="0"/>
              <a:t>Status</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23</a:t>
            </a:fld>
            <a:endParaRPr spc="-25" dirty="0"/>
          </a:p>
        </p:txBody>
      </p:sp>
      <p:sp>
        <p:nvSpPr>
          <p:cNvPr id="7" name="TextBox 6">
            <a:extLst>
              <a:ext uri="{FF2B5EF4-FFF2-40B4-BE49-F238E27FC236}">
                <a16:creationId xmlns:a16="http://schemas.microsoft.com/office/drawing/2014/main" id="{1778CD7F-67C3-0ED8-0272-FD7C5CE17FB8}"/>
              </a:ext>
            </a:extLst>
          </p:cNvPr>
          <p:cNvSpPr txBox="1"/>
          <p:nvPr/>
        </p:nvSpPr>
        <p:spPr>
          <a:xfrm>
            <a:off x="864947" y="1860654"/>
            <a:ext cx="9906000" cy="427809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000" b="1" i="0" u="none" strike="noStrike" kern="0" cap="none" spc="0" normalizeH="0" baseline="0" noProof="0" dirty="0">
                <a:ln>
                  <a:noFill/>
                </a:ln>
                <a:solidFill>
                  <a:srgbClr val="000000"/>
                </a:solidFill>
                <a:effectLst/>
                <a:uLnTx/>
                <a:uFillTx/>
                <a:latin typeface="Verdana"/>
                <a:ea typeface="+mn-ea"/>
                <a:cs typeface="+mn-cs"/>
              </a:rPr>
              <a:t>LIST OF PUBLICATIONS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Publication Status: </a:t>
            </a:r>
            <a:r>
              <a:rPr lang="en-US" altLang="en-US" dirty="0">
                <a:solidFill>
                  <a:srgbClr val="000000"/>
                </a:solidFill>
                <a:latin typeface="Verdana"/>
                <a:ea typeface="+mn-ea"/>
                <a:cs typeface="+mn-cs"/>
              </a:rPr>
              <a:t>Submitted</a:t>
            </a:r>
            <a:endParaRPr kumimoji="0" lang="en-US" altLang="en-US" sz="1800" b="0" i="0" u="none" strike="noStrike" kern="0" cap="none" spc="0" normalizeH="0" baseline="0" noProof="0" dirty="0">
              <a:ln>
                <a:noFill/>
              </a:ln>
              <a:solidFill>
                <a:srgbClr val="000000"/>
              </a:solidFill>
              <a:effectLst/>
              <a:uLnTx/>
              <a:uFillTx/>
              <a:latin typeface="Verdana"/>
              <a:ea typeface="+mn-ea"/>
              <a:cs typeface="+mn-cs"/>
            </a:endParaRPr>
          </a:p>
          <a:p>
            <a:pPr marR="0" lvl="0" algn="l" defTabSz="914400" rtl="0" eaLnBrk="0" fontAlgn="base" latinLnBrk="0" hangingPunct="0">
              <a:lnSpc>
                <a:spcPct val="150000"/>
              </a:lnSpc>
              <a:spcBef>
                <a:spcPct val="20000"/>
              </a:spcBef>
              <a:spcAft>
                <a:spcPct val="0"/>
              </a:spcAft>
              <a:buClr>
                <a:srgbClr val="CC0000"/>
              </a:buClr>
              <a:buSzTx/>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Title Of The Paper: </a:t>
            </a:r>
            <a:r>
              <a:rPr kumimoji="0" lang="en-US" altLang="en-US" sz="1800" b="0" i="0" u="none" strike="noStrike" kern="0" cap="none" spc="0" normalizeH="0" baseline="0" noProof="0" dirty="0">
                <a:ln>
                  <a:noFill/>
                </a:ln>
                <a:effectLst/>
                <a:uLnTx/>
                <a:uFillTx/>
                <a:latin typeface="Verdana"/>
                <a:ea typeface="+mn-ea"/>
                <a:cs typeface="+mn-cs"/>
              </a:rPr>
              <a:t>Leveraging </a:t>
            </a:r>
            <a:r>
              <a:rPr lang="en-US" altLang="en-US" sz="1800" dirty="0">
                <a:latin typeface="Verdana"/>
              </a:rPr>
              <a:t>I</a:t>
            </a:r>
            <a:r>
              <a:rPr kumimoji="0" lang="en-US" altLang="en-US" sz="1800" b="0" i="0" u="none" strike="noStrike" kern="0" cap="none" spc="0" normalizeH="0" baseline="0" noProof="0" dirty="0" err="1">
                <a:ln>
                  <a:noFill/>
                </a:ln>
                <a:effectLst/>
                <a:uLnTx/>
                <a:uFillTx/>
                <a:latin typeface="Verdana"/>
                <a:ea typeface="+mn-ea"/>
                <a:cs typeface="+mn-cs"/>
              </a:rPr>
              <a:t>oT</a:t>
            </a:r>
            <a:r>
              <a:rPr kumimoji="0" lang="en-US" altLang="en-US" sz="1800" b="0" i="0" u="none" strike="noStrike" kern="0" cap="none" spc="0" normalizeH="0" baseline="0" noProof="0" dirty="0">
                <a:ln>
                  <a:noFill/>
                </a:ln>
                <a:effectLst/>
                <a:uLnTx/>
                <a:uFillTx/>
                <a:latin typeface="Verdana"/>
                <a:ea typeface="+mn-ea"/>
                <a:cs typeface="+mn-cs"/>
              </a:rPr>
              <a:t> and Machine </a:t>
            </a:r>
            <a:r>
              <a:rPr lang="en-US" altLang="en-US" sz="1800" dirty="0">
                <a:latin typeface="Verdana"/>
              </a:rPr>
              <a:t>L</a:t>
            </a:r>
            <a:r>
              <a:rPr kumimoji="0" lang="en-US" altLang="en-US" sz="1800" b="0" i="0" u="none" strike="noStrike" kern="0" cap="none" spc="0" normalizeH="0" baseline="0" noProof="0" dirty="0">
                <a:ln>
                  <a:noFill/>
                </a:ln>
                <a:effectLst/>
                <a:uLnTx/>
                <a:uFillTx/>
                <a:latin typeface="Verdana"/>
                <a:ea typeface="+mn-ea"/>
                <a:cs typeface="+mn-cs"/>
              </a:rPr>
              <a:t>earning for Next </a:t>
            </a:r>
            <a:r>
              <a:rPr lang="en-US" altLang="en-US" sz="1800" dirty="0">
                <a:latin typeface="Verdana"/>
              </a:rPr>
              <a:t>G</a:t>
            </a:r>
            <a:r>
              <a:rPr kumimoji="0" lang="en-US" altLang="en-US" sz="1800" b="0" i="0" u="none" strike="noStrike" kern="0" cap="none" spc="0" normalizeH="0" baseline="0" noProof="0" dirty="0" err="1">
                <a:ln>
                  <a:noFill/>
                </a:ln>
                <a:effectLst/>
                <a:uLnTx/>
                <a:uFillTx/>
                <a:latin typeface="Verdana"/>
                <a:ea typeface="+mn-ea"/>
                <a:cs typeface="+mn-cs"/>
              </a:rPr>
              <a:t>eneration</a:t>
            </a:r>
            <a:r>
              <a:rPr kumimoji="0" lang="en-US" altLang="en-US" sz="1800" b="0" i="0" u="none" strike="noStrike" kern="0" cap="none" spc="0" normalizeH="0" baseline="0" noProof="0" dirty="0">
                <a:ln>
                  <a:noFill/>
                </a:ln>
                <a:effectLst/>
                <a:uLnTx/>
                <a:uFillTx/>
                <a:latin typeface="Verdana"/>
                <a:ea typeface="+mn-ea"/>
                <a:cs typeface="+mn-cs"/>
              </a:rPr>
              <a:t> Forest Fire </a:t>
            </a:r>
            <a:r>
              <a:rPr lang="en-US" altLang="en-US" sz="1800" dirty="0">
                <a:latin typeface="Verdana"/>
              </a:rPr>
              <a:t>D</a:t>
            </a:r>
            <a:r>
              <a:rPr kumimoji="0" lang="en-US" altLang="en-US" sz="1800" b="0" i="0" u="none" strike="noStrike" kern="0" cap="none" spc="0" normalizeH="0" baseline="0" noProof="0" dirty="0" err="1">
                <a:ln>
                  <a:noFill/>
                </a:ln>
                <a:effectLst/>
                <a:uLnTx/>
                <a:uFillTx/>
                <a:latin typeface="Verdana"/>
                <a:ea typeface="+mn-ea"/>
                <a:cs typeface="+mn-cs"/>
              </a:rPr>
              <a:t>etection</a:t>
            </a:r>
            <a:r>
              <a:rPr kumimoji="0" lang="en-US" altLang="en-US" sz="1800" b="0" i="0" u="none" strike="noStrike" kern="0" cap="none" spc="0" normalizeH="0" baseline="0" noProof="0" dirty="0">
                <a:ln>
                  <a:noFill/>
                </a:ln>
                <a:effectLst/>
                <a:uLnTx/>
                <a:uFillTx/>
                <a:latin typeface="Verdana"/>
                <a:ea typeface="+mn-ea"/>
                <a:cs typeface="+mn-cs"/>
              </a:rPr>
              <a:t> Systems</a:t>
            </a:r>
          </a:p>
          <a:p>
            <a:pPr marR="0" lvl="0" algn="l" defTabSz="914400" rtl="0" eaLnBrk="0" fontAlgn="base" latinLnBrk="0" hangingPunct="0">
              <a:lnSpc>
                <a:spcPct val="150000"/>
              </a:lnSpc>
              <a:spcBef>
                <a:spcPct val="20000"/>
              </a:spcBef>
              <a:spcAft>
                <a:spcPct val="0"/>
              </a:spcAft>
              <a:buClr>
                <a:srgbClr val="CC0000"/>
              </a:buClr>
              <a:buSzTx/>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Authors:</a:t>
            </a:r>
            <a:r>
              <a:rPr kumimoji="0" lang="en-US" altLang="en-US" sz="1800" b="0" i="0" u="none" strike="noStrike" kern="0" cap="none" spc="0" normalizeH="0" baseline="0" noProof="0" dirty="0">
                <a:ln>
                  <a:noFill/>
                </a:ln>
                <a:solidFill>
                  <a:srgbClr val="000000"/>
                </a:solidFill>
                <a:effectLst/>
                <a:uLnTx/>
                <a:uFillTx/>
                <a:latin typeface="Verdana"/>
                <a:ea typeface="+mn-ea"/>
                <a:cs typeface="+mn-cs"/>
              </a:rPr>
              <a:t> Deepak Kumar K, Senthil </a:t>
            </a:r>
            <a:r>
              <a:rPr kumimoji="0" lang="en-US" altLang="en-US" sz="1800" b="0" i="0" u="none" strike="noStrike" kern="0" cap="none" spc="0" normalizeH="0" baseline="0" noProof="0" dirty="0" err="1">
                <a:ln>
                  <a:noFill/>
                </a:ln>
                <a:solidFill>
                  <a:srgbClr val="000000"/>
                </a:solidFill>
                <a:effectLst/>
                <a:uLnTx/>
                <a:uFillTx/>
                <a:latin typeface="Verdana"/>
                <a:ea typeface="+mn-ea"/>
                <a:cs typeface="+mn-cs"/>
              </a:rPr>
              <a:t>Pandi</a:t>
            </a:r>
            <a:r>
              <a:rPr kumimoji="0" lang="en-US" altLang="en-US" sz="1800" b="0" i="0" u="none" strike="noStrike" kern="0" cap="none" spc="0" normalizeH="0" baseline="0" noProof="0" dirty="0">
                <a:ln>
                  <a:noFill/>
                </a:ln>
                <a:solidFill>
                  <a:srgbClr val="000000"/>
                </a:solidFill>
                <a:effectLst/>
                <a:uLnTx/>
                <a:uFillTx/>
                <a:latin typeface="Verdana"/>
                <a:ea typeface="+mn-ea"/>
                <a:cs typeface="+mn-cs"/>
              </a:rPr>
              <a:t> S, Kumar P, Manoj M G and Mercy N</a:t>
            </a:r>
          </a:p>
          <a:p>
            <a:pPr marR="0" lvl="0" algn="l" defTabSz="914400" rtl="0" eaLnBrk="0" fontAlgn="base" latinLnBrk="0" hangingPunct="0">
              <a:lnSpc>
                <a:spcPct val="150000"/>
              </a:lnSpc>
              <a:spcBef>
                <a:spcPct val="20000"/>
              </a:spcBef>
              <a:spcAft>
                <a:spcPct val="0"/>
              </a:spcAft>
              <a:buClr>
                <a:srgbClr val="CC0000"/>
              </a:buClr>
              <a:buSzTx/>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Name of the conference: </a:t>
            </a:r>
            <a:r>
              <a:rPr kumimoji="0" lang="en-US" altLang="en-US" sz="1800" b="0" i="0" u="none" strike="noStrike" kern="0" cap="none" spc="0" normalizeH="0" baseline="0" noProof="0" dirty="0">
                <a:ln>
                  <a:noFill/>
                </a:ln>
                <a:solidFill>
                  <a:srgbClr val="000000"/>
                </a:solidFill>
                <a:effectLst/>
                <a:uLnTx/>
                <a:uFillTx/>
                <a:latin typeface="Verdana"/>
                <a:ea typeface="+mn-ea"/>
                <a:cs typeface="+mn-cs"/>
              </a:rPr>
              <a:t>International Conference On Advancement In Communication And Computing Technology (INOACC).</a:t>
            </a:r>
          </a:p>
          <a:p>
            <a:pPr marR="0" lvl="0" algn="l" defTabSz="914400" rtl="0" eaLnBrk="0" fontAlgn="base" latinLnBrk="0" hangingPunct="0">
              <a:lnSpc>
                <a:spcPct val="150000"/>
              </a:lnSpc>
              <a:spcBef>
                <a:spcPct val="20000"/>
              </a:spcBef>
              <a:spcAft>
                <a:spcPct val="0"/>
              </a:spcAft>
              <a:buClr>
                <a:srgbClr val="CC0000"/>
              </a:buClr>
              <a:buSzTx/>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Conference Date: </a:t>
            </a:r>
            <a:r>
              <a:rPr kumimoji="0" lang="en-US" altLang="en-US" sz="1800" b="0" i="0" u="none" strike="noStrike" kern="0" cap="none" spc="0" normalizeH="0" baseline="0" noProof="0" dirty="0">
                <a:ln>
                  <a:noFill/>
                </a:ln>
                <a:solidFill>
                  <a:srgbClr val="000000"/>
                </a:solidFill>
                <a:effectLst/>
                <a:uLnTx/>
                <a:uFillTx/>
                <a:latin typeface="Verdana"/>
                <a:ea typeface="+mn-ea"/>
                <a:cs typeface="+mn-cs"/>
              </a:rPr>
              <a:t>4th April, 2025</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7930" y="3455873"/>
            <a:ext cx="3034665" cy="635000"/>
          </a:xfrm>
          <a:prstGeom prst="rect">
            <a:avLst/>
          </a:prstGeom>
        </p:spPr>
        <p:txBody>
          <a:bodyPr vert="horz" wrap="square" lIns="0" tIns="12065" rIns="0" bIns="0" rtlCol="0">
            <a:spAutoFit/>
          </a:bodyPr>
          <a:lstStyle/>
          <a:p>
            <a:pPr marL="12700">
              <a:lnSpc>
                <a:spcPct val="100000"/>
              </a:lnSpc>
              <a:spcBef>
                <a:spcPts val="95"/>
              </a:spcBef>
            </a:pPr>
            <a:r>
              <a:rPr sz="4000" dirty="0"/>
              <a:t>Thank</a:t>
            </a:r>
            <a:r>
              <a:rPr sz="4000" spc="-135" dirty="0"/>
              <a:t> </a:t>
            </a:r>
            <a:r>
              <a:rPr sz="4000" spc="-25" dirty="0"/>
              <a:t>You</a:t>
            </a:r>
            <a:endParaRPr sz="4000"/>
          </a:p>
        </p:txBody>
      </p:sp>
      <p:sp>
        <p:nvSpPr>
          <p:cNvPr id="3" name="object 3"/>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24</a:t>
            </a:fld>
            <a:endParaRPr spc="-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Objectives</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3</a:t>
            </a:fld>
            <a:endParaRPr spc="-25" dirty="0"/>
          </a:p>
        </p:txBody>
      </p:sp>
      <p:sp>
        <p:nvSpPr>
          <p:cNvPr id="3" name="object 3"/>
          <p:cNvSpPr txBox="1"/>
          <p:nvPr/>
        </p:nvSpPr>
        <p:spPr>
          <a:xfrm>
            <a:off x="834644" y="1710499"/>
            <a:ext cx="8113395" cy="2660650"/>
          </a:xfrm>
          <a:prstGeom prst="rect">
            <a:avLst/>
          </a:prstGeom>
        </p:spPr>
        <p:txBody>
          <a:bodyPr vert="horz" wrap="square" lIns="0" tIns="86360" rIns="0" bIns="0" rtlCol="0">
            <a:spAutoFit/>
          </a:bodyPr>
          <a:lstStyle/>
          <a:p>
            <a:pPr marL="481965" indent="-469265">
              <a:lnSpc>
                <a:spcPct val="100000"/>
              </a:lnSpc>
              <a:spcBef>
                <a:spcPts val="680"/>
              </a:spcBef>
              <a:buClr>
                <a:srgbClr val="CC0000"/>
              </a:buClr>
              <a:buFont typeface="Wingdings"/>
              <a:buChar char=""/>
              <a:tabLst>
                <a:tab pos="481965" algn="l"/>
              </a:tabLst>
            </a:pPr>
            <a:r>
              <a:rPr sz="2400" dirty="0">
                <a:latin typeface="Verdana"/>
                <a:cs typeface="Verdana"/>
              </a:rPr>
              <a:t>Develop</a:t>
            </a:r>
            <a:r>
              <a:rPr sz="2400" spc="10" dirty="0">
                <a:latin typeface="Verdana"/>
                <a:cs typeface="Verdana"/>
              </a:rPr>
              <a:t> </a:t>
            </a:r>
            <a:r>
              <a:rPr sz="2400" dirty="0">
                <a:latin typeface="Verdana"/>
                <a:cs typeface="Verdana"/>
              </a:rPr>
              <a:t>an</a:t>
            </a:r>
            <a:r>
              <a:rPr sz="2400" spc="-20" dirty="0">
                <a:latin typeface="Verdana"/>
                <a:cs typeface="Verdana"/>
              </a:rPr>
              <a:t> IoT-</a:t>
            </a:r>
            <a:r>
              <a:rPr sz="2400" dirty="0">
                <a:latin typeface="Verdana"/>
                <a:cs typeface="Verdana"/>
              </a:rPr>
              <a:t>Based</a:t>
            </a:r>
            <a:r>
              <a:rPr sz="2400" spc="10" dirty="0">
                <a:latin typeface="Verdana"/>
                <a:cs typeface="Verdana"/>
              </a:rPr>
              <a:t> </a:t>
            </a:r>
            <a:r>
              <a:rPr sz="2400" dirty="0">
                <a:latin typeface="Verdana"/>
                <a:cs typeface="Verdana"/>
              </a:rPr>
              <a:t>Sensor</a:t>
            </a:r>
            <a:r>
              <a:rPr sz="2400" spc="-20" dirty="0">
                <a:latin typeface="Verdana"/>
                <a:cs typeface="Verdana"/>
              </a:rPr>
              <a:t> </a:t>
            </a:r>
            <a:r>
              <a:rPr sz="2400" spc="-10" dirty="0">
                <a:latin typeface="Verdana"/>
                <a:cs typeface="Verdana"/>
              </a:rPr>
              <a:t>Network.</a:t>
            </a:r>
            <a:endParaRPr sz="2400">
              <a:latin typeface="Verdana"/>
              <a:cs typeface="Verdana"/>
            </a:endParaRPr>
          </a:p>
          <a:p>
            <a:pPr marL="481965" indent="-469265">
              <a:lnSpc>
                <a:spcPct val="100000"/>
              </a:lnSpc>
              <a:spcBef>
                <a:spcPts val="580"/>
              </a:spcBef>
              <a:buClr>
                <a:srgbClr val="CC0000"/>
              </a:buClr>
              <a:buFont typeface="Wingdings"/>
              <a:buChar char=""/>
              <a:tabLst>
                <a:tab pos="481965" algn="l"/>
              </a:tabLst>
            </a:pPr>
            <a:r>
              <a:rPr sz="2400" dirty="0">
                <a:latin typeface="Verdana"/>
                <a:cs typeface="Verdana"/>
              </a:rPr>
              <a:t>Collect</a:t>
            </a:r>
            <a:r>
              <a:rPr sz="2400" spc="-20" dirty="0">
                <a:latin typeface="Verdana"/>
                <a:cs typeface="Verdana"/>
              </a:rPr>
              <a:t> </a:t>
            </a:r>
            <a:r>
              <a:rPr sz="2400" dirty="0">
                <a:latin typeface="Verdana"/>
                <a:cs typeface="Verdana"/>
              </a:rPr>
              <a:t>and</a:t>
            </a:r>
            <a:r>
              <a:rPr sz="2400" spc="-50" dirty="0">
                <a:latin typeface="Verdana"/>
                <a:cs typeface="Verdana"/>
              </a:rPr>
              <a:t> </a:t>
            </a:r>
            <a:r>
              <a:rPr sz="2400" dirty="0">
                <a:latin typeface="Verdana"/>
                <a:cs typeface="Verdana"/>
              </a:rPr>
              <a:t>Process</a:t>
            </a:r>
            <a:r>
              <a:rPr sz="2400" spc="-40" dirty="0">
                <a:latin typeface="Verdana"/>
                <a:cs typeface="Verdana"/>
              </a:rPr>
              <a:t> </a:t>
            </a:r>
            <a:r>
              <a:rPr sz="2400" spc="-20" dirty="0">
                <a:latin typeface="Verdana"/>
                <a:cs typeface="Verdana"/>
              </a:rPr>
              <a:t>Real-</a:t>
            </a:r>
            <a:r>
              <a:rPr sz="2400" dirty="0">
                <a:latin typeface="Verdana"/>
                <a:cs typeface="Verdana"/>
              </a:rPr>
              <a:t>Time</a:t>
            </a:r>
            <a:r>
              <a:rPr sz="2400" spc="-35" dirty="0">
                <a:latin typeface="Verdana"/>
                <a:cs typeface="Verdana"/>
              </a:rPr>
              <a:t> </a:t>
            </a:r>
            <a:r>
              <a:rPr sz="2400" spc="-10" dirty="0">
                <a:latin typeface="Verdana"/>
                <a:cs typeface="Verdana"/>
              </a:rPr>
              <a:t>Data.</a:t>
            </a:r>
            <a:endParaRPr sz="2400">
              <a:latin typeface="Verdana"/>
              <a:cs typeface="Verdana"/>
            </a:endParaRPr>
          </a:p>
          <a:p>
            <a:pPr marL="481965" indent="-469265">
              <a:lnSpc>
                <a:spcPct val="100000"/>
              </a:lnSpc>
              <a:spcBef>
                <a:spcPts val="575"/>
              </a:spcBef>
              <a:buClr>
                <a:srgbClr val="CC0000"/>
              </a:buClr>
              <a:buFont typeface="Wingdings"/>
              <a:buChar char=""/>
              <a:tabLst>
                <a:tab pos="481965" algn="l"/>
              </a:tabLst>
            </a:pPr>
            <a:r>
              <a:rPr sz="2400" dirty="0">
                <a:latin typeface="Verdana"/>
                <a:cs typeface="Verdana"/>
              </a:rPr>
              <a:t>Implement</a:t>
            </a:r>
            <a:r>
              <a:rPr sz="2400" spc="-60" dirty="0">
                <a:latin typeface="Verdana"/>
                <a:cs typeface="Verdana"/>
              </a:rPr>
              <a:t> </a:t>
            </a:r>
            <a:r>
              <a:rPr sz="2400" dirty="0">
                <a:latin typeface="Verdana"/>
                <a:cs typeface="Verdana"/>
              </a:rPr>
              <a:t>Machine</a:t>
            </a:r>
            <a:r>
              <a:rPr sz="2400" spc="-85" dirty="0">
                <a:latin typeface="Verdana"/>
                <a:cs typeface="Verdana"/>
              </a:rPr>
              <a:t> </a:t>
            </a:r>
            <a:r>
              <a:rPr sz="2400" dirty="0">
                <a:latin typeface="Verdana"/>
                <a:cs typeface="Verdana"/>
              </a:rPr>
              <a:t>Learning</a:t>
            </a:r>
            <a:r>
              <a:rPr sz="2400" spc="-60" dirty="0">
                <a:latin typeface="Verdana"/>
                <a:cs typeface="Verdana"/>
              </a:rPr>
              <a:t> </a:t>
            </a:r>
            <a:r>
              <a:rPr sz="2400" dirty="0">
                <a:latin typeface="Verdana"/>
                <a:cs typeface="Verdana"/>
              </a:rPr>
              <a:t>for</a:t>
            </a:r>
            <a:r>
              <a:rPr sz="2400" spc="-65" dirty="0">
                <a:latin typeface="Verdana"/>
                <a:cs typeface="Verdana"/>
              </a:rPr>
              <a:t> </a:t>
            </a:r>
            <a:r>
              <a:rPr sz="2400" dirty="0">
                <a:latin typeface="Verdana"/>
                <a:cs typeface="Verdana"/>
              </a:rPr>
              <a:t>Early</a:t>
            </a:r>
            <a:r>
              <a:rPr sz="2400" spc="-70" dirty="0">
                <a:latin typeface="Verdana"/>
                <a:cs typeface="Verdana"/>
              </a:rPr>
              <a:t> </a:t>
            </a:r>
            <a:r>
              <a:rPr sz="2400" spc="-10" dirty="0">
                <a:latin typeface="Verdana"/>
                <a:cs typeface="Verdana"/>
              </a:rPr>
              <a:t>Detection.</a:t>
            </a:r>
            <a:endParaRPr sz="2400">
              <a:latin typeface="Verdana"/>
              <a:cs typeface="Verdana"/>
            </a:endParaRPr>
          </a:p>
          <a:p>
            <a:pPr marL="481965" indent="-469265">
              <a:lnSpc>
                <a:spcPct val="100000"/>
              </a:lnSpc>
              <a:spcBef>
                <a:spcPts val="575"/>
              </a:spcBef>
              <a:buClr>
                <a:srgbClr val="CC0000"/>
              </a:buClr>
              <a:buFont typeface="Wingdings"/>
              <a:buChar char=""/>
              <a:tabLst>
                <a:tab pos="481965" algn="l"/>
              </a:tabLst>
            </a:pPr>
            <a:r>
              <a:rPr sz="2400" dirty="0">
                <a:latin typeface="Verdana"/>
                <a:cs typeface="Verdana"/>
              </a:rPr>
              <a:t>Ensure</a:t>
            </a:r>
            <a:r>
              <a:rPr sz="2400" spc="-80" dirty="0">
                <a:latin typeface="Verdana"/>
                <a:cs typeface="Verdana"/>
              </a:rPr>
              <a:t> </a:t>
            </a:r>
            <a:r>
              <a:rPr sz="2400" dirty="0">
                <a:latin typeface="Verdana"/>
                <a:cs typeface="Verdana"/>
              </a:rPr>
              <a:t>Scalability</a:t>
            </a:r>
            <a:r>
              <a:rPr sz="2400" spc="-30" dirty="0">
                <a:latin typeface="Verdana"/>
                <a:cs typeface="Verdana"/>
              </a:rPr>
              <a:t> </a:t>
            </a:r>
            <a:r>
              <a:rPr sz="2400" dirty="0">
                <a:latin typeface="Verdana"/>
                <a:cs typeface="Verdana"/>
              </a:rPr>
              <a:t>and</a:t>
            </a:r>
            <a:r>
              <a:rPr sz="2400" spc="-80" dirty="0">
                <a:latin typeface="Verdana"/>
                <a:cs typeface="Verdana"/>
              </a:rPr>
              <a:t> </a:t>
            </a:r>
            <a:r>
              <a:rPr sz="2400" dirty="0">
                <a:latin typeface="Verdana"/>
                <a:cs typeface="Verdana"/>
              </a:rPr>
              <a:t>Robustness</a:t>
            </a:r>
            <a:r>
              <a:rPr sz="2400" spc="-60" dirty="0">
                <a:latin typeface="Verdana"/>
                <a:cs typeface="Verdana"/>
              </a:rPr>
              <a:t> </a:t>
            </a:r>
            <a:r>
              <a:rPr sz="2400" dirty="0">
                <a:latin typeface="Verdana"/>
                <a:cs typeface="Verdana"/>
              </a:rPr>
              <a:t>of</a:t>
            </a:r>
            <a:r>
              <a:rPr sz="2400" spc="-75" dirty="0">
                <a:latin typeface="Verdana"/>
                <a:cs typeface="Verdana"/>
              </a:rPr>
              <a:t> </a:t>
            </a:r>
            <a:r>
              <a:rPr sz="2400" dirty="0">
                <a:latin typeface="Verdana"/>
                <a:cs typeface="Verdana"/>
              </a:rPr>
              <a:t>the</a:t>
            </a:r>
            <a:r>
              <a:rPr sz="2400" spc="-80" dirty="0">
                <a:latin typeface="Verdana"/>
                <a:cs typeface="Verdana"/>
              </a:rPr>
              <a:t> </a:t>
            </a:r>
            <a:r>
              <a:rPr sz="2400" spc="-10" dirty="0">
                <a:latin typeface="Verdana"/>
                <a:cs typeface="Verdana"/>
              </a:rPr>
              <a:t>System.</a:t>
            </a:r>
            <a:endParaRPr sz="2400">
              <a:latin typeface="Verdana"/>
              <a:cs typeface="Verdana"/>
            </a:endParaRPr>
          </a:p>
          <a:p>
            <a:pPr marL="481965" indent="-469265">
              <a:lnSpc>
                <a:spcPct val="100000"/>
              </a:lnSpc>
              <a:spcBef>
                <a:spcPts val="580"/>
              </a:spcBef>
              <a:buClr>
                <a:srgbClr val="CC0000"/>
              </a:buClr>
              <a:buFont typeface="Wingdings"/>
              <a:buChar char=""/>
              <a:tabLst>
                <a:tab pos="481965" algn="l"/>
              </a:tabLst>
            </a:pPr>
            <a:r>
              <a:rPr sz="2400" dirty="0">
                <a:latin typeface="Verdana"/>
                <a:cs typeface="Verdana"/>
              </a:rPr>
              <a:t>Optimize</a:t>
            </a:r>
            <a:r>
              <a:rPr sz="2400" spc="-65" dirty="0">
                <a:latin typeface="Verdana"/>
                <a:cs typeface="Verdana"/>
              </a:rPr>
              <a:t> </a:t>
            </a:r>
            <a:r>
              <a:rPr sz="2400" dirty="0">
                <a:latin typeface="Verdana"/>
                <a:cs typeface="Verdana"/>
              </a:rPr>
              <a:t>Data</a:t>
            </a:r>
            <a:r>
              <a:rPr sz="2400" spc="-80" dirty="0">
                <a:latin typeface="Verdana"/>
                <a:cs typeface="Verdana"/>
              </a:rPr>
              <a:t> </a:t>
            </a:r>
            <a:r>
              <a:rPr sz="2400" dirty="0">
                <a:latin typeface="Verdana"/>
                <a:cs typeface="Verdana"/>
              </a:rPr>
              <a:t>Acquisition</a:t>
            </a:r>
            <a:r>
              <a:rPr sz="2400" spc="-25" dirty="0">
                <a:latin typeface="Verdana"/>
                <a:cs typeface="Verdana"/>
              </a:rPr>
              <a:t> </a:t>
            </a:r>
            <a:r>
              <a:rPr sz="2400" dirty="0">
                <a:latin typeface="Verdana"/>
                <a:cs typeface="Verdana"/>
              </a:rPr>
              <a:t>for</a:t>
            </a:r>
            <a:r>
              <a:rPr sz="2400" spc="-60" dirty="0">
                <a:latin typeface="Verdana"/>
                <a:cs typeface="Verdana"/>
              </a:rPr>
              <a:t> </a:t>
            </a:r>
            <a:r>
              <a:rPr sz="2400" dirty="0">
                <a:latin typeface="Verdana"/>
                <a:cs typeface="Verdana"/>
              </a:rPr>
              <a:t>Model</a:t>
            </a:r>
            <a:r>
              <a:rPr sz="2400" spc="-80" dirty="0">
                <a:latin typeface="Verdana"/>
                <a:cs typeface="Verdana"/>
              </a:rPr>
              <a:t> </a:t>
            </a:r>
            <a:r>
              <a:rPr sz="2400" spc="-10" dirty="0">
                <a:latin typeface="Verdana"/>
                <a:cs typeface="Verdana"/>
              </a:rPr>
              <a:t>Training.</a:t>
            </a:r>
            <a:endParaRPr sz="2400">
              <a:latin typeface="Verdana"/>
              <a:cs typeface="Verdana"/>
            </a:endParaRPr>
          </a:p>
          <a:p>
            <a:pPr marL="481965" indent="-469265">
              <a:lnSpc>
                <a:spcPct val="100000"/>
              </a:lnSpc>
              <a:spcBef>
                <a:spcPts val="575"/>
              </a:spcBef>
              <a:buClr>
                <a:srgbClr val="CC0000"/>
              </a:buClr>
              <a:buFont typeface="Wingdings"/>
              <a:buChar char=""/>
              <a:tabLst>
                <a:tab pos="481965" algn="l"/>
              </a:tabLst>
            </a:pPr>
            <a:r>
              <a:rPr sz="2400" dirty="0">
                <a:latin typeface="Verdana"/>
                <a:cs typeface="Verdana"/>
              </a:rPr>
              <a:t>Lay</a:t>
            </a:r>
            <a:r>
              <a:rPr sz="2400" spc="-55" dirty="0">
                <a:latin typeface="Verdana"/>
                <a:cs typeface="Verdana"/>
              </a:rPr>
              <a:t> </a:t>
            </a:r>
            <a:r>
              <a:rPr sz="2400" dirty="0">
                <a:latin typeface="Verdana"/>
                <a:cs typeface="Verdana"/>
              </a:rPr>
              <a:t>the</a:t>
            </a:r>
            <a:r>
              <a:rPr sz="2400" spc="-60" dirty="0">
                <a:latin typeface="Verdana"/>
                <a:cs typeface="Verdana"/>
              </a:rPr>
              <a:t> </a:t>
            </a:r>
            <a:r>
              <a:rPr sz="2400" dirty="0">
                <a:latin typeface="Verdana"/>
                <a:cs typeface="Verdana"/>
              </a:rPr>
              <a:t>Groundwork</a:t>
            </a:r>
            <a:r>
              <a:rPr sz="2400" spc="-30" dirty="0">
                <a:latin typeface="Verdana"/>
                <a:cs typeface="Verdana"/>
              </a:rPr>
              <a:t> </a:t>
            </a:r>
            <a:r>
              <a:rPr sz="2400" dirty="0">
                <a:latin typeface="Verdana"/>
                <a:cs typeface="Verdana"/>
              </a:rPr>
              <a:t>for</a:t>
            </a:r>
            <a:r>
              <a:rPr sz="2400" spc="-35" dirty="0">
                <a:latin typeface="Verdana"/>
                <a:cs typeface="Verdana"/>
              </a:rPr>
              <a:t> </a:t>
            </a:r>
            <a:r>
              <a:rPr sz="2400" spc="-20" dirty="0">
                <a:latin typeface="Verdana"/>
                <a:cs typeface="Verdana"/>
              </a:rPr>
              <a:t>Real-</a:t>
            </a:r>
            <a:r>
              <a:rPr sz="2400" dirty="0">
                <a:latin typeface="Verdana"/>
                <a:cs typeface="Verdana"/>
              </a:rPr>
              <a:t>World</a:t>
            </a:r>
            <a:r>
              <a:rPr sz="2400" spc="-25" dirty="0">
                <a:latin typeface="Verdana"/>
                <a:cs typeface="Verdana"/>
              </a:rPr>
              <a:t> </a:t>
            </a:r>
            <a:r>
              <a:rPr sz="2400" spc="-10" dirty="0">
                <a:latin typeface="Verdana"/>
                <a:cs typeface="Verdana"/>
              </a:rPr>
              <a:t>Applications.</a:t>
            </a:r>
            <a:endParaRPr sz="240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Abstract</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4</a:t>
            </a:fld>
            <a:endParaRPr spc="-25" dirty="0"/>
          </a:p>
        </p:txBody>
      </p:sp>
      <p:sp>
        <p:nvSpPr>
          <p:cNvPr id="3" name="object 3"/>
          <p:cNvSpPr txBox="1"/>
          <p:nvPr/>
        </p:nvSpPr>
        <p:spPr>
          <a:xfrm>
            <a:off x="834644" y="1784350"/>
            <a:ext cx="10514965" cy="4141470"/>
          </a:xfrm>
          <a:prstGeom prst="rect">
            <a:avLst/>
          </a:prstGeom>
        </p:spPr>
        <p:txBody>
          <a:bodyPr vert="horz" wrap="square" lIns="0" tIns="12700" rIns="0" bIns="0" rtlCol="0">
            <a:spAutoFit/>
          </a:bodyPr>
          <a:lstStyle/>
          <a:p>
            <a:pPr marL="480695" marR="5080" indent="-468630" algn="just">
              <a:lnSpc>
                <a:spcPct val="100000"/>
              </a:lnSpc>
              <a:spcBef>
                <a:spcPts val="100"/>
              </a:spcBef>
              <a:buClr>
                <a:srgbClr val="CC0000"/>
              </a:buClr>
              <a:buFont typeface="Wingdings"/>
              <a:buChar char=""/>
              <a:tabLst>
                <a:tab pos="481965" algn="l"/>
              </a:tabLst>
            </a:pPr>
            <a:r>
              <a:rPr sz="1800" dirty="0">
                <a:latin typeface="Verdana"/>
                <a:cs typeface="Verdana"/>
              </a:rPr>
              <a:t>Forest</a:t>
            </a:r>
            <a:r>
              <a:rPr sz="1800" spc="10" dirty="0">
                <a:latin typeface="Verdana"/>
                <a:cs typeface="Verdana"/>
              </a:rPr>
              <a:t> </a:t>
            </a:r>
            <a:r>
              <a:rPr sz="1800" dirty="0">
                <a:latin typeface="Verdana"/>
                <a:cs typeface="Verdana"/>
              </a:rPr>
              <a:t>fires</a:t>
            </a:r>
            <a:r>
              <a:rPr sz="1800" spc="25" dirty="0">
                <a:latin typeface="Verdana"/>
                <a:cs typeface="Verdana"/>
              </a:rPr>
              <a:t> </a:t>
            </a:r>
            <a:r>
              <a:rPr sz="1800" dirty="0">
                <a:latin typeface="Verdana"/>
                <a:cs typeface="Verdana"/>
              </a:rPr>
              <a:t>are</a:t>
            </a:r>
            <a:r>
              <a:rPr sz="1800" spc="15" dirty="0">
                <a:latin typeface="Verdana"/>
                <a:cs typeface="Verdana"/>
              </a:rPr>
              <a:t> </a:t>
            </a:r>
            <a:r>
              <a:rPr sz="1800" dirty="0">
                <a:latin typeface="Verdana"/>
                <a:cs typeface="Verdana"/>
              </a:rPr>
              <a:t>one</a:t>
            </a:r>
            <a:r>
              <a:rPr sz="1800" spc="15" dirty="0">
                <a:latin typeface="Verdana"/>
                <a:cs typeface="Verdana"/>
              </a:rPr>
              <a:t> </a:t>
            </a:r>
            <a:r>
              <a:rPr sz="1800" dirty="0">
                <a:latin typeface="Verdana"/>
                <a:cs typeface="Verdana"/>
              </a:rPr>
              <a:t>of</a:t>
            </a:r>
            <a:r>
              <a:rPr sz="1800" spc="20" dirty="0">
                <a:latin typeface="Verdana"/>
                <a:cs typeface="Verdana"/>
              </a:rPr>
              <a:t> </a:t>
            </a:r>
            <a:r>
              <a:rPr sz="1800" dirty="0">
                <a:latin typeface="Verdana"/>
                <a:cs typeface="Verdana"/>
              </a:rPr>
              <a:t>the</a:t>
            </a:r>
            <a:r>
              <a:rPr sz="1800" spc="15" dirty="0">
                <a:latin typeface="Verdana"/>
                <a:cs typeface="Verdana"/>
              </a:rPr>
              <a:t> </a:t>
            </a:r>
            <a:r>
              <a:rPr sz="1800" dirty="0">
                <a:latin typeface="Verdana"/>
                <a:cs typeface="Verdana"/>
              </a:rPr>
              <a:t>most</a:t>
            </a:r>
            <a:r>
              <a:rPr sz="1800" spc="15" dirty="0">
                <a:latin typeface="Verdana"/>
                <a:cs typeface="Verdana"/>
              </a:rPr>
              <a:t> </a:t>
            </a:r>
            <a:r>
              <a:rPr sz="1800" dirty="0">
                <a:latin typeface="Verdana"/>
                <a:cs typeface="Verdana"/>
              </a:rPr>
              <a:t>unplanned</a:t>
            </a:r>
            <a:r>
              <a:rPr sz="1800" spc="40" dirty="0">
                <a:latin typeface="Verdana"/>
                <a:cs typeface="Verdana"/>
              </a:rPr>
              <a:t> </a:t>
            </a:r>
            <a:r>
              <a:rPr sz="1800" dirty="0">
                <a:latin typeface="Verdana"/>
                <a:cs typeface="Verdana"/>
              </a:rPr>
              <a:t>disasters</a:t>
            </a:r>
            <a:r>
              <a:rPr sz="1800" spc="30" dirty="0">
                <a:latin typeface="Verdana"/>
                <a:cs typeface="Verdana"/>
              </a:rPr>
              <a:t> </a:t>
            </a:r>
            <a:r>
              <a:rPr sz="1800" dirty="0">
                <a:latin typeface="Verdana"/>
                <a:cs typeface="Verdana"/>
              </a:rPr>
              <a:t>that</a:t>
            </a:r>
            <a:r>
              <a:rPr sz="1800" spc="20" dirty="0">
                <a:latin typeface="Verdana"/>
                <a:cs typeface="Verdana"/>
              </a:rPr>
              <a:t> </a:t>
            </a:r>
            <a:r>
              <a:rPr sz="1800" dirty="0">
                <a:latin typeface="Verdana"/>
                <a:cs typeface="Verdana"/>
              </a:rPr>
              <a:t>trigger</a:t>
            </a:r>
            <a:r>
              <a:rPr sz="1800" spc="25" dirty="0">
                <a:latin typeface="Verdana"/>
                <a:cs typeface="Verdana"/>
              </a:rPr>
              <a:t> </a:t>
            </a:r>
            <a:r>
              <a:rPr sz="1800" dirty="0">
                <a:latin typeface="Verdana"/>
                <a:cs typeface="Verdana"/>
              </a:rPr>
              <a:t>extreme</a:t>
            </a:r>
            <a:r>
              <a:rPr sz="1800" spc="25" dirty="0">
                <a:latin typeface="Verdana"/>
                <a:cs typeface="Verdana"/>
              </a:rPr>
              <a:t> </a:t>
            </a:r>
            <a:r>
              <a:rPr sz="1800" spc="-10" dirty="0">
                <a:latin typeface="Verdana"/>
                <a:cs typeface="Verdana"/>
              </a:rPr>
              <a:t>destructions 	</a:t>
            </a:r>
            <a:r>
              <a:rPr sz="1800" dirty="0">
                <a:latin typeface="Verdana"/>
                <a:cs typeface="Verdana"/>
              </a:rPr>
              <a:t>in</a:t>
            </a:r>
            <a:r>
              <a:rPr sz="1800" spc="465" dirty="0">
                <a:latin typeface="Verdana"/>
                <a:cs typeface="Verdana"/>
              </a:rPr>
              <a:t> </a:t>
            </a:r>
            <a:r>
              <a:rPr sz="1800" dirty="0">
                <a:latin typeface="Verdana"/>
                <a:cs typeface="Verdana"/>
              </a:rPr>
              <a:t>the</a:t>
            </a:r>
            <a:r>
              <a:rPr sz="1800" spc="465" dirty="0">
                <a:latin typeface="Verdana"/>
                <a:cs typeface="Verdana"/>
              </a:rPr>
              <a:t> </a:t>
            </a:r>
            <a:r>
              <a:rPr sz="1800" dirty="0">
                <a:latin typeface="Verdana"/>
                <a:cs typeface="Verdana"/>
              </a:rPr>
              <a:t>different</a:t>
            </a:r>
            <a:r>
              <a:rPr sz="1800" spc="470" dirty="0">
                <a:latin typeface="Verdana"/>
                <a:cs typeface="Verdana"/>
              </a:rPr>
              <a:t> </a:t>
            </a:r>
            <a:r>
              <a:rPr sz="1800" dirty="0">
                <a:latin typeface="Verdana"/>
                <a:cs typeface="Verdana"/>
              </a:rPr>
              <a:t>ecosystems</a:t>
            </a:r>
            <a:r>
              <a:rPr sz="1800" spc="475" dirty="0">
                <a:latin typeface="Verdana"/>
                <a:cs typeface="Verdana"/>
              </a:rPr>
              <a:t> </a:t>
            </a:r>
            <a:r>
              <a:rPr sz="1800" dirty="0">
                <a:latin typeface="Verdana"/>
                <a:cs typeface="Verdana"/>
              </a:rPr>
              <a:t>of</a:t>
            </a:r>
            <a:r>
              <a:rPr sz="1800" spc="470" dirty="0">
                <a:latin typeface="Verdana"/>
                <a:cs typeface="Verdana"/>
              </a:rPr>
              <a:t> </a:t>
            </a:r>
            <a:r>
              <a:rPr sz="1800" dirty="0">
                <a:latin typeface="Verdana"/>
                <a:cs typeface="Verdana"/>
              </a:rPr>
              <a:t>animals</a:t>
            </a:r>
            <a:r>
              <a:rPr sz="1800" spc="484" dirty="0">
                <a:latin typeface="Verdana"/>
                <a:cs typeface="Verdana"/>
              </a:rPr>
              <a:t> </a:t>
            </a:r>
            <a:r>
              <a:rPr sz="1800" dirty="0">
                <a:latin typeface="Verdana"/>
                <a:cs typeface="Verdana"/>
              </a:rPr>
              <a:t>and</a:t>
            </a:r>
            <a:r>
              <a:rPr sz="1800" spc="459" dirty="0">
                <a:latin typeface="Verdana"/>
                <a:cs typeface="Verdana"/>
              </a:rPr>
              <a:t> </a:t>
            </a:r>
            <a:r>
              <a:rPr sz="1800" dirty="0">
                <a:latin typeface="Verdana"/>
                <a:cs typeface="Verdana"/>
              </a:rPr>
              <a:t>humans.</a:t>
            </a:r>
            <a:r>
              <a:rPr sz="1800" spc="480" dirty="0">
                <a:latin typeface="Verdana"/>
                <a:cs typeface="Verdana"/>
              </a:rPr>
              <a:t> </a:t>
            </a:r>
            <a:r>
              <a:rPr sz="1800" dirty="0">
                <a:latin typeface="Verdana"/>
                <a:cs typeface="Verdana"/>
              </a:rPr>
              <a:t>Early</a:t>
            </a:r>
            <a:r>
              <a:rPr sz="1800" spc="465" dirty="0">
                <a:latin typeface="Verdana"/>
                <a:cs typeface="Verdana"/>
              </a:rPr>
              <a:t> </a:t>
            </a:r>
            <a:r>
              <a:rPr sz="1800" dirty="0">
                <a:latin typeface="Verdana"/>
                <a:cs typeface="Verdana"/>
              </a:rPr>
              <a:t>detection</a:t>
            </a:r>
            <a:r>
              <a:rPr sz="1800" spc="480" dirty="0">
                <a:latin typeface="Verdana"/>
                <a:cs typeface="Verdana"/>
              </a:rPr>
              <a:t> </a:t>
            </a:r>
            <a:r>
              <a:rPr sz="1800" dirty="0">
                <a:latin typeface="Verdana"/>
                <a:cs typeface="Verdana"/>
              </a:rPr>
              <a:t>coupled</a:t>
            </a:r>
            <a:r>
              <a:rPr sz="1800" spc="465" dirty="0">
                <a:latin typeface="Verdana"/>
                <a:cs typeface="Verdana"/>
              </a:rPr>
              <a:t> </a:t>
            </a:r>
            <a:r>
              <a:rPr sz="1800" spc="-20" dirty="0">
                <a:latin typeface="Verdana"/>
                <a:cs typeface="Verdana"/>
              </a:rPr>
              <a:t>with 	</a:t>
            </a:r>
            <a:r>
              <a:rPr sz="1800" dirty="0">
                <a:latin typeface="Verdana"/>
                <a:cs typeface="Verdana"/>
              </a:rPr>
              <a:t>proper</a:t>
            </a:r>
            <a:r>
              <a:rPr sz="1800" spc="254" dirty="0">
                <a:latin typeface="Verdana"/>
                <a:cs typeface="Verdana"/>
              </a:rPr>
              <a:t> </a:t>
            </a:r>
            <a:r>
              <a:rPr sz="1800" dirty="0">
                <a:latin typeface="Verdana"/>
                <a:cs typeface="Verdana"/>
              </a:rPr>
              <a:t>measures</a:t>
            </a:r>
            <a:r>
              <a:rPr sz="1800" spc="265" dirty="0">
                <a:latin typeface="Verdana"/>
                <a:cs typeface="Verdana"/>
              </a:rPr>
              <a:t> </a:t>
            </a:r>
            <a:r>
              <a:rPr sz="1800" dirty="0">
                <a:latin typeface="Verdana"/>
                <a:cs typeface="Verdana"/>
              </a:rPr>
              <a:t>is</a:t>
            </a:r>
            <a:r>
              <a:rPr sz="1800" spc="254" dirty="0">
                <a:latin typeface="Verdana"/>
                <a:cs typeface="Verdana"/>
              </a:rPr>
              <a:t> </a:t>
            </a:r>
            <a:r>
              <a:rPr sz="1800" dirty="0">
                <a:latin typeface="Verdana"/>
                <a:cs typeface="Verdana"/>
              </a:rPr>
              <a:t>very</a:t>
            </a:r>
            <a:r>
              <a:rPr sz="1800" spc="270" dirty="0">
                <a:latin typeface="Verdana"/>
                <a:cs typeface="Verdana"/>
              </a:rPr>
              <a:t> </a:t>
            </a:r>
            <a:r>
              <a:rPr sz="1800" dirty="0">
                <a:latin typeface="Verdana"/>
                <a:cs typeface="Verdana"/>
              </a:rPr>
              <a:t>vital</a:t>
            </a:r>
            <a:r>
              <a:rPr sz="1800" spc="285" dirty="0">
                <a:latin typeface="Verdana"/>
                <a:cs typeface="Verdana"/>
              </a:rPr>
              <a:t> </a:t>
            </a:r>
            <a:r>
              <a:rPr sz="1800" dirty="0">
                <a:latin typeface="Verdana"/>
                <a:cs typeface="Verdana"/>
              </a:rPr>
              <a:t>in</a:t>
            </a:r>
            <a:r>
              <a:rPr sz="1800" spc="254" dirty="0">
                <a:latin typeface="Verdana"/>
                <a:cs typeface="Verdana"/>
              </a:rPr>
              <a:t> </a:t>
            </a:r>
            <a:r>
              <a:rPr sz="1800" dirty="0">
                <a:latin typeface="Verdana"/>
                <a:cs typeface="Verdana"/>
              </a:rPr>
              <a:t>controlling</a:t>
            </a:r>
            <a:r>
              <a:rPr sz="1800" spc="265" dirty="0">
                <a:latin typeface="Verdana"/>
                <a:cs typeface="Verdana"/>
              </a:rPr>
              <a:t> </a:t>
            </a:r>
            <a:r>
              <a:rPr sz="1800" dirty="0">
                <a:latin typeface="Verdana"/>
                <a:cs typeface="Verdana"/>
              </a:rPr>
              <a:t>such</a:t>
            </a:r>
            <a:r>
              <a:rPr sz="1800" spc="254" dirty="0">
                <a:latin typeface="Verdana"/>
                <a:cs typeface="Verdana"/>
              </a:rPr>
              <a:t> </a:t>
            </a:r>
            <a:r>
              <a:rPr sz="1800" dirty="0">
                <a:latin typeface="Verdana"/>
                <a:cs typeface="Verdana"/>
              </a:rPr>
              <a:t>uncontrolled</a:t>
            </a:r>
            <a:r>
              <a:rPr sz="1800" spc="305" dirty="0">
                <a:latin typeface="Verdana"/>
                <a:cs typeface="Verdana"/>
              </a:rPr>
              <a:t> </a:t>
            </a:r>
            <a:r>
              <a:rPr sz="1800" dirty="0">
                <a:latin typeface="Verdana"/>
                <a:cs typeface="Verdana"/>
              </a:rPr>
              <a:t>disasters.</a:t>
            </a:r>
            <a:r>
              <a:rPr sz="1800" spc="265" dirty="0">
                <a:latin typeface="Verdana"/>
                <a:cs typeface="Verdana"/>
              </a:rPr>
              <a:t> </a:t>
            </a:r>
            <a:r>
              <a:rPr sz="1800" dirty="0">
                <a:latin typeface="Verdana"/>
                <a:cs typeface="Verdana"/>
              </a:rPr>
              <a:t>The</a:t>
            </a:r>
            <a:r>
              <a:rPr sz="1800" spc="265" dirty="0">
                <a:latin typeface="Verdana"/>
                <a:cs typeface="Verdana"/>
              </a:rPr>
              <a:t> </a:t>
            </a:r>
            <a:r>
              <a:rPr sz="1800" dirty="0">
                <a:latin typeface="Verdana"/>
                <a:cs typeface="Verdana"/>
              </a:rPr>
              <a:t>title</a:t>
            </a:r>
            <a:r>
              <a:rPr sz="1800" spc="285" dirty="0">
                <a:latin typeface="Verdana"/>
                <a:cs typeface="Verdana"/>
              </a:rPr>
              <a:t> </a:t>
            </a:r>
            <a:r>
              <a:rPr sz="1800" spc="-25" dirty="0">
                <a:latin typeface="Verdana"/>
                <a:cs typeface="Verdana"/>
              </a:rPr>
              <a:t>of 	</a:t>
            </a:r>
            <a:r>
              <a:rPr sz="1800" dirty="0">
                <a:latin typeface="Verdana"/>
                <a:cs typeface="Verdana"/>
              </a:rPr>
              <a:t>this</a:t>
            </a:r>
            <a:r>
              <a:rPr sz="1800" spc="459" dirty="0">
                <a:latin typeface="Verdana"/>
                <a:cs typeface="Verdana"/>
              </a:rPr>
              <a:t> </a:t>
            </a:r>
            <a:r>
              <a:rPr sz="1800" dirty="0">
                <a:latin typeface="Verdana"/>
                <a:cs typeface="Verdana"/>
              </a:rPr>
              <a:t>project</a:t>
            </a:r>
            <a:r>
              <a:rPr sz="1800" spc="445" dirty="0">
                <a:latin typeface="Verdana"/>
                <a:cs typeface="Verdana"/>
              </a:rPr>
              <a:t> </a:t>
            </a:r>
            <a:r>
              <a:rPr sz="1800" dirty="0">
                <a:latin typeface="Verdana"/>
                <a:cs typeface="Verdana"/>
              </a:rPr>
              <a:t>is</a:t>
            </a:r>
            <a:r>
              <a:rPr sz="1800" spc="450" dirty="0">
                <a:latin typeface="Verdana"/>
                <a:cs typeface="Verdana"/>
              </a:rPr>
              <a:t> </a:t>
            </a:r>
            <a:r>
              <a:rPr sz="1800" b="1" dirty="0">
                <a:latin typeface="Verdana"/>
                <a:cs typeface="Verdana"/>
              </a:rPr>
              <a:t>"Design</a:t>
            </a:r>
            <a:r>
              <a:rPr sz="1800" b="1" spc="470" dirty="0">
                <a:latin typeface="Verdana"/>
                <a:cs typeface="Verdana"/>
              </a:rPr>
              <a:t> </a:t>
            </a:r>
            <a:r>
              <a:rPr sz="1800" b="1" dirty="0">
                <a:latin typeface="Verdana"/>
                <a:cs typeface="Verdana"/>
              </a:rPr>
              <a:t>and</a:t>
            </a:r>
            <a:r>
              <a:rPr sz="1800" b="1" spc="465" dirty="0">
                <a:latin typeface="Verdana"/>
                <a:cs typeface="Verdana"/>
              </a:rPr>
              <a:t> </a:t>
            </a:r>
            <a:r>
              <a:rPr sz="1800" b="1" dirty="0">
                <a:latin typeface="Verdana"/>
                <a:cs typeface="Verdana"/>
              </a:rPr>
              <a:t>Preliminary</a:t>
            </a:r>
            <a:r>
              <a:rPr sz="1800" b="1" spc="475" dirty="0">
                <a:latin typeface="Verdana"/>
                <a:cs typeface="Verdana"/>
              </a:rPr>
              <a:t> </a:t>
            </a:r>
            <a:r>
              <a:rPr sz="1800" b="1" dirty="0">
                <a:latin typeface="Verdana"/>
                <a:cs typeface="Verdana"/>
              </a:rPr>
              <a:t>Data</a:t>
            </a:r>
            <a:r>
              <a:rPr sz="1800" b="1" spc="475" dirty="0">
                <a:latin typeface="Verdana"/>
                <a:cs typeface="Verdana"/>
              </a:rPr>
              <a:t> </a:t>
            </a:r>
            <a:r>
              <a:rPr sz="1800" b="1" dirty="0">
                <a:latin typeface="Verdana"/>
                <a:cs typeface="Verdana"/>
              </a:rPr>
              <a:t>Acquisition</a:t>
            </a:r>
            <a:r>
              <a:rPr sz="1800" b="1" spc="480" dirty="0">
                <a:latin typeface="Verdana"/>
                <a:cs typeface="Verdana"/>
              </a:rPr>
              <a:t> </a:t>
            </a:r>
            <a:r>
              <a:rPr sz="1800" b="1" dirty="0">
                <a:latin typeface="Verdana"/>
                <a:cs typeface="Verdana"/>
              </a:rPr>
              <a:t>for</a:t>
            </a:r>
            <a:r>
              <a:rPr sz="1800" b="1" spc="465" dirty="0">
                <a:latin typeface="Verdana"/>
                <a:cs typeface="Verdana"/>
              </a:rPr>
              <a:t> </a:t>
            </a:r>
            <a:r>
              <a:rPr sz="1800" b="1" dirty="0">
                <a:latin typeface="Verdana"/>
                <a:cs typeface="Verdana"/>
              </a:rPr>
              <a:t>an</a:t>
            </a:r>
            <a:r>
              <a:rPr sz="1800" b="1" spc="465" dirty="0">
                <a:latin typeface="Verdana"/>
                <a:cs typeface="Verdana"/>
              </a:rPr>
              <a:t> </a:t>
            </a:r>
            <a:r>
              <a:rPr sz="1800" b="1" dirty="0">
                <a:latin typeface="Verdana"/>
                <a:cs typeface="Verdana"/>
              </a:rPr>
              <a:t>AI</a:t>
            </a:r>
            <a:r>
              <a:rPr sz="1800" b="1" spc="480" dirty="0">
                <a:latin typeface="Verdana"/>
                <a:cs typeface="Verdana"/>
              </a:rPr>
              <a:t> </a:t>
            </a:r>
            <a:r>
              <a:rPr sz="1800" b="1" spc="-10" dirty="0">
                <a:latin typeface="Verdana"/>
                <a:cs typeface="Verdana"/>
              </a:rPr>
              <a:t>Enabled 	</a:t>
            </a:r>
            <a:r>
              <a:rPr sz="1800" b="1" dirty="0">
                <a:latin typeface="Verdana"/>
                <a:cs typeface="Verdana"/>
              </a:rPr>
              <a:t>Forest</a:t>
            </a:r>
            <a:r>
              <a:rPr sz="1800" b="1" spc="35" dirty="0">
                <a:latin typeface="Verdana"/>
                <a:cs typeface="Verdana"/>
              </a:rPr>
              <a:t> </a:t>
            </a:r>
            <a:r>
              <a:rPr sz="1800" b="1" dirty="0">
                <a:latin typeface="Verdana"/>
                <a:cs typeface="Verdana"/>
              </a:rPr>
              <a:t>Fire</a:t>
            </a:r>
            <a:r>
              <a:rPr sz="1800" b="1" spc="55" dirty="0">
                <a:latin typeface="Verdana"/>
                <a:cs typeface="Verdana"/>
              </a:rPr>
              <a:t> </a:t>
            </a:r>
            <a:r>
              <a:rPr sz="1800" b="1" dirty="0">
                <a:latin typeface="Verdana"/>
                <a:cs typeface="Verdana"/>
              </a:rPr>
              <a:t>Sensing</a:t>
            </a:r>
            <a:r>
              <a:rPr sz="1800" b="1" spc="45" dirty="0">
                <a:latin typeface="Verdana"/>
                <a:cs typeface="Verdana"/>
              </a:rPr>
              <a:t> </a:t>
            </a:r>
            <a:r>
              <a:rPr sz="1800" b="1" dirty="0">
                <a:latin typeface="Verdana"/>
                <a:cs typeface="Verdana"/>
              </a:rPr>
              <a:t>System</a:t>
            </a:r>
            <a:r>
              <a:rPr sz="1800" b="1" spc="40" dirty="0">
                <a:latin typeface="Verdana"/>
                <a:cs typeface="Verdana"/>
              </a:rPr>
              <a:t> </a:t>
            </a:r>
            <a:r>
              <a:rPr sz="1800" b="1" dirty="0">
                <a:latin typeface="Verdana"/>
                <a:cs typeface="Verdana"/>
              </a:rPr>
              <a:t>with</a:t>
            </a:r>
            <a:r>
              <a:rPr sz="1800" b="1" spc="50" dirty="0">
                <a:latin typeface="Verdana"/>
                <a:cs typeface="Verdana"/>
              </a:rPr>
              <a:t> </a:t>
            </a:r>
            <a:r>
              <a:rPr sz="1800" b="1" dirty="0">
                <a:latin typeface="Verdana"/>
                <a:cs typeface="Verdana"/>
              </a:rPr>
              <a:t>IOT:</a:t>
            </a:r>
            <a:r>
              <a:rPr sz="1800" b="1" spc="35" dirty="0">
                <a:latin typeface="Verdana"/>
                <a:cs typeface="Verdana"/>
              </a:rPr>
              <a:t> </a:t>
            </a:r>
            <a:r>
              <a:rPr sz="1800" b="1" dirty="0">
                <a:latin typeface="Verdana"/>
                <a:cs typeface="Verdana"/>
              </a:rPr>
              <a:t>A</a:t>
            </a:r>
            <a:r>
              <a:rPr sz="1800" b="1" spc="35" dirty="0">
                <a:latin typeface="Verdana"/>
                <a:cs typeface="Verdana"/>
              </a:rPr>
              <a:t> </a:t>
            </a:r>
            <a:r>
              <a:rPr sz="1800" b="1" dirty="0">
                <a:latin typeface="Verdana"/>
                <a:cs typeface="Verdana"/>
              </a:rPr>
              <a:t>Study</a:t>
            </a:r>
            <a:r>
              <a:rPr sz="1800" b="1" spc="50" dirty="0">
                <a:latin typeface="Verdana"/>
                <a:cs typeface="Verdana"/>
              </a:rPr>
              <a:t> </a:t>
            </a:r>
            <a:r>
              <a:rPr sz="1800" b="1" dirty="0">
                <a:latin typeface="Verdana"/>
                <a:cs typeface="Verdana"/>
              </a:rPr>
              <a:t>on</a:t>
            </a:r>
            <a:r>
              <a:rPr sz="1800" b="1" spc="35" dirty="0">
                <a:latin typeface="Verdana"/>
                <a:cs typeface="Verdana"/>
              </a:rPr>
              <a:t> </a:t>
            </a:r>
            <a:r>
              <a:rPr sz="1800" b="1" dirty="0">
                <a:latin typeface="Verdana"/>
                <a:cs typeface="Verdana"/>
              </a:rPr>
              <a:t>Model</a:t>
            </a:r>
            <a:r>
              <a:rPr sz="1800" b="1" spc="35" dirty="0">
                <a:latin typeface="Verdana"/>
                <a:cs typeface="Verdana"/>
              </a:rPr>
              <a:t> </a:t>
            </a:r>
            <a:r>
              <a:rPr sz="1800" b="1" dirty="0">
                <a:latin typeface="Verdana"/>
                <a:cs typeface="Verdana"/>
              </a:rPr>
              <a:t>Selection</a:t>
            </a:r>
            <a:r>
              <a:rPr sz="1800" b="1" spc="40" dirty="0">
                <a:latin typeface="Verdana"/>
                <a:cs typeface="Verdana"/>
              </a:rPr>
              <a:t> </a:t>
            </a:r>
            <a:r>
              <a:rPr sz="1800" b="1" dirty="0">
                <a:latin typeface="Verdana"/>
                <a:cs typeface="Verdana"/>
              </a:rPr>
              <a:t>and</a:t>
            </a:r>
            <a:r>
              <a:rPr sz="1800" b="1" spc="45" dirty="0">
                <a:latin typeface="Verdana"/>
                <a:cs typeface="Verdana"/>
              </a:rPr>
              <a:t> </a:t>
            </a:r>
            <a:r>
              <a:rPr sz="1800" b="1" spc="-10" dirty="0">
                <a:latin typeface="Verdana"/>
                <a:cs typeface="Verdana"/>
              </a:rPr>
              <a:t>Sensor 	</a:t>
            </a:r>
            <a:r>
              <a:rPr sz="1800" b="1" dirty="0">
                <a:latin typeface="Verdana"/>
                <a:cs typeface="Verdana"/>
              </a:rPr>
              <a:t>Integration</a:t>
            </a:r>
            <a:r>
              <a:rPr sz="1800" dirty="0">
                <a:latin typeface="Verdana"/>
                <a:cs typeface="Verdana"/>
              </a:rPr>
              <a:t>"</a:t>
            </a:r>
            <a:r>
              <a:rPr sz="1800" spc="225" dirty="0">
                <a:latin typeface="Verdana"/>
                <a:cs typeface="Verdana"/>
              </a:rPr>
              <a:t> </a:t>
            </a:r>
            <a:r>
              <a:rPr sz="1800" dirty="0">
                <a:latin typeface="Verdana"/>
                <a:cs typeface="Verdana"/>
              </a:rPr>
              <a:t>and</a:t>
            </a:r>
            <a:r>
              <a:rPr sz="1800" spc="220" dirty="0">
                <a:latin typeface="Verdana"/>
                <a:cs typeface="Verdana"/>
              </a:rPr>
              <a:t> </a:t>
            </a:r>
            <a:r>
              <a:rPr sz="1800" dirty="0">
                <a:latin typeface="Verdana"/>
                <a:cs typeface="Verdana"/>
              </a:rPr>
              <a:t>its</a:t>
            </a:r>
            <a:r>
              <a:rPr sz="1800" spc="220" dirty="0">
                <a:latin typeface="Verdana"/>
                <a:cs typeface="Verdana"/>
              </a:rPr>
              <a:t> </a:t>
            </a:r>
            <a:r>
              <a:rPr sz="1800" dirty="0">
                <a:latin typeface="Verdana"/>
                <a:cs typeface="Verdana"/>
              </a:rPr>
              <a:t>aim</a:t>
            </a:r>
            <a:r>
              <a:rPr sz="1800" spc="225" dirty="0">
                <a:latin typeface="Verdana"/>
                <a:cs typeface="Verdana"/>
              </a:rPr>
              <a:t> </a:t>
            </a:r>
            <a:r>
              <a:rPr sz="1800" dirty="0">
                <a:latin typeface="Verdana"/>
                <a:cs typeface="Verdana"/>
              </a:rPr>
              <a:t>is</a:t>
            </a:r>
            <a:r>
              <a:rPr sz="1800" spc="215" dirty="0">
                <a:latin typeface="Verdana"/>
                <a:cs typeface="Verdana"/>
              </a:rPr>
              <a:t> </a:t>
            </a:r>
            <a:r>
              <a:rPr sz="1800" dirty="0">
                <a:latin typeface="Verdana"/>
                <a:cs typeface="Verdana"/>
              </a:rPr>
              <a:t>to</a:t>
            </a:r>
            <a:r>
              <a:rPr sz="1800" spc="220" dirty="0">
                <a:latin typeface="Verdana"/>
                <a:cs typeface="Verdana"/>
              </a:rPr>
              <a:t> </a:t>
            </a:r>
            <a:r>
              <a:rPr sz="1800" dirty="0">
                <a:latin typeface="Verdana"/>
                <a:cs typeface="Verdana"/>
              </a:rPr>
              <a:t>develop</a:t>
            </a:r>
            <a:r>
              <a:rPr sz="1800" spc="235" dirty="0">
                <a:latin typeface="Verdana"/>
                <a:cs typeface="Verdana"/>
              </a:rPr>
              <a:t> </a:t>
            </a:r>
            <a:r>
              <a:rPr sz="1800" dirty="0">
                <a:latin typeface="Verdana"/>
                <a:cs typeface="Verdana"/>
              </a:rPr>
              <a:t>a</a:t>
            </a:r>
            <a:r>
              <a:rPr sz="1800" spc="225" dirty="0">
                <a:latin typeface="Verdana"/>
                <a:cs typeface="Verdana"/>
              </a:rPr>
              <a:t> </a:t>
            </a:r>
            <a:r>
              <a:rPr sz="1800" dirty="0">
                <a:latin typeface="Verdana"/>
                <a:cs typeface="Verdana"/>
              </a:rPr>
              <a:t>foundational</a:t>
            </a:r>
            <a:r>
              <a:rPr sz="1800" spc="250" dirty="0">
                <a:latin typeface="Verdana"/>
                <a:cs typeface="Verdana"/>
              </a:rPr>
              <a:t> </a:t>
            </a:r>
            <a:r>
              <a:rPr sz="1800" dirty="0">
                <a:latin typeface="Verdana"/>
                <a:cs typeface="Verdana"/>
              </a:rPr>
              <a:t>framework</a:t>
            </a:r>
            <a:r>
              <a:rPr sz="1800" spc="225" dirty="0">
                <a:latin typeface="Verdana"/>
                <a:cs typeface="Verdana"/>
              </a:rPr>
              <a:t> </a:t>
            </a:r>
            <a:r>
              <a:rPr sz="1800" dirty="0">
                <a:latin typeface="Verdana"/>
                <a:cs typeface="Verdana"/>
              </a:rPr>
              <a:t>for</a:t>
            </a:r>
            <a:r>
              <a:rPr sz="1800" spc="220" dirty="0">
                <a:latin typeface="Verdana"/>
                <a:cs typeface="Verdana"/>
              </a:rPr>
              <a:t> </a:t>
            </a:r>
            <a:r>
              <a:rPr sz="1800" dirty="0">
                <a:latin typeface="Verdana"/>
                <a:cs typeface="Verdana"/>
              </a:rPr>
              <a:t>a</a:t>
            </a:r>
            <a:r>
              <a:rPr sz="1800" spc="215" dirty="0">
                <a:latin typeface="Verdana"/>
                <a:cs typeface="Verdana"/>
              </a:rPr>
              <a:t> </a:t>
            </a:r>
            <a:r>
              <a:rPr sz="1800" dirty="0">
                <a:latin typeface="Verdana"/>
                <a:cs typeface="Verdana"/>
              </a:rPr>
              <a:t>reliable</a:t>
            </a:r>
            <a:r>
              <a:rPr sz="1800" spc="235" dirty="0">
                <a:latin typeface="Verdana"/>
                <a:cs typeface="Verdana"/>
              </a:rPr>
              <a:t> </a:t>
            </a:r>
            <a:r>
              <a:rPr sz="1800" spc="-20" dirty="0">
                <a:latin typeface="Verdana"/>
                <a:cs typeface="Verdana"/>
              </a:rPr>
              <a:t>wild 	</a:t>
            </a:r>
            <a:r>
              <a:rPr sz="1800" dirty="0">
                <a:latin typeface="Verdana"/>
                <a:cs typeface="Verdana"/>
              </a:rPr>
              <a:t>fire</a:t>
            </a:r>
            <a:r>
              <a:rPr sz="1800" spc="185" dirty="0">
                <a:latin typeface="Verdana"/>
                <a:cs typeface="Verdana"/>
              </a:rPr>
              <a:t> </a:t>
            </a:r>
            <a:r>
              <a:rPr sz="1800" dirty="0">
                <a:latin typeface="Verdana"/>
                <a:cs typeface="Verdana"/>
              </a:rPr>
              <a:t>detection</a:t>
            </a:r>
            <a:r>
              <a:rPr sz="1800" spc="195" dirty="0">
                <a:latin typeface="Verdana"/>
                <a:cs typeface="Verdana"/>
              </a:rPr>
              <a:t> </a:t>
            </a:r>
            <a:r>
              <a:rPr sz="1800" dirty="0">
                <a:latin typeface="Verdana"/>
                <a:cs typeface="Verdana"/>
              </a:rPr>
              <a:t>system</a:t>
            </a:r>
            <a:r>
              <a:rPr sz="1800" spc="170" dirty="0">
                <a:latin typeface="Verdana"/>
                <a:cs typeface="Verdana"/>
              </a:rPr>
              <a:t> </a:t>
            </a:r>
            <a:r>
              <a:rPr sz="1800" dirty="0">
                <a:latin typeface="Verdana"/>
                <a:cs typeface="Verdana"/>
              </a:rPr>
              <a:t>using</a:t>
            </a:r>
            <a:r>
              <a:rPr sz="1800" spc="190" dirty="0">
                <a:latin typeface="Verdana"/>
                <a:cs typeface="Verdana"/>
              </a:rPr>
              <a:t> </a:t>
            </a:r>
            <a:r>
              <a:rPr sz="1800" dirty="0">
                <a:latin typeface="Verdana"/>
                <a:cs typeface="Verdana"/>
              </a:rPr>
              <a:t>IoT</a:t>
            </a:r>
            <a:r>
              <a:rPr sz="1800" spc="180" dirty="0">
                <a:latin typeface="Verdana"/>
                <a:cs typeface="Verdana"/>
              </a:rPr>
              <a:t> </a:t>
            </a:r>
            <a:r>
              <a:rPr sz="1800" dirty="0">
                <a:latin typeface="Verdana"/>
                <a:cs typeface="Verdana"/>
              </a:rPr>
              <a:t>technologies.</a:t>
            </a:r>
            <a:r>
              <a:rPr sz="1800" spc="195" dirty="0">
                <a:latin typeface="Verdana"/>
                <a:cs typeface="Verdana"/>
              </a:rPr>
              <a:t> </a:t>
            </a:r>
            <a:r>
              <a:rPr sz="1800" dirty="0">
                <a:latin typeface="Verdana"/>
                <a:cs typeface="Verdana"/>
              </a:rPr>
              <a:t>This</a:t>
            </a:r>
            <a:r>
              <a:rPr sz="1800" spc="180" dirty="0">
                <a:latin typeface="Verdana"/>
                <a:cs typeface="Verdana"/>
              </a:rPr>
              <a:t> </a:t>
            </a:r>
            <a:r>
              <a:rPr sz="1800" dirty="0">
                <a:latin typeface="Verdana"/>
                <a:cs typeface="Verdana"/>
              </a:rPr>
              <a:t>project</a:t>
            </a:r>
            <a:r>
              <a:rPr sz="1800" spc="180" dirty="0">
                <a:latin typeface="Verdana"/>
                <a:cs typeface="Verdana"/>
              </a:rPr>
              <a:t> </a:t>
            </a:r>
            <a:r>
              <a:rPr sz="1800" dirty="0">
                <a:latin typeface="Verdana"/>
                <a:cs typeface="Verdana"/>
              </a:rPr>
              <a:t>uses</a:t>
            </a:r>
            <a:r>
              <a:rPr sz="1800" spc="195" dirty="0">
                <a:latin typeface="Verdana"/>
                <a:cs typeface="Verdana"/>
              </a:rPr>
              <a:t> </a:t>
            </a:r>
            <a:r>
              <a:rPr sz="1800" dirty="0">
                <a:latin typeface="Verdana"/>
                <a:cs typeface="Verdana"/>
              </a:rPr>
              <a:t>a</a:t>
            </a:r>
            <a:r>
              <a:rPr sz="1800" spc="185" dirty="0">
                <a:latin typeface="Verdana"/>
                <a:cs typeface="Verdana"/>
              </a:rPr>
              <a:t> </a:t>
            </a:r>
            <a:r>
              <a:rPr sz="1800" dirty="0">
                <a:latin typeface="Verdana"/>
                <a:cs typeface="Verdana"/>
              </a:rPr>
              <a:t>network</a:t>
            </a:r>
            <a:r>
              <a:rPr sz="1800" spc="175" dirty="0">
                <a:latin typeface="Verdana"/>
                <a:cs typeface="Verdana"/>
              </a:rPr>
              <a:t> </a:t>
            </a:r>
            <a:r>
              <a:rPr sz="1800" dirty="0">
                <a:latin typeface="Verdana"/>
                <a:cs typeface="Verdana"/>
              </a:rPr>
              <a:t>of</a:t>
            </a:r>
            <a:r>
              <a:rPr sz="1800" spc="175" dirty="0">
                <a:latin typeface="Verdana"/>
                <a:cs typeface="Verdana"/>
              </a:rPr>
              <a:t> </a:t>
            </a:r>
            <a:r>
              <a:rPr sz="1800" spc="-10" dirty="0">
                <a:latin typeface="Verdana"/>
                <a:cs typeface="Verdana"/>
              </a:rPr>
              <a:t>sensors 	</a:t>
            </a:r>
            <a:r>
              <a:rPr sz="1800" dirty="0">
                <a:latin typeface="Verdana"/>
                <a:cs typeface="Verdana"/>
              </a:rPr>
              <a:t>including</a:t>
            </a:r>
            <a:r>
              <a:rPr sz="1800" spc="440" dirty="0">
                <a:latin typeface="Verdana"/>
                <a:cs typeface="Verdana"/>
              </a:rPr>
              <a:t> </a:t>
            </a:r>
            <a:r>
              <a:rPr sz="1800" dirty="0">
                <a:latin typeface="Verdana"/>
                <a:cs typeface="Verdana"/>
              </a:rPr>
              <a:t>humidity,</a:t>
            </a:r>
            <a:r>
              <a:rPr sz="1800" spc="440" dirty="0">
                <a:latin typeface="Verdana"/>
                <a:cs typeface="Verdana"/>
              </a:rPr>
              <a:t> </a:t>
            </a:r>
            <a:r>
              <a:rPr sz="1800" dirty="0">
                <a:latin typeface="Verdana"/>
                <a:cs typeface="Verdana"/>
              </a:rPr>
              <a:t>temperature,</a:t>
            </a:r>
            <a:r>
              <a:rPr sz="1800" spc="425" dirty="0">
                <a:latin typeface="Verdana"/>
                <a:cs typeface="Verdana"/>
              </a:rPr>
              <a:t> </a:t>
            </a:r>
            <a:r>
              <a:rPr sz="1800" dirty="0">
                <a:latin typeface="Verdana"/>
                <a:cs typeface="Verdana"/>
              </a:rPr>
              <a:t>smoke</a:t>
            </a:r>
            <a:r>
              <a:rPr sz="1800" spc="420" dirty="0">
                <a:latin typeface="Verdana"/>
                <a:cs typeface="Verdana"/>
              </a:rPr>
              <a:t> </a:t>
            </a:r>
            <a:r>
              <a:rPr sz="1800" dirty="0">
                <a:latin typeface="Verdana"/>
                <a:cs typeface="Verdana"/>
              </a:rPr>
              <a:t>and</a:t>
            </a:r>
            <a:r>
              <a:rPr sz="1800" spc="415" dirty="0">
                <a:latin typeface="Verdana"/>
                <a:cs typeface="Verdana"/>
              </a:rPr>
              <a:t> </a:t>
            </a:r>
            <a:r>
              <a:rPr sz="1800" dirty="0">
                <a:latin typeface="Verdana"/>
                <a:cs typeface="Verdana"/>
              </a:rPr>
              <a:t>along</a:t>
            </a:r>
            <a:r>
              <a:rPr sz="1800" spc="425" dirty="0">
                <a:latin typeface="Verdana"/>
                <a:cs typeface="Verdana"/>
              </a:rPr>
              <a:t> </a:t>
            </a:r>
            <a:r>
              <a:rPr sz="1800" dirty="0">
                <a:latin typeface="Verdana"/>
                <a:cs typeface="Verdana"/>
              </a:rPr>
              <a:t>with</a:t>
            </a:r>
            <a:r>
              <a:rPr sz="1800" spc="430" dirty="0">
                <a:latin typeface="Verdana"/>
                <a:cs typeface="Verdana"/>
              </a:rPr>
              <a:t> </a:t>
            </a:r>
            <a:r>
              <a:rPr sz="1800" dirty="0">
                <a:latin typeface="Verdana"/>
                <a:cs typeface="Verdana"/>
              </a:rPr>
              <a:t>acoustic</a:t>
            </a:r>
            <a:r>
              <a:rPr sz="1800" spc="430" dirty="0">
                <a:latin typeface="Verdana"/>
                <a:cs typeface="Verdana"/>
              </a:rPr>
              <a:t> </a:t>
            </a:r>
            <a:r>
              <a:rPr sz="1800" dirty="0">
                <a:latin typeface="Verdana"/>
                <a:cs typeface="Verdana"/>
              </a:rPr>
              <a:t>sensors</a:t>
            </a:r>
            <a:r>
              <a:rPr sz="1800" spc="425" dirty="0">
                <a:latin typeface="Verdana"/>
                <a:cs typeface="Verdana"/>
              </a:rPr>
              <a:t> </a:t>
            </a:r>
            <a:r>
              <a:rPr sz="1800" dirty="0">
                <a:latin typeface="Verdana"/>
                <a:cs typeface="Verdana"/>
              </a:rPr>
              <a:t>using</a:t>
            </a:r>
            <a:r>
              <a:rPr sz="1800" spc="430" dirty="0">
                <a:latin typeface="Verdana"/>
                <a:cs typeface="Verdana"/>
              </a:rPr>
              <a:t> </a:t>
            </a:r>
            <a:r>
              <a:rPr sz="1800" spc="-25" dirty="0">
                <a:latin typeface="Verdana"/>
                <a:cs typeface="Verdana"/>
              </a:rPr>
              <a:t>an 	</a:t>
            </a:r>
            <a:r>
              <a:rPr sz="1800" dirty="0">
                <a:latin typeface="Verdana"/>
                <a:cs typeface="Verdana"/>
              </a:rPr>
              <a:t>ESP32</a:t>
            </a:r>
            <a:r>
              <a:rPr sz="1800" spc="200" dirty="0">
                <a:latin typeface="Verdana"/>
                <a:cs typeface="Verdana"/>
              </a:rPr>
              <a:t> </a:t>
            </a:r>
            <a:r>
              <a:rPr sz="1800" dirty="0">
                <a:latin typeface="Verdana"/>
                <a:cs typeface="Verdana"/>
              </a:rPr>
              <a:t>microcontroller</a:t>
            </a:r>
            <a:r>
              <a:rPr sz="1800" spc="235" dirty="0">
                <a:latin typeface="Verdana"/>
                <a:cs typeface="Verdana"/>
              </a:rPr>
              <a:t> </a:t>
            </a:r>
            <a:r>
              <a:rPr sz="1800" dirty="0">
                <a:latin typeface="Verdana"/>
                <a:cs typeface="Verdana"/>
              </a:rPr>
              <a:t>that</a:t>
            </a:r>
            <a:r>
              <a:rPr sz="1800" spc="215" dirty="0">
                <a:latin typeface="Verdana"/>
                <a:cs typeface="Verdana"/>
              </a:rPr>
              <a:t> </a:t>
            </a:r>
            <a:r>
              <a:rPr sz="1800" dirty="0">
                <a:latin typeface="Verdana"/>
                <a:cs typeface="Verdana"/>
              </a:rPr>
              <a:t>maintains</a:t>
            </a:r>
            <a:r>
              <a:rPr sz="1800" spc="220" dirty="0">
                <a:latin typeface="Verdana"/>
                <a:cs typeface="Verdana"/>
              </a:rPr>
              <a:t> </a:t>
            </a:r>
            <a:r>
              <a:rPr sz="1800" dirty="0">
                <a:latin typeface="Verdana"/>
                <a:cs typeface="Verdana"/>
              </a:rPr>
              <a:t>the</a:t>
            </a:r>
            <a:r>
              <a:rPr sz="1800" spc="210" dirty="0">
                <a:latin typeface="Verdana"/>
                <a:cs typeface="Verdana"/>
              </a:rPr>
              <a:t> </a:t>
            </a:r>
            <a:r>
              <a:rPr sz="1800" dirty="0">
                <a:latin typeface="Verdana"/>
                <a:cs typeface="Verdana"/>
              </a:rPr>
              <a:t>environmental</a:t>
            </a:r>
            <a:r>
              <a:rPr sz="1800" spc="240" dirty="0">
                <a:latin typeface="Verdana"/>
                <a:cs typeface="Verdana"/>
              </a:rPr>
              <a:t> </a:t>
            </a:r>
            <a:r>
              <a:rPr sz="1800" dirty="0">
                <a:latin typeface="Verdana"/>
                <a:cs typeface="Verdana"/>
              </a:rPr>
              <a:t>condition</a:t>
            </a:r>
            <a:r>
              <a:rPr sz="1800" spc="225" dirty="0">
                <a:latin typeface="Verdana"/>
                <a:cs typeface="Verdana"/>
              </a:rPr>
              <a:t> </a:t>
            </a:r>
            <a:r>
              <a:rPr sz="1800" dirty="0">
                <a:latin typeface="Verdana"/>
                <a:cs typeface="Verdana"/>
              </a:rPr>
              <a:t>monitoring</a:t>
            </a:r>
            <a:r>
              <a:rPr sz="1800" spc="220" dirty="0">
                <a:latin typeface="Verdana"/>
                <a:cs typeface="Verdana"/>
              </a:rPr>
              <a:t> </a:t>
            </a:r>
            <a:r>
              <a:rPr sz="1800" dirty="0">
                <a:latin typeface="Verdana"/>
                <a:cs typeface="Verdana"/>
              </a:rPr>
              <a:t>all</a:t>
            </a:r>
            <a:r>
              <a:rPr sz="1800" spc="229" dirty="0">
                <a:latin typeface="Verdana"/>
                <a:cs typeface="Verdana"/>
              </a:rPr>
              <a:t> </a:t>
            </a:r>
            <a:r>
              <a:rPr sz="1800" spc="-25" dirty="0">
                <a:latin typeface="Verdana"/>
                <a:cs typeface="Verdana"/>
              </a:rPr>
              <a:t>the 	</a:t>
            </a:r>
            <a:r>
              <a:rPr sz="1800" dirty="0">
                <a:latin typeface="Verdana"/>
                <a:cs typeface="Verdana"/>
              </a:rPr>
              <a:t>time.</a:t>
            </a:r>
            <a:r>
              <a:rPr sz="1800" spc="280" dirty="0">
                <a:latin typeface="Verdana"/>
                <a:cs typeface="Verdana"/>
              </a:rPr>
              <a:t> </a:t>
            </a:r>
            <a:r>
              <a:rPr sz="1800" dirty="0">
                <a:latin typeface="Verdana"/>
                <a:cs typeface="Verdana"/>
              </a:rPr>
              <a:t>This</a:t>
            </a:r>
            <a:r>
              <a:rPr sz="1800" spc="290" dirty="0">
                <a:latin typeface="Verdana"/>
                <a:cs typeface="Verdana"/>
              </a:rPr>
              <a:t> </a:t>
            </a:r>
            <a:r>
              <a:rPr sz="1800" dirty="0">
                <a:latin typeface="Verdana"/>
                <a:cs typeface="Verdana"/>
              </a:rPr>
              <a:t>development</a:t>
            </a:r>
            <a:r>
              <a:rPr sz="1800" spc="295" dirty="0">
                <a:latin typeface="Verdana"/>
                <a:cs typeface="Verdana"/>
              </a:rPr>
              <a:t> </a:t>
            </a:r>
            <a:r>
              <a:rPr sz="1800" dirty="0">
                <a:latin typeface="Verdana"/>
                <a:cs typeface="Verdana"/>
              </a:rPr>
              <a:t>phase</a:t>
            </a:r>
            <a:r>
              <a:rPr sz="1800" spc="270" dirty="0">
                <a:latin typeface="Verdana"/>
                <a:cs typeface="Verdana"/>
              </a:rPr>
              <a:t> </a:t>
            </a:r>
            <a:r>
              <a:rPr sz="1800" dirty="0">
                <a:latin typeface="Verdana"/>
                <a:cs typeface="Verdana"/>
              </a:rPr>
              <a:t>is</a:t>
            </a:r>
            <a:r>
              <a:rPr sz="1800" spc="270" dirty="0">
                <a:latin typeface="Verdana"/>
                <a:cs typeface="Verdana"/>
              </a:rPr>
              <a:t> </a:t>
            </a:r>
            <a:r>
              <a:rPr sz="1800" dirty="0">
                <a:latin typeface="Verdana"/>
                <a:cs typeface="Verdana"/>
              </a:rPr>
              <a:t>based</a:t>
            </a:r>
            <a:r>
              <a:rPr sz="1800" spc="265" dirty="0">
                <a:latin typeface="Verdana"/>
                <a:cs typeface="Verdana"/>
              </a:rPr>
              <a:t> </a:t>
            </a:r>
            <a:r>
              <a:rPr sz="1800" dirty="0">
                <a:latin typeface="Verdana"/>
                <a:cs typeface="Verdana"/>
              </a:rPr>
              <a:t>on</a:t>
            </a:r>
            <a:r>
              <a:rPr sz="1800" spc="280" dirty="0">
                <a:latin typeface="Verdana"/>
                <a:cs typeface="Verdana"/>
              </a:rPr>
              <a:t> </a:t>
            </a:r>
            <a:r>
              <a:rPr sz="1800" dirty="0">
                <a:latin typeface="Verdana"/>
                <a:cs typeface="Verdana"/>
              </a:rPr>
              <a:t>data</a:t>
            </a:r>
            <a:r>
              <a:rPr sz="1800" spc="285" dirty="0">
                <a:latin typeface="Verdana"/>
                <a:cs typeface="Verdana"/>
              </a:rPr>
              <a:t> </a:t>
            </a:r>
            <a:r>
              <a:rPr sz="1800" dirty="0">
                <a:latin typeface="Verdana"/>
                <a:cs typeface="Verdana"/>
              </a:rPr>
              <a:t>gathering</a:t>
            </a:r>
            <a:r>
              <a:rPr sz="1800" spc="285" dirty="0">
                <a:latin typeface="Verdana"/>
                <a:cs typeface="Verdana"/>
              </a:rPr>
              <a:t> </a:t>
            </a:r>
            <a:r>
              <a:rPr sz="1800" dirty="0">
                <a:latin typeface="Verdana"/>
                <a:cs typeface="Verdana"/>
              </a:rPr>
              <a:t>and</a:t>
            </a:r>
            <a:r>
              <a:rPr sz="1800" spc="270" dirty="0">
                <a:latin typeface="Verdana"/>
                <a:cs typeface="Verdana"/>
              </a:rPr>
              <a:t> </a:t>
            </a:r>
            <a:r>
              <a:rPr sz="1800" dirty="0">
                <a:latin typeface="Verdana"/>
                <a:cs typeface="Verdana"/>
              </a:rPr>
              <a:t>training</a:t>
            </a:r>
            <a:r>
              <a:rPr sz="1800" spc="300" dirty="0">
                <a:latin typeface="Verdana"/>
                <a:cs typeface="Verdana"/>
              </a:rPr>
              <a:t> </a:t>
            </a:r>
            <a:r>
              <a:rPr sz="1800" dirty="0">
                <a:latin typeface="Verdana"/>
                <a:cs typeface="Verdana"/>
              </a:rPr>
              <a:t>for</a:t>
            </a:r>
            <a:r>
              <a:rPr sz="1800" spc="285" dirty="0">
                <a:latin typeface="Verdana"/>
                <a:cs typeface="Verdana"/>
              </a:rPr>
              <a:t> </a:t>
            </a:r>
            <a:r>
              <a:rPr sz="1800" spc="-10" dirty="0">
                <a:latin typeface="Verdana"/>
                <a:cs typeface="Verdana"/>
              </a:rPr>
              <a:t>machine 	</a:t>
            </a:r>
            <a:r>
              <a:rPr sz="1800" dirty="0">
                <a:latin typeface="Verdana"/>
                <a:cs typeface="Verdana"/>
              </a:rPr>
              <a:t>learning</a:t>
            </a:r>
            <a:r>
              <a:rPr sz="1800" spc="225" dirty="0">
                <a:latin typeface="Verdana"/>
                <a:cs typeface="Verdana"/>
              </a:rPr>
              <a:t> </a:t>
            </a:r>
            <a:r>
              <a:rPr sz="1800" dirty="0">
                <a:latin typeface="Verdana"/>
                <a:cs typeface="Verdana"/>
              </a:rPr>
              <a:t>models</a:t>
            </a:r>
            <a:r>
              <a:rPr sz="1800" spc="229" dirty="0">
                <a:latin typeface="Verdana"/>
                <a:cs typeface="Verdana"/>
              </a:rPr>
              <a:t> </a:t>
            </a:r>
            <a:r>
              <a:rPr sz="1800" dirty="0">
                <a:latin typeface="Verdana"/>
                <a:cs typeface="Verdana"/>
              </a:rPr>
              <a:t>in</a:t>
            </a:r>
            <a:r>
              <a:rPr sz="1800" spc="220" dirty="0">
                <a:latin typeface="Verdana"/>
                <a:cs typeface="Verdana"/>
              </a:rPr>
              <a:t> </a:t>
            </a:r>
            <a:r>
              <a:rPr sz="1800" dirty="0">
                <a:latin typeface="Verdana"/>
                <a:cs typeface="Verdana"/>
              </a:rPr>
              <a:t>sensor</a:t>
            </a:r>
            <a:r>
              <a:rPr sz="1800" spc="220" dirty="0">
                <a:latin typeface="Verdana"/>
                <a:cs typeface="Verdana"/>
              </a:rPr>
              <a:t> </a:t>
            </a:r>
            <a:r>
              <a:rPr sz="1800" dirty="0">
                <a:latin typeface="Verdana"/>
                <a:cs typeface="Verdana"/>
              </a:rPr>
              <a:t>data</a:t>
            </a:r>
            <a:r>
              <a:rPr sz="1800" spc="220" dirty="0">
                <a:latin typeface="Verdana"/>
                <a:cs typeface="Verdana"/>
              </a:rPr>
              <a:t> </a:t>
            </a:r>
            <a:r>
              <a:rPr sz="1800" dirty="0">
                <a:latin typeface="Verdana"/>
                <a:cs typeface="Verdana"/>
              </a:rPr>
              <a:t>for</a:t>
            </a:r>
            <a:r>
              <a:rPr sz="1800" spc="225" dirty="0">
                <a:latin typeface="Verdana"/>
                <a:cs typeface="Verdana"/>
              </a:rPr>
              <a:t> </a:t>
            </a:r>
            <a:r>
              <a:rPr sz="1800" dirty="0">
                <a:latin typeface="Verdana"/>
                <a:cs typeface="Verdana"/>
              </a:rPr>
              <a:t>potential</a:t>
            </a:r>
            <a:r>
              <a:rPr sz="1800" spc="240" dirty="0">
                <a:latin typeface="Verdana"/>
                <a:cs typeface="Verdana"/>
              </a:rPr>
              <a:t> </a:t>
            </a:r>
            <a:r>
              <a:rPr sz="1800" dirty="0">
                <a:latin typeface="Verdana"/>
                <a:cs typeface="Verdana"/>
              </a:rPr>
              <a:t>fire</a:t>
            </a:r>
            <a:r>
              <a:rPr sz="1800" spc="220" dirty="0">
                <a:latin typeface="Verdana"/>
                <a:cs typeface="Verdana"/>
              </a:rPr>
              <a:t> </a:t>
            </a:r>
            <a:r>
              <a:rPr sz="1800" dirty="0">
                <a:latin typeface="Verdana"/>
                <a:cs typeface="Verdana"/>
              </a:rPr>
              <a:t>detection.</a:t>
            </a:r>
            <a:r>
              <a:rPr sz="1800" spc="229" dirty="0">
                <a:latin typeface="Verdana"/>
                <a:cs typeface="Verdana"/>
              </a:rPr>
              <a:t> </a:t>
            </a:r>
            <a:r>
              <a:rPr sz="1800" dirty="0">
                <a:latin typeface="Verdana"/>
                <a:cs typeface="Verdana"/>
              </a:rPr>
              <a:t>Results</a:t>
            </a:r>
            <a:r>
              <a:rPr sz="1800" spc="220" dirty="0">
                <a:latin typeface="Verdana"/>
                <a:cs typeface="Verdana"/>
              </a:rPr>
              <a:t> </a:t>
            </a:r>
            <a:r>
              <a:rPr sz="1800" dirty="0">
                <a:latin typeface="Verdana"/>
                <a:cs typeface="Verdana"/>
              </a:rPr>
              <a:t>of</a:t>
            </a:r>
            <a:r>
              <a:rPr sz="1800" spc="225" dirty="0">
                <a:latin typeface="Verdana"/>
                <a:cs typeface="Verdana"/>
              </a:rPr>
              <a:t> </a:t>
            </a:r>
            <a:r>
              <a:rPr sz="1800" dirty="0">
                <a:latin typeface="Verdana"/>
                <a:cs typeface="Verdana"/>
              </a:rPr>
              <a:t>this</a:t>
            </a:r>
            <a:r>
              <a:rPr sz="1800" spc="235" dirty="0">
                <a:latin typeface="Verdana"/>
                <a:cs typeface="Verdana"/>
              </a:rPr>
              <a:t> </a:t>
            </a:r>
            <a:r>
              <a:rPr sz="1800" dirty="0">
                <a:latin typeface="Verdana"/>
                <a:cs typeface="Verdana"/>
              </a:rPr>
              <a:t>study</a:t>
            </a:r>
            <a:r>
              <a:rPr sz="1800" spc="220" dirty="0">
                <a:latin typeface="Verdana"/>
                <a:cs typeface="Verdana"/>
              </a:rPr>
              <a:t> </a:t>
            </a:r>
            <a:r>
              <a:rPr sz="1800" spc="-20" dirty="0">
                <a:latin typeface="Verdana"/>
                <a:cs typeface="Verdana"/>
              </a:rPr>
              <a:t>will 	</a:t>
            </a:r>
            <a:r>
              <a:rPr sz="1800" dirty="0">
                <a:latin typeface="Verdana"/>
                <a:cs typeface="Verdana"/>
              </a:rPr>
              <a:t>now</a:t>
            </a:r>
            <a:r>
              <a:rPr sz="1800" spc="480" dirty="0">
                <a:latin typeface="Verdana"/>
                <a:cs typeface="Verdana"/>
              </a:rPr>
              <a:t> </a:t>
            </a:r>
            <a:r>
              <a:rPr sz="1800" dirty="0">
                <a:latin typeface="Verdana"/>
                <a:cs typeface="Verdana"/>
              </a:rPr>
              <a:t>be</a:t>
            </a:r>
            <a:r>
              <a:rPr sz="1800" spc="470" dirty="0">
                <a:latin typeface="Verdana"/>
                <a:cs typeface="Verdana"/>
              </a:rPr>
              <a:t> </a:t>
            </a:r>
            <a:r>
              <a:rPr sz="1800" dirty="0">
                <a:latin typeface="Verdana"/>
                <a:cs typeface="Verdana"/>
              </a:rPr>
              <a:t>used</a:t>
            </a:r>
            <a:r>
              <a:rPr sz="1800" spc="480" dirty="0">
                <a:latin typeface="Verdana"/>
                <a:cs typeface="Verdana"/>
              </a:rPr>
              <a:t> </a:t>
            </a:r>
            <a:r>
              <a:rPr sz="1800" dirty="0">
                <a:latin typeface="Verdana"/>
                <a:cs typeface="Verdana"/>
              </a:rPr>
              <a:t>in</a:t>
            </a:r>
            <a:r>
              <a:rPr sz="1800" spc="475" dirty="0">
                <a:latin typeface="Verdana"/>
                <a:cs typeface="Verdana"/>
              </a:rPr>
              <a:t> </a:t>
            </a:r>
            <a:r>
              <a:rPr sz="1800" dirty="0">
                <a:latin typeface="Verdana"/>
                <a:cs typeface="Verdana"/>
              </a:rPr>
              <a:t>further</a:t>
            </a:r>
            <a:r>
              <a:rPr sz="1800" spc="475" dirty="0">
                <a:latin typeface="Verdana"/>
                <a:cs typeface="Verdana"/>
              </a:rPr>
              <a:t> </a:t>
            </a:r>
            <a:r>
              <a:rPr sz="1800" dirty="0">
                <a:latin typeface="Verdana"/>
                <a:cs typeface="Verdana"/>
              </a:rPr>
              <a:t>improvements</a:t>
            </a:r>
            <a:r>
              <a:rPr sz="1800" spc="484" dirty="0">
                <a:latin typeface="Verdana"/>
                <a:cs typeface="Verdana"/>
              </a:rPr>
              <a:t> </a:t>
            </a:r>
            <a:r>
              <a:rPr sz="1800" dirty="0">
                <a:latin typeface="Verdana"/>
                <a:cs typeface="Verdana"/>
              </a:rPr>
              <a:t>and</a:t>
            </a:r>
            <a:r>
              <a:rPr sz="1800" spc="470" dirty="0">
                <a:latin typeface="Verdana"/>
                <a:cs typeface="Verdana"/>
              </a:rPr>
              <a:t> </a:t>
            </a:r>
            <a:r>
              <a:rPr sz="1800" dirty="0">
                <a:latin typeface="Verdana"/>
                <a:cs typeface="Verdana"/>
              </a:rPr>
              <a:t>optimizations</a:t>
            </a:r>
            <a:r>
              <a:rPr sz="1800" spc="-65" dirty="0">
                <a:latin typeface="Verdana"/>
                <a:cs typeface="Verdana"/>
              </a:rPr>
              <a:t>  </a:t>
            </a:r>
            <a:r>
              <a:rPr sz="1800" dirty="0">
                <a:latin typeface="Verdana"/>
                <a:cs typeface="Verdana"/>
              </a:rPr>
              <a:t>to</a:t>
            </a:r>
            <a:r>
              <a:rPr sz="1800" spc="465" dirty="0">
                <a:latin typeface="Verdana"/>
                <a:cs typeface="Verdana"/>
              </a:rPr>
              <a:t> </a:t>
            </a:r>
            <a:r>
              <a:rPr sz="1800" dirty="0">
                <a:latin typeface="Verdana"/>
                <a:cs typeface="Verdana"/>
              </a:rPr>
              <a:t>ensure</a:t>
            </a:r>
            <a:r>
              <a:rPr sz="1800" spc="480" dirty="0">
                <a:latin typeface="Verdana"/>
                <a:cs typeface="Verdana"/>
              </a:rPr>
              <a:t> </a:t>
            </a:r>
            <a:r>
              <a:rPr sz="1800" dirty="0">
                <a:latin typeface="Verdana"/>
                <a:cs typeface="Verdana"/>
              </a:rPr>
              <a:t>the</a:t>
            </a:r>
            <a:r>
              <a:rPr sz="1800" spc="484" dirty="0">
                <a:latin typeface="Verdana"/>
                <a:cs typeface="Verdana"/>
              </a:rPr>
              <a:t> </a:t>
            </a:r>
            <a:r>
              <a:rPr sz="1800" dirty="0">
                <a:latin typeface="Verdana"/>
                <a:cs typeface="Verdana"/>
              </a:rPr>
              <a:t>system</a:t>
            </a:r>
            <a:r>
              <a:rPr sz="1800" spc="475" dirty="0">
                <a:latin typeface="Verdana"/>
                <a:cs typeface="Verdana"/>
              </a:rPr>
              <a:t> </a:t>
            </a:r>
            <a:r>
              <a:rPr sz="1800" spc="-25" dirty="0">
                <a:latin typeface="Verdana"/>
                <a:cs typeface="Verdana"/>
              </a:rPr>
              <a:t>is 	</a:t>
            </a:r>
            <a:r>
              <a:rPr sz="1800" dirty="0">
                <a:latin typeface="Verdana"/>
                <a:cs typeface="Verdana"/>
              </a:rPr>
              <a:t>robust</a:t>
            </a:r>
            <a:r>
              <a:rPr sz="1800" spc="210" dirty="0">
                <a:latin typeface="Verdana"/>
                <a:cs typeface="Verdana"/>
              </a:rPr>
              <a:t> </a:t>
            </a:r>
            <a:r>
              <a:rPr sz="1800" dirty="0">
                <a:latin typeface="Verdana"/>
                <a:cs typeface="Verdana"/>
              </a:rPr>
              <a:t>and</a:t>
            </a:r>
            <a:r>
              <a:rPr sz="1800" spc="204" dirty="0">
                <a:latin typeface="Verdana"/>
                <a:cs typeface="Verdana"/>
              </a:rPr>
              <a:t> </a:t>
            </a:r>
            <a:r>
              <a:rPr sz="1800" dirty="0">
                <a:latin typeface="Verdana"/>
                <a:cs typeface="Verdana"/>
              </a:rPr>
              <a:t>scalable.</a:t>
            </a:r>
            <a:r>
              <a:rPr sz="1800" spc="220" dirty="0">
                <a:latin typeface="Verdana"/>
                <a:cs typeface="Verdana"/>
              </a:rPr>
              <a:t> </a:t>
            </a:r>
            <a:r>
              <a:rPr sz="1800" dirty="0">
                <a:latin typeface="Verdana"/>
                <a:cs typeface="Verdana"/>
              </a:rPr>
              <a:t>This</a:t>
            </a:r>
            <a:r>
              <a:rPr sz="1800" spc="204" dirty="0">
                <a:latin typeface="Verdana"/>
                <a:cs typeface="Verdana"/>
              </a:rPr>
              <a:t> </a:t>
            </a:r>
            <a:r>
              <a:rPr sz="1800" dirty="0">
                <a:latin typeface="Verdana"/>
                <a:cs typeface="Verdana"/>
              </a:rPr>
              <a:t>project</a:t>
            </a:r>
            <a:r>
              <a:rPr sz="1800" spc="220" dirty="0">
                <a:latin typeface="Verdana"/>
                <a:cs typeface="Verdana"/>
              </a:rPr>
              <a:t> </a:t>
            </a:r>
            <a:r>
              <a:rPr sz="1800" dirty="0">
                <a:latin typeface="Verdana"/>
                <a:cs typeface="Verdana"/>
              </a:rPr>
              <a:t>takes</a:t>
            </a:r>
            <a:r>
              <a:rPr sz="1800" spc="210" dirty="0">
                <a:latin typeface="Verdana"/>
                <a:cs typeface="Verdana"/>
              </a:rPr>
              <a:t> </a:t>
            </a:r>
            <a:r>
              <a:rPr sz="1800" dirty="0">
                <a:latin typeface="Verdana"/>
                <a:cs typeface="Verdana"/>
              </a:rPr>
              <a:t>advantage</a:t>
            </a:r>
            <a:r>
              <a:rPr sz="1800" spc="220" dirty="0">
                <a:latin typeface="Verdana"/>
                <a:cs typeface="Verdana"/>
              </a:rPr>
              <a:t> </a:t>
            </a:r>
            <a:r>
              <a:rPr sz="1800" dirty="0">
                <a:latin typeface="Verdana"/>
                <a:cs typeface="Verdana"/>
              </a:rPr>
              <a:t>of</a:t>
            </a:r>
            <a:r>
              <a:rPr sz="1800" spc="215" dirty="0">
                <a:latin typeface="Verdana"/>
                <a:cs typeface="Verdana"/>
              </a:rPr>
              <a:t> </a:t>
            </a:r>
            <a:r>
              <a:rPr sz="1800" dirty="0">
                <a:latin typeface="Verdana"/>
                <a:cs typeface="Verdana"/>
              </a:rPr>
              <a:t>the</a:t>
            </a:r>
            <a:r>
              <a:rPr sz="1800" spc="204" dirty="0">
                <a:latin typeface="Verdana"/>
                <a:cs typeface="Verdana"/>
              </a:rPr>
              <a:t> </a:t>
            </a:r>
            <a:r>
              <a:rPr sz="1800" dirty="0">
                <a:latin typeface="Verdana"/>
                <a:cs typeface="Verdana"/>
              </a:rPr>
              <a:t>opportunities</a:t>
            </a:r>
            <a:r>
              <a:rPr sz="1800" spc="220" dirty="0">
                <a:latin typeface="Verdana"/>
                <a:cs typeface="Verdana"/>
              </a:rPr>
              <a:t> </a:t>
            </a:r>
            <a:r>
              <a:rPr sz="1800" dirty="0">
                <a:latin typeface="Verdana"/>
                <a:cs typeface="Verdana"/>
              </a:rPr>
              <a:t>presented</a:t>
            </a:r>
            <a:r>
              <a:rPr sz="1800" spc="225" dirty="0">
                <a:latin typeface="Verdana"/>
                <a:cs typeface="Verdana"/>
              </a:rPr>
              <a:t> </a:t>
            </a:r>
            <a:r>
              <a:rPr sz="1800" spc="-25" dirty="0">
                <a:latin typeface="Verdana"/>
                <a:cs typeface="Verdana"/>
              </a:rPr>
              <a:t>by 	</a:t>
            </a:r>
            <a:r>
              <a:rPr sz="1800" dirty="0">
                <a:latin typeface="Verdana"/>
                <a:cs typeface="Verdana"/>
              </a:rPr>
              <a:t>IoT</a:t>
            </a:r>
            <a:r>
              <a:rPr sz="1800" spc="-5" dirty="0">
                <a:latin typeface="Verdana"/>
                <a:cs typeface="Verdana"/>
              </a:rPr>
              <a:t> </a:t>
            </a:r>
            <a:r>
              <a:rPr sz="1800" dirty="0">
                <a:latin typeface="Verdana"/>
                <a:cs typeface="Verdana"/>
              </a:rPr>
              <a:t>and</a:t>
            </a:r>
            <a:r>
              <a:rPr sz="1800" spc="-5" dirty="0">
                <a:latin typeface="Verdana"/>
                <a:cs typeface="Verdana"/>
              </a:rPr>
              <a:t> </a:t>
            </a:r>
            <a:r>
              <a:rPr sz="1800" dirty="0">
                <a:latin typeface="Verdana"/>
                <a:cs typeface="Verdana"/>
              </a:rPr>
              <a:t>machine</a:t>
            </a:r>
            <a:r>
              <a:rPr sz="1800" spc="15" dirty="0">
                <a:latin typeface="Verdana"/>
                <a:cs typeface="Verdana"/>
              </a:rPr>
              <a:t> </a:t>
            </a:r>
            <a:r>
              <a:rPr sz="1800" dirty="0">
                <a:latin typeface="Verdana"/>
                <a:cs typeface="Verdana"/>
              </a:rPr>
              <a:t>learning to provide</a:t>
            </a:r>
            <a:r>
              <a:rPr sz="1800" spc="15" dirty="0">
                <a:latin typeface="Verdana"/>
                <a:cs typeface="Verdana"/>
              </a:rPr>
              <a:t> </a:t>
            </a:r>
            <a:r>
              <a:rPr sz="1800" dirty="0">
                <a:latin typeface="Verdana"/>
                <a:cs typeface="Verdana"/>
              </a:rPr>
              <a:t>an</a:t>
            </a:r>
            <a:r>
              <a:rPr sz="1800" spc="10" dirty="0">
                <a:latin typeface="Verdana"/>
                <a:cs typeface="Verdana"/>
              </a:rPr>
              <a:t> </a:t>
            </a:r>
            <a:r>
              <a:rPr sz="1800" dirty="0">
                <a:latin typeface="Verdana"/>
                <a:cs typeface="Verdana"/>
              </a:rPr>
              <a:t>effective</a:t>
            </a:r>
            <a:r>
              <a:rPr sz="1800" spc="10" dirty="0">
                <a:latin typeface="Verdana"/>
                <a:cs typeface="Verdana"/>
              </a:rPr>
              <a:t> </a:t>
            </a:r>
            <a:r>
              <a:rPr sz="1800" dirty="0">
                <a:latin typeface="Verdana"/>
                <a:cs typeface="Verdana"/>
              </a:rPr>
              <a:t>early warning</a:t>
            </a:r>
            <a:r>
              <a:rPr sz="1800" spc="-5" dirty="0">
                <a:latin typeface="Verdana"/>
                <a:cs typeface="Verdana"/>
              </a:rPr>
              <a:t> </a:t>
            </a:r>
            <a:r>
              <a:rPr sz="1800" dirty="0">
                <a:latin typeface="Verdana"/>
                <a:cs typeface="Verdana"/>
              </a:rPr>
              <a:t>system for</a:t>
            </a:r>
            <a:r>
              <a:rPr sz="1800" spc="5" dirty="0">
                <a:latin typeface="Verdana"/>
                <a:cs typeface="Verdana"/>
              </a:rPr>
              <a:t> </a:t>
            </a:r>
            <a:r>
              <a:rPr sz="1800" dirty="0">
                <a:latin typeface="Verdana"/>
                <a:cs typeface="Verdana"/>
              </a:rPr>
              <a:t>forest</a:t>
            </a:r>
            <a:r>
              <a:rPr sz="1800" spc="5" dirty="0">
                <a:latin typeface="Verdana"/>
                <a:cs typeface="Verdana"/>
              </a:rPr>
              <a:t> </a:t>
            </a:r>
            <a:r>
              <a:rPr sz="1800" spc="-10" dirty="0">
                <a:latin typeface="Verdana"/>
                <a:cs typeface="Verdana"/>
              </a:rPr>
              <a:t>fires, 	</a:t>
            </a:r>
            <a:r>
              <a:rPr sz="1800" dirty="0">
                <a:latin typeface="Verdana"/>
                <a:cs typeface="Verdana"/>
              </a:rPr>
              <a:t>which</a:t>
            </a:r>
            <a:r>
              <a:rPr sz="1800" spc="350" dirty="0">
                <a:latin typeface="Verdana"/>
                <a:cs typeface="Verdana"/>
              </a:rPr>
              <a:t>   </a:t>
            </a:r>
            <a:r>
              <a:rPr sz="1800" dirty="0">
                <a:latin typeface="Verdana"/>
                <a:cs typeface="Verdana"/>
              </a:rPr>
              <a:t>could</a:t>
            </a:r>
            <a:r>
              <a:rPr sz="1800" spc="350" dirty="0">
                <a:latin typeface="Verdana"/>
                <a:cs typeface="Verdana"/>
              </a:rPr>
              <a:t>   </a:t>
            </a:r>
            <a:r>
              <a:rPr sz="1800" dirty="0">
                <a:latin typeface="Verdana"/>
                <a:cs typeface="Verdana"/>
              </a:rPr>
              <a:t>lead</a:t>
            </a:r>
            <a:r>
              <a:rPr sz="1800" spc="355" dirty="0">
                <a:latin typeface="Verdana"/>
                <a:cs typeface="Verdana"/>
              </a:rPr>
              <a:t>   </a:t>
            </a:r>
            <a:r>
              <a:rPr sz="1800" dirty="0">
                <a:latin typeface="Verdana"/>
                <a:cs typeface="Verdana"/>
              </a:rPr>
              <a:t>to</a:t>
            </a:r>
            <a:r>
              <a:rPr sz="1800" spc="350" dirty="0">
                <a:latin typeface="Verdana"/>
                <a:cs typeface="Verdana"/>
              </a:rPr>
              <a:t>   </a:t>
            </a:r>
            <a:r>
              <a:rPr sz="1800" dirty="0">
                <a:latin typeface="Verdana"/>
                <a:cs typeface="Verdana"/>
              </a:rPr>
              <a:t>advanced</a:t>
            </a:r>
            <a:r>
              <a:rPr sz="1800" spc="345" dirty="0">
                <a:latin typeface="Verdana"/>
                <a:cs typeface="Verdana"/>
              </a:rPr>
              <a:t>   </a:t>
            </a:r>
            <a:r>
              <a:rPr sz="1800" dirty="0">
                <a:latin typeface="Verdana"/>
                <a:cs typeface="Verdana"/>
              </a:rPr>
              <a:t>monitoring</a:t>
            </a:r>
            <a:r>
              <a:rPr sz="1800" spc="355" dirty="0">
                <a:latin typeface="Verdana"/>
                <a:cs typeface="Verdana"/>
              </a:rPr>
              <a:t>   </a:t>
            </a:r>
            <a:r>
              <a:rPr sz="1800" dirty="0">
                <a:latin typeface="Verdana"/>
                <a:cs typeface="Verdana"/>
              </a:rPr>
              <a:t>and</a:t>
            </a:r>
            <a:r>
              <a:rPr sz="1800" spc="350" dirty="0">
                <a:latin typeface="Verdana"/>
                <a:cs typeface="Verdana"/>
              </a:rPr>
              <a:t>   </a:t>
            </a:r>
            <a:r>
              <a:rPr sz="1800" dirty="0">
                <a:latin typeface="Verdana"/>
                <a:cs typeface="Verdana"/>
              </a:rPr>
              <a:t>response</a:t>
            </a:r>
            <a:r>
              <a:rPr sz="1800" spc="355" dirty="0">
                <a:latin typeface="Verdana"/>
                <a:cs typeface="Verdana"/>
              </a:rPr>
              <a:t>   </a:t>
            </a:r>
            <a:r>
              <a:rPr sz="1800" spc="-10" dirty="0">
                <a:latin typeface="Verdana"/>
                <a:cs typeface="Verdana"/>
              </a:rPr>
              <a:t>strategies.</a:t>
            </a:r>
            <a:endParaRPr sz="18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System</a:t>
            </a:r>
            <a:r>
              <a:rPr spc="-25" dirty="0"/>
              <a:t> </a:t>
            </a:r>
            <a:r>
              <a:rPr spc="-10" dirty="0"/>
              <a:t>Architecture</a:t>
            </a:r>
          </a:p>
        </p:txBody>
      </p:sp>
      <p:pic>
        <p:nvPicPr>
          <p:cNvPr id="3" name="object 3"/>
          <p:cNvPicPr/>
          <p:nvPr/>
        </p:nvPicPr>
        <p:blipFill>
          <a:blip r:embed="rId2" cstate="print"/>
          <a:stretch>
            <a:fillRect/>
          </a:stretch>
        </p:blipFill>
        <p:spPr>
          <a:xfrm>
            <a:off x="3454400" y="1826133"/>
            <a:ext cx="3410203" cy="4193666"/>
          </a:xfrm>
          <a:prstGeom prst="rect">
            <a:avLst/>
          </a:prstGeom>
        </p:spPr>
      </p:pic>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5</a:t>
            </a:fld>
            <a:endParaRPr spc="-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List</a:t>
            </a:r>
            <a:r>
              <a:rPr spc="-35" dirty="0"/>
              <a:t> </a:t>
            </a:r>
            <a:r>
              <a:rPr dirty="0"/>
              <a:t>of</a:t>
            </a:r>
            <a:r>
              <a:rPr spc="-35" dirty="0"/>
              <a:t> </a:t>
            </a:r>
            <a:r>
              <a:rPr spc="-10" dirty="0"/>
              <a:t>Modules</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6</a:t>
            </a:fld>
            <a:endParaRPr spc="-25" dirty="0"/>
          </a:p>
        </p:txBody>
      </p:sp>
      <p:sp>
        <p:nvSpPr>
          <p:cNvPr id="3" name="object 3"/>
          <p:cNvSpPr txBox="1"/>
          <p:nvPr/>
        </p:nvSpPr>
        <p:spPr>
          <a:xfrm>
            <a:off x="999540" y="2089150"/>
            <a:ext cx="5341620" cy="1854835"/>
          </a:xfrm>
          <a:prstGeom prst="rect">
            <a:avLst/>
          </a:prstGeom>
        </p:spPr>
        <p:txBody>
          <a:bodyPr vert="horz" wrap="square" lIns="0" tIns="12700" rIns="0" bIns="0" rtlCol="0">
            <a:spAutoFit/>
          </a:bodyPr>
          <a:lstStyle/>
          <a:p>
            <a:pPr marL="463550" indent="-450850">
              <a:lnSpc>
                <a:spcPct val="100000"/>
              </a:lnSpc>
              <a:spcBef>
                <a:spcPts val="100"/>
              </a:spcBef>
              <a:buFont typeface="Wingdings"/>
              <a:buChar char=""/>
              <a:tabLst>
                <a:tab pos="463550" algn="l"/>
              </a:tabLst>
            </a:pPr>
            <a:r>
              <a:rPr sz="2400" dirty="0">
                <a:latin typeface="Verdana"/>
                <a:cs typeface="Verdana"/>
              </a:rPr>
              <a:t>System</a:t>
            </a:r>
            <a:r>
              <a:rPr sz="2400" spc="-135" dirty="0">
                <a:latin typeface="Verdana"/>
                <a:cs typeface="Verdana"/>
              </a:rPr>
              <a:t> </a:t>
            </a:r>
            <a:r>
              <a:rPr sz="2400" dirty="0">
                <a:latin typeface="Verdana"/>
                <a:cs typeface="Verdana"/>
              </a:rPr>
              <a:t>Initialization</a:t>
            </a:r>
            <a:r>
              <a:rPr sz="2400" spc="-90" dirty="0">
                <a:latin typeface="Verdana"/>
                <a:cs typeface="Verdana"/>
              </a:rPr>
              <a:t> </a:t>
            </a:r>
            <a:r>
              <a:rPr sz="2400" spc="-10" dirty="0">
                <a:latin typeface="Verdana"/>
                <a:cs typeface="Verdana"/>
              </a:rPr>
              <a:t>Module</a:t>
            </a:r>
            <a:endParaRPr sz="2400">
              <a:latin typeface="Verdana"/>
              <a:cs typeface="Verdana"/>
            </a:endParaRPr>
          </a:p>
          <a:p>
            <a:pPr marL="463550" indent="-450850">
              <a:lnSpc>
                <a:spcPct val="100000"/>
              </a:lnSpc>
              <a:spcBef>
                <a:spcPts val="2880"/>
              </a:spcBef>
              <a:buFont typeface="Wingdings"/>
              <a:buChar char=""/>
              <a:tabLst>
                <a:tab pos="463550" algn="l"/>
              </a:tabLst>
            </a:pPr>
            <a:r>
              <a:rPr sz="2400" dirty="0">
                <a:latin typeface="Verdana"/>
                <a:cs typeface="Verdana"/>
              </a:rPr>
              <a:t>Sensor</a:t>
            </a:r>
            <a:r>
              <a:rPr sz="2400" spc="-45" dirty="0">
                <a:latin typeface="Verdana"/>
                <a:cs typeface="Verdana"/>
              </a:rPr>
              <a:t> </a:t>
            </a:r>
            <a:r>
              <a:rPr sz="2400" dirty="0">
                <a:latin typeface="Verdana"/>
                <a:cs typeface="Verdana"/>
              </a:rPr>
              <a:t>Data</a:t>
            </a:r>
            <a:r>
              <a:rPr sz="2400" spc="-35" dirty="0">
                <a:latin typeface="Verdana"/>
                <a:cs typeface="Verdana"/>
              </a:rPr>
              <a:t> </a:t>
            </a:r>
            <a:r>
              <a:rPr sz="2400" dirty="0">
                <a:latin typeface="Verdana"/>
                <a:cs typeface="Verdana"/>
              </a:rPr>
              <a:t>Acquisition</a:t>
            </a:r>
            <a:r>
              <a:rPr sz="2400" spc="20" dirty="0">
                <a:latin typeface="Verdana"/>
                <a:cs typeface="Verdana"/>
              </a:rPr>
              <a:t> </a:t>
            </a:r>
            <a:r>
              <a:rPr sz="2400" spc="-10" dirty="0">
                <a:latin typeface="Verdana"/>
                <a:cs typeface="Verdana"/>
              </a:rPr>
              <a:t>Module</a:t>
            </a:r>
            <a:endParaRPr sz="2400">
              <a:latin typeface="Verdana"/>
              <a:cs typeface="Verdana"/>
            </a:endParaRPr>
          </a:p>
          <a:p>
            <a:pPr marL="463550" indent="-450850">
              <a:lnSpc>
                <a:spcPct val="100000"/>
              </a:lnSpc>
              <a:spcBef>
                <a:spcPts val="2880"/>
              </a:spcBef>
              <a:buFont typeface="Wingdings"/>
              <a:buChar char=""/>
              <a:tabLst>
                <a:tab pos="463550" algn="l"/>
              </a:tabLst>
            </a:pPr>
            <a:r>
              <a:rPr sz="2400" dirty="0">
                <a:latin typeface="Verdana"/>
                <a:cs typeface="Verdana"/>
              </a:rPr>
              <a:t>Data</a:t>
            </a:r>
            <a:r>
              <a:rPr sz="2400" spc="-100" dirty="0">
                <a:latin typeface="Verdana"/>
                <a:cs typeface="Verdana"/>
              </a:rPr>
              <a:t> </a:t>
            </a:r>
            <a:r>
              <a:rPr sz="2400" dirty="0">
                <a:latin typeface="Verdana"/>
                <a:cs typeface="Verdana"/>
              </a:rPr>
              <a:t>Preprocessing</a:t>
            </a:r>
            <a:r>
              <a:rPr sz="2400" spc="-75" dirty="0">
                <a:latin typeface="Verdana"/>
                <a:cs typeface="Verdana"/>
              </a:rPr>
              <a:t> </a:t>
            </a:r>
            <a:r>
              <a:rPr sz="2400" spc="-10" dirty="0">
                <a:latin typeface="Verdana"/>
                <a:cs typeface="Verdana"/>
              </a:rPr>
              <a:t>Module</a:t>
            </a:r>
            <a:endParaRPr sz="240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System</a:t>
            </a:r>
            <a:r>
              <a:rPr spc="-120" dirty="0"/>
              <a:t> </a:t>
            </a:r>
            <a:r>
              <a:rPr dirty="0"/>
              <a:t>Initialization</a:t>
            </a:r>
            <a:r>
              <a:rPr spc="-85" dirty="0"/>
              <a:t> </a:t>
            </a:r>
            <a:r>
              <a:rPr spc="-10" dirty="0"/>
              <a:t>Module</a:t>
            </a:r>
          </a:p>
        </p:txBody>
      </p:sp>
      <p:sp>
        <p:nvSpPr>
          <p:cNvPr id="6" name="object 6"/>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7</a:t>
            </a:fld>
            <a:endParaRPr spc="-25" dirty="0"/>
          </a:p>
        </p:txBody>
      </p:sp>
      <p:sp>
        <p:nvSpPr>
          <p:cNvPr id="3" name="object 3"/>
          <p:cNvSpPr txBox="1"/>
          <p:nvPr/>
        </p:nvSpPr>
        <p:spPr>
          <a:xfrm>
            <a:off x="834644" y="1873961"/>
            <a:ext cx="6576695" cy="331470"/>
          </a:xfrm>
          <a:prstGeom prst="rect">
            <a:avLst/>
          </a:prstGeom>
        </p:spPr>
        <p:txBody>
          <a:bodyPr vert="horz" wrap="square" lIns="0" tIns="13335" rIns="0" bIns="0" rtlCol="0">
            <a:spAutoFit/>
          </a:bodyPr>
          <a:lstStyle/>
          <a:p>
            <a:pPr marL="12700">
              <a:lnSpc>
                <a:spcPct val="100000"/>
              </a:lnSpc>
              <a:spcBef>
                <a:spcPts val="105"/>
              </a:spcBef>
              <a:tabLst>
                <a:tab pos="748665" algn="l"/>
                <a:tab pos="2065020" algn="l"/>
                <a:tab pos="4165600" algn="l"/>
                <a:tab pos="5461000" algn="l"/>
                <a:tab pos="6243320" algn="l"/>
              </a:tabLst>
            </a:pPr>
            <a:r>
              <a:rPr sz="2000" spc="-25" dirty="0">
                <a:latin typeface="Verdana"/>
                <a:cs typeface="Verdana"/>
              </a:rPr>
              <a:t>The</a:t>
            </a:r>
            <a:r>
              <a:rPr sz="2000" dirty="0">
                <a:latin typeface="Verdana"/>
                <a:cs typeface="Verdana"/>
              </a:rPr>
              <a:t>	</a:t>
            </a:r>
            <a:r>
              <a:rPr sz="2000" b="1" spc="-10" dirty="0">
                <a:latin typeface="Verdana"/>
                <a:cs typeface="Verdana"/>
              </a:rPr>
              <a:t>System</a:t>
            </a:r>
            <a:r>
              <a:rPr sz="2000" b="1" dirty="0">
                <a:latin typeface="Verdana"/>
                <a:cs typeface="Verdana"/>
              </a:rPr>
              <a:t>	</a:t>
            </a:r>
            <a:r>
              <a:rPr sz="2000" b="1" spc="-10" dirty="0">
                <a:latin typeface="Verdana"/>
                <a:cs typeface="Verdana"/>
              </a:rPr>
              <a:t>Initialization</a:t>
            </a:r>
            <a:r>
              <a:rPr sz="2000" b="1" dirty="0">
                <a:latin typeface="Verdana"/>
                <a:cs typeface="Verdana"/>
              </a:rPr>
              <a:t>	</a:t>
            </a:r>
            <a:r>
              <a:rPr sz="2000" b="1" spc="-10" dirty="0">
                <a:latin typeface="Verdana"/>
                <a:cs typeface="Verdana"/>
              </a:rPr>
              <a:t>Module</a:t>
            </a:r>
            <a:r>
              <a:rPr sz="2000" b="1" dirty="0">
                <a:latin typeface="Verdana"/>
                <a:cs typeface="Verdana"/>
              </a:rPr>
              <a:t>	</a:t>
            </a:r>
            <a:r>
              <a:rPr sz="2000" spc="-20" dirty="0">
                <a:latin typeface="Verdana"/>
                <a:cs typeface="Verdana"/>
              </a:rPr>
              <a:t>sets</a:t>
            </a:r>
            <a:r>
              <a:rPr sz="2000" dirty="0">
                <a:latin typeface="Verdana"/>
                <a:cs typeface="Verdana"/>
              </a:rPr>
              <a:t>	</a:t>
            </a:r>
            <a:r>
              <a:rPr sz="2000" spc="-25" dirty="0">
                <a:latin typeface="Verdana"/>
                <a:cs typeface="Verdana"/>
              </a:rPr>
              <a:t>up</a:t>
            </a:r>
            <a:endParaRPr sz="2000">
              <a:latin typeface="Verdana"/>
              <a:cs typeface="Verdana"/>
            </a:endParaRPr>
          </a:p>
        </p:txBody>
      </p:sp>
      <p:sp>
        <p:nvSpPr>
          <p:cNvPr id="4" name="object 4"/>
          <p:cNvSpPr txBox="1"/>
          <p:nvPr/>
        </p:nvSpPr>
        <p:spPr>
          <a:xfrm>
            <a:off x="7650606" y="1873961"/>
            <a:ext cx="3698240" cy="331470"/>
          </a:xfrm>
          <a:prstGeom prst="rect">
            <a:avLst/>
          </a:prstGeom>
        </p:spPr>
        <p:txBody>
          <a:bodyPr vert="horz" wrap="square" lIns="0" tIns="13335" rIns="0" bIns="0" rtlCol="0">
            <a:spAutoFit/>
          </a:bodyPr>
          <a:lstStyle/>
          <a:p>
            <a:pPr marL="12700">
              <a:lnSpc>
                <a:spcPct val="100000"/>
              </a:lnSpc>
              <a:spcBef>
                <a:spcPts val="105"/>
              </a:spcBef>
              <a:tabLst>
                <a:tab pos="688975" algn="l"/>
                <a:tab pos="1766570" algn="l"/>
                <a:tab pos="2504440" algn="l"/>
              </a:tabLst>
            </a:pPr>
            <a:r>
              <a:rPr sz="2000" spc="-25" dirty="0">
                <a:latin typeface="Verdana"/>
                <a:cs typeface="Verdana"/>
              </a:rPr>
              <a:t>the</a:t>
            </a:r>
            <a:r>
              <a:rPr sz="2000" dirty="0">
                <a:latin typeface="Verdana"/>
                <a:cs typeface="Verdana"/>
              </a:rPr>
              <a:t>	</a:t>
            </a:r>
            <a:r>
              <a:rPr sz="2000" spc="-20" dirty="0">
                <a:latin typeface="Verdana"/>
                <a:cs typeface="Verdana"/>
              </a:rPr>
              <a:t>ESP32</a:t>
            </a:r>
            <a:r>
              <a:rPr sz="2000" dirty="0">
                <a:latin typeface="Verdana"/>
                <a:cs typeface="Verdana"/>
              </a:rPr>
              <a:t>	</a:t>
            </a:r>
            <a:r>
              <a:rPr sz="2000" spc="-25" dirty="0">
                <a:latin typeface="Verdana"/>
                <a:cs typeface="Verdana"/>
              </a:rPr>
              <a:t>and</a:t>
            </a:r>
            <a:r>
              <a:rPr sz="2000" dirty="0">
                <a:latin typeface="Verdana"/>
                <a:cs typeface="Verdana"/>
              </a:rPr>
              <a:t>	</a:t>
            </a:r>
            <a:r>
              <a:rPr sz="2000" spc="-10" dirty="0">
                <a:latin typeface="Verdana"/>
                <a:cs typeface="Verdana"/>
              </a:rPr>
              <a:t>initializes</a:t>
            </a:r>
            <a:endParaRPr sz="2000">
              <a:latin typeface="Verdana"/>
              <a:cs typeface="Verdana"/>
            </a:endParaRPr>
          </a:p>
        </p:txBody>
      </p:sp>
      <p:sp>
        <p:nvSpPr>
          <p:cNvPr id="5" name="object 5"/>
          <p:cNvSpPr txBox="1"/>
          <p:nvPr/>
        </p:nvSpPr>
        <p:spPr>
          <a:xfrm>
            <a:off x="834644" y="2180056"/>
            <a:ext cx="10512425" cy="2312035"/>
          </a:xfrm>
          <a:prstGeom prst="rect">
            <a:avLst/>
          </a:prstGeom>
        </p:spPr>
        <p:txBody>
          <a:bodyPr vert="horz" wrap="square" lIns="0" tIns="12700" rIns="0" bIns="0" rtlCol="0">
            <a:spAutoFit/>
          </a:bodyPr>
          <a:lstStyle/>
          <a:p>
            <a:pPr marL="12700" marR="5080" algn="just">
              <a:lnSpc>
                <a:spcPct val="150000"/>
              </a:lnSpc>
              <a:spcBef>
                <a:spcPts val="100"/>
              </a:spcBef>
            </a:pPr>
            <a:r>
              <a:rPr sz="2000" dirty="0">
                <a:latin typeface="Verdana"/>
                <a:cs typeface="Verdana"/>
              </a:rPr>
              <a:t>communication</a:t>
            </a:r>
            <a:r>
              <a:rPr sz="2000" spc="175" dirty="0">
                <a:latin typeface="Verdana"/>
                <a:cs typeface="Verdana"/>
              </a:rPr>
              <a:t>  </a:t>
            </a:r>
            <a:r>
              <a:rPr sz="2000" dirty="0">
                <a:latin typeface="Verdana"/>
                <a:cs typeface="Verdana"/>
              </a:rPr>
              <a:t>with</a:t>
            </a:r>
            <a:r>
              <a:rPr sz="2000" spc="180" dirty="0">
                <a:latin typeface="Verdana"/>
                <a:cs typeface="Verdana"/>
              </a:rPr>
              <a:t>  </a:t>
            </a:r>
            <a:r>
              <a:rPr sz="2000" dirty="0">
                <a:latin typeface="Verdana"/>
                <a:cs typeface="Verdana"/>
              </a:rPr>
              <a:t>each</a:t>
            </a:r>
            <a:r>
              <a:rPr sz="2000" spc="175" dirty="0">
                <a:latin typeface="Verdana"/>
                <a:cs typeface="Verdana"/>
              </a:rPr>
              <a:t>  </a:t>
            </a:r>
            <a:r>
              <a:rPr sz="2000" dirty="0">
                <a:latin typeface="Verdana"/>
                <a:cs typeface="Verdana"/>
              </a:rPr>
              <a:t>sensor</a:t>
            </a:r>
            <a:r>
              <a:rPr sz="2000" spc="175" dirty="0">
                <a:latin typeface="Verdana"/>
                <a:cs typeface="Verdana"/>
              </a:rPr>
              <a:t>  </a:t>
            </a:r>
            <a:r>
              <a:rPr sz="2000" dirty="0">
                <a:latin typeface="Verdana"/>
                <a:cs typeface="Verdana"/>
              </a:rPr>
              <a:t>(DHT22,</a:t>
            </a:r>
            <a:r>
              <a:rPr sz="2000" spc="180" dirty="0">
                <a:latin typeface="Verdana"/>
                <a:cs typeface="Verdana"/>
              </a:rPr>
              <a:t>  </a:t>
            </a:r>
            <a:r>
              <a:rPr sz="2000" spc="-10" dirty="0">
                <a:latin typeface="Verdana"/>
                <a:cs typeface="Verdana"/>
              </a:rPr>
              <a:t>MQ-</a:t>
            </a:r>
            <a:r>
              <a:rPr sz="2000" dirty="0">
                <a:latin typeface="Verdana"/>
                <a:cs typeface="Verdana"/>
              </a:rPr>
              <a:t>2,</a:t>
            </a:r>
            <a:r>
              <a:rPr sz="2000" spc="185" dirty="0">
                <a:latin typeface="Verdana"/>
                <a:cs typeface="Verdana"/>
              </a:rPr>
              <a:t>  </a:t>
            </a:r>
            <a:r>
              <a:rPr sz="2000" dirty="0">
                <a:latin typeface="Verdana"/>
                <a:cs typeface="Verdana"/>
              </a:rPr>
              <a:t>MAX4466).</a:t>
            </a:r>
            <a:r>
              <a:rPr sz="2000" spc="190" dirty="0">
                <a:latin typeface="Verdana"/>
                <a:cs typeface="Verdana"/>
              </a:rPr>
              <a:t>  </a:t>
            </a:r>
            <a:r>
              <a:rPr sz="2000" dirty="0">
                <a:latin typeface="Verdana"/>
                <a:cs typeface="Verdana"/>
              </a:rPr>
              <a:t>This</a:t>
            </a:r>
            <a:r>
              <a:rPr sz="2000" spc="185" dirty="0">
                <a:latin typeface="Verdana"/>
                <a:cs typeface="Verdana"/>
              </a:rPr>
              <a:t>  </a:t>
            </a:r>
            <a:r>
              <a:rPr sz="2000" spc="-10" dirty="0">
                <a:latin typeface="Verdana"/>
                <a:cs typeface="Verdana"/>
              </a:rPr>
              <a:t>module </a:t>
            </a:r>
            <a:r>
              <a:rPr sz="2000" dirty="0">
                <a:latin typeface="Verdana"/>
                <a:cs typeface="Verdana"/>
              </a:rPr>
              <a:t>establishes</a:t>
            </a:r>
            <a:r>
              <a:rPr sz="2000" spc="-50" dirty="0">
                <a:latin typeface="Verdana"/>
                <a:cs typeface="Verdana"/>
              </a:rPr>
              <a:t>  </a:t>
            </a:r>
            <a:r>
              <a:rPr sz="2000" dirty="0">
                <a:latin typeface="Verdana"/>
                <a:cs typeface="Verdana"/>
              </a:rPr>
              <a:t>the</a:t>
            </a:r>
            <a:r>
              <a:rPr sz="2000" spc="-60" dirty="0">
                <a:latin typeface="Verdana"/>
                <a:cs typeface="Verdana"/>
              </a:rPr>
              <a:t>  </a:t>
            </a:r>
            <a:r>
              <a:rPr sz="2000" dirty="0">
                <a:latin typeface="Verdana"/>
                <a:cs typeface="Verdana"/>
              </a:rPr>
              <a:t>connections,</a:t>
            </a:r>
            <a:r>
              <a:rPr sz="2000" spc="-70" dirty="0">
                <a:latin typeface="Verdana"/>
                <a:cs typeface="Verdana"/>
              </a:rPr>
              <a:t>  </a:t>
            </a:r>
            <a:r>
              <a:rPr sz="2000" dirty="0">
                <a:latin typeface="Verdana"/>
                <a:cs typeface="Verdana"/>
              </a:rPr>
              <a:t>sets</a:t>
            </a:r>
            <a:r>
              <a:rPr sz="2000" spc="-55" dirty="0">
                <a:latin typeface="Verdana"/>
                <a:cs typeface="Verdana"/>
              </a:rPr>
              <a:t>  </a:t>
            </a:r>
            <a:r>
              <a:rPr sz="2000" dirty="0">
                <a:latin typeface="Verdana"/>
                <a:cs typeface="Verdana"/>
              </a:rPr>
              <a:t>up</a:t>
            </a:r>
            <a:r>
              <a:rPr sz="2000" spc="-50" dirty="0">
                <a:latin typeface="Verdana"/>
                <a:cs typeface="Verdana"/>
              </a:rPr>
              <a:t>  </a:t>
            </a:r>
            <a:r>
              <a:rPr sz="2000" dirty="0">
                <a:latin typeface="Verdana"/>
                <a:cs typeface="Verdana"/>
              </a:rPr>
              <a:t>GPIO</a:t>
            </a:r>
            <a:r>
              <a:rPr sz="2000" spc="-60" dirty="0">
                <a:latin typeface="Verdana"/>
                <a:cs typeface="Verdana"/>
              </a:rPr>
              <a:t>  </a:t>
            </a:r>
            <a:r>
              <a:rPr sz="2000" dirty="0">
                <a:latin typeface="Verdana"/>
                <a:cs typeface="Verdana"/>
              </a:rPr>
              <a:t>pins,</a:t>
            </a:r>
            <a:r>
              <a:rPr sz="2000" spc="-60" dirty="0">
                <a:latin typeface="Verdana"/>
                <a:cs typeface="Verdana"/>
              </a:rPr>
              <a:t>  </a:t>
            </a:r>
            <a:r>
              <a:rPr sz="2000" dirty="0">
                <a:latin typeface="Verdana"/>
                <a:cs typeface="Verdana"/>
              </a:rPr>
              <a:t>configures</a:t>
            </a:r>
            <a:r>
              <a:rPr sz="2000" spc="-55" dirty="0">
                <a:latin typeface="Verdana"/>
                <a:cs typeface="Verdana"/>
              </a:rPr>
              <a:t>  </a:t>
            </a:r>
            <a:r>
              <a:rPr sz="2000" dirty="0">
                <a:latin typeface="Verdana"/>
                <a:cs typeface="Verdana"/>
              </a:rPr>
              <a:t>libraries</a:t>
            </a:r>
            <a:r>
              <a:rPr sz="2000" spc="-60" dirty="0">
                <a:latin typeface="Verdana"/>
                <a:cs typeface="Verdana"/>
              </a:rPr>
              <a:t>  </a:t>
            </a:r>
            <a:r>
              <a:rPr sz="2000" dirty="0">
                <a:latin typeface="Verdana"/>
                <a:cs typeface="Verdana"/>
              </a:rPr>
              <a:t>for</a:t>
            </a:r>
            <a:r>
              <a:rPr sz="2000" spc="-50" dirty="0">
                <a:latin typeface="Verdana"/>
                <a:cs typeface="Verdana"/>
              </a:rPr>
              <a:t>  </a:t>
            </a:r>
            <a:r>
              <a:rPr sz="2000" spc="-20" dirty="0">
                <a:latin typeface="Verdana"/>
                <a:cs typeface="Verdana"/>
              </a:rPr>
              <a:t>each </a:t>
            </a:r>
            <a:r>
              <a:rPr sz="2000" dirty="0">
                <a:latin typeface="Verdana"/>
                <a:cs typeface="Verdana"/>
              </a:rPr>
              <a:t>sensor,</a:t>
            </a:r>
            <a:r>
              <a:rPr sz="2000" spc="105" dirty="0">
                <a:latin typeface="Verdana"/>
                <a:cs typeface="Verdana"/>
              </a:rPr>
              <a:t> </a:t>
            </a:r>
            <a:r>
              <a:rPr sz="2000" dirty="0">
                <a:latin typeface="Verdana"/>
                <a:cs typeface="Verdana"/>
              </a:rPr>
              <a:t>and</a:t>
            </a:r>
            <a:r>
              <a:rPr sz="2000" spc="125" dirty="0">
                <a:latin typeface="Verdana"/>
                <a:cs typeface="Verdana"/>
              </a:rPr>
              <a:t> </a:t>
            </a:r>
            <a:r>
              <a:rPr sz="2000" dirty="0">
                <a:latin typeface="Verdana"/>
                <a:cs typeface="Verdana"/>
              </a:rPr>
              <a:t>initializes</a:t>
            </a:r>
            <a:r>
              <a:rPr sz="2000" spc="120" dirty="0">
                <a:latin typeface="Verdana"/>
                <a:cs typeface="Verdana"/>
              </a:rPr>
              <a:t> </a:t>
            </a:r>
            <a:r>
              <a:rPr sz="2000" dirty="0">
                <a:latin typeface="Verdana"/>
                <a:cs typeface="Verdana"/>
              </a:rPr>
              <a:t>any</a:t>
            </a:r>
            <a:r>
              <a:rPr sz="2000" spc="100" dirty="0">
                <a:latin typeface="Verdana"/>
                <a:cs typeface="Verdana"/>
              </a:rPr>
              <a:t> </a:t>
            </a:r>
            <a:r>
              <a:rPr sz="2000" dirty="0">
                <a:latin typeface="Verdana"/>
                <a:cs typeface="Verdana"/>
              </a:rPr>
              <a:t>necessary</a:t>
            </a:r>
            <a:r>
              <a:rPr sz="2000" spc="125" dirty="0">
                <a:latin typeface="Verdana"/>
                <a:cs typeface="Verdana"/>
              </a:rPr>
              <a:t> </a:t>
            </a:r>
            <a:r>
              <a:rPr sz="2000" dirty="0">
                <a:latin typeface="Verdana"/>
                <a:cs typeface="Verdana"/>
              </a:rPr>
              <a:t>variables</a:t>
            </a:r>
            <a:r>
              <a:rPr sz="2000" spc="100" dirty="0">
                <a:latin typeface="Verdana"/>
                <a:cs typeface="Verdana"/>
              </a:rPr>
              <a:t> </a:t>
            </a:r>
            <a:r>
              <a:rPr sz="2000" dirty="0">
                <a:latin typeface="Verdana"/>
                <a:cs typeface="Verdana"/>
              </a:rPr>
              <a:t>for</a:t>
            </a:r>
            <a:r>
              <a:rPr sz="2000" spc="105" dirty="0">
                <a:latin typeface="Verdana"/>
                <a:cs typeface="Verdana"/>
              </a:rPr>
              <a:t> </a:t>
            </a:r>
            <a:r>
              <a:rPr sz="2000" dirty="0">
                <a:latin typeface="Verdana"/>
                <a:cs typeface="Verdana"/>
              </a:rPr>
              <a:t>data</a:t>
            </a:r>
            <a:r>
              <a:rPr sz="2000" spc="95" dirty="0">
                <a:latin typeface="Verdana"/>
                <a:cs typeface="Verdana"/>
              </a:rPr>
              <a:t> </a:t>
            </a:r>
            <a:r>
              <a:rPr sz="2000" dirty="0">
                <a:latin typeface="Verdana"/>
                <a:cs typeface="Verdana"/>
              </a:rPr>
              <a:t>collection.</a:t>
            </a:r>
            <a:r>
              <a:rPr sz="2000" spc="95" dirty="0">
                <a:latin typeface="Verdana"/>
                <a:cs typeface="Verdana"/>
              </a:rPr>
              <a:t> </a:t>
            </a:r>
            <a:r>
              <a:rPr sz="2000" dirty="0">
                <a:latin typeface="Verdana"/>
                <a:cs typeface="Verdana"/>
              </a:rPr>
              <a:t>Additionally,</a:t>
            </a:r>
            <a:r>
              <a:rPr sz="2000" spc="140" dirty="0">
                <a:latin typeface="Verdana"/>
                <a:cs typeface="Verdana"/>
              </a:rPr>
              <a:t> </a:t>
            </a:r>
            <a:r>
              <a:rPr sz="2000" spc="-25" dirty="0">
                <a:latin typeface="Verdana"/>
                <a:cs typeface="Verdana"/>
              </a:rPr>
              <a:t>it </a:t>
            </a:r>
            <a:r>
              <a:rPr sz="2000" dirty="0">
                <a:latin typeface="Verdana"/>
                <a:cs typeface="Verdana"/>
              </a:rPr>
              <a:t>connects</a:t>
            </a:r>
            <a:r>
              <a:rPr sz="2000" spc="380" dirty="0">
                <a:latin typeface="Verdana"/>
                <a:cs typeface="Verdana"/>
              </a:rPr>
              <a:t> </a:t>
            </a:r>
            <a:r>
              <a:rPr sz="2000" dirty="0">
                <a:latin typeface="Verdana"/>
                <a:cs typeface="Verdana"/>
              </a:rPr>
              <a:t>the</a:t>
            </a:r>
            <a:r>
              <a:rPr sz="2000" spc="375" dirty="0">
                <a:latin typeface="Verdana"/>
                <a:cs typeface="Verdana"/>
              </a:rPr>
              <a:t> </a:t>
            </a:r>
            <a:r>
              <a:rPr sz="2000" dirty="0">
                <a:latin typeface="Verdana"/>
                <a:cs typeface="Verdana"/>
              </a:rPr>
              <a:t>ESP32</a:t>
            </a:r>
            <a:r>
              <a:rPr sz="2000" spc="380" dirty="0">
                <a:latin typeface="Verdana"/>
                <a:cs typeface="Verdana"/>
              </a:rPr>
              <a:t> </a:t>
            </a:r>
            <a:r>
              <a:rPr sz="2000" dirty="0">
                <a:latin typeface="Verdana"/>
                <a:cs typeface="Verdana"/>
              </a:rPr>
              <a:t>to</a:t>
            </a:r>
            <a:r>
              <a:rPr sz="2000" spc="380" dirty="0">
                <a:latin typeface="Verdana"/>
                <a:cs typeface="Verdana"/>
              </a:rPr>
              <a:t> </a:t>
            </a:r>
            <a:r>
              <a:rPr sz="2000" dirty="0">
                <a:latin typeface="Verdana"/>
                <a:cs typeface="Verdana"/>
              </a:rPr>
              <a:t>the</a:t>
            </a:r>
            <a:r>
              <a:rPr sz="2000" spc="380" dirty="0">
                <a:latin typeface="Verdana"/>
                <a:cs typeface="Verdana"/>
              </a:rPr>
              <a:t> </a:t>
            </a:r>
            <a:r>
              <a:rPr sz="2000" spc="-10" dirty="0">
                <a:latin typeface="Verdana"/>
                <a:cs typeface="Verdana"/>
              </a:rPr>
              <a:t>Wi-</a:t>
            </a:r>
            <a:r>
              <a:rPr sz="2000" dirty="0">
                <a:latin typeface="Verdana"/>
                <a:cs typeface="Verdana"/>
              </a:rPr>
              <a:t>Fi</a:t>
            </a:r>
            <a:r>
              <a:rPr sz="2000" spc="385" dirty="0">
                <a:latin typeface="Verdana"/>
                <a:cs typeface="Verdana"/>
              </a:rPr>
              <a:t> </a:t>
            </a:r>
            <a:r>
              <a:rPr sz="2000" dirty="0">
                <a:latin typeface="Verdana"/>
                <a:cs typeface="Verdana"/>
              </a:rPr>
              <a:t>network</a:t>
            </a:r>
            <a:r>
              <a:rPr sz="2000" spc="370" dirty="0">
                <a:latin typeface="Verdana"/>
                <a:cs typeface="Verdana"/>
              </a:rPr>
              <a:t> </a:t>
            </a:r>
            <a:r>
              <a:rPr sz="2000" dirty="0">
                <a:latin typeface="Verdana"/>
                <a:cs typeface="Verdana"/>
              </a:rPr>
              <a:t>(if</a:t>
            </a:r>
            <a:r>
              <a:rPr sz="2000" spc="375" dirty="0">
                <a:latin typeface="Verdana"/>
                <a:cs typeface="Verdana"/>
              </a:rPr>
              <a:t> </a:t>
            </a:r>
            <a:r>
              <a:rPr sz="2000" dirty="0">
                <a:latin typeface="Verdana"/>
                <a:cs typeface="Verdana"/>
              </a:rPr>
              <a:t>available)</a:t>
            </a:r>
            <a:r>
              <a:rPr sz="2000" spc="395" dirty="0">
                <a:latin typeface="Verdana"/>
                <a:cs typeface="Verdana"/>
              </a:rPr>
              <a:t> </a:t>
            </a:r>
            <a:r>
              <a:rPr sz="2000" dirty="0">
                <a:latin typeface="Verdana"/>
                <a:cs typeface="Verdana"/>
              </a:rPr>
              <a:t>to</a:t>
            </a:r>
            <a:r>
              <a:rPr sz="2000" spc="390" dirty="0">
                <a:latin typeface="Verdana"/>
                <a:cs typeface="Verdana"/>
              </a:rPr>
              <a:t> </a:t>
            </a:r>
            <a:r>
              <a:rPr sz="2000" dirty="0">
                <a:latin typeface="Verdana"/>
                <a:cs typeface="Verdana"/>
              </a:rPr>
              <a:t>enable</a:t>
            </a:r>
            <a:r>
              <a:rPr sz="2000" spc="405" dirty="0">
                <a:latin typeface="Verdana"/>
                <a:cs typeface="Verdana"/>
              </a:rPr>
              <a:t> </a:t>
            </a:r>
            <a:r>
              <a:rPr sz="2000" dirty="0">
                <a:latin typeface="Verdana"/>
                <a:cs typeface="Verdana"/>
              </a:rPr>
              <a:t>remote</a:t>
            </a:r>
            <a:r>
              <a:rPr sz="2000" spc="400" dirty="0">
                <a:latin typeface="Verdana"/>
                <a:cs typeface="Verdana"/>
              </a:rPr>
              <a:t> </a:t>
            </a:r>
            <a:r>
              <a:rPr sz="2000" spc="-20" dirty="0">
                <a:latin typeface="Verdana"/>
                <a:cs typeface="Verdana"/>
              </a:rPr>
              <a:t>data </a:t>
            </a:r>
            <a:r>
              <a:rPr sz="2000" dirty="0">
                <a:latin typeface="Verdana"/>
                <a:cs typeface="Verdana"/>
              </a:rPr>
              <a:t>transmission</a:t>
            </a:r>
            <a:r>
              <a:rPr sz="2000" spc="-45" dirty="0">
                <a:latin typeface="Verdana"/>
                <a:cs typeface="Verdana"/>
              </a:rPr>
              <a:t> </a:t>
            </a:r>
            <a:r>
              <a:rPr sz="2000" dirty="0">
                <a:latin typeface="Verdana"/>
                <a:cs typeface="Verdana"/>
              </a:rPr>
              <a:t>in</a:t>
            </a:r>
            <a:r>
              <a:rPr sz="2000" spc="-30" dirty="0">
                <a:latin typeface="Verdana"/>
                <a:cs typeface="Verdana"/>
              </a:rPr>
              <a:t> </a:t>
            </a:r>
            <a:r>
              <a:rPr sz="2000" dirty="0">
                <a:latin typeface="Verdana"/>
                <a:cs typeface="Verdana"/>
              </a:rPr>
              <a:t>later</a:t>
            </a:r>
            <a:r>
              <a:rPr sz="2000" spc="-25" dirty="0">
                <a:latin typeface="Verdana"/>
                <a:cs typeface="Verdana"/>
              </a:rPr>
              <a:t> </a:t>
            </a:r>
            <a:r>
              <a:rPr sz="2000" spc="-10" dirty="0">
                <a:latin typeface="Verdana"/>
                <a:cs typeface="Verdana"/>
              </a:rPr>
              <a:t>modules.</a:t>
            </a:r>
            <a:endParaRPr sz="200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Sensor</a:t>
            </a:r>
            <a:r>
              <a:rPr spc="-65" dirty="0"/>
              <a:t> </a:t>
            </a:r>
            <a:r>
              <a:rPr dirty="0"/>
              <a:t>Data</a:t>
            </a:r>
            <a:r>
              <a:rPr spc="-75" dirty="0"/>
              <a:t> </a:t>
            </a:r>
            <a:r>
              <a:rPr dirty="0"/>
              <a:t>Acquisition</a:t>
            </a:r>
            <a:r>
              <a:rPr spc="-70" dirty="0"/>
              <a:t> </a:t>
            </a:r>
            <a:r>
              <a:rPr spc="-10" dirty="0"/>
              <a:t>Module</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8</a:t>
            </a:fld>
            <a:endParaRPr spc="-25" dirty="0"/>
          </a:p>
        </p:txBody>
      </p:sp>
      <p:sp>
        <p:nvSpPr>
          <p:cNvPr id="3" name="object 3"/>
          <p:cNvSpPr txBox="1"/>
          <p:nvPr/>
        </p:nvSpPr>
        <p:spPr>
          <a:xfrm>
            <a:off x="834644" y="1721668"/>
            <a:ext cx="10514330" cy="2313305"/>
          </a:xfrm>
          <a:prstGeom prst="rect">
            <a:avLst/>
          </a:prstGeom>
        </p:spPr>
        <p:txBody>
          <a:bodyPr vert="horz" wrap="square" lIns="0" tIns="12700" rIns="0" bIns="0" rtlCol="0">
            <a:spAutoFit/>
          </a:bodyPr>
          <a:lstStyle/>
          <a:p>
            <a:pPr marL="12700" marR="5080" algn="just">
              <a:lnSpc>
                <a:spcPct val="150100"/>
              </a:lnSpc>
              <a:spcBef>
                <a:spcPts val="100"/>
              </a:spcBef>
            </a:pPr>
            <a:r>
              <a:rPr sz="2000" dirty="0">
                <a:latin typeface="Verdana"/>
                <a:cs typeface="Verdana"/>
              </a:rPr>
              <a:t>The</a:t>
            </a:r>
            <a:r>
              <a:rPr sz="2000" spc="135" dirty="0">
                <a:latin typeface="Verdana"/>
                <a:cs typeface="Verdana"/>
              </a:rPr>
              <a:t> </a:t>
            </a:r>
            <a:r>
              <a:rPr sz="2000" b="1" dirty="0">
                <a:latin typeface="Verdana"/>
                <a:cs typeface="Verdana"/>
              </a:rPr>
              <a:t>Sensor</a:t>
            </a:r>
            <a:r>
              <a:rPr sz="2000" b="1" spc="150" dirty="0">
                <a:latin typeface="Verdana"/>
                <a:cs typeface="Verdana"/>
              </a:rPr>
              <a:t> </a:t>
            </a:r>
            <a:r>
              <a:rPr sz="2000" b="1" dirty="0">
                <a:latin typeface="Verdana"/>
                <a:cs typeface="Verdana"/>
              </a:rPr>
              <a:t>Data</a:t>
            </a:r>
            <a:r>
              <a:rPr sz="2000" b="1" spc="160" dirty="0">
                <a:latin typeface="Verdana"/>
                <a:cs typeface="Verdana"/>
              </a:rPr>
              <a:t> </a:t>
            </a:r>
            <a:r>
              <a:rPr sz="2000" b="1" dirty="0">
                <a:latin typeface="Verdana"/>
                <a:cs typeface="Verdana"/>
              </a:rPr>
              <a:t>Acquisition</a:t>
            </a:r>
            <a:r>
              <a:rPr sz="2000" b="1" spc="150" dirty="0">
                <a:latin typeface="Verdana"/>
                <a:cs typeface="Verdana"/>
              </a:rPr>
              <a:t> </a:t>
            </a:r>
            <a:r>
              <a:rPr sz="2000" b="1" dirty="0">
                <a:latin typeface="Verdana"/>
                <a:cs typeface="Verdana"/>
              </a:rPr>
              <a:t>Module</a:t>
            </a:r>
            <a:r>
              <a:rPr sz="2000" b="1" spc="155" dirty="0">
                <a:latin typeface="Verdana"/>
                <a:cs typeface="Verdana"/>
              </a:rPr>
              <a:t> </a:t>
            </a:r>
            <a:r>
              <a:rPr sz="2000" dirty="0">
                <a:latin typeface="Verdana"/>
                <a:cs typeface="Verdana"/>
              </a:rPr>
              <a:t>is</a:t>
            </a:r>
            <a:r>
              <a:rPr sz="2000" spc="135" dirty="0">
                <a:latin typeface="Verdana"/>
                <a:cs typeface="Verdana"/>
              </a:rPr>
              <a:t> </a:t>
            </a:r>
            <a:r>
              <a:rPr sz="2000" dirty="0">
                <a:latin typeface="Verdana"/>
                <a:cs typeface="Verdana"/>
              </a:rPr>
              <a:t>responsible</a:t>
            </a:r>
            <a:r>
              <a:rPr sz="2000" spc="150" dirty="0">
                <a:latin typeface="Verdana"/>
                <a:cs typeface="Verdana"/>
              </a:rPr>
              <a:t> </a:t>
            </a:r>
            <a:r>
              <a:rPr sz="2000" dirty="0">
                <a:latin typeface="Verdana"/>
                <a:cs typeface="Verdana"/>
              </a:rPr>
              <a:t>for</a:t>
            </a:r>
            <a:r>
              <a:rPr sz="2000" spc="135" dirty="0">
                <a:latin typeface="Verdana"/>
                <a:cs typeface="Verdana"/>
              </a:rPr>
              <a:t> </a:t>
            </a:r>
            <a:r>
              <a:rPr sz="2000" dirty="0">
                <a:latin typeface="Verdana"/>
                <a:cs typeface="Verdana"/>
              </a:rPr>
              <a:t>reading</a:t>
            </a:r>
            <a:r>
              <a:rPr sz="2000" spc="135" dirty="0">
                <a:latin typeface="Verdana"/>
                <a:cs typeface="Verdana"/>
              </a:rPr>
              <a:t> </a:t>
            </a:r>
            <a:r>
              <a:rPr sz="2000" dirty="0">
                <a:latin typeface="Verdana"/>
                <a:cs typeface="Verdana"/>
              </a:rPr>
              <a:t>data</a:t>
            </a:r>
            <a:r>
              <a:rPr sz="2000" spc="140" dirty="0">
                <a:latin typeface="Verdana"/>
                <a:cs typeface="Verdana"/>
              </a:rPr>
              <a:t> </a:t>
            </a:r>
            <a:r>
              <a:rPr sz="2000" dirty="0">
                <a:latin typeface="Verdana"/>
                <a:cs typeface="Verdana"/>
              </a:rPr>
              <a:t>from</a:t>
            </a:r>
            <a:r>
              <a:rPr sz="2000" spc="135" dirty="0">
                <a:latin typeface="Verdana"/>
                <a:cs typeface="Verdana"/>
              </a:rPr>
              <a:t> </a:t>
            </a:r>
            <a:r>
              <a:rPr sz="2000" spc="-25" dirty="0">
                <a:latin typeface="Verdana"/>
                <a:cs typeface="Verdana"/>
              </a:rPr>
              <a:t>the </a:t>
            </a:r>
            <a:r>
              <a:rPr sz="2000" dirty="0">
                <a:latin typeface="Verdana"/>
                <a:cs typeface="Verdana"/>
              </a:rPr>
              <a:t>sensors</a:t>
            </a:r>
            <a:r>
              <a:rPr sz="2000" spc="130" dirty="0">
                <a:latin typeface="Verdana"/>
                <a:cs typeface="Verdana"/>
              </a:rPr>
              <a:t>  </a:t>
            </a:r>
            <a:r>
              <a:rPr sz="2000" dirty="0">
                <a:latin typeface="Verdana"/>
                <a:cs typeface="Verdana"/>
              </a:rPr>
              <a:t>at</a:t>
            </a:r>
            <a:r>
              <a:rPr sz="2000" spc="125" dirty="0">
                <a:latin typeface="Verdana"/>
                <a:cs typeface="Verdana"/>
              </a:rPr>
              <a:t>  </a:t>
            </a:r>
            <a:r>
              <a:rPr sz="2000" dirty="0">
                <a:latin typeface="Verdana"/>
                <a:cs typeface="Verdana"/>
              </a:rPr>
              <a:t>regular</a:t>
            </a:r>
            <a:r>
              <a:rPr sz="2000" spc="130" dirty="0">
                <a:latin typeface="Verdana"/>
                <a:cs typeface="Verdana"/>
              </a:rPr>
              <a:t>  </a:t>
            </a:r>
            <a:r>
              <a:rPr sz="2000" dirty="0">
                <a:latin typeface="Verdana"/>
                <a:cs typeface="Verdana"/>
              </a:rPr>
              <a:t>intervals.</a:t>
            </a:r>
            <a:r>
              <a:rPr sz="2000" spc="135" dirty="0">
                <a:latin typeface="Verdana"/>
                <a:cs typeface="Verdana"/>
              </a:rPr>
              <a:t>  </a:t>
            </a:r>
            <a:r>
              <a:rPr sz="2000" dirty="0">
                <a:latin typeface="Verdana"/>
                <a:cs typeface="Verdana"/>
              </a:rPr>
              <a:t>This</a:t>
            </a:r>
            <a:r>
              <a:rPr sz="2000" spc="130" dirty="0">
                <a:latin typeface="Verdana"/>
                <a:cs typeface="Verdana"/>
              </a:rPr>
              <a:t>  </a:t>
            </a:r>
            <a:r>
              <a:rPr sz="2000" dirty="0">
                <a:latin typeface="Verdana"/>
                <a:cs typeface="Verdana"/>
              </a:rPr>
              <a:t>module</a:t>
            </a:r>
            <a:r>
              <a:rPr sz="2000" spc="120" dirty="0">
                <a:latin typeface="Verdana"/>
                <a:cs typeface="Verdana"/>
              </a:rPr>
              <a:t>  </a:t>
            </a:r>
            <a:r>
              <a:rPr sz="2000" dirty="0">
                <a:latin typeface="Verdana"/>
                <a:cs typeface="Verdana"/>
              </a:rPr>
              <a:t>captures</a:t>
            </a:r>
            <a:r>
              <a:rPr sz="2000" spc="130" dirty="0">
                <a:latin typeface="Verdana"/>
                <a:cs typeface="Verdana"/>
              </a:rPr>
              <a:t>  </a:t>
            </a:r>
            <a:r>
              <a:rPr sz="2000" dirty="0">
                <a:latin typeface="Verdana"/>
                <a:cs typeface="Verdana"/>
              </a:rPr>
              <a:t>temperature,</a:t>
            </a:r>
            <a:r>
              <a:rPr sz="2000" spc="125" dirty="0">
                <a:latin typeface="Verdana"/>
                <a:cs typeface="Verdana"/>
              </a:rPr>
              <a:t>  </a:t>
            </a:r>
            <a:r>
              <a:rPr sz="2000" spc="-10" dirty="0">
                <a:latin typeface="Verdana"/>
                <a:cs typeface="Verdana"/>
              </a:rPr>
              <a:t>humidity, </a:t>
            </a:r>
            <a:r>
              <a:rPr sz="2000" dirty="0">
                <a:latin typeface="Verdana"/>
                <a:cs typeface="Verdana"/>
              </a:rPr>
              <a:t>smoke,</a:t>
            </a:r>
            <a:r>
              <a:rPr sz="2000" spc="70" dirty="0">
                <a:latin typeface="Verdana"/>
                <a:cs typeface="Verdana"/>
              </a:rPr>
              <a:t> </a:t>
            </a:r>
            <a:r>
              <a:rPr sz="2000" dirty="0">
                <a:latin typeface="Verdana"/>
                <a:cs typeface="Verdana"/>
              </a:rPr>
              <a:t>and</a:t>
            </a:r>
            <a:r>
              <a:rPr sz="2000" spc="65" dirty="0">
                <a:latin typeface="Verdana"/>
                <a:cs typeface="Verdana"/>
              </a:rPr>
              <a:t> </a:t>
            </a:r>
            <a:r>
              <a:rPr sz="2000" dirty="0">
                <a:latin typeface="Verdana"/>
                <a:cs typeface="Verdana"/>
              </a:rPr>
              <a:t>acoustic</a:t>
            </a:r>
            <a:r>
              <a:rPr sz="2000" spc="65" dirty="0">
                <a:latin typeface="Verdana"/>
                <a:cs typeface="Verdana"/>
              </a:rPr>
              <a:t> </a:t>
            </a:r>
            <a:r>
              <a:rPr sz="2000" dirty="0">
                <a:latin typeface="Verdana"/>
                <a:cs typeface="Verdana"/>
              </a:rPr>
              <a:t>levels</a:t>
            </a:r>
            <a:r>
              <a:rPr sz="2000" spc="85" dirty="0">
                <a:latin typeface="Verdana"/>
                <a:cs typeface="Verdana"/>
              </a:rPr>
              <a:t> </a:t>
            </a:r>
            <a:r>
              <a:rPr sz="2000" dirty="0">
                <a:latin typeface="Verdana"/>
                <a:cs typeface="Verdana"/>
              </a:rPr>
              <a:t>and</a:t>
            </a:r>
            <a:r>
              <a:rPr sz="2000" spc="60" dirty="0">
                <a:latin typeface="Verdana"/>
                <a:cs typeface="Verdana"/>
              </a:rPr>
              <a:t> </a:t>
            </a:r>
            <a:r>
              <a:rPr sz="2000" dirty="0">
                <a:latin typeface="Verdana"/>
                <a:cs typeface="Verdana"/>
              </a:rPr>
              <a:t>timestamps</a:t>
            </a:r>
            <a:r>
              <a:rPr sz="2000" spc="55" dirty="0">
                <a:latin typeface="Verdana"/>
                <a:cs typeface="Verdana"/>
              </a:rPr>
              <a:t> </a:t>
            </a:r>
            <a:r>
              <a:rPr sz="2000" dirty="0">
                <a:latin typeface="Verdana"/>
                <a:cs typeface="Verdana"/>
              </a:rPr>
              <a:t>each</a:t>
            </a:r>
            <a:r>
              <a:rPr sz="2000" spc="65" dirty="0">
                <a:latin typeface="Verdana"/>
                <a:cs typeface="Verdana"/>
              </a:rPr>
              <a:t> </a:t>
            </a:r>
            <a:r>
              <a:rPr sz="2000" dirty="0">
                <a:latin typeface="Verdana"/>
                <a:cs typeface="Verdana"/>
              </a:rPr>
              <a:t>reading</a:t>
            </a:r>
            <a:r>
              <a:rPr sz="2000" spc="85" dirty="0">
                <a:latin typeface="Verdana"/>
                <a:cs typeface="Verdana"/>
              </a:rPr>
              <a:t> </a:t>
            </a:r>
            <a:r>
              <a:rPr sz="2000" dirty="0">
                <a:latin typeface="Verdana"/>
                <a:cs typeface="Verdana"/>
              </a:rPr>
              <a:t>for</a:t>
            </a:r>
            <a:r>
              <a:rPr sz="2000" spc="55" dirty="0">
                <a:latin typeface="Verdana"/>
                <a:cs typeface="Verdana"/>
              </a:rPr>
              <a:t> </a:t>
            </a:r>
            <a:r>
              <a:rPr sz="2000" dirty="0">
                <a:latin typeface="Verdana"/>
                <a:cs typeface="Verdana"/>
              </a:rPr>
              <a:t>future</a:t>
            </a:r>
            <a:r>
              <a:rPr sz="2000" spc="60" dirty="0">
                <a:latin typeface="Verdana"/>
                <a:cs typeface="Verdana"/>
              </a:rPr>
              <a:t> </a:t>
            </a:r>
            <a:r>
              <a:rPr sz="2000" dirty="0">
                <a:latin typeface="Verdana"/>
                <a:cs typeface="Verdana"/>
              </a:rPr>
              <a:t>analysis.</a:t>
            </a:r>
            <a:r>
              <a:rPr sz="2000" spc="65" dirty="0">
                <a:latin typeface="Verdana"/>
                <a:cs typeface="Verdana"/>
              </a:rPr>
              <a:t> </a:t>
            </a:r>
            <a:r>
              <a:rPr sz="2000" spc="-25" dirty="0">
                <a:latin typeface="Verdana"/>
                <a:cs typeface="Verdana"/>
              </a:rPr>
              <a:t>The </a:t>
            </a:r>
            <a:r>
              <a:rPr sz="2000" dirty="0">
                <a:latin typeface="Verdana"/>
                <a:cs typeface="Verdana"/>
              </a:rPr>
              <a:t>data</a:t>
            </a:r>
            <a:r>
              <a:rPr sz="2000" spc="55" dirty="0">
                <a:latin typeface="Verdana"/>
                <a:cs typeface="Verdana"/>
              </a:rPr>
              <a:t> </a:t>
            </a:r>
            <a:r>
              <a:rPr sz="2000" dirty="0">
                <a:latin typeface="Verdana"/>
                <a:cs typeface="Verdana"/>
              </a:rPr>
              <a:t>acquisition</a:t>
            </a:r>
            <a:r>
              <a:rPr sz="2000" spc="85" dirty="0">
                <a:latin typeface="Verdana"/>
                <a:cs typeface="Verdana"/>
              </a:rPr>
              <a:t> </a:t>
            </a:r>
            <a:r>
              <a:rPr sz="2000" dirty="0">
                <a:latin typeface="Verdana"/>
                <a:cs typeface="Verdana"/>
              </a:rPr>
              <a:t>process</a:t>
            </a:r>
            <a:r>
              <a:rPr sz="2000" spc="45" dirty="0">
                <a:latin typeface="Verdana"/>
                <a:cs typeface="Verdana"/>
              </a:rPr>
              <a:t> </a:t>
            </a:r>
            <a:r>
              <a:rPr sz="2000" dirty="0">
                <a:latin typeface="Verdana"/>
                <a:cs typeface="Verdana"/>
              </a:rPr>
              <a:t>includes</a:t>
            </a:r>
            <a:r>
              <a:rPr sz="2000" spc="75" dirty="0">
                <a:latin typeface="Verdana"/>
                <a:cs typeface="Verdana"/>
              </a:rPr>
              <a:t> </a:t>
            </a:r>
            <a:r>
              <a:rPr sz="2000" spc="-10" dirty="0">
                <a:latin typeface="Verdana"/>
                <a:cs typeface="Verdana"/>
              </a:rPr>
              <a:t>error-</a:t>
            </a:r>
            <a:r>
              <a:rPr sz="2000" dirty="0">
                <a:latin typeface="Verdana"/>
                <a:cs typeface="Verdana"/>
              </a:rPr>
              <a:t>checking</a:t>
            </a:r>
            <a:r>
              <a:rPr sz="2000" spc="85" dirty="0">
                <a:latin typeface="Verdana"/>
                <a:cs typeface="Verdana"/>
              </a:rPr>
              <a:t> </a:t>
            </a:r>
            <a:r>
              <a:rPr sz="2000" dirty="0">
                <a:latin typeface="Verdana"/>
                <a:cs typeface="Verdana"/>
              </a:rPr>
              <a:t>to</a:t>
            </a:r>
            <a:r>
              <a:rPr sz="2000" spc="50" dirty="0">
                <a:latin typeface="Verdana"/>
                <a:cs typeface="Verdana"/>
              </a:rPr>
              <a:t> </a:t>
            </a:r>
            <a:r>
              <a:rPr sz="2000" dirty="0">
                <a:latin typeface="Verdana"/>
                <a:cs typeface="Verdana"/>
              </a:rPr>
              <a:t>ensure</a:t>
            </a:r>
            <a:r>
              <a:rPr sz="2000" spc="45" dirty="0">
                <a:latin typeface="Verdana"/>
                <a:cs typeface="Verdana"/>
              </a:rPr>
              <a:t> </a:t>
            </a:r>
            <a:r>
              <a:rPr sz="2000" dirty="0">
                <a:latin typeface="Verdana"/>
                <a:cs typeface="Verdana"/>
              </a:rPr>
              <a:t>that</a:t>
            </a:r>
            <a:r>
              <a:rPr sz="2000" spc="50" dirty="0">
                <a:latin typeface="Verdana"/>
                <a:cs typeface="Verdana"/>
              </a:rPr>
              <a:t> </a:t>
            </a:r>
            <a:r>
              <a:rPr sz="2000" dirty="0">
                <a:latin typeface="Verdana"/>
                <a:cs typeface="Verdana"/>
              </a:rPr>
              <a:t>sensor</a:t>
            </a:r>
            <a:r>
              <a:rPr sz="2000" spc="45" dirty="0">
                <a:latin typeface="Verdana"/>
                <a:cs typeface="Verdana"/>
              </a:rPr>
              <a:t> </a:t>
            </a:r>
            <a:r>
              <a:rPr sz="2000" dirty="0">
                <a:latin typeface="Verdana"/>
                <a:cs typeface="Verdana"/>
              </a:rPr>
              <a:t>values</a:t>
            </a:r>
            <a:r>
              <a:rPr sz="2000" spc="65" dirty="0">
                <a:latin typeface="Verdana"/>
                <a:cs typeface="Verdana"/>
              </a:rPr>
              <a:t> </a:t>
            </a:r>
            <a:r>
              <a:rPr sz="2000" spc="-25" dirty="0">
                <a:latin typeface="Verdana"/>
                <a:cs typeface="Verdana"/>
              </a:rPr>
              <a:t>are </a:t>
            </a:r>
            <a:r>
              <a:rPr sz="2000" dirty="0">
                <a:latin typeface="Verdana"/>
                <a:cs typeface="Verdana"/>
              </a:rPr>
              <a:t>within</a:t>
            </a:r>
            <a:r>
              <a:rPr sz="2000" spc="-55" dirty="0">
                <a:latin typeface="Verdana"/>
                <a:cs typeface="Verdana"/>
              </a:rPr>
              <a:t> </a:t>
            </a:r>
            <a:r>
              <a:rPr sz="2000" dirty="0">
                <a:latin typeface="Verdana"/>
                <a:cs typeface="Verdana"/>
              </a:rPr>
              <a:t>realistic</a:t>
            </a:r>
            <a:r>
              <a:rPr sz="2000" spc="20" dirty="0">
                <a:latin typeface="Verdana"/>
                <a:cs typeface="Verdana"/>
              </a:rPr>
              <a:t> </a:t>
            </a:r>
            <a:r>
              <a:rPr sz="2000" dirty="0">
                <a:latin typeface="Verdana"/>
                <a:cs typeface="Verdana"/>
              </a:rPr>
              <a:t>ranges,</a:t>
            </a:r>
            <a:r>
              <a:rPr sz="2000" spc="-50" dirty="0">
                <a:latin typeface="Verdana"/>
                <a:cs typeface="Verdana"/>
              </a:rPr>
              <a:t> </a:t>
            </a:r>
            <a:r>
              <a:rPr sz="2000" dirty="0">
                <a:latin typeface="Verdana"/>
                <a:cs typeface="Verdana"/>
              </a:rPr>
              <a:t>and</a:t>
            </a:r>
            <a:r>
              <a:rPr sz="2000" spc="-20" dirty="0">
                <a:latin typeface="Verdana"/>
                <a:cs typeface="Verdana"/>
              </a:rPr>
              <a:t> </a:t>
            </a:r>
            <a:r>
              <a:rPr sz="2000" dirty="0">
                <a:latin typeface="Verdana"/>
                <a:cs typeface="Verdana"/>
              </a:rPr>
              <a:t>it</a:t>
            </a:r>
            <a:r>
              <a:rPr sz="2000" spc="-10" dirty="0">
                <a:latin typeface="Verdana"/>
                <a:cs typeface="Verdana"/>
              </a:rPr>
              <a:t> </a:t>
            </a:r>
            <a:r>
              <a:rPr sz="2000" dirty="0">
                <a:latin typeface="Verdana"/>
                <a:cs typeface="Verdana"/>
              </a:rPr>
              <a:t>flags</a:t>
            </a:r>
            <a:r>
              <a:rPr sz="2000" spc="-30" dirty="0">
                <a:latin typeface="Verdana"/>
                <a:cs typeface="Verdana"/>
              </a:rPr>
              <a:t> </a:t>
            </a:r>
            <a:r>
              <a:rPr sz="2000" dirty="0">
                <a:latin typeface="Verdana"/>
                <a:cs typeface="Verdana"/>
              </a:rPr>
              <a:t>any</a:t>
            </a:r>
            <a:r>
              <a:rPr sz="2000" spc="-25" dirty="0">
                <a:latin typeface="Verdana"/>
                <a:cs typeface="Verdana"/>
              </a:rPr>
              <a:t> </a:t>
            </a:r>
            <a:r>
              <a:rPr sz="2000" dirty="0">
                <a:latin typeface="Verdana"/>
                <a:cs typeface="Verdana"/>
              </a:rPr>
              <a:t>irregular</a:t>
            </a:r>
            <a:r>
              <a:rPr sz="2000" spc="-25" dirty="0">
                <a:latin typeface="Verdana"/>
                <a:cs typeface="Verdana"/>
              </a:rPr>
              <a:t> </a:t>
            </a:r>
            <a:r>
              <a:rPr sz="2000" dirty="0">
                <a:latin typeface="Verdana"/>
                <a:cs typeface="Verdana"/>
              </a:rPr>
              <a:t>data</a:t>
            </a:r>
            <a:r>
              <a:rPr sz="2000" spc="-30" dirty="0">
                <a:latin typeface="Verdana"/>
                <a:cs typeface="Verdana"/>
              </a:rPr>
              <a:t> </a:t>
            </a:r>
            <a:r>
              <a:rPr sz="2000" dirty="0">
                <a:latin typeface="Verdana"/>
                <a:cs typeface="Verdana"/>
              </a:rPr>
              <a:t>points</a:t>
            </a:r>
            <a:r>
              <a:rPr sz="2000" spc="-25" dirty="0">
                <a:latin typeface="Verdana"/>
                <a:cs typeface="Verdana"/>
              </a:rPr>
              <a:t> </a:t>
            </a:r>
            <a:r>
              <a:rPr sz="2000" dirty="0">
                <a:latin typeface="Verdana"/>
                <a:cs typeface="Verdana"/>
              </a:rPr>
              <a:t>for</a:t>
            </a:r>
            <a:r>
              <a:rPr sz="2000" spc="-35" dirty="0">
                <a:latin typeface="Verdana"/>
                <a:cs typeface="Verdana"/>
              </a:rPr>
              <a:t> </a:t>
            </a:r>
            <a:r>
              <a:rPr sz="2000" spc="-10" dirty="0">
                <a:latin typeface="Verdana"/>
                <a:cs typeface="Verdana"/>
              </a:rPr>
              <a:t>review.</a:t>
            </a:r>
            <a:endParaRPr sz="200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33600" y="1922233"/>
            <a:ext cx="7772400" cy="3961384"/>
          </a:xfrm>
          <a:prstGeom prst="rect">
            <a:avLst/>
          </a:prstGeom>
        </p:spPr>
      </p:pic>
      <p:sp>
        <p:nvSpPr>
          <p:cNvPr id="3" name="object 3"/>
          <p:cNvSpPr txBox="1">
            <a:spLocks noGrp="1"/>
          </p:cNvSpPr>
          <p:nvPr>
            <p:ph type="title"/>
          </p:nvPr>
        </p:nvSpPr>
        <p:spPr>
          <a:xfrm>
            <a:off x="891641" y="894029"/>
            <a:ext cx="3927475" cy="514350"/>
          </a:xfrm>
          <a:prstGeom prst="rect">
            <a:avLst/>
          </a:prstGeom>
        </p:spPr>
        <p:txBody>
          <a:bodyPr vert="horz" wrap="square" lIns="0" tIns="13335" rIns="0" bIns="0" rtlCol="0">
            <a:spAutoFit/>
          </a:bodyPr>
          <a:lstStyle/>
          <a:p>
            <a:pPr marL="12700">
              <a:lnSpc>
                <a:spcPct val="100000"/>
              </a:lnSpc>
              <a:spcBef>
                <a:spcPts val="105"/>
              </a:spcBef>
            </a:pPr>
            <a:r>
              <a:rPr b="0" dirty="0">
                <a:solidFill>
                  <a:srgbClr val="000000"/>
                </a:solidFill>
                <a:latin typeface="Verdana"/>
                <a:cs typeface="Verdana"/>
              </a:rPr>
              <a:t>Data</a:t>
            </a:r>
            <a:r>
              <a:rPr b="0" spc="-35" dirty="0">
                <a:solidFill>
                  <a:srgbClr val="000000"/>
                </a:solidFill>
                <a:latin typeface="Verdana"/>
                <a:cs typeface="Verdana"/>
              </a:rPr>
              <a:t> </a:t>
            </a:r>
            <a:r>
              <a:rPr b="0" dirty="0">
                <a:solidFill>
                  <a:srgbClr val="000000"/>
                </a:solidFill>
                <a:latin typeface="Verdana"/>
                <a:cs typeface="Verdana"/>
              </a:rPr>
              <a:t>Flow</a:t>
            </a:r>
            <a:r>
              <a:rPr b="0" spc="-20" dirty="0">
                <a:solidFill>
                  <a:srgbClr val="000000"/>
                </a:solidFill>
                <a:latin typeface="Verdana"/>
                <a:cs typeface="Verdana"/>
              </a:rPr>
              <a:t> </a:t>
            </a:r>
            <a:r>
              <a:rPr b="0" spc="-10" dirty="0">
                <a:solidFill>
                  <a:srgbClr val="000000"/>
                </a:solidFill>
                <a:latin typeface="Verdana"/>
                <a:cs typeface="Verdana"/>
              </a:rPr>
              <a:t>Diagram</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Second</a:t>
            </a:r>
            <a:r>
              <a:rPr spc="-60"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9015" marR="5080" indent="-996950">
              <a:lnSpc>
                <a:spcPct val="100000"/>
              </a:lnSpc>
              <a:spcBef>
                <a:spcPts val="105"/>
              </a:spcBef>
            </a:pPr>
            <a:r>
              <a:rPr dirty="0"/>
              <a:t>Department</a:t>
            </a:r>
            <a:r>
              <a:rPr spc="-45" dirty="0"/>
              <a:t> </a:t>
            </a:r>
            <a:r>
              <a:rPr dirty="0"/>
              <a:t>of</a:t>
            </a:r>
            <a:r>
              <a:rPr spc="-35" dirty="0"/>
              <a:t> </a:t>
            </a:r>
            <a:r>
              <a:rPr dirty="0"/>
              <a:t>Computer</a:t>
            </a:r>
            <a:r>
              <a:rPr spc="-45" dirty="0"/>
              <a:t> </a:t>
            </a:r>
            <a:r>
              <a:rPr dirty="0"/>
              <a:t>Science</a:t>
            </a:r>
            <a:r>
              <a:rPr spc="-35" dirty="0"/>
              <a:t> </a:t>
            </a:r>
            <a:r>
              <a:rPr spc="-25" dirty="0"/>
              <a:t>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TotalTime>
  <Words>2514</Words>
  <Application>Microsoft Macintosh PowerPoint</Application>
  <PresentationFormat>Widescreen</PresentationFormat>
  <Paragraphs>153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Times New Roman</vt:lpstr>
      <vt:lpstr>Verdana</vt:lpstr>
      <vt:lpstr>Wingdings</vt:lpstr>
      <vt:lpstr>Office Theme</vt:lpstr>
      <vt:lpstr>Department of Computer Science and Engineering</vt:lpstr>
      <vt:lpstr>Problem Statement and Motivation</vt:lpstr>
      <vt:lpstr>Objectives</vt:lpstr>
      <vt:lpstr>Abstract</vt:lpstr>
      <vt:lpstr>System Architecture</vt:lpstr>
      <vt:lpstr>List of Modules</vt:lpstr>
      <vt:lpstr>System Initialization Module</vt:lpstr>
      <vt:lpstr>Sensor Data Acquisition Module</vt:lpstr>
      <vt:lpstr>Data Flow Diagram</vt:lpstr>
      <vt:lpstr>Activity Diagram</vt:lpstr>
      <vt:lpstr>Data Preprocessing Module</vt:lpstr>
      <vt:lpstr>Data Flow Diagram</vt:lpstr>
      <vt:lpstr>Activity Diagram</vt:lpstr>
      <vt:lpstr>Implementation</vt:lpstr>
      <vt:lpstr>Implementation</vt:lpstr>
      <vt:lpstr>Implementation</vt:lpstr>
      <vt:lpstr>Implementation</vt:lpstr>
      <vt:lpstr>Implementation</vt:lpstr>
      <vt:lpstr>Conclusion &amp; Work for Phase II</vt:lpstr>
      <vt:lpstr>Work for Phase II</vt:lpstr>
      <vt:lpstr>References</vt:lpstr>
      <vt:lpstr>References</vt:lpstr>
      <vt:lpstr>Paper Publication Status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MG MANOJ</cp:lastModifiedBy>
  <cp:revision>1</cp:revision>
  <dcterms:created xsi:type="dcterms:W3CDTF">2024-11-26T14:08:42Z</dcterms:created>
  <dcterms:modified xsi:type="dcterms:W3CDTF">2024-11-26T14:25:11Z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2024-11-15T00:00:00Z</vt:filetime>
  </property>
  <property fmtid="{D5CDD505-2E9C-101B-9397-08002B2CF9AE}" pid="3" name="Creator">
    <vt:lpwstr>Microsoft® PowerPoint® LTSC</vt:lpwstr>
  </property>
  <property fmtid="{D5CDD505-2E9C-101B-9397-08002B2CF9AE}" pid="4" name="LastSaved">
    <vt:filetime>2024-11-26T00:00:00Z</vt:filetime>
  </property>
  <property fmtid="{D5CDD505-2E9C-101B-9397-08002B2CF9AE}" pid="5" name="Producer">
    <vt:lpwstr>3-Heights(TM) PDF Security Shell 4.8.25.2 (http://www.pdf-tools.com)</vt:lpwstr>
  </property>
</Properties>
</file>