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4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7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3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00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32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4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48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72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1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35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1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02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4201-FDD6-40D1-96C8-518C63BC2D05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334BD-DC81-4935-895B-CD524ED726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88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altLang="es-MX" smtClean="0"/>
          </a:p>
        </p:txBody>
      </p:sp>
      <p:pic>
        <p:nvPicPr>
          <p:cNvPr id="24579" name="15 Imagen" descr="Nueva imag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1617664"/>
            <a:ext cx="4248150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3851276"/>
            <a:ext cx="41116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2279651" y="3778250"/>
            <a:ext cx="30956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5375275" y="3778251"/>
            <a:ext cx="0" cy="1444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279650" y="3778251"/>
            <a:ext cx="0" cy="1444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6311901" y="3778250"/>
            <a:ext cx="3097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311900" y="3778251"/>
            <a:ext cx="0" cy="1444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9409113" y="3778251"/>
            <a:ext cx="0" cy="1444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589" name="318 Imagen" descr="Celmi Azul - copi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9"/>
          <a:stretch>
            <a:fillRect/>
          </a:stretch>
        </p:blipFill>
        <p:spPr bwMode="auto">
          <a:xfrm>
            <a:off x="8616950" y="1639888"/>
            <a:ext cx="158273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18 CuadroTexto"/>
          <p:cNvSpPr txBox="1">
            <a:spLocks noChangeArrowheads="1"/>
          </p:cNvSpPr>
          <p:nvPr/>
        </p:nvSpPr>
        <p:spPr bwMode="auto">
          <a:xfrm>
            <a:off x="1703388" y="1125538"/>
            <a:ext cx="295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3200" b="1">
                <a:solidFill>
                  <a:srgbClr val="0070C0"/>
                </a:solidFill>
                <a:latin typeface="Century Gothic" panose="020B0502020202020204" pitchFamily="34" charset="0"/>
              </a:rPr>
              <a:t>Organigrama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591" y="4013877"/>
            <a:ext cx="3970105" cy="19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altLang="es-MX" smtClean="0"/>
          </a:p>
        </p:txBody>
      </p:sp>
      <p:pic>
        <p:nvPicPr>
          <p:cNvPr id="25603" name="15 Imagen" descr="Nueva imag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4727848" y="1700808"/>
            <a:ext cx="2952328" cy="64807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607" name="7 CuadroTexto"/>
          <p:cNvSpPr txBox="1">
            <a:spLocks noChangeArrowheads="1"/>
          </p:cNvSpPr>
          <p:nvPr/>
        </p:nvSpPr>
        <p:spPr bwMode="auto">
          <a:xfrm>
            <a:off x="5448301" y="1700214"/>
            <a:ext cx="208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b="1" dirty="0">
                <a:solidFill>
                  <a:schemeClr val="bg1"/>
                </a:solidFill>
              </a:rPr>
              <a:t>Director  General</a:t>
            </a:r>
          </a:p>
        </p:txBody>
      </p:sp>
      <p:sp>
        <p:nvSpPr>
          <p:cNvPr id="25608" name="AutoShape 10" descr="Algunas claves al diseñar el Plan de Negocio (I)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5609" name="Picture 6" descr="Resultado de imagen para organigr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800600" y="1773238"/>
            <a:ext cx="503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13 CuadroTexto"/>
          <p:cNvSpPr txBox="1">
            <a:spLocks noChangeArrowheads="1"/>
          </p:cNvSpPr>
          <p:nvPr/>
        </p:nvSpPr>
        <p:spPr bwMode="auto">
          <a:xfrm>
            <a:off x="5303839" y="1989139"/>
            <a:ext cx="25923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1000" dirty="0">
                <a:solidFill>
                  <a:schemeClr val="bg1"/>
                </a:solidFill>
              </a:rPr>
              <a:t> Lic. Juan Carlos </a:t>
            </a:r>
            <a:r>
              <a:rPr lang="es-ES" altLang="es-MX" sz="1000" dirty="0" err="1">
                <a:solidFill>
                  <a:schemeClr val="bg1"/>
                </a:solidFill>
              </a:rPr>
              <a:t>Martinez</a:t>
            </a:r>
            <a:r>
              <a:rPr lang="es-ES" altLang="es-MX" sz="1000" dirty="0">
                <a:solidFill>
                  <a:schemeClr val="bg1"/>
                </a:solidFill>
              </a:rPr>
              <a:t> Domínguez</a:t>
            </a:r>
          </a:p>
          <a:p>
            <a:pPr eaLnBrk="1" hangingPunct="1"/>
            <a:endParaRPr lang="es-ES" altLang="es-MX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888088" y="2636912"/>
            <a:ext cx="2304256" cy="28803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614" name="15 CuadroTexto"/>
          <p:cNvSpPr txBox="1">
            <a:spLocks noChangeArrowheads="1"/>
          </p:cNvSpPr>
          <p:nvPr/>
        </p:nvSpPr>
        <p:spPr bwMode="auto">
          <a:xfrm>
            <a:off x="7104063" y="2636838"/>
            <a:ext cx="20875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1000">
                <a:solidFill>
                  <a:schemeClr val="bg1"/>
                </a:solidFill>
              </a:rPr>
              <a:t>Asistente de Dirección General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6888088" y="2996952"/>
            <a:ext cx="2304256" cy="28803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618" name="17 CuadroTexto"/>
          <p:cNvSpPr txBox="1">
            <a:spLocks noChangeArrowheads="1"/>
          </p:cNvSpPr>
          <p:nvPr/>
        </p:nvSpPr>
        <p:spPr bwMode="auto">
          <a:xfrm>
            <a:off x="7104063" y="2997201"/>
            <a:ext cx="20875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1000">
                <a:solidFill>
                  <a:schemeClr val="bg1"/>
                </a:solidFill>
              </a:rPr>
              <a:t>Chofer de Dirección General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6888088" y="3356992"/>
            <a:ext cx="2304256" cy="28803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622" name="19 CuadroTexto"/>
          <p:cNvSpPr txBox="1">
            <a:spLocks noChangeArrowheads="1"/>
          </p:cNvSpPr>
          <p:nvPr/>
        </p:nvSpPr>
        <p:spPr bwMode="auto">
          <a:xfrm>
            <a:off x="7104063" y="3357563"/>
            <a:ext cx="20875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1000">
                <a:solidFill>
                  <a:schemeClr val="bg1"/>
                </a:solidFill>
              </a:rPr>
              <a:t>Secretaria  de Dirección General</a:t>
            </a:r>
          </a:p>
        </p:txBody>
      </p:sp>
      <p:sp>
        <p:nvSpPr>
          <p:cNvPr id="21" name="20 Rectángulo redondeado"/>
          <p:cNvSpPr/>
          <p:nvPr/>
        </p:nvSpPr>
        <p:spPr>
          <a:xfrm>
            <a:off x="3287688" y="2780928"/>
            <a:ext cx="2304256" cy="28803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626" name="21 CuadroTexto"/>
          <p:cNvSpPr txBox="1">
            <a:spLocks noChangeArrowheads="1"/>
          </p:cNvSpPr>
          <p:nvPr/>
        </p:nvSpPr>
        <p:spPr bwMode="auto">
          <a:xfrm>
            <a:off x="3503613" y="2781301"/>
            <a:ext cx="20875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1000">
                <a:solidFill>
                  <a:schemeClr val="bg1"/>
                </a:solidFill>
              </a:rPr>
              <a:t>Particular de Dirección </a:t>
            </a:r>
          </a:p>
        </p:txBody>
      </p:sp>
      <p:sp>
        <p:nvSpPr>
          <p:cNvPr id="23" name="22 Rectángulo redondeado"/>
          <p:cNvSpPr/>
          <p:nvPr/>
        </p:nvSpPr>
        <p:spPr>
          <a:xfrm>
            <a:off x="3287688" y="3284984"/>
            <a:ext cx="2304256" cy="28803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" name="23 Rectángulo redondeado"/>
          <p:cNvSpPr/>
          <p:nvPr/>
        </p:nvSpPr>
        <p:spPr>
          <a:xfrm>
            <a:off x="3287713" y="3213100"/>
            <a:ext cx="2303462" cy="43180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631" name="24 CuadroTexto"/>
          <p:cNvSpPr txBox="1">
            <a:spLocks noChangeArrowheads="1"/>
          </p:cNvSpPr>
          <p:nvPr/>
        </p:nvSpPr>
        <p:spPr bwMode="auto">
          <a:xfrm>
            <a:off x="3503613" y="3284538"/>
            <a:ext cx="20875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1000">
                <a:solidFill>
                  <a:schemeClr val="bg1"/>
                </a:solidFill>
              </a:rPr>
              <a:t>Consultor de Jurídico 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855640" y="4417948"/>
            <a:ext cx="2952328" cy="64807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635" name="26 CuadroTexto"/>
          <p:cNvSpPr txBox="1">
            <a:spLocks noChangeArrowheads="1"/>
          </p:cNvSpPr>
          <p:nvPr/>
        </p:nvSpPr>
        <p:spPr bwMode="auto">
          <a:xfrm>
            <a:off x="3359151" y="4418014"/>
            <a:ext cx="2665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b="1">
                <a:solidFill>
                  <a:schemeClr val="bg1"/>
                </a:solidFill>
              </a:rPr>
              <a:t>Dirección  Comercial</a:t>
            </a:r>
          </a:p>
        </p:txBody>
      </p:sp>
      <p:pic>
        <p:nvPicPr>
          <p:cNvPr id="25636" name="Picture 6" descr="Resultado de imagen para organigr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2927351" y="4489451"/>
            <a:ext cx="5048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7" name="28 CuadroTexto"/>
          <p:cNvSpPr txBox="1">
            <a:spLocks noChangeArrowheads="1"/>
          </p:cNvSpPr>
          <p:nvPr/>
        </p:nvSpPr>
        <p:spPr bwMode="auto">
          <a:xfrm>
            <a:off x="3359150" y="4705351"/>
            <a:ext cx="259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1000">
                <a:solidFill>
                  <a:schemeClr val="bg1"/>
                </a:solidFill>
              </a:rPr>
              <a:t> Lic. Enrique Kenjy Martinez Nishikawa</a:t>
            </a:r>
          </a:p>
          <a:p>
            <a:pPr eaLnBrk="1" hangingPunct="1"/>
            <a:endParaRPr lang="es-ES" altLang="es-MX"/>
          </a:p>
        </p:txBody>
      </p:sp>
      <p:sp>
        <p:nvSpPr>
          <p:cNvPr id="30" name="29 Rectángulo redondeado"/>
          <p:cNvSpPr/>
          <p:nvPr/>
        </p:nvSpPr>
        <p:spPr>
          <a:xfrm>
            <a:off x="6888089" y="4437112"/>
            <a:ext cx="3606491" cy="64807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641" name="30 CuadroTexto"/>
          <p:cNvSpPr txBox="1">
            <a:spLocks noChangeArrowheads="1"/>
          </p:cNvSpPr>
          <p:nvPr/>
        </p:nvSpPr>
        <p:spPr bwMode="auto">
          <a:xfrm>
            <a:off x="6888164" y="4437064"/>
            <a:ext cx="4105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b="1">
                <a:solidFill>
                  <a:schemeClr val="bg1"/>
                </a:solidFill>
              </a:rPr>
              <a:t>Dirección Administrativa</a:t>
            </a:r>
          </a:p>
        </p:txBody>
      </p:sp>
      <p:cxnSp>
        <p:nvCxnSpPr>
          <p:cNvPr id="35" name="34 Conector recto"/>
          <p:cNvCxnSpPr/>
          <p:nvPr/>
        </p:nvCxnSpPr>
        <p:spPr>
          <a:xfrm>
            <a:off x="6240463" y="2349501"/>
            <a:ext cx="0" cy="16557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4656139" y="4005263"/>
            <a:ext cx="30956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H="1">
            <a:off x="4583114" y="4005263"/>
            <a:ext cx="73025" cy="431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7751763" y="4005263"/>
            <a:ext cx="144462" cy="431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6240463" y="2781300"/>
            <a:ext cx="6477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6240463" y="3141663"/>
            <a:ext cx="6477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6240463" y="3500438"/>
            <a:ext cx="6477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5591175" y="2924175"/>
            <a:ext cx="6492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5591175" y="3357563"/>
            <a:ext cx="6492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651" name="Picture 6" descr="Resultado de imagen para organig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7032625" y="4437064"/>
            <a:ext cx="5095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7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altLang="es-MX" smtClean="0"/>
          </a:p>
        </p:txBody>
      </p:sp>
      <p:pic>
        <p:nvPicPr>
          <p:cNvPr id="26627" name="15 Imagen" descr="Nueva imag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 descr="Resultado de imagen para organigra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06288" y="4229100"/>
            <a:ext cx="72120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10" descr="Algunas claves al diseñar el Plan de Negocio (I)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6" name="25 Rectángulo redondeado"/>
          <p:cNvSpPr/>
          <p:nvPr/>
        </p:nvSpPr>
        <p:spPr>
          <a:xfrm>
            <a:off x="4439816" y="1196752"/>
            <a:ext cx="3384376" cy="64807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6633" name="26 CuadroTexto"/>
          <p:cNvSpPr txBox="1">
            <a:spLocks noChangeArrowheads="1"/>
          </p:cNvSpPr>
          <p:nvPr/>
        </p:nvSpPr>
        <p:spPr bwMode="auto">
          <a:xfrm>
            <a:off x="4986338" y="1196975"/>
            <a:ext cx="305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2000" b="1">
                <a:solidFill>
                  <a:schemeClr val="bg1"/>
                </a:solidFill>
              </a:rPr>
              <a:t>Dirección  Comercial</a:t>
            </a:r>
          </a:p>
        </p:txBody>
      </p:sp>
      <p:pic>
        <p:nvPicPr>
          <p:cNvPr id="26634" name="Picture 6" descr="Resultado de imagen para organigr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511676" y="1268413"/>
            <a:ext cx="5048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28 CuadroTexto"/>
          <p:cNvSpPr txBox="1">
            <a:spLocks noChangeArrowheads="1"/>
          </p:cNvSpPr>
          <p:nvPr/>
        </p:nvSpPr>
        <p:spPr bwMode="auto">
          <a:xfrm>
            <a:off x="5140325" y="1503364"/>
            <a:ext cx="297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1000">
                <a:solidFill>
                  <a:schemeClr val="bg1"/>
                </a:solidFill>
              </a:rPr>
              <a:t> Lic. Enrique Kenjy Martinez Nishikawa</a:t>
            </a:r>
          </a:p>
          <a:p>
            <a:pPr eaLnBrk="1" hangingPunct="1"/>
            <a:endParaRPr lang="es-ES" altLang="es-MX"/>
          </a:p>
        </p:txBody>
      </p:sp>
      <p:sp>
        <p:nvSpPr>
          <p:cNvPr id="30" name="29 Rectángulo redondeado"/>
          <p:cNvSpPr/>
          <p:nvPr/>
        </p:nvSpPr>
        <p:spPr>
          <a:xfrm>
            <a:off x="4007768" y="1935996"/>
            <a:ext cx="4176464" cy="576064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6639" name="30 CuadroTexto"/>
          <p:cNvSpPr txBox="1">
            <a:spLocks noChangeArrowheads="1"/>
          </p:cNvSpPr>
          <p:nvPr/>
        </p:nvSpPr>
        <p:spPr bwMode="auto">
          <a:xfrm>
            <a:off x="4511675" y="2028826"/>
            <a:ext cx="3455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1600" b="1">
                <a:solidFill>
                  <a:schemeClr val="bg1"/>
                </a:solidFill>
              </a:rPr>
              <a:t>Sub Dirección Comercial </a:t>
            </a:r>
          </a:p>
        </p:txBody>
      </p:sp>
      <p:pic>
        <p:nvPicPr>
          <p:cNvPr id="26640" name="Picture 6" descr="Resultado de imagen para organigr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079875" y="2008188"/>
            <a:ext cx="503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39 Rectángulo redondeado"/>
          <p:cNvSpPr/>
          <p:nvPr/>
        </p:nvSpPr>
        <p:spPr>
          <a:xfrm>
            <a:off x="1919536" y="2781126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1992314" y="2781300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Jefe de Análisis y Difusión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Lic. Dulce Ma. </a:t>
            </a:r>
            <a:r>
              <a:rPr lang="es-ES" sz="1000" dirty="0" err="1">
                <a:solidFill>
                  <a:schemeClr val="bg1"/>
                </a:solidFill>
                <a:latin typeface="Arial" charset="0"/>
              </a:rPr>
              <a:t>Chàvez</a:t>
            </a:r>
            <a:endParaRPr lang="es-E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1919536" y="3357190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1" name="50 CuadroTexto"/>
          <p:cNvSpPr txBox="1"/>
          <p:nvPr/>
        </p:nvSpPr>
        <p:spPr>
          <a:xfrm>
            <a:off x="1992314" y="3357564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Jefe de Importaciones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L.C.E. Emilio Roa Cataño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1919536" y="3933254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3" name="52 CuadroTexto"/>
          <p:cNvSpPr txBox="1"/>
          <p:nvPr/>
        </p:nvSpPr>
        <p:spPr>
          <a:xfrm>
            <a:off x="1992314" y="3933825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  Jefe de Compras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Emmanuel </a:t>
            </a:r>
            <a:r>
              <a:rPr lang="es-ES" sz="1000" dirty="0" err="1">
                <a:solidFill>
                  <a:schemeClr val="bg1"/>
                </a:solidFill>
                <a:latin typeface="Arial" charset="0"/>
              </a:rPr>
              <a:t>Monroy</a:t>
            </a:r>
            <a:r>
              <a:rPr lang="es-ES" sz="1000" dirty="0">
                <a:solidFill>
                  <a:schemeClr val="bg1"/>
                </a:solidFill>
                <a:latin typeface="Arial" charset="0"/>
              </a:rPr>
              <a:t> Pérez </a:t>
            </a:r>
          </a:p>
        </p:txBody>
      </p:sp>
      <p:sp>
        <p:nvSpPr>
          <p:cNvPr id="54" name="53 Rectángulo redondeado"/>
          <p:cNvSpPr/>
          <p:nvPr/>
        </p:nvSpPr>
        <p:spPr>
          <a:xfrm>
            <a:off x="1919536" y="4509318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1992314" y="4510089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Project Manager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</a:rPr>
              <a:t>Officer</a:t>
            </a: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LAET. J. Alejandro Bonilla Becerril</a:t>
            </a:r>
          </a:p>
        </p:txBody>
      </p:sp>
      <p:sp>
        <p:nvSpPr>
          <p:cNvPr id="56" name="55 Rectángulo redondeado"/>
          <p:cNvSpPr/>
          <p:nvPr/>
        </p:nvSpPr>
        <p:spPr>
          <a:xfrm>
            <a:off x="1919536" y="5085382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7" name="56 CuadroTexto"/>
          <p:cNvSpPr txBox="1"/>
          <p:nvPr/>
        </p:nvSpPr>
        <p:spPr>
          <a:xfrm>
            <a:off x="2063751" y="5086350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Jefe de Inteligencia de Negocios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L.E.M. </a:t>
            </a:r>
            <a:r>
              <a:rPr lang="es-ES" sz="1000" dirty="0" err="1">
                <a:solidFill>
                  <a:schemeClr val="bg1"/>
                </a:solidFill>
                <a:latin typeface="Arial" charset="0"/>
              </a:rPr>
              <a:t>Sonalì</a:t>
            </a:r>
            <a:r>
              <a:rPr lang="es-ES" sz="1000" dirty="0">
                <a:solidFill>
                  <a:schemeClr val="bg1"/>
                </a:solidFill>
                <a:latin typeface="Arial" charset="0"/>
              </a:rPr>
              <a:t> Ramìrez Sanchez</a:t>
            </a:r>
          </a:p>
        </p:txBody>
      </p:sp>
      <p:sp>
        <p:nvSpPr>
          <p:cNvPr id="60" name="59 Rectángulo redondeado"/>
          <p:cNvSpPr/>
          <p:nvPr/>
        </p:nvSpPr>
        <p:spPr>
          <a:xfrm>
            <a:off x="4727848" y="2781126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1" name="60 CuadroTexto"/>
          <p:cNvSpPr txBox="1"/>
          <p:nvPr/>
        </p:nvSpPr>
        <p:spPr>
          <a:xfrm>
            <a:off x="4800601" y="2781300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  Jefe de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</a:rPr>
              <a:t>Call</a:t>
            </a: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Center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    L.I. Nohe Luna Solís </a:t>
            </a:r>
          </a:p>
        </p:txBody>
      </p:sp>
      <p:sp>
        <p:nvSpPr>
          <p:cNvPr id="62" name="61 Rectángulo redondeado"/>
          <p:cNvSpPr/>
          <p:nvPr/>
        </p:nvSpPr>
        <p:spPr>
          <a:xfrm>
            <a:off x="4727848" y="3357190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3" name="62 CuadroTexto"/>
          <p:cNvSpPr txBox="1"/>
          <p:nvPr/>
        </p:nvSpPr>
        <p:spPr>
          <a:xfrm>
            <a:off x="4800601" y="3357564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Supervisor de Sucursales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  Lic. </a:t>
            </a:r>
            <a:r>
              <a:rPr lang="es-ES" sz="1000" dirty="0" err="1">
                <a:solidFill>
                  <a:schemeClr val="bg1"/>
                </a:solidFill>
                <a:latin typeface="Arial" charset="0"/>
              </a:rPr>
              <a:t>Nestor</a:t>
            </a:r>
            <a:r>
              <a:rPr lang="es-ES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charset="0"/>
              </a:rPr>
              <a:t>Ornelas</a:t>
            </a: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</a:t>
            </a:r>
          </a:p>
        </p:txBody>
      </p:sp>
      <p:sp>
        <p:nvSpPr>
          <p:cNvPr id="64" name="63 Rectángulo redondeado"/>
          <p:cNvSpPr/>
          <p:nvPr/>
        </p:nvSpPr>
        <p:spPr>
          <a:xfrm>
            <a:off x="4727848" y="3933254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5" name="64 CuadroTexto"/>
          <p:cNvSpPr txBox="1"/>
          <p:nvPr/>
        </p:nvSpPr>
        <p:spPr>
          <a:xfrm>
            <a:off x="4800601" y="3933825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Jefe de Servicios Corporativos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Lic. Edmundo Villeda Miquel</a:t>
            </a:r>
          </a:p>
        </p:txBody>
      </p:sp>
      <p:sp>
        <p:nvSpPr>
          <p:cNvPr id="66" name="65 Rectángulo redondeado"/>
          <p:cNvSpPr/>
          <p:nvPr/>
        </p:nvSpPr>
        <p:spPr>
          <a:xfrm>
            <a:off x="4727848" y="4509318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4800601" y="4510089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Jefe de Ventas Empresariales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Lic. Said Piña Navarro</a:t>
            </a:r>
          </a:p>
        </p:txBody>
      </p:sp>
      <p:sp>
        <p:nvSpPr>
          <p:cNvPr id="68" name="67 Rectángulo redondeado"/>
          <p:cNvSpPr/>
          <p:nvPr/>
        </p:nvSpPr>
        <p:spPr>
          <a:xfrm>
            <a:off x="4727848" y="5085382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9" name="68 CuadroTexto"/>
          <p:cNvSpPr txBox="1"/>
          <p:nvPr/>
        </p:nvSpPr>
        <p:spPr>
          <a:xfrm>
            <a:off x="4800601" y="5086350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Jefe de Ventas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</a:rPr>
              <a:t>PyMe</a:t>
            </a: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Lic. Said Piña Navarro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4727848" y="5661446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71" name="70 CuadroTexto"/>
          <p:cNvSpPr txBox="1"/>
          <p:nvPr/>
        </p:nvSpPr>
        <p:spPr>
          <a:xfrm>
            <a:off x="4800601" y="5661025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Jefe de Mercadotecnia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L.E.M. Alejandro Soto Hoyos</a:t>
            </a:r>
          </a:p>
        </p:txBody>
      </p:sp>
      <p:sp>
        <p:nvSpPr>
          <p:cNvPr id="72" name="71 Rectángulo redondeado"/>
          <p:cNvSpPr/>
          <p:nvPr/>
        </p:nvSpPr>
        <p:spPr>
          <a:xfrm>
            <a:off x="7536160" y="2781126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7608889" y="2781300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</a:rPr>
              <a:t>Sup</a:t>
            </a: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. Proyecto En Buen Plan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Lic. K. </a:t>
            </a:r>
            <a:r>
              <a:rPr lang="es-ES" sz="1000" dirty="0" err="1">
                <a:solidFill>
                  <a:schemeClr val="bg1"/>
                </a:solidFill>
                <a:latin typeface="Arial" charset="0"/>
              </a:rPr>
              <a:t>Mildred</a:t>
            </a:r>
            <a:r>
              <a:rPr lang="es-ES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charset="0"/>
              </a:rPr>
              <a:t>Leòn</a:t>
            </a:r>
            <a:r>
              <a:rPr lang="es-ES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charset="0"/>
              </a:rPr>
              <a:t>Leòn</a:t>
            </a:r>
            <a:endParaRPr lang="es-E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7536160" y="3357190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5" name="74 CuadroTexto"/>
          <p:cNvSpPr txBox="1"/>
          <p:nvPr/>
        </p:nvSpPr>
        <p:spPr>
          <a:xfrm>
            <a:off x="7608889" y="3357564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Gerente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</a:rPr>
              <a:t>CeDis</a:t>
            </a: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Toluca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Lic. Francisco Calderon Montaña</a:t>
            </a:r>
          </a:p>
        </p:txBody>
      </p:sp>
      <p:sp>
        <p:nvSpPr>
          <p:cNvPr id="76" name="75 Rectángulo redondeado"/>
          <p:cNvSpPr/>
          <p:nvPr/>
        </p:nvSpPr>
        <p:spPr>
          <a:xfrm>
            <a:off x="7535440" y="3933254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7464426" y="3933825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Gerente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</a:rPr>
              <a:t>CeDis</a:t>
            </a: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Morelos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Lic. Juan Javier Saavedra </a:t>
            </a:r>
            <a:r>
              <a:rPr lang="es-ES" sz="1000" dirty="0" err="1">
                <a:solidFill>
                  <a:schemeClr val="bg1"/>
                </a:solidFill>
                <a:latin typeface="Arial" charset="0"/>
              </a:rPr>
              <a:t>Mtz.</a:t>
            </a:r>
            <a:endParaRPr lang="es-E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0" name="79 Rectángulo redondeado"/>
          <p:cNvSpPr/>
          <p:nvPr/>
        </p:nvSpPr>
        <p:spPr>
          <a:xfrm>
            <a:off x="7536160" y="4509120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" name="80 CuadroTexto"/>
          <p:cNvSpPr txBox="1"/>
          <p:nvPr/>
        </p:nvSpPr>
        <p:spPr>
          <a:xfrm>
            <a:off x="7608889" y="4510089"/>
            <a:ext cx="266382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Gerente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</a:rPr>
              <a:t>CeDis</a:t>
            </a: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CDMX</a:t>
            </a:r>
          </a:p>
          <a:p>
            <a:pPr>
              <a:defRPr/>
            </a:pPr>
            <a:r>
              <a:rPr lang="es-ES" sz="1050" dirty="0">
                <a:solidFill>
                  <a:schemeClr val="bg1"/>
                </a:solidFill>
                <a:latin typeface="Arial" charset="0"/>
              </a:rPr>
              <a:t>               Ariel Juárez Vazquez </a:t>
            </a:r>
          </a:p>
        </p:txBody>
      </p:sp>
      <p:sp>
        <p:nvSpPr>
          <p:cNvPr id="82" name="81 Rectángulo redondeado"/>
          <p:cNvSpPr/>
          <p:nvPr/>
        </p:nvSpPr>
        <p:spPr>
          <a:xfrm>
            <a:off x="7536160" y="5085184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3" name="82 CuadroTexto"/>
          <p:cNvSpPr txBox="1"/>
          <p:nvPr/>
        </p:nvSpPr>
        <p:spPr>
          <a:xfrm>
            <a:off x="7608889" y="5084764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Gerente </a:t>
            </a:r>
            <a:r>
              <a:rPr lang="es-ES" sz="1050" b="1" dirty="0" err="1">
                <a:solidFill>
                  <a:schemeClr val="bg1"/>
                </a:solidFill>
                <a:latin typeface="Arial" charset="0"/>
              </a:rPr>
              <a:t>CeDis</a:t>
            </a: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Hidalgo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Lic. L. Ivan Quintana Lira</a:t>
            </a:r>
          </a:p>
        </p:txBody>
      </p:sp>
      <p:pic>
        <p:nvPicPr>
          <p:cNvPr id="26705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2063751" y="3497263"/>
            <a:ext cx="2016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06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2076450" y="4103688"/>
            <a:ext cx="203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07" name="Picture 6" descr="Resultado de imagen para organig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2063751" y="4678364"/>
            <a:ext cx="2016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08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872038" y="2951163"/>
            <a:ext cx="2016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09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872038" y="3527425"/>
            <a:ext cx="2016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0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884738" y="4103688"/>
            <a:ext cx="203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1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872038" y="5254625"/>
            <a:ext cx="2016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2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872038" y="5830888"/>
            <a:ext cx="2016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3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7693025" y="5254625"/>
            <a:ext cx="203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4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7680326" y="4678363"/>
            <a:ext cx="2016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5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7535863" y="4078288"/>
            <a:ext cx="2016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6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7680326" y="3502025"/>
            <a:ext cx="2016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7" name="Picture 6" descr="Resultado de imagen para organigr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2057400" y="2852739"/>
            <a:ext cx="222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8" name="Picture 6" descr="Resultado de imagen para organigr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2063750" y="5229226"/>
            <a:ext cx="222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19" name="Picture 6" descr="Resultado de imagen para organigr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4865688" y="4625976"/>
            <a:ext cx="222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0" name="Picture 6" descr="Resultado de imagen para organigr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7680325" y="2897189"/>
            <a:ext cx="222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6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 </a:t>
            </a:r>
          </a:p>
        </p:txBody>
      </p:sp>
      <p:pic>
        <p:nvPicPr>
          <p:cNvPr id="27651" name="15 Imagen" descr="Nueva imag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6" descr="Resultado de imagen para organigra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06288" y="4229100"/>
            <a:ext cx="72120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AutoShape 10" descr="Algunas claves al diseñar el Plan de Negocio (I)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6" name="25 Rectángulo redondeado"/>
          <p:cNvSpPr/>
          <p:nvPr/>
        </p:nvSpPr>
        <p:spPr>
          <a:xfrm>
            <a:off x="4439816" y="1124744"/>
            <a:ext cx="3384376" cy="648072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7657" name="26 CuadroTexto"/>
          <p:cNvSpPr txBox="1">
            <a:spLocks noChangeArrowheads="1"/>
          </p:cNvSpPr>
          <p:nvPr/>
        </p:nvSpPr>
        <p:spPr bwMode="auto">
          <a:xfrm>
            <a:off x="4943475" y="1185864"/>
            <a:ext cx="305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b="1">
                <a:solidFill>
                  <a:schemeClr val="bg1"/>
                </a:solidFill>
              </a:rPr>
              <a:t>Dirección Administrativa </a:t>
            </a:r>
          </a:p>
        </p:txBody>
      </p:sp>
      <p:pic>
        <p:nvPicPr>
          <p:cNvPr id="27658" name="Picture 6" descr="Resultado de imagen para organigr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511676" y="1195388"/>
            <a:ext cx="5048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39 Rectángulo redondeado"/>
          <p:cNvSpPr/>
          <p:nvPr/>
        </p:nvSpPr>
        <p:spPr>
          <a:xfrm>
            <a:off x="1703512" y="1844824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1774826" y="1844676"/>
            <a:ext cx="2665413" cy="56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Jefe de Monitoreo</a:t>
            </a:r>
          </a:p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s-ES" sz="1050" dirty="0">
                <a:solidFill>
                  <a:schemeClr val="bg1"/>
                </a:solidFill>
                <a:latin typeface="Arial" charset="0"/>
              </a:rPr>
              <a:t>Josue Contreras H.</a:t>
            </a: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</a:t>
            </a:r>
          </a:p>
        </p:txBody>
      </p:sp>
      <p:sp>
        <p:nvSpPr>
          <p:cNvPr id="45" name="44 Rectángulo redondeado"/>
          <p:cNvSpPr/>
          <p:nvPr/>
        </p:nvSpPr>
        <p:spPr>
          <a:xfrm>
            <a:off x="1703512" y="2420888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1" name="50 CuadroTexto"/>
          <p:cNvSpPr txBox="1"/>
          <p:nvPr/>
        </p:nvSpPr>
        <p:spPr>
          <a:xfrm>
            <a:off x="1774826" y="2420939"/>
            <a:ext cx="2665413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Jefe S A P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Ing. Andrés Romero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1703512" y="2996952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3" name="52 CuadroTexto"/>
          <p:cNvSpPr txBox="1"/>
          <p:nvPr/>
        </p:nvSpPr>
        <p:spPr>
          <a:xfrm>
            <a:off x="1631951" y="2997200"/>
            <a:ext cx="2665413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  Jefe de Contabilidad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    L.C. Ernesto Martinez  </a:t>
            </a:r>
          </a:p>
        </p:txBody>
      </p:sp>
      <p:sp>
        <p:nvSpPr>
          <p:cNvPr id="54" name="53 Rectángulo redondeado"/>
          <p:cNvSpPr/>
          <p:nvPr/>
        </p:nvSpPr>
        <p:spPr>
          <a:xfrm>
            <a:off x="1703512" y="3573016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1703389" y="3573464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     Jefe de Calidad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Lic. </a:t>
            </a:r>
            <a:r>
              <a:rPr lang="es-ES" sz="1000" dirty="0" smtClean="0">
                <a:solidFill>
                  <a:schemeClr val="bg1"/>
                </a:solidFill>
                <a:latin typeface="Arial" charset="0"/>
              </a:rPr>
              <a:t>Diana Teresa </a:t>
            </a:r>
            <a:r>
              <a:rPr lang="es-ES" sz="1000" dirty="0" err="1" smtClean="0">
                <a:solidFill>
                  <a:schemeClr val="bg1"/>
                </a:solidFill>
                <a:latin typeface="Arial" charset="0"/>
              </a:rPr>
              <a:t>Alferez</a:t>
            </a:r>
            <a:r>
              <a:rPr lang="es-ES" sz="100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s-E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1703512" y="4149080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7" name="56 CuadroTexto"/>
          <p:cNvSpPr txBox="1"/>
          <p:nvPr/>
        </p:nvSpPr>
        <p:spPr>
          <a:xfrm>
            <a:off x="1847851" y="4149725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Jefe de Mantenimiento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Ing. Esteban Romero </a:t>
            </a:r>
          </a:p>
        </p:txBody>
      </p:sp>
      <p:sp>
        <p:nvSpPr>
          <p:cNvPr id="58" name="57 Rectángulo redondeado"/>
          <p:cNvSpPr/>
          <p:nvPr/>
        </p:nvSpPr>
        <p:spPr>
          <a:xfrm>
            <a:off x="1703512" y="4725144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9" name="58 CuadroTexto"/>
          <p:cNvSpPr txBox="1"/>
          <p:nvPr/>
        </p:nvSpPr>
        <p:spPr>
          <a:xfrm>
            <a:off x="1774826" y="4725989"/>
            <a:ext cx="2665413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Jefe de Comisiones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L.C. David Carrillo Cerón </a:t>
            </a:r>
          </a:p>
        </p:txBody>
      </p:sp>
      <p:sp>
        <p:nvSpPr>
          <p:cNvPr id="60" name="59 Rectángulo redondeado"/>
          <p:cNvSpPr/>
          <p:nvPr/>
        </p:nvSpPr>
        <p:spPr>
          <a:xfrm>
            <a:off x="4727848" y="1844824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1" name="60 CuadroTexto"/>
          <p:cNvSpPr txBox="1"/>
          <p:nvPr/>
        </p:nvSpPr>
        <p:spPr>
          <a:xfrm>
            <a:off x="4800601" y="1844675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Jefe de Capacitación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L.P. Berenice García Ortega </a:t>
            </a:r>
          </a:p>
        </p:txBody>
      </p:sp>
      <p:sp>
        <p:nvSpPr>
          <p:cNvPr id="62" name="61 Rectángulo redondeado"/>
          <p:cNvSpPr/>
          <p:nvPr/>
        </p:nvSpPr>
        <p:spPr>
          <a:xfrm>
            <a:off x="4727848" y="2420888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3" name="62 CuadroTexto"/>
          <p:cNvSpPr txBox="1"/>
          <p:nvPr/>
        </p:nvSpPr>
        <p:spPr>
          <a:xfrm>
            <a:off x="4800601" y="2420939"/>
            <a:ext cx="266382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Reclutamiento y Selección </a:t>
            </a:r>
          </a:p>
          <a:p>
            <a:pPr algn="ctr">
              <a:defRPr/>
            </a:pPr>
            <a:r>
              <a:rPr lang="es-ES" sz="1050" dirty="0">
                <a:solidFill>
                  <a:schemeClr val="bg1"/>
                </a:solidFill>
                <a:latin typeface="Arial" charset="0"/>
              </a:rPr>
              <a:t>Lic. </a:t>
            </a:r>
            <a:r>
              <a:rPr lang="es-ES" sz="1050" dirty="0" smtClean="0">
                <a:solidFill>
                  <a:schemeClr val="bg1"/>
                </a:solidFill>
                <a:latin typeface="Arial" charset="0"/>
              </a:rPr>
              <a:t>Marcos Hidalgo Rodriguez</a:t>
            </a:r>
            <a:endParaRPr lang="es-ES" sz="105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4" name="63 Rectángulo redondeado"/>
          <p:cNvSpPr/>
          <p:nvPr/>
        </p:nvSpPr>
        <p:spPr>
          <a:xfrm>
            <a:off x="4727848" y="2996952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5" name="64 CuadroTexto"/>
          <p:cNvSpPr txBox="1"/>
          <p:nvPr/>
        </p:nvSpPr>
        <p:spPr>
          <a:xfrm>
            <a:off x="4800601" y="2996952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   Jefe de Nominas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L.C. </a:t>
            </a:r>
            <a:r>
              <a:rPr lang="es-ES" sz="1000" dirty="0" smtClean="0">
                <a:solidFill>
                  <a:schemeClr val="bg1"/>
                </a:solidFill>
                <a:latin typeface="Arial" charset="0"/>
              </a:rPr>
              <a:t>Jakeline Oropeza Rangel</a:t>
            </a:r>
            <a:endParaRPr lang="es-E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2" name="71 Rectángulo redondeado"/>
          <p:cNvSpPr/>
          <p:nvPr/>
        </p:nvSpPr>
        <p:spPr>
          <a:xfrm>
            <a:off x="7824192" y="2420888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7896226" y="2420939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Gerente de Recursos Humanos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Lic.  Mónica Echeverría</a:t>
            </a:r>
          </a:p>
        </p:txBody>
      </p:sp>
      <p:sp>
        <p:nvSpPr>
          <p:cNvPr id="74" name="73 Rectángulo redondeado"/>
          <p:cNvSpPr/>
          <p:nvPr/>
        </p:nvSpPr>
        <p:spPr>
          <a:xfrm>
            <a:off x="7824192" y="2996952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5" name="74 CuadroTexto"/>
          <p:cNvSpPr txBox="1"/>
          <p:nvPr/>
        </p:nvSpPr>
        <p:spPr>
          <a:xfrm>
            <a:off x="7896226" y="2997200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Gerente de Auditoria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L.C. Leonor Martinez Domínguez</a:t>
            </a:r>
          </a:p>
        </p:txBody>
      </p:sp>
      <p:sp>
        <p:nvSpPr>
          <p:cNvPr id="76" name="75 Rectángulo redondeado"/>
          <p:cNvSpPr/>
          <p:nvPr/>
        </p:nvSpPr>
        <p:spPr>
          <a:xfrm>
            <a:off x="7824192" y="3573016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7896226" y="3573464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  Jefe de Finanzas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L.C. Oscar Gloria Patiño</a:t>
            </a:r>
          </a:p>
        </p:txBody>
      </p:sp>
      <p:sp>
        <p:nvSpPr>
          <p:cNvPr id="78" name="77 Rectángulo redondeado"/>
          <p:cNvSpPr/>
          <p:nvPr/>
        </p:nvSpPr>
        <p:spPr>
          <a:xfrm>
            <a:off x="7824192" y="4149080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9" name="78 CuadroTexto"/>
          <p:cNvSpPr txBox="1"/>
          <p:nvPr/>
        </p:nvSpPr>
        <p:spPr>
          <a:xfrm>
            <a:off x="7896226" y="4149725"/>
            <a:ext cx="2663825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Jefe de Mesa de Control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Lic. Alejandro Ventura Martinez</a:t>
            </a:r>
          </a:p>
        </p:txBody>
      </p:sp>
      <p:sp>
        <p:nvSpPr>
          <p:cNvPr id="80" name="79 Rectángulo redondeado"/>
          <p:cNvSpPr/>
          <p:nvPr/>
        </p:nvSpPr>
        <p:spPr>
          <a:xfrm>
            <a:off x="7824192" y="4725144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" name="80 CuadroTexto"/>
          <p:cNvSpPr txBox="1"/>
          <p:nvPr/>
        </p:nvSpPr>
        <p:spPr>
          <a:xfrm>
            <a:off x="7753351" y="4725989"/>
            <a:ext cx="2663825" cy="40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        Jefe de Cobranza 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 L.C. Alicia Hernandez Villaverde</a:t>
            </a:r>
          </a:p>
        </p:txBody>
      </p:sp>
      <p:sp>
        <p:nvSpPr>
          <p:cNvPr id="82" name="81 Rectángulo redondeado"/>
          <p:cNvSpPr/>
          <p:nvPr/>
        </p:nvSpPr>
        <p:spPr>
          <a:xfrm>
            <a:off x="7824192" y="5301208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3" name="82 CuadroTexto"/>
          <p:cNvSpPr txBox="1"/>
          <p:nvPr/>
        </p:nvSpPr>
        <p:spPr>
          <a:xfrm>
            <a:off x="7896226" y="5300663"/>
            <a:ext cx="2663825" cy="569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Jefe de Log. y Control Vehicular</a:t>
            </a:r>
          </a:p>
          <a:p>
            <a:pPr>
              <a:defRPr/>
            </a:pPr>
            <a:r>
              <a:rPr lang="es-ES" sz="1050" dirty="0">
                <a:solidFill>
                  <a:schemeClr val="bg1"/>
                </a:solidFill>
                <a:latin typeface="Arial" charset="0"/>
              </a:rPr>
              <a:t>I                   Ivonne Murillo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</a:t>
            </a:r>
          </a:p>
        </p:txBody>
      </p:sp>
      <p:pic>
        <p:nvPicPr>
          <p:cNvPr id="27719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1860550" y="1989138"/>
            <a:ext cx="203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0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1847851" y="2590800"/>
            <a:ext cx="2016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1" name="Picture 6" descr="Resultado de imagen para organig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1860550" y="4292600"/>
            <a:ext cx="2032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2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1847851" y="4894263"/>
            <a:ext cx="2016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3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7981951" y="3743325"/>
            <a:ext cx="2016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4" name="Picture 6" descr="Resultado de imagen para organig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7967663" y="4318000"/>
            <a:ext cx="2032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5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7967663" y="5445125"/>
            <a:ext cx="203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6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7967663" y="2565400"/>
            <a:ext cx="203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7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4872038" y="3141663"/>
            <a:ext cx="2016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8" name="Picture 6" descr="Resultado de imagen para organigr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1847850" y="3113089"/>
            <a:ext cx="222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9" name="Picture 6" descr="Resultado de imagen para organigr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1847850" y="3689351"/>
            <a:ext cx="222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30" name="Picture 6" descr="Resultado de imagen para organigr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4865688" y="1960564"/>
            <a:ext cx="222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31" name="Picture 6" descr="Resultado de imagen para organigr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4865688" y="2536826"/>
            <a:ext cx="222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32" name="Picture 6" descr="Resultado de imagen para organigram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7962901" y="3113089"/>
            <a:ext cx="220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33" name="Picture 6" descr="Resultado de imagen para organigr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7967663" y="4841875"/>
            <a:ext cx="2222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0" name="99 Conector recto"/>
          <p:cNvCxnSpPr/>
          <p:nvPr/>
        </p:nvCxnSpPr>
        <p:spPr>
          <a:xfrm>
            <a:off x="7535863" y="2060576"/>
            <a:ext cx="0" cy="12239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101 Conector recto"/>
          <p:cNvCxnSpPr>
            <a:stCxn id="61" idx="3"/>
            <a:endCxn id="61" idx="3"/>
          </p:cNvCxnSpPr>
          <p:nvPr/>
        </p:nvCxnSpPr>
        <p:spPr>
          <a:xfrm>
            <a:off x="7464425" y="20494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7391401" y="2060575"/>
            <a:ext cx="1444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>
            <a:off x="7391400" y="2636838"/>
            <a:ext cx="4333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>
            <a:off x="7391401" y="3284538"/>
            <a:ext cx="1444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65 Rectángulo redondeado"/>
          <p:cNvSpPr/>
          <p:nvPr/>
        </p:nvSpPr>
        <p:spPr>
          <a:xfrm>
            <a:off x="1703958" y="5229249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1776414" y="5229226"/>
            <a:ext cx="2663825" cy="409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Auditoria de Sucursales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L.C. Berenice Pérez </a:t>
            </a:r>
          </a:p>
        </p:txBody>
      </p:sp>
      <p:pic>
        <p:nvPicPr>
          <p:cNvPr id="27743" name="Picture 6" descr="Resultado de imagen para organigram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30658" r="67052" b="45206"/>
          <a:stretch>
            <a:fillRect/>
          </a:stretch>
        </p:blipFill>
        <p:spPr bwMode="auto">
          <a:xfrm>
            <a:off x="1843088" y="5346701"/>
            <a:ext cx="220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67 Rectángulo redondeado"/>
          <p:cNvSpPr/>
          <p:nvPr/>
        </p:nvSpPr>
        <p:spPr>
          <a:xfrm>
            <a:off x="1703090" y="5733305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9" name="68 CuadroTexto"/>
          <p:cNvSpPr txBox="1"/>
          <p:nvPr/>
        </p:nvSpPr>
        <p:spPr>
          <a:xfrm>
            <a:off x="1774826" y="5734050"/>
            <a:ext cx="2665413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 Jefe de Almacén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L.C.  Gilberto Alvarado</a:t>
            </a:r>
          </a:p>
        </p:txBody>
      </p:sp>
      <p:pic>
        <p:nvPicPr>
          <p:cNvPr id="27748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1847851" y="5902325"/>
            <a:ext cx="2016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69 Rectángulo redondeado"/>
          <p:cNvSpPr/>
          <p:nvPr/>
        </p:nvSpPr>
        <p:spPr>
          <a:xfrm>
            <a:off x="7824192" y="5805264"/>
            <a:ext cx="2664296" cy="432048"/>
          </a:xfrm>
          <a:prstGeom prst="roundRect">
            <a:avLst/>
          </a:prstGeom>
          <a:solidFill>
            <a:srgbClr val="6699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4" name="83 CuadroTexto"/>
          <p:cNvSpPr txBox="1"/>
          <p:nvPr/>
        </p:nvSpPr>
        <p:spPr>
          <a:xfrm>
            <a:off x="7967663" y="5829300"/>
            <a:ext cx="2665412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050" b="1" dirty="0">
                <a:solidFill>
                  <a:schemeClr val="bg1"/>
                </a:solidFill>
                <a:latin typeface="Arial" charset="0"/>
              </a:rPr>
              <a:t>                  Jefe de Sistemas</a:t>
            </a:r>
          </a:p>
          <a:p>
            <a:pPr>
              <a:defRPr/>
            </a:pPr>
            <a:r>
              <a:rPr lang="es-ES" sz="1000" dirty="0">
                <a:solidFill>
                  <a:schemeClr val="bg1"/>
                </a:solidFill>
                <a:latin typeface="Arial" charset="0"/>
              </a:rPr>
              <a:t>                    Ing. Javier Villeda</a:t>
            </a:r>
          </a:p>
        </p:txBody>
      </p:sp>
      <p:pic>
        <p:nvPicPr>
          <p:cNvPr id="27753" name="Picture 6" descr="Resultado de imagen para organigra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2" r="40584" b="78082"/>
          <a:stretch>
            <a:fillRect/>
          </a:stretch>
        </p:blipFill>
        <p:spPr bwMode="auto">
          <a:xfrm>
            <a:off x="7969251" y="5975350"/>
            <a:ext cx="2016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1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400</Words>
  <Application>Microsoft Office PowerPoint</Application>
  <PresentationFormat>Panorámica</PresentationFormat>
  <Paragraphs>86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Celmi</dc:creator>
  <cp:lastModifiedBy>Berenice Perez Montoya</cp:lastModifiedBy>
  <cp:revision>2</cp:revision>
  <dcterms:created xsi:type="dcterms:W3CDTF">2019-01-19T02:06:26Z</dcterms:created>
  <dcterms:modified xsi:type="dcterms:W3CDTF">2019-01-23T14:18:31Z</dcterms:modified>
</cp:coreProperties>
</file>