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1BF0-2F14-42FD-815E-B5931E090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76669-337B-40C7-AE3B-8B86ADBD8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B80E2-59BA-42C4-9226-214AD64D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85F0-E0C8-411B-847D-757C1D0497E7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F323-DC46-419C-8F0B-E6652A12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550DC-9E76-45FE-8A60-EFA2D7FE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1E3A-5302-4E2D-AF8B-82CE32B36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04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DB4C-DEB0-42A2-8BB8-01497463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226C4-839B-433A-AE95-B0B9C9FD6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3763F-F680-43E2-A88E-AAF3092D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85F0-E0C8-411B-847D-757C1D0497E7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7B1A-3855-48EB-BE7B-CF604ADA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E1C5-3FA3-4F1E-9999-74CFE3B3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1E3A-5302-4E2D-AF8B-82CE32B36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4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79757-14D7-483D-B9E3-BC5673D3E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4ACA8-BAE9-466C-ABD0-3CB027D14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E4731-8154-4FFA-AAF3-6D36C6F2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85F0-E0C8-411B-847D-757C1D0497E7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4761-AFA3-4386-BD3A-3AEE06A0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846A9-0016-4E18-8EEB-AAF9EFBE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1E3A-5302-4E2D-AF8B-82CE32B36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06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4E4F-E629-43D1-8CD3-6AAE8423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70133-D98C-4C5F-8E8C-FC5330897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2359D-228D-4B44-BFE3-CA69F67E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85F0-E0C8-411B-847D-757C1D0497E7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13E13-B941-446C-A105-0679F83A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A9F6-B8B0-44B8-81C7-3A7DEA6A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1E3A-5302-4E2D-AF8B-82CE32B36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65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4967-136B-427C-B222-CC1A8984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CDAAA-9946-4B07-B3EF-C87E0E31E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9CE07-0982-4189-A10C-E350646F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85F0-E0C8-411B-847D-757C1D0497E7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4732-80AC-4B7A-BA31-5C274003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90E34-F5DF-4A5E-86AB-C88B5437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1E3A-5302-4E2D-AF8B-82CE32B36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20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639C-A436-45D6-BB1C-70D17132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13B9-786C-4F81-B7A4-738EC7667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CEE0E-7A8F-44BD-AB01-A99BC1606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EB26C-A25A-4153-95D0-E70452C6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85F0-E0C8-411B-847D-757C1D0497E7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6F127-340B-44C6-8749-460591E8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0D03F-9C67-4C83-ADBF-E91CF27D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1E3A-5302-4E2D-AF8B-82CE32B36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34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6939-5EFC-4886-BAEF-1EF25C80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1FD71-7AF7-4EB7-BE90-64E66CBA3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27AF9-28DB-4A28-9BD0-51BA0F078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51120-EC3F-46E9-8464-EEE756EC8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7A4C5-5636-4343-B951-CFE723762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82780-8005-49E6-9433-8B61542A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85F0-E0C8-411B-847D-757C1D0497E7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739C2-CB61-48F9-BEFA-A4EC2325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CCCF9-8D55-4F6B-A3E1-3C031667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1E3A-5302-4E2D-AF8B-82CE32B36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99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4429-7209-45D2-99D6-5671407F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D1657-BD46-4E39-87A4-AF27E3A5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85F0-E0C8-411B-847D-757C1D0497E7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BAB43-E2C6-41B0-AE4E-9C7910A8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1020B-691D-4927-BC38-8979EFFA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1E3A-5302-4E2D-AF8B-82CE32B36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5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96C21-3777-46F1-90D0-3C86B498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85F0-E0C8-411B-847D-757C1D0497E7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E7C2B-2B22-4393-82AF-191A6CDF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787F2-3CFE-4C7D-B954-B752760D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1E3A-5302-4E2D-AF8B-82CE32B36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6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9A25-647B-421A-980A-F92EF916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557A8-C114-4AF6-99DE-C552E654A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8A4EE-762D-4928-8FDE-9B4187F7E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5697A-0985-4937-A272-BD458E93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85F0-E0C8-411B-847D-757C1D0497E7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214C2-97D2-4A04-9088-77569E45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CDA93-FB17-4651-B6C7-68219E1A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1E3A-5302-4E2D-AF8B-82CE32B36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86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C47E-525C-4BE9-A5DF-0078B6AB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949DE-CF00-49AC-9D58-FF6EA4179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65D00-9C20-4192-BAC4-AFF16B392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17385-F6A5-49C6-B0C9-18BABC6B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85F0-E0C8-411B-847D-757C1D0497E7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EE5EF-AE42-46F3-A70C-68493FD5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A9859-AC14-43C8-8D53-2B00D58A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1E3A-5302-4E2D-AF8B-82CE32B36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0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B24C3-341B-4C96-B4D4-43ACDC83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81890-E4FF-41BA-8E10-0E51EFB8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1853B-9557-43BF-8224-4EC94046B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D85F0-E0C8-411B-847D-757C1D0497E7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B7632-62C7-406B-A22B-DA5F7C4A3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2AA8-77F7-4ECB-AFEF-C00934AFE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B1E3A-5302-4E2D-AF8B-82CE32B36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3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CB98-FD5B-43D2-A88B-35C42A9BC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IPv6: lurking in the dark, for a long </a:t>
            </a:r>
            <a:r>
              <a:rPr lang="en-US" dirty="0" err="1"/>
              <a:t>long</a:t>
            </a:r>
            <a:r>
              <a:rPr lang="en-US" dirty="0"/>
              <a:t>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0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A794-448D-4FB2-8003-BC5C30B9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adoption rate…but why?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2997D-DD27-409A-99B8-E9939BC70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Doesn't include a </a:t>
            </a:r>
            <a:r>
              <a:rPr lang="en-US" sz="2400" b="0" i="0" dirty="0">
                <a:solidFill>
                  <a:srgbClr val="007CAD"/>
                </a:solidFill>
                <a:effectLst/>
                <a:latin typeface="Arial" panose="020B0604020202020204" pitchFamily="34" charset="0"/>
              </a:rPr>
              <a:t>checksum</a:t>
            </a:r>
            <a:r>
              <a:rPr lang="en-US" sz="24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in the header. IPv6 no longer has a header checksum to protect the IP header, meaning that when a packet header is corrupted by transmission errors, the packet may be delivered incorrectly.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IPv4 and IPv6 machines cannot communicate directly to each other.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The process of making the switch to IPv6 from IPv4 is slow and tedious.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Understanding IPv6 subnetting can be difficult on its own.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Because the header is of fixed length in IPv6, options cannot be tagged onto the IP header as in IPv4.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Uses Flow Label field to identify packet flow for QoS handling by router.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Allows the host to send fragments packets but not routers.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54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BF9948-55ED-4955-BF34-2E1AFEFB2779}"/>
              </a:ext>
            </a:extLst>
          </p:cNvPr>
          <p:cNvSpPr txBox="1"/>
          <p:nvPr/>
        </p:nvSpPr>
        <p:spPr>
          <a:xfrm>
            <a:off x="5299969" y="2290439"/>
            <a:ext cx="388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Muchas</a:t>
            </a:r>
            <a:r>
              <a:rPr lang="en-US" dirty="0"/>
              <a:t> Gracias.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71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A90C-A679-4A12-8753-C68A84EB0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333375"/>
            <a:ext cx="9039225" cy="657225"/>
          </a:xfrm>
        </p:spPr>
        <p:txBody>
          <a:bodyPr>
            <a:noAutofit/>
          </a:bodyPr>
          <a:lstStyle/>
          <a:p>
            <a:r>
              <a:rPr lang="en-US" sz="3600" b="1" dirty="0"/>
              <a:t>IPv4 and why we needed an upgrade…</a:t>
            </a: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EB08E-4D47-48B1-8A50-6701C73E2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976" y="1228725"/>
            <a:ext cx="5636118" cy="4772580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To be able to communicate, each of the participating entities must have a unique identifier. In the case of computer networks, the IP address serves this 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For most part of the internet’s history, IPv4, a 32-bit address integer, divided into 4 blocks of 8 bits each, has been used as the standard protocol to assign IP addressed to nodes.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However…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It can uniquely identify  2^32 = 4.3 billion nodes only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of which 18 million IPs are allocated for private use only.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So with the boom of devices capable of connecting to the internet on a planet of 7B people, 4.3B address quickly got exhausted.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Subnetting started and things got a bit complicated.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Hence, and upgrade was needed.</a:t>
            </a:r>
          </a:p>
        </p:txBody>
      </p:sp>
      <p:pic>
        <p:nvPicPr>
          <p:cNvPr id="1026" name="Picture 2" descr="IPv4 addresses are 32-bit integers expressed in hexadecimal notation">
            <a:extLst>
              <a:ext uri="{FF2B5EF4-FFF2-40B4-BE49-F238E27FC236}">
                <a16:creationId xmlns:a16="http://schemas.microsoft.com/office/drawing/2014/main" id="{6DF03972-6D91-4E6A-A986-4EEC850CF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819" y="1228725"/>
            <a:ext cx="4819084" cy="28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73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7F6C-13D4-46D9-A20A-4F401D22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965"/>
            <a:ext cx="10515600" cy="611419"/>
          </a:xfrm>
        </p:spPr>
        <p:txBody>
          <a:bodyPr>
            <a:normAutofit/>
          </a:bodyPr>
          <a:lstStyle/>
          <a:p>
            <a:r>
              <a:rPr lang="en-US" sz="3600" b="1" dirty="0"/>
              <a:t>IPv6 comes into the picture</a:t>
            </a: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5012C-4622-4ADC-8C17-6B0776392577}"/>
              </a:ext>
            </a:extLst>
          </p:cNvPr>
          <p:cNvSpPr txBox="1">
            <a:spLocks/>
          </p:cNvSpPr>
          <p:nvPr/>
        </p:nvSpPr>
        <p:spPr>
          <a:xfrm>
            <a:off x="838200" y="1720295"/>
            <a:ext cx="3804821" cy="4772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1800" dirty="0"/>
              <a:t>IPv6 uses 128-bit addresses, theoretically allowing 2^128, or approximately 3.4×10^38 total addresses, which is way more than what we need right now.</a:t>
            </a:r>
          </a:p>
          <a:p>
            <a:pPr marL="342900" indent="-342900"/>
            <a:r>
              <a:rPr lang="en-US" sz="1800" dirty="0"/>
              <a:t>IPv6 addresses are represented as eight groups of four hexadecimal digits each, separated by colons. </a:t>
            </a:r>
          </a:p>
          <a:p>
            <a:pPr marL="342900" indent="-342900"/>
            <a:r>
              <a:rPr lang="en-US" sz="1800" dirty="0"/>
              <a:t>Which makes each block have the size 16 bits.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2054" name="Picture 6" descr="IPv6 address - Wikipedia">
            <a:extLst>
              <a:ext uri="{FF2B5EF4-FFF2-40B4-BE49-F238E27FC236}">
                <a16:creationId xmlns:a16="http://schemas.microsoft.com/office/drawing/2014/main" id="{DBAD0CED-4FF0-4B9A-976F-D4D2402C1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021" y="1329384"/>
            <a:ext cx="7161836" cy="42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4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68BA-C3B9-4408-B01C-3D1DC216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712" y="2406989"/>
            <a:ext cx="10515600" cy="1325563"/>
          </a:xfrm>
        </p:spPr>
        <p:txBody>
          <a:bodyPr/>
          <a:lstStyle/>
          <a:p>
            <a:r>
              <a:rPr lang="en-US" dirty="0"/>
              <a:t>Advantages of IPv6 over IPV4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03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AAEE-A641-46BF-B2D5-4EFEB03B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>
            <a:normAutofit/>
          </a:bodyPr>
          <a:lstStyle/>
          <a:p>
            <a:r>
              <a:rPr lang="en-IN" sz="3600" b="1" dirty="0"/>
              <a:t>Larger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244E-B325-4337-AAE0-1347B1B1F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29"/>
            <a:ext cx="5749031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main advantage of IPv6 over IPv4 is its larger address space</a:t>
            </a:r>
            <a:r>
              <a:rPr lang="en-I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longer addresses simplify allocation of addresses, enable efficient </a:t>
            </a:r>
            <a:r>
              <a:rPr lang="en-US" sz="18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route aggregation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allow implementation of special addressing features.</a:t>
            </a:r>
          </a:p>
          <a:p>
            <a:pPr algn="l"/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standard size of a subnet in IPv6 is 2</a:t>
            </a:r>
            <a:r>
              <a:rPr lang="en-US" sz="1800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64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addresses, about four billion times the size of the entire IPv4 address space.</a:t>
            </a:r>
          </a:p>
          <a:p>
            <a:pPr algn="l"/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Thus, actual address space utilization will be small in IPv6, but network management and routing efficiency are improved by the large subnet space and hierarchical route aggregation.</a:t>
            </a:r>
          </a:p>
          <a:p>
            <a:endParaRPr lang="en-US" sz="1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3AC132A-3C60-476D-98CC-0B3F91124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31" y="1657349"/>
            <a:ext cx="5269918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83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81DDF-FF9F-4037-A1CE-4E7685CA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70" y="1287262"/>
            <a:ext cx="6124205" cy="557073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Multicasting, the transmission of a packet to multiple destinations in a single send operation, is part of the base specification in IPv6. In IPv4 this is an optional (although commonly implemented) feature.</a:t>
            </a:r>
          </a:p>
          <a:p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IPv6 does not implement traditional IP broadcast,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i.e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the transmission of a packet to all hosts on the attached link using a special broadcast address, and therefore does not define broadcast addresses.</a:t>
            </a:r>
          </a:p>
          <a:p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 In IPv6, this is achieved by sending a packet to the link-local all nodes multicast group at address ff02::1, which is analogous to IPv4 multicasting to address 224.0.0.1</a:t>
            </a:r>
          </a:p>
          <a:p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IPv6 also provides for new multicast implementations, including embedding rendezvous point addresses in an IPv6 multicast group address, which simplifies the deployment of inter-domain solutions</a:t>
            </a:r>
            <a:endParaRPr lang="en-IN" sz="20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7EF0DD-A65A-4563-A53D-89E6D14B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>
            <a:normAutofit/>
          </a:bodyPr>
          <a:lstStyle/>
          <a:p>
            <a:r>
              <a:rPr lang="en-US" sz="3600" b="1" dirty="0"/>
              <a:t>M</a:t>
            </a:r>
            <a:r>
              <a:rPr lang="en-IN" sz="3600" b="1" dirty="0" err="1"/>
              <a:t>ulticasting</a:t>
            </a:r>
            <a:endParaRPr lang="en-IN" sz="36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2874A2-C367-4BF0-82CC-6AE4935D9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1287262"/>
            <a:ext cx="55149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96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FD84-5E30-44B4-A4E5-9127ECFE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Stateless address autoconfiguration (SLAAC)</a:t>
            </a:r>
            <a:b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4CA9-E22D-4265-93ED-6A7FBE3A3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3"/>
            <a:ext cx="3680534" cy="505469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IPv6 hosts configure themselves automatically. Every interface has a self-generated link-local address and, when connected to a network, conflict resolution is performed, and routers provide network prefixes via router advertisements.</a:t>
            </a:r>
          </a:p>
          <a:p>
            <a:pPr>
              <a:lnSpc>
                <a:spcPct val="120000"/>
              </a:lnSpc>
            </a:pPr>
            <a:r>
              <a:rPr lang="en-US" sz="2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design of IPv6 intended to re-emphasize the end-to-end </a:t>
            </a:r>
            <a:r>
              <a:rPr lang="en-US" sz="2600" b="0" i="0" dirty="0">
                <a:effectLst/>
                <a:latin typeface="Arial" panose="020B0604020202020204" pitchFamily="34" charset="0"/>
              </a:rPr>
              <a:t>principle of network design by rendering </a:t>
            </a:r>
            <a:r>
              <a:rPr lang="en-US" sz="2600" b="0" i="0" u="none" strike="noStrike" dirty="0">
                <a:effectLst/>
                <a:latin typeface="Arial" panose="020B0604020202020204" pitchFamily="34" charset="0"/>
              </a:rPr>
              <a:t>network address translation</a:t>
            </a:r>
            <a:r>
              <a:rPr lang="en-US" sz="2600" b="0" i="0" dirty="0">
                <a:effectLst/>
                <a:latin typeface="Arial" panose="020B0604020202020204" pitchFamily="34" charset="0"/>
              </a:rPr>
              <a:t> obsolete.</a:t>
            </a:r>
          </a:p>
          <a:p>
            <a:pPr>
              <a:lnSpc>
                <a:spcPct val="120000"/>
              </a:lnSpc>
            </a:pPr>
            <a:r>
              <a:rPr lang="en-US" sz="2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Therefore, every device on the network is globally addressable directly from any other device.</a:t>
            </a:r>
          </a:p>
          <a:p>
            <a:pPr>
              <a:lnSpc>
                <a:spcPct val="120000"/>
              </a:lnSpc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9DF1DC-5DA1-429C-A8D8-EAF3314A0CBA}"/>
              </a:ext>
            </a:extLst>
          </p:cNvPr>
          <p:cNvSpPr txBox="1">
            <a:spLocks/>
          </p:cNvSpPr>
          <p:nvPr/>
        </p:nvSpPr>
        <p:spPr>
          <a:xfrm>
            <a:off x="5136472" y="1313895"/>
            <a:ext cx="3680534" cy="460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stable, global IP address might be privacy concern as its activities can be traced throughout the internet.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address this,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SLAAC protocol includes what are typically called "privacy addresses" or, more correctly, "temporary addresses“.</a:t>
            </a:r>
          </a:p>
          <a:p>
            <a:pPr>
              <a:lnSpc>
                <a:spcPct val="120000"/>
              </a:lnSpc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typical consumer device generates a new temporary address daily and will ignore traffic addressed to an old address after one week.</a:t>
            </a:r>
          </a:p>
          <a:p>
            <a:pPr>
              <a:lnSpc>
                <a:spcPct val="120000"/>
              </a:lnSpc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Temporary addresses are used by default by Windows since XP SP1, macOS since MacOS10.7, Android since 4.0, and iOS since version 4.3.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4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6094-2358-4C39-8838-94684395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IPsec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99343-986C-4494-82CD-31538E73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662"/>
            <a:ext cx="59055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Internet Protocol Security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 (IPsec) was originally developed for IPv6, but found widespread deployment first in IPv4, for which it was re-engineered. </a:t>
            </a:r>
          </a:p>
          <a:p>
            <a:pPr>
              <a:lnSpc>
                <a:spcPct val="100000"/>
              </a:lnSpc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IPsec was a mandatory part of all IPv6 protocol implementations and 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Internet Key Exchange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 (IKE) was recommended, but </a:t>
            </a:r>
            <a:r>
              <a:rPr lang="en-US" sz="1800" dirty="0">
                <a:latin typeface="Arial" panose="020B0604020202020204" pitchFamily="34" charset="0"/>
              </a:rPr>
              <a:t>with updates 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the inclusion of IPsec in IPv6 implementations was downgraded to a recommendation because it was considered impractical to require full IPsec implementation for all types of devices that may use IPv6. </a:t>
            </a:r>
          </a:p>
          <a:p>
            <a:pPr>
              <a:lnSpc>
                <a:spcPct val="100000"/>
              </a:lnSpc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However, the IPv6 protocol implementations that do implement IPsec need to implement IKEv2 and need to support a minimum set of 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cryptographic algorithms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. This requirement will help to make IPsec implementations more interoperable between devices from different vendors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5507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48895-94DB-4AB6-A806-92133D49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87862"/>
            <a:ext cx="10306050" cy="5446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54A9D8-CFC8-425D-BC9E-752203239230}"/>
              </a:ext>
            </a:extLst>
          </p:cNvPr>
          <p:cNvSpPr txBox="1"/>
          <p:nvPr/>
        </p:nvSpPr>
        <p:spPr>
          <a:xfrm flipH="1">
            <a:off x="1436369" y="323851"/>
            <a:ext cx="4783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“Business” booming?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633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879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IPv6: lurking in the dark, for a long long time</vt:lpstr>
      <vt:lpstr>IPv4 and why we needed an upgrade…</vt:lpstr>
      <vt:lpstr>IPv6 comes into the picture</vt:lpstr>
      <vt:lpstr>Advantages of IPv6 over IPV4</vt:lpstr>
      <vt:lpstr>Larger address space</vt:lpstr>
      <vt:lpstr>Multicasting</vt:lpstr>
      <vt:lpstr>Stateless address autoconfiguration (SLAAC) </vt:lpstr>
      <vt:lpstr>IPsec</vt:lpstr>
      <vt:lpstr>PowerPoint Presentation</vt:lpstr>
      <vt:lpstr>Slow adoption rate…but why?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IPv6: lurking in the dark, for a long long time</dc:title>
  <dc:creator>Bubai Mondal</dc:creator>
  <cp:lastModifiedBy>Bubai Mondal</cp:lastModifiedBy>
  <cp:revision>1</cp:revision>
  <dcterms:created xsi:type="dcterms:W3CDTF">2022-04-22T03:26:19Z</dcterms:created>
  <dcterms:modified xsi:type="dcterms:W3CDTF">2022-04-22T10:09:10Z</dcterms:modified>
</cp:coreProperties>
</file>