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57" r:id="rId6"/>
    <p:sldId id="294" r:id="rId7"/>
    <p:sldId id="297" r:id="rId8"/>
    <p:sldId id="295" r:id="rId9"/>
    <p:sldId id="296" r:id="rId1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8"/>
    <a:srgbClr val="84BB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2"/>
    <p:restoredTop sz="99486" autoAdjust="0"/>
  </p:normalViewPr>
  <p:slideViewPr>
    <p:cSldViewPr snapToGrid="0" snapToObjects="1">
      <p:cViewPr varScale="1">
        <p:scale>
          <a:sx n="129" d="100"/>
          <a:sy n="129" d="100"/>
        </p:scale>
        <p:origin x="936" y="-8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36075-4053-4D45-A262-15843D231879}" type="datetimeFigureOut">
              <a:rPr lang="es-ES" smtClean="0"/>
              <a:t>20/2/23</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00E49F-E5A6-E749-B57E-3206C1CBD1F1}" type="slidenum">
              <a:rPr lang="es-ES" smtClean="0"/>
              <a:t>‹Nº›</a:t>
            </a:fld>
            <a:endParaRPr lang="es-ES"/>
          </a:p>
        </p:txBody>
      </p:sp>
    </p:spTree>
    <p:extLst>
      <p:ext uri="{BB962C8B-B14F-4D97-AF65-F5344CB8AC3E}">
        <p14:creationId xmlns:p14="http://schemas.microsoft.com/office/powerpoint/2010/main" val="30917729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F1D9D263-BEAE-C04B-9AC5-BEF694C0B85E}" type="datetimeFigureOut">
              <a:rPr lang="es-ES" smtClean="0"/>
              <a:t>20/2/23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426453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F1D9D263-BEAE-C04B-9AC5-BEF694C0B85E}" type="datetimeFigureOut">
              <a:rPr lang="es-ES" smtClean="0"/>
              <a:t>20/2/23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207978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F1D9D263-BEAE-C04B-9AC5-BEF694C0B85E}" type="datetimeFigureOut">
              <a:rPr lang="es-ES" smtClean="0"/>
              <a:t>20/2/23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63739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F1D9D263-BEAE-C04B-9AC5-BEF694C0B85E}" type="datetimeFigureOut">
              <a:rPr lang="es-ES" smtClean="0"/>
              <a:t>20/2/23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48758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F1D9D263-BEAE-C04B-9AC5-BEF694C0B85E}" type="datetimeFigureOut">
              <a:rPr lang="es-ES" smtClean="0"/>
              <a:t>20/2/23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8020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F1D9D263-BEAE-C04B-9AC5-BEF694C0B85E}" type="datetimeFigureOut">
              <a:rPr lang="es-ES" smtClean="0"/>
              <a:t>20/2/23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283503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F1D9D263-BEAE-C04B-9AC5-BEF694C0B85E}" type="datetimeFigureOut">
              <a:rPr lang="es-ES" smtClean="0"/>
              <a:t>20/2/23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58404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F1D9D263-BEAE-C04B-9AC5-BEF694C0B85E}" type="datetimeFigureOut">
              <a:rPr lang="es-ES" smtClean="0"/>
              <a:t>20/2/23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188035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D9D263-BEAE-C04B-9AC5-BEF694C0B85E}" type="datetimeFigureOut">
              <a:rPr lang="es-ES" smtClean="0"/>
              <a:t>20/2/23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322634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F1D9D263-BEAE-C04B-9AC5-BEF694C0B85E}" type="datetimeFigureOut">
              <a:rPr lang="es-ES" smtClean="0"/>
              <a:t>20/2/23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331806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F1D9D263-BEAE-C04B-9AC5-BEF694C0B85E}" type="datetimeFigureOut">
              <a:rPr lang="es-ES" smtClean="0"/>
              <a:t>20/2/23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B6B8EEC-3043-5F40-87D4-954E02C63A7C}" type="slidenum">
              <a:rPr lang="es-ES" smtClean="0"/>
              <a:t>‹Nº›</a:t>
            </a:fld>
            <a:endParaRPr lang="es-ES"/>
          </a:p>
        </p:txBody>
      </p:sp>
    </p:spTree>
    <p:extLst>
      <p:ext uri="{BB962C8B-B14F-4D97-AF65-F5344CB8AC3E}">
        <p14:creationId xmlns:p14="http://schemas.microsoft.com/office/powerpoint/2010/main" val="279114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9D263-BEAE-C04B-9AC5-BEF694C0B85E}" type="datetimeFigureOut">
              <a:rPr lang="es-ES" smtClean="0"/>
              <a:t>20/2/23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B8EEC-3043-5F40-87D4-954E02C63A7C}" type="slidenum">
              <a:rPr lang="es-ES" smtClean="0"/>
              <a:t>‹Nº›</a:t>
            </a:fld>
            <a:endParaRPr lang="es-ES"/>
          </a:p>
        </p:txBody>
      </p:sp>
    </p:spTree>
    <p:extLst>
      <p:ext uri="{BB962C8B-B14F-4D97-AF65-F5344CB8AC3E}">
        <p14:creationId xmlns:p14="http://schemas.microsoft.com/office/powerpoint/2010/main" val="305157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descr="Captura de pantalla 2023-01-16 a la(s) 11.53.43 a. 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1429495"/>
            <a:ext cx="9144000" cy="3826629"/>
          </a:xfrm>
          <a:prstGeom prst="rect">
            <a:avLst/>
          </a:prstGeom>
        </p:spPr>
      </p:pic>
      <p:pic>
        <p:nvPicPr>
          <p:cNvPr id="9" name="Imagen 8" descr="Captura de pantalla 2023-01-16 a la(s) 11.52.52 a. m..png"/>
          <p:cNvPicPr>
            <a:picLocks noChangeAspect="1"/>
          </p:cNvPicPr>
          <p:nvPr/>
        </p:nvPicPr>
        <p:blipFill rotWithShape="1">
          <a:blip r:embed="rId3">
            <a:extLst>
              <a:ext uri="{28A0092B-C50C-407E-A947-70E740481C1C}">
                <a14:useLocalDpi xmlns:a14="http://schemas.microsoft.com/office/drawing/2010/main" val="0"/>
              </a:ext>
            </a:extLst>
          </a:blip>
          <a:srcRect t="4702"/>
          <a:stretch/>
        </p:blipFill>
        <p:spPr>
          <a:xfrm>
            <a:off x="0" y="202017"/>
            <a:ext cx="9144000" cy="4094489"/>
          </a:xfrm>
          <a:prstGeom prst="rect">
            <a:avLst/>
          </a:prstGeom>
        </p:spPr>
      </p:pic>
      <p:sp>
        <p:nvSpPr>
          <p:cNvPr id="14" name="Rectángulo 13"/>
          <p:cNvSpPr/>
          <p:nvPr/>
        </p:nvSpPr>
        <p:spPr>
          <a:xfrm>
            <a:off x="0" y="6929360"/>
            <a:ext cx="9144000" cy="2866584"/>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1327563" y="1985280"/>
            <a:ext cx="1485169" cy="923330"/>
          </a:xfrm>
          <a:prstGeom prst="rect">
            <a:avLst/>
          </a:prstGeom>
          <a:solidFill>
            <a:schemeClr val="bg1"/>
          </a:solidFill>
        </p:spPr>
        <p:txBody>
          <a:bodyPr wrap="square" rtlCol="0">
            <a:spAutoFit/>
          </a:bodyPr>
          <a:lstStyle/>
          <a:p>
            <a:r>
              <a:rPr lang="en-US" b="1" dirty="0"/>
              <a:t>English Proficiency</a:t>
            </a:r>
          </a:p>
          <a:p>
            <a:endParaRPr lang="es-ES_tradnl" dirty="0"/>
          </a:p>
        </p:txBody>
      </p:sp>
      <p:sp>
        <p:nvSpPr>
          <p:cNvPr id="6" name="Rectángulo 5"/>
          <p:cNvSpPr/>
          <p:nvPr/>
        </p:nvSpPr>
        <p:spPr>
          <a:xfrm>
            <a:off x="3135531" y="1361746"/>
            <a:ext cx="3590098" cy="237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Imagen</a:t>
            </a:r>
          </a:p>
        </p:txBody>
      </p:sp>
      <p:sp>
        <p:nvSpPr>
          <p:cNvPr id="11" name="Rectángulo 10"/>
          <p:cNvSpPr/>
          <p:nvPr/>
        </p:nvSpPr>
        <p:spPr>
          <a:xfrm>
            <a:off x="1423425" y="7417033"/>
            <a:ext cx="6732099" cy="217395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CuadroTexto 12"/>
          <p:cNvSpPr txBox="1"/>
          <p:nvPr/>
        </p:nvSpPr>
        <p:spPr>
          <a:xfrm>
            <a:off x="1445341" y="7395056"/>
            <a:ext cx="6630181" cy="2123658"/>
          </a:xfrm>
          <a:prstGeom prst="rect">
            <a:avLst/>
          </a:prstGeom>
          <a:noFill/>
        </p:spPr>
        <p:txBody>
          <a:bodyPr wrap="square" rtlCol="0">
            <a:spAutoFit/>
          </a:bodyPr>
          <a:lstStyle/>
          <a:p>
            <a:r>
              <a:rPr lang="en-GB" sz="1200" dirty="0"/>
              <a:t>The course is composed of four units. Unit One begins with an overview of the notions of Communicative Competence and Language Proficiency, and the relationship between them and the Common European Framework of Reference for Languages. In this first Unit, learners will be able to reflect on their own shortcomings, in order to facilitate autonomous learning. Unit </a:t>
            </a:r>
            <a:r>
              <a:rPr lang="en-GB" sz="1200" dirty="0">
                <a:solidFill>
                  <a:srgbClr val="FF0000"/>
                </a:solidFill>
              </a:rPr>
              <a:t>one</a:t>
            </a:r>
            <a:r>
              <a:rPr lang="en-GB" sz="1200" dirty="0"/>
              <a:t> also introduces practice for C1 examination tasks, such as those from the Certificate of Advanced English (CAE), beginning with </a:t>
            </a:r>
            <a:r>
              <a:rPr lang="en-GB" sz="1200" dirty="0">
                <a:solidFill>
                  <a:srgbClr val="FF0000"/>
                </a:solidFill>
              </a:rPr>
              <a:t>Grammar and Use </a:t>
            </a:r>
            <a:r>
              <a:rPr lang="en-GB" sz="1200" dirty="0"/>
              <a:t>of English. Unit </a:t>
            </a:r>
            <a:r>
              <a:rPr lang="en-GB" sz="1200" dirty="0">
                <a:solidFill>
                  <a:srgbClr val="FF0000"/>
                </a:solidFill>
              </a:rPr>
              <a:t>two </a:t>
            </a:r>
            <a:r>
              <a:rPr lang="en-GB" sz="1200" dirty="0"/>
              <a:t>concentrates of Reading and Writing. Unit </a:t>
            </a:r>
            <a:r>
              <a:rPr lang="en-GB" sz="1200" dirty="0">
                <a:solidFill>
                  <a:srgbClr val="FF0000"/>
                </a:solidFill>
              </a:rPr>
              <a:t>three</a:t>
            </a:r>
            <a:r>
              <a:rPr lang="en-GB" sz="1200" dirty="0"/>
              <a:t> on </a:t>
            </a:r>
            <a:r>
              <a:rPr lang="en-GB" sz="1200" dirty="0">
                <a:solidFill>
                  <a:srgbClr val="FF0000"/>
                </a:solidFill>
              </a:rPr>
              <a:t>Speaking and Listening. </a:t>
            </a:r>
            <a:r>
              <a:rPr lang="en-GB" sz="1200" dirty="0"/>
              <a:t>Unit </a:t>
            </a:r>
            <a:r>
              <a:rPr lang="en-GB" sz="1200" dirty="0">
                <a:solidFill>
                  <a:srgbClr val="FF0000"/>
                </a:solidFill>
              </a:rPr>
              <a:t>four</a:t>
            </a:r>
            <a:r>
              <a:rPr lang="en-GB" sz="1200" dirty="0"/>
              <a:t> provides an overview of tasks included in two similar C1 certification exams: IELTS and TOEFL </a:t>
            </a:r>
            <a:r>
              <a:rPr lang="en-GB" sz="1200" dirty="0" err="1"/>
              <a:t>iBT</a:t>
            </a:r>
            <a:r>
              <a:rPr lang="en-GB" sz="1200" dirty="0"/>
              <a:t>.</a:t>
            </a:r>
          </a:p>
          <a:p>
            <a:endParaRPr lang="es-ES_tradnl" sz="1200" dirty="0"/>
          </a:p>
          <a:p>
            <a:r>
              <a:rPr lang="en-GB" sz="1200" dirty="0"/>
              <a:t>Throughout the course, students will be working both autonomously and in groups. Evaluation and feedback will be a continuous process in order to prepare learners for the Final Exam, based on the CAE. </a:t>
            </a:r>
            <a:endParaRPr lang="es-ES_tradnl" sz="1200" dirty="0"/>
          </a:p>
        </p:txBody>
      </p:sp>
      <p:sp>
        <p:nvSpPr>
          <p:cNvPr id="19" name="CuadroTexto 18"/>
          <p:cNvSpPr txBox="1"/>
          <p:nvPr/>
        </p:nvSpPr>
        <p:spPr>
          <a:xfrm>
            <a:off x="2940080" y="11867829"/>
            <a:ext cx="5135442" cy="1107996"/>
          </a:xfrm>
          <a:prstGeom prst="rect">
            <a:avLst/>
          </a:prstGeom>
          <a:solidFill>
            <a:schemeClr val="bg1"/>
          </a:solidFill>
        </p:spPr>
        <p:txBody>
          <a:bodyPr wrap="square" rtlCol="0">
            <a:spAutoFit/>
          </a:bodyPr>
          <a:lstStyle/>
          <a:p>
            <a:pPr marL="171450" indent="-171450">
              <a:buFont typeface="Arial"/>
              <a:buChar char="•"/>
            </a:pPr>
            <a:r>
              <a:rPr lang="en-US" sz="1100" dirty="0"/>
              <a:t>General information</a:t>
            </a:r>
          </a:p>
          <a:p>
            <a:pPr marL="171450" lvl="0" indent="-171450">
              <a:buFont typeface="Arial"/>
              <a:buChar char="•"/>
            </a:pPr>
            <a:r>
              <a:rPr lang="es-ES_tradnl" sz="1100" dirty="0" err="1"/>
              <a:t>Unit</a:t>
            </a:r>
            <a:r>
              <a:rPr lang="es-ES_tradnl" sz="1100" dirty="0"/>
              <a:t> </a:t>
            </a:r>
            <a:r>
              <a:rPr lang="es-ES_tradnl" sz="1100" dirty="0">
                <a:solidFill>
                  <a:srgbClr val="FF0000"/>
                </a:solidFill>
              </a:rPr>
              <a:t>1.</a:t>
            </a:r>
            <a:r>
              <a:rPr lang="es-ES_tradnl" sz="1100" dirty="0"/>
              <a:t> </a:t>
            </a:r>
            <a:r>
              <a:rPr lang="es-ES_tradnl" sz="1100" dirty="0" err="1"/>
              <a:t>Grammar</a:t>
            </a:r>
            <a:r>
              <a:rPr lang="es-ES_tradnl" sz="1100" dirty="0"/>
              <a:t> and Use of English</a:t>
            </a:r>
          </a:p>
          <a:p>
            <a:pPr marL="171450" lvl="0" indent="-171450">
              <a:buFont typeface="Arial"/>
              <a:buChar char="•"/>
            </a:pPr>
            <a:r>
              <a:rPr lang="es-ES_tradnl" sz="1100" dirty="0" err="1"/>
              <a:t>Unit</a:t>
            </a:r>
            <a:r>
              <a:rPr lang="es-ES_tradnl" sz="1100" dirty="0"/>
              <a:t> </a:t>
            </a:r>
            <a:r>
              <a:rPr lang="es-ES_tradnl" sz="1100" dirty="0">
                <a:solidFill>
                  <a:srgbClr val="FF0000"/>
                </a:solidFill>
              </a:rPr>
              <a:t>2.</a:t>
            </a:r>
            <a:r>
              <a:rPr lang="es-ES_tradnl" sz="1100" dirty="0"/>
              <a:t> Reading and </a:t>
            </a:r>
            <a:r>
              <a:rPr lang="es-ES_tradnl" sz="1100" dirty="0" err="1"/>
              <a:t>Writing</a:t>
            </a:r>
            <a:endParaRPr lang="es-ES_tradnl" sz="1100" dirty="0"/>
          </a:p>
          <a:p>
            <a:pPr marL="171450" lvl="0" indent="-171450">
              <a:buFont typeface="Arial"/>
              <a:buChar char="•"/>
            </a:pPr>
            <a:r>
              <a:rPr lang="es-ES_tradnl" sz="1100" dirty="0" err="1"/>
              <a:t>Unit</a:t>
            </a:r>
            <a:r>
              <a:rPr lang="es-ES_tradnl" sz="1100" dirty="0"/>
              <a:t> </a:t>
            </a:r>
            <a:r>
              <a:rPr lang="es-ES_tradnl" sz="1100" dirty="0">
                <a:solidFill>
                  <a:srgbClr val="FF0000"/>
                </a:solidFill>
              </a:rPr>
              <a:t>3.</a:t>
            </a:r>
            <a:r>
              <a:rPr lang="es-ES_tradnl" sz="1100" dirty="0"/>
              <a:t> </a:t>
            </a:r>
            <a:r>
              <a:rPr lang="es-ES_tradnl" sz="1100" dirty="0" err="1"/>
              <a:t>Speaking</a:t>
            </a:r>
            <a:r>
              <a:rPr lang="es-ES_tradnl" sz="1100" dirty="0"/>
              <a:t> and </a:t>
            </a:r>
            <a:r>
              <a:rPr lang="es-ES_tradnl" sz="1100" dirty="0" err="1"/>
              <a:t>Listening</a:t>
            </a:r>
            <a:endParaRPr lang="es-ES_tradnl" sz="1100" dirty="0"/>
          </a:p>
          <a:p>
            <a:pPr marL="171450" lvl="0" indent="-171450">
              <a:buFont typeface="Arial"/>
              <a:buChar char="•"/>
            </a:pPr>
            <a:r>
              <a:rPr lang="es-ES_tradnl" sz="1100" dirty="0" err="1"/>
              <a:t>Unit</a:t>
            </a:r>
            <a:r>
              <a:rPr lang="es-ES_tradnl" sz="1100" dirty="0"/>
              <a:t> 4. </a:t>
            </a:r>
            <a:r>
              <a:rPr lang="es-ES_tradnl" sz="1100" dirty="0" err="1"/>
              <a:t>Getting</a:t>
            </a:r>
            <a:r>
              <a:rPr lang="es-ES_tradnl" sz="1100" dirty="0"/>
              <a:t> </a:t>
            </a:r>
            <a:r>
              <a:rPr lang="es-ES_tradnl" sz="1100" dirty="0" err="1"/>
              <a:t>to</a:t>
            </a:r>
            <a:r>
              <a:rPr lang="es-ES_tradnl" sz="1100" dirty="0"/>
              <a:t> </a:t>
            </a:r>
            <a:r>
              <a:rPr lang="es-ES_tradnl" sz="1100" dirty="0" err="1"/>
              <a:t>know</a:t>
            </a:r>
            <a:r>
              <a:rPr lang="es-ES_tradnl" sz="1100" dirty="0"/>
              <a:t> </a:t>
            </a:r>
            <a:r>
              <a:rPr lang="es-ES_tradnl" sz="1100" dirty="0" err="1"/>
              <a:t>additional</a:t>
            </a:r>
            <a:r>
              <a:rPr lang="es-ES_tradnl" sz="1100" dirty="0"/>
              <a:t> C1 </a:t>
            </a:r>
            <a:r>
              <a:rPr lang="es-ES_tradnl" sz="1100" dirty="0" err="1"/>
              <a:t>exams</a:t>
            </a:r>
            <a:endParaRPr lang="es-ES_tradnl" sz="1100" dirty="0"/>
          </a:p>
          <a:p>
            <a:pPr marL="171450" lvl="0" indent="-171450">
              <a:buFont typeface="Arial"/>
              <a:buChar char="•"/>
            </a:pPr>
            <a:r>
              <a:rPr lang="es-ES_tradnl" sz="1100" dirty="0"/>
              <a:t>Final </a:t>
            </a:r>
            <a:r>
              <a:rPr lang="es-ES_tradnl" sz="1100" dirty="0" err="1"/>
              <a:t>Exam</a:t>
            </a:r>
            <a:endParaRPr lang="es-ES_tradnl" sz="1100" dirty="0"/>
          </a:p>
        </p:txBody>
      </p:sp>
      <p:sp>
        <p:nvSpPr>
          <p:cNvPr id="20" name="Rectángulo redondeado 19"/>
          <p:cNvSpPr/>
          <p:nvPr/>
        </p:nvSpPr>
        <p:spPr>
          <a:xfrm>
            <a:off x="70002" y="108862"/>
            <a:ext cx="890024" cy="26001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t>Menu</a:t>
            </a:r>
            <a:endParaRPr lang="es-ES" sz="1400" dirty="0"/>
          </a:p>
        </p:txBody>
      </p:sp>
      <p:sp>
        <p:nvSpPr>
          <p:cNvPr id="21" name="Rectángulo 20"/>
          <p:cNvSpPr/>
          <p:nvPr/>
        </p:nvSpPr>
        <p:spPr>
          <a:xfrm>
            <a:off x="-2880268" y="-1"/>
            <a:ext cx="2721513" cy="5888408"/>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 name="CuadroTexto 1"/>
          <p:cNvSpPr txBox="1"/>
          <p:nvPr/>
        </p:nvSpPr>
        <p:spPr>
          <a:xfrm>
            <a:off x="-2718274" y="108862"/>
            <a:ext cx="2329949" cy="5309145"/>
          </a:xfrm>
          <a:prstGeom prst="rect">
            <a:avLst/>
          </a:prstGeom>
          <a:noFill/>
        </p:spPr>
        <p:txBody>
          <a:bodyPr wrap="square" rtlCol="0">
            <a:spAutoFit/>
          </a:bodyPr>
          <a:lstStyle/>
          <a:p>
            <a:r>
              <a:rPr lang="es-ES" sz="1200" b="1" dirty="0"/>
              <a:t>DG/P:</a:t>
            </a:r>
          </a:p>
          <a:p>
            <a:endParaRPr lang="es-ES" sz="1200" b="1" dirty="0"/>
          </a:p>
          <a:p>
            <a:r>
              <a:rPr lang="es-ES" sz="1200" dirty="0"/>
              <a:t>Verificar colores de acuerdo a criterios de accesibilidad.</a:t>
            </a:r>
          </a:p>
          <a:p>
            <a:endParaRPr lang="es-ES" sz="1200" b="1" dirty="0"/>
          </a:p>
          <a:p>
            <a:r>
              <a:rPr lang="es-ES" sz="1200" dirty="0"/>
              <a:t>Imagen acorde al nuevo nombre de la EE. </a:t>
            </a:r>
          </a:p>
          <a:p>
            <a:endParaRPr lang="es-ES" sz="1200" dirty="0"/>
          </a:p>
          <a:p>
            <a:r>
              <a:rPr lang="es-ES" sz="1200" dirty="0"/>
              <a:t>Menú lateral izquierdo.</a:t>
            </a:r>
          </a:p>
          <a:p>
            <a:pPr marL="171450" indent="-171450">
              <a:buFont typeface="Arial"/>
              <a:buChar char="•"/>
            </a:pPr>
            <a:r>
              <a:rPr lang="es-ES" sz="1200" dirty="0"/>
              <a:t>Home</a:t>
            </a:r>
          </a:p>
          <a:p>
            <a:pPr marL="171450" indent="-171450">
              <a:buFont typeface="Arial"/>
              <a:buChar char="•"/>
            </a:pPr>
            <a:r>
              <a:rPr lang="en-US" sz="1200" dirty="0"/>
              <a:t>General information</a:t>
            </a:r>
          </a:p>
          <a:p>
            <a:pPr marL="171450" indent="-171450">
              <a:buFont typeface="Arial"/>
              <a:buChar char="•"/>
            </a:pPr>
            <a:r>
              <a:rPr lang="es-ES_tradnl" sz="1200" dirty="0" err="1"/>
              <a:t>Unit</a:t>
            </a:r>
            <a:r>
              <a:rPr lang="es-ES_tradnl" sz="1200" dirty="0"/>
              <a:t> 1: </a:t>
            </a:r>
            <a:r>
              <a:rPr lang="es-ES_tradnl" sz="1200" dirty="0" err="1"/>
              <a:t>Grammar</a:t>
            </a:r>
            <a:r>
              <a:rPr lang="es-ES_tradnl" sz="1200" dirty="0"/>
              <a:t> and Use of English</a:t>
            </a:r>
          </a:p>
          <a:p>
            <a:pPr marL="171450" indent="-171450">
              <a:buFont typeface="Arial"/>
              <a:buChar char="•"/>
            </a:pPr>
            <a:r>
              <a:rPr lang="es-ES_tradnl" sz="1200" dirty="0" err="1"/>
              <a:t>Unit</a:t>
            </a:r>
            <a:r>
              <a:rPr lang="es-ES_tradnl" sz="1200" dirty="0"/>
              <a:t> 2: Reading and </a:t>
            </a:r>
            <a:r>
              <a:rPr lang="es-ES_tradnl" sz="1200" dirty="0" err="1"/>
              <a:t>Writing</a:t>
            </a:r>
            <a:endParaRPr lang="es-ES_tradnl" sz="1200" dirty="0"/>
          </a:p>
          <a:p>
            <a:pPr marL="171450" indent="-171450">
              <a:buFont typeface="Arial"/>
              <a:buChar char="•"/>
            </a:pPr>
            <a:r>
              <a:rPr lang="es-ES_tradnl" sz="1200" dirty="0" err="1"/>
              <a:t>Unit</a:t>
            </a:r>
            <a:r>
              <a:rPr lang="es-ES_tradnl" sz="1200" dirty="0"/>
              <a:t> 3: </a:t>
            </a:r>
            <a:r>
              <a:rPr lang="es-ES_tradnl" sz="1200" dirty="0" err="1"/>
              <a:t>Speaking</a:t>
            </a:r>
            <a:r>
              <a:rPr lang="es-ES_tradnl" sz="1200" dirty="0"/>
              <a:t> and </a:t>
            </a:r>
            <a:r>
              <a:rPr lang="es-ES_tradnl" sz="1200" dirty="0" err="1"/>
              <a:t>Listening</a:t>
            </a:r>
            <a:endParaRPr lang="es-ES_tradnl" sz="1200" dirty="0"/>
          </a:p>
          <a:p>
            <a:pPr marL="171450" indent="-171450">
              <a:buFont typeface="Arial"/>
              <a:buChar char="•"/>
            </a:pPr>
            <a:r>
              <a:rPr lang="es-ES_tradnl" sz="1200" dirty="0" err="1"/>
              <a:t>Unit</a:t>
            </a:r>
            <a:r>
              <a:rPr lang="es-ES_tradnl" sz="1200" dirty="0"/>
              <a:t> 4. </a:t>
            </a:r>
            <a:r>
              <a:rPr lang="es-ES_tradnl" sz="1200" dirty="0" err="1"/>
              <a:t>Getting</a:t>
            </a:r>
            <a:r>
              <a:rPr lang="es-ES_tradnl" sz="1200" dirty="0"/>
              <a:t> </a:t>
            </a:r>
            <a:r>
              <a:rPr lang="es-ES_tradnl" sz="1200" dirty="0" err="1"/>
              <a:t>to</a:t>
            </a:r>
            <a:r>
              <a:rPr lang="es-ES_tradnl" sz="1200" dirty="0"/>
              <a:t> </a:t>
            </a:r>
            <a:r>
              <a:rPr lang="es-ES_tradnl" sz="1200" dirty="0" err="1"/>
              <a:t>know</a:t>
            </a:r>
            <a:r>
              <a:rPr lang="es-ES_tradnl" sz="1200" dirty="0"/>
              <a:t> </a:t>
            </a:r>
            <a:r>
              <a:rPr lang="es-ES_tradnl" sz="1200" dirty="0" err="1"/>
              <a:t>additional</a:t>
            </a:r>
            <a:r>
              <a:rPr lang="es-ES_tradnl" sz="1200" dirty="0"/>
              <a:t> C1 </a:t>
            </a:r>
            <a:r>
              <a:rPr lang="es-ES_tradnl" sz="1200" dirty="0" err="1"/>
              <a:t>exams</a:t>
            </a:r>
            <a:endParaRPr lang="es-ES_tradnl" sz="1200" dirty="0"/>
          </a:p>
          <a:p>
            <a:pPr marL="171450" indent="-171450">
              <a:buFont typeface="Arial"/>
              <a:buChar char="•"/>
            </a:pPr>
            <a:r>
              <a:rPr lang="es-ES_tradnl" sz="1200" dirty="0"/>
              <a:t>Final </a:t>
            </a:r>
            <a:r>
              <a:rPr lang="es-ES_tradnl" sz="1200" dirty="0" err="1"/>
              <a:t>Exam</a:t>
            </a:r>
            <a:endParaRPr lang="es-ES_tradnl" sz="1200" dirty="0"/>
          </a:p>
          <a:p>
            <a:pPr marL="171450" lvl="0" indent="-171450">
              <a:buFont typeface="Arial"/>
              <a:buChar char="•"/>
            </a:pPr>
            <a:endParaRPr lang="es-ES_tradnl" sz="1200" dirty="0"/>
          </a:p>
          <a:p>
            <a:pPr lvl="1"/>
            <a:endParaRPr lang="es-ES" sz="1200" dirty="0"/>
          </a:p>
          <a:p>
            <a:r>
              <a:rPr lang="es-ES" sz="1200" dirty="0"/>
              <a:t>Bibliografía se añade conforme se construya el curso. </a:t>
            </a:r>
          </a:p>
          <a:p>
            <a:endParaRPr lang="es-ES" sz="1200" dirty="0"/>
          </a:p>
          <a:p>
            <a:r>
              <a:rPr lang="es-ES" sz="1200" dirty="0"/>
              <a:t>Síntesis curricular en siguiente diapositiva.</a:t>
            </a:r>
          </a:p>
          <a:p>
            <a:endParaRPr lang="es-ES" sz="1200" dirty="0"/>
          </a:p>
          <a:p>
            <a:r>
              <a:rPr lang="es-ES" sz="1200" dirty="0"/>
              <a:t>La fotografía ya estaba en el curso anterior.</a:t>
            </a:r>
            <a:endParaRPr lang="es-ES" sz="1200" b="1" dirty="0"/>
          </a:p>
        </p:txBody>
      </p:sp>
      <p:sp>
        <p:nvSpPr>
          <p:cNvPr id="22" name="Rectángulo 21"/>
          <p:cNvSpPr/>
          <p:nvPr/>
        </p:nvSpPr>
        <p:spPr>
          <a:xfrm>
            <a:off x="9251947" y="108862"/>
            <a:ext cx="2721513" cy="3623057"/>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3" name="CuadroTexto 22"/>
          <p:cNvSpPr txBox="1"/>
          <p:nvPr/>
        </p:nvSpPr>
        <p:spPr>
          <a:xfrm>
            <a:off x="9419079" y="202018"/>
            <a:ext cx="2329949" cy="3262431"/>
          </a:xfrm>
          <a:prstGeom prst="rect">
            <a:avLst/>
          </a:prstGeom>
          <a:noFill/>
        </p:spPr>
        <p:txBody>
          <a:bodyPr wrap="square" lIns="91440" tIns="45720" rIns="91440" bIns="45720" rtlCol="0" anchor="t">
            <a:spAutoFit/>
          </a:bodyPr>
          <a:lstStyle/>
          <a:p>
            <a:r>
              <a:rPr lang="es-ES" sz="1200" b="1" dirty="0"/>
              <a:t>HTML </a:t>
            </a:r>
            <a:r>
              <a:rPr lang="es-ES" sz="1200" b="1" dirty="0" err="1"/>
              <a:t>Outliner</a:t>
            </a:r>
            <a:r>
              <a:rPr lang="es-ES" sz="1200" b="1" dirty="0"/>
              <a:t>:</a:t>
            </a:r>
          </a:p>
          <a:p>
            <a:endParaRPr lang="es-ES" sz="1200" dirty="0"/>
          </a:p>
          <a:p>
            <a:r>
              <a:rPr lang="es-ES" sz="1200" dirty="0"/>
              <a:t>English </a:t>
            </a:r>
            <a:r>
              <a:rPr lang="es-ES" sz="1200" dirty="0" err="1"/>
              <a:t>Proficiency</a:t>
            </a:r>
            <a:endParaRPr lang="es-ES" sz="1200" dirty="0"/>
          </a:p>
          <a:p>
            <a:pPr marL="171450" indent="-171450">
              <a:buFont typeface="Arial"/>
              <a:buChar char="•"/>
            </a:pPr>
            <a:r>
              <a:rPr lang="es-ES" sz="1200" dirty="0" err="1"/>
              <a:t>Student’s</a:t>
            </a:r>
            <a:r>
              <a:rPr lang="es-ES" sz="1200" dirty="0"/>
              <a:t> </a:t>
            </a:r>
            <a:r>
              <a:rPr lang="es-ES" sz="1200" dirty="0" err="1"/>
              <a:t>level</a:t>
            </a:r>
            <a:r>
              <a:rPr lang="es-ES" sz="1200" dirty="0"/>
              <a:t> of </a:t>
            </a:r>
            <a:r>
              <a:rPr lang="es-ES" sz="1200" dirty="0" err="1"/>
              <a:t>competence</a:t>
            </a:r>
            <a:endParaRPr lang="es-ES" sz="1200" dirty="0"/>
          </a:p>
          <a:p>
            <a:pPr marL="171450" indent="-171450">
              <a:buFont typeface="Arial"/>
              <a:buChar char="•"/>
            </a:pPr>
            <a:r>
              <a:rPr lang="es-ES" sz="1200" dirty="0" err="1"/>
              <a:t>Description</a:t>
            </a:r>
            <a:endParaRPr lang="es-ES" sz="1200" dirty="0"/>
          </a:p>
          <a:p>
            <a:pPr marL="171450" indent="-171450">
              <a:buFont typeface="Arial"/>
              <a:buChar char="•"/>
            </a:pPr>
            <a:r>
              <a:rPr lang="es-ES" sz="1200" dirty="0" err="1"/>
              <a:t>Course</a:t>
            </a:r>
            <a:r>
              <a:rPr lang="es-ES" sz="1200" dirty="0"/>
              <a:t> </a:t>
            </a:r>
            <a:r>
              <a:rPr lang="es-ES" sz="1200" dirty="0" err="1"/>
              <a:t>designer</a:t>
            </a:r>
            <a:endParaRPr lang="es-ES" sz="1200" dirty="0"/>
          </a:p>
          <a:p>
            <a:pPr marL="171450" indent="-171450">
              <a:buFont typeface="Arial"/>
              <a:buChar char="•"/>
            </a:pPr>
            <a:r>
              <a:rPr lang="es-ES" sz="1200" dirty="0" err="1"/>
              <a:t>Work</a:t>
            </a:r>
            <a:r>
              <a:rPr lang="es-ES" sz="1200" dirty="0"/>
              <a:t> </a:t>
            </a:r>
            <a:r>
              <a:rPr lang="es-ES" sz="1200" dirty="0" err="1"/>
              <a:t>schedule</a:t>
            </a:r>
            <a:endParaRPr lang="es-ES" sz="1200" dirty="0"/>
          </a:p>
          <a:p>
            <a:pPr marL="628650" lvl="1" indent="-171450">
              <a:buFont typeface="Arial"/>
              <a:buChar char="•"/>
            </a:pPr>
            <a:r>
              <a:rPr lang="en-US" sz="1100" dirty="0"/>
              <a:t>General information</a:t>
            </a:r>
          </a:p>
          <a:p>
            <a:pPr marL="628650" lvl="1" indent="-171450">
              <a:buFont typeface="Arial"/>
              <a:buChar char="•"/>
            </a:pPr>
            <a:r>
              <a:rPr lang="es-ES_tradnl" sz="1100" dirty="0" err="1"/>
              <a:t>Unit</a:t>
            </a:r>
            <a:r>
              <a:rPr lang="es-ES_tradnl" sz="1100" dirty="0"/>
              <a:t> </a:t>
            </a:r>
            <a:r>
              <a:rPr lang="es-ES_tradnl" sz="1100" dirty="0">
                <a:solidFill>
                  <a:srgbClr val="FF0000"/>
                </a:solidFill>
              </a:rPr>
              <a:t>1.</a:t>
            </a:r>
            <a:r>
              <a:rPr lang="es-ES_tradnl" sz="1100" dirty="0"/>
              <a:t> </a:t>
            </a:r>
            <a:r>
              <a:rPr lang="es-ES_tradnl" sz="1100" dirty="0" err="1"/>
              <a:t>Grammar</a:t>
            </a:r>
            <a:r>
              <a:rPr lang="es-ES_tradnl" sz="1100" dirty="0"/>
              <a:t> and Use of English</a:t>
            </a:r>
          </a:p>
          <a:p>
            <a:pPr marL="628650" lvl="1" indent="-171450">
              <a:buFont typeface="Arial"/>
              <a:buChar char="•"/>
            </a:pPr>
            <a:r>
              <a:rPr lang="es-ES_tradnl" sz="1100" dirty="0" err="1"/>
              <a:t>Unit</a:t>
            </a:r>
            <a:r>
              <a:rPr lang="es-ES_tradnl" sz="1100" dirty="0"/>
              <a:t> </a:t>
            </a:r>
            <a:r>
              <a:rPr lang="es-ES_tradnl" sz="1100" dirty="0">
                <a:solidFill>
                  <a:srgbClr val="FF0000"/>
                </a:solidFill>
              </a:rPr>
              <a:t>2.</a:t>
            </a:r>
            <a:r>
              <a:rPr lang="es-ES_tradnl" sz="1100" dirty="0"/>
              <a:t> Reading and </a:t>
            </a:r>
            <a:r>
              <a:rPr lang="es-ES_tradnl" sz="1100" dirty="0" err="1"/>
              <a:t>Writing</a:t>
            </a:r>
            <a:endParaRPr lang="es-ES_tradnl" sz="1100" dirty="0"/>
          </a:p>
          <a:p>
            <a:pPr marL="628650" lvl="1" indent="-171450">
              <a:buFont typeface="Arial"/>
              <a:buChar char="•"/>
            </a:pPr>
            <a:r>
              <a:rPr lang="es-ES_tradnl" sz="1100" dirty="0" err="1"/>
              <a:t>Unit</a:t>
            </a:r>
            <a:r>
              <a:rPr lang="es-ES_tradnl" sz="1100" dirty="0"/>
              <a:t> </a:t>
            </a:r>
            <a:r>
              <a:rPr lang="es-ES_tradnl" sz="1100" dirty="0">
                <a:solidFill>
                  <a:srgbClr val="FF0000"/>
                </a:solidFill>
              </a:rPr>
              <a:t>3.</a:t>
            </a:r>
            <a:r>
              <a:rPr lang="es-ES_tradnl" sz="1100" dirty="0"/>
              <a:t> </a:t>
            </a:r>
            <a:r>
              <a:rPr lang="es-ES_tradnl" sz="1100" dirty="0" err="1"/>
              <a:t>Speaking</a:t>
            </a:r>
            <a:r>
              <a:rPr lang="es-ES_tradnl" sz="1100" dirty="0"/>
              <a:t> and </a:t>
            </a:r>
            <a:r>
              <a:rPr lang="es-ES_tradnl" sz="1100" dirty="0" err="1"/>
              <a:t>Listening</a:t>
            </a:r>
            <a:endParaRPr lang="es-ES_tradnl" sz="1100" dirty="0"/>
          </a:p>
          <a:p>
            <a:pPr marL="628650" lvl="1" indent="-171450">
              <a:buFont typeface="Arial"/>
              <a:buChar char="•"/>
            </a:pPr>
            <a:r>
              <a:rPr lang="es-ES_tradnl" sz="1100" dirty="0" err="1"/>
              <a:t>Unit</a:t>
            </a:r>
            <a:r>
              <a:rPr lang="es-ES_tradnl" sz="1100" dirty="0"/>
              <a:t> 4. </a:t>
            </a:r>
            <a:r>
              <a:rPr lang="es-ES_tradnl" sz="1100" dirty="0" err="1"/>
              <a:t>Getting</a:t>
            </a:r>
            <a:r>
              <a:rPr lang="es-ES_tradnl" sz="1100" dirty="0"/>
              <a:t> </a:t>
            </a:r>
            <a:r>
              <a:rPr lang="es-ES_tradnl" sz="1100" dirty="0" err="1"/>
              <a:t>to</a:t>
            </a:r>
            <a:r>
              <a:rPr lang="es-ES_tradnl" sz="1100" dirty="0"/>
              <a:t> </a:t>
            </a:r>
            <a:r>
              <a:rPr lang="es-ES_tradnl" sz="1100" dirty="0" err="1"/>
              <a:t>know</a:t>
            </a:r>
            <a:r>
              <a:rPr lang="es-ES_tradnl" sz="1100" dirty="0"/>
              <a:t> </a:t>
            </a:r>
            <a:r>
              <a:rPr lang="es-ES_tradnl" sz="1100" dirty="0" err="1"/>
              <a:t>additional</a:t>
            </a:r>
            <a:r>
              <a:rPr lang="es-ES_tradnl" sz="1100" dirty="0"/>
              <a:t> C1 </a:t>
            </a:r>
            <a:r>
              <a:rPr lang="es-ES_tradnl" sz="1100" dirty="0" err="1"/>
              <a:t>exams</a:t>
            </a:r>
            <a:endParaRPr lang="es-ES_tradnl" sz="1100" dirty="0"/>
          </a:p>
          <a:p>
            <a:pPr marL="628650" lvl="1" indent="-171450">
              <a:buFont typeface="Arial"/>
              <a:buChar char="•"/>
            </a:pPr>
            <a:r>
              <a:rPr lang="es-ES_tradnl" sz="1100" dirty="0"/>
              <a:t>Final </a:t>
            </a:r>
            <a:r>
              <a:rPr lang="es-ES_tradnl" sz="1100" dirty="0" err="1"/>
              <a:t>Exam</a:t>
            </a:r>
            <a:endParaRPr lang="es-ES_tradnl" sz="1100" dirty="0"/>
          </a:p>
          <a:p>
            <a:pPr marL="171450" indent="-171450">
              <a:buFont typeface="Arial"/>
              <a:buChar char="•"/>
            </a:pPr>
            <a:r>
              <a:rPr lang="es-ES" sz="1200" dirty="0" err="1"/>
              <a:t>Bibliography</a:t>
            </a:r>
            <a:endParaRPr lang="es-ES" sz="1200" dirty="0"/>
          </a:p>
        </p:txBody>
      </p:sp>
      <p:pic>
        <p:nvPicPr>
          <p:cNvPr id="12" name="Imagen 11" descr="Captura de pantalla 2023-01-16 a la(s) 11.53.07 a. m..png"/>
          <p:cNvPicPr>
            <a:picLocks noChangeAspect="1"/>
          </p:cNvPicPr>
          <p:nvPr/>
        </p:nvPicPr>
        <p:blipFill rotWithShape="1">
          <a:blip r:embed="rId4">
            <a:extLst>
              <a:ext uri="{28A0092B-C50C-407E-A947-70E740481C1C}">
                <a14:useLocalDpi xmlns:a14="http://schemas.microsoft.com/office/drawing/2010/main" val="0"/>
              </a:ext>
            </a:extLst>
          </a:blip>
          <a:srcRect l="3214" r="2438"/>
          <a:stretch/>
        </p:blipFill>
        <p:spPr>
          <a:xfrm>
            <a:off x="0" y="4286511"/>
            <a:ext cx="9176322" cy="2571489"/>
          </a:xfrm>
          <a:prstGeom prst="rect">
            <a:avLst/>
          </a:prstGeom>
        </p:spPr>
      </p:pic>
      <p:sp>
        <p:nvSpPr>
          <p:cNvPr id="15" name="CuadroTexto 14"/>
          <p:cNvSpPr txBox="1"/>
          <p:nvPr/>
        </p:nvSpPr>
        <p:spPr>
          <a:xfrm>
            <a:off x="1445341" y="6118693"/>
            <a:ext cx="6710183" cy="830997"/>
          </a:xfrm>
          <a:prstGeom prst="rect">
            <a:avLst/>
          </a:prstGeom>
          <a:solidFill>
            <a:srgbClr val="84BBA5"/>
          </a:solidFill>
        </p:spPr>
        <p:txBody>
          <a:bodyPr wrap="square" rtlCol="0">
            <a:spAutoFit/>
          </a:bodyPr>
          <a:lstStyle/>
          <a:p>
            <a:r>
              <a:rPr lang="en-GB" sz="1200" dirty="0"/>
              <a:t>Students will use oral and written English, incorporating complex syntactic and lexical structures in social, academic and professional contexts, through self-reflective and collaborative linguistic practices, performing with honesty, responsibility and commitment, with the aim of developing a proficiency level that corresponds to the C1 level of English, according to the CEFRL. </a:t>
            </a:r>
            <a:endParaRPr lang="es-ES_tradnl" sz="1200" dirty="0"/>
          </a:p>
        </p:txBody>
      </p:sp>
      <p:sp>
        <p:nvSpPr>
          <p:cNvPr id="18" name="CuadroTexto 17"/>
          <p:cNvSpPr txBox="1"/>
          <p:nvPr/>
        </p:nvSpPr>
        <p:spPr>
          <a:xfrm>
            <a:off x="1423425" y="5713356"/>
            <a:ext cx="3211551" cy="307777"/>
          </a:xfrm>
          <a:prstGeom prst="rect">
            <a:avLst/>
          </a:prstGeom>
          <a:solidFill>
            <a:srgbClr val="84BBA5"/>
          </a:solidFill>
        </p:spPr>
        <p:txBody>
          <a:bodyPr wrap="square" rtlCol="0">
            <a:spAutoFit/>
          </a:bodyPr>
          <a:lstStyle/>
          <a:p>
            <a:r>
              <a:rPr lang="es-ES" sz="1400" b="1" dirty="0" err="1"/>
              <a:t>Level</a:t>
            </a:r>
            <a:r>
              <a:rPr lang="es-ES" sz="1400" b="1" dirty="0"/>
              <a:t> of </a:t>
            </a:r>
            <a:r>
              <a:rPr lang="es-ES" sz="1400" b="1" dirty="0" err="1"/>
              <a:t>students</a:t>
            </a:r>
            <a:r>
              <a:rPr lang="es-ES" sz="1400" b="1" dirty="0"/>
              <a:t>’ </a:t>
            </a:r>
            <a:r>
              <a:rPr lang="es-ES" sz="1400" b="1" dirty="0" err="1"/>
              <a:t>competence</a:t>
            </a:r>
            <a:endParaRPr lang="es-ES" sz="1400" b="1" dirty="0"/>
          </a:p>
        </p:txBody>
      </p:sp>
      <p:sp>
        <p:nvSpPr>
          <p:cNvPr id="24" name="CuadroTexto 23"/>
          <p:cNvSpPr txBox="1"/>
          <p:nvPr/>
        </p:nvSpPr>
        <p:spPr>
          <a:xfrm>
            <a:off x="1445341" y="7047382"/>
            <a:ext cx="3211551" cy="307777"/>
          </a:xfrm>
          <a:prstGeom prst="rect">
            <a:avLst/>
          </a:prstGeom>
          <a:solidFill>
            <a:schemeClr val="bg1"/>
          </a:solidFill>
        </p:spPr>
        <p:txBody>
          <a:bodyPr wrap="square" rtlCol="0">
            <a:spAutoFit/>
          </a:bodyPr>
          <a:lstStyle/>
          <a:p>
            <a:r>
              <a:rPr lang="es-ES" sz="1400" b="1" dirty="0" err="1"/>
              <a:t>Description</a:t>
            </a:r>
            <a:endParaRPr lang="es-ES" sz="1400" b="1" dirty="0"/>
          </a:p>
        </p:txBody>
      </p:sp>
      <p:pic>
        <p:nvPicPr>
          <p:cNvPr id="25" name="Imagen 24" descr="Captura de pantalla 2023-01-16 a la(s) 11.53.31 a. 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9771226"/>
            <a:ext cx="9144000" cy="1658269"/>
          </a:xfrm>
          <a:prstGeom prst="rect">
            <a:avLst/>
          </a:prstGeom>
        </p:spPr>
      </p:pic>
      <p:sp>
        <p:nvSpPr>
          <p:cNvPr id="26" name="CuadroTexto 25"/>
          <p:cNvSpPr txBox="1"/>
          <p:nvPr/>
        </p:nvSpPr>
        <p:spPr>
          <a:xfrm>
            <a:off x="1529755" y="9795944"/>
            <a:ext cx="3211551" cy="307777"/>
          </a:xfrm>
          <a:prstGeom prst="rect">
            <a:avLst/>
          </a:prstGeom>
          <a:solidFill>
            <a:srgbClr val="FFFFC8"/>
          </a:solidFill>
        </p:spPr>
        <p:txBody>
          <a:bodyPr wrap="square" rtlCol="0">
            <a:spAutoFit/>
          </a:bodyPr>
          <a:lstStyle/>
          <a:p>
            <a:r>
              <a:rPr lang="es-ES" sz="1400" b="1" dirty="0" err="1"/>
              <a:t>Course</a:t>
            </a:r>
            <a:r>
              <a:rPr lang="es-ES" sz="1400" b="1" dirty="0"/>
              <a:t> </a:t>
            </a:r>
            <a:r>
              <a:rPr lang="es-ES" sz="1400" b="1" dirty="0" err="1"/>
              <a:t>designer</a:t>
            </a:r>
            <a:endParaRPr lang="es-ES" sz="1400" b="1" dirty="0"/>
          </a:p>
        </p:txBody>
      </p:sp>
      <p:sp>
        <p:nvSpPr>
          <p:cNvPr id="3" name="CuadroTexto 2"/>
          <p:cNvSpPr txBox="1"/>
          <p:nvPr/>
        </p:nvSpPr>
        <p:spPr>
          <a:xfrm>
            <a:off x="4569476" y="4911397"/>
            <a:ext cx="1723751" cy="276999"/>
          </a:xfrm>
          <a:prstGeom prst="rect">
            <a:avLst/>
          </a:prstGeom>
          <a:solidFill>
            <a:schemeClr val="bg1"/>
          </a:solidFill>
        </p:spPr>
        <p:txBody>
          <a:bodyPr wrap="square" rtlCol="0">
            <a:spAutoFit/>
          </a:bodyPr>
          <a:lstStyle/>
          <a:p>
            <a:r>
              <a:rPr lang="es-ES" sz="1200" dirty="0"/>
              <a:t>Certificado de lengua B2</a:t>
            </a:r>
          </a:p>
        </p:txBody>
      </p:sp>
      <p:sp>
        <p:nvSpPr>
          <p:cNvPr id="4" name="Rectángulo 3"/>
          <p:cNvSpPr/>
          <p:nvPr/>
        </p:nvSpPr>
        <p:spPr>
          <a:xfrm>
            <a:off x="3223768" y="10212627"/>
            <a:ext cx="1092351" cy="107454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t>Foto</a:t>
            </a:r>
          </a:p>
        </p:txBody>
      </p:sp>
      <p:sp>
        <p:nvSpPr>
          <p:cNvPr id="7" name="CuadroTexto 6"/>
          <p:cNvSpPr txBox="1"/>
          <p:nvPr/>
        </p:nvSpPr>
        <p:spPr>
          <a:xfrm>
            <a:off x="4458213" y="10319189"/>
            <a:ext cx="1314374" cy="430887"/>
          </a:xfrm>
          <a:prstGeom prst="rect">
            <a:avLst/>
          </a:prstGeom>
          <a:solidFill>
            <a:srgbClr val="E46C0A"/>
          </a:solidFill>
        </p:spPr>
        <p:txBody>
          <a:bodyPr wrap="square" rtlCol="0">
            <a:spAutoFit/>
          </a:bodyPr>
          <a:lstStyle/>
          <a:p>
            <a:r>
              <a:rPr lang="es-ES" sz="1050" dirty="0"/>
              <a:t>M.A. Reyna Isidra López </a:t>
            </a:r>
            <a:r>
              <a:rPr lang="es-ES" sz="1050" dirty="0" err="1"/>
              <a:t>Ble</a:t>
            </a:r>
            <a:endParaRPr lang="es-ES" sz="1050" dirty="0"/>
          </a:p>
        </p:txBody>
      </p:sp>
      <p:sp>
        <p:nvSpPr>
          <p:cNvPr id="8" name="CuadroTexto 7"/>
          <p:cNvSpPr txBox="1"/>
          <p:nvPr/>
        </p:nvSpPr>
        <p:spPr>
          <a:xfrm>
            <a:off x="3037771" y="11482539"/>
            <a:ext cx="3063411" cy="276999"/>
          </a:xfrm>
          <a:prstGeom prst="rect">
            <a:avLst/>
          </a:prstGeom>
          <a:solidFill>
            <a:schemeClr val="bg1"/>
          </a:solidFill>
        </p:spPr>
        <p:txBody>
          <a:bodyPr wrap="square" rtlCol="0">
            <a:spAutoFit/>
          </a:bodyPr>
          <a:lstStyle/>
          <a:p>
            <a:r>
              <a:rPr lang="es-ES" sz="1200" dirty="0">
                <a:solidFill>
                  <a:srgbClr val="FF0000"/>
                </a:solidFill>
              </a:rPr>
              <a:t>4</a:t>
            </a:r>
            <a:r>
              <a:rPr lang="es-ES" sz="1200" dirty="0"/>
              <a:t> </a:t>
            </a:r>
            <a:r>
              <a:rPr lang="es-ES" sz="1200" dirty="0" err="1"/>
              <a:t>Units</a:t>
            </a:r>
            <a:endParaRPr lang="es-ES" sz="1200" dirty="0"/>
          </a:p>
        </p:txBody>
      </p:sp>
      <p:sp>
        <p:nvSpPr>
          <p:cNvPr id="10" name="CuadroTexto 9">
            <a:extLst>
              <a:ext uri="{FF2B5EF4-FFF2-40B4-BE49-F238E27FC236}">
                <a16:creationId xmlns:a16="http://schemas.microsoft.com/office/drawing/2014/main" id="{49C6C292-805A-6F46-BA38-7B0BE454BD59}"/>
              </a:ext>
            </a:extLst>
          </p:cNvPr>
          <p:cNvSpPr txBox="1"/>
          <p:nvPr/>
        </p:nvSpPr>
        <p:spPr>
          <a:xfrm>
            <a:off x="2940080" y="4554220"/>
            <a:ext cx="1341586" cy="276999"/>
          </a:xfrm>
          <a:prstGeom prst="rect">
            <a:avLst/>
          </a:prstGeom>
          <a:solidFill>
            <a:schemeClr val="bg1"/>
          </a:solidFill>
        </p:spPr>
        <p:txBody>
          <a:bodyPr wrap="none" rtlCol="0">
            <a:spAutoFit/>
          </a:bodyPr>
          <a:lstStyle/>
          <a:p>
            <a:r>
              <a:rPr lang="es-MX" sz="1200" dirty="0"/>
              <a:t>Área de formación</a:t>
            </a:r>
          </a:p>
        </p:txBody>
      </p:sp>
      <p:sp>
        <p:nvSpPr>
          <p:cNvPr id="16" name="Rectángulo 15">
            <a:extLst>
              <a:ext uri="{FF2B5EF4-FFF2-40B4-BE49-F238E27FC236}">
                <a16:creationId xmlns:a16="http://schemas.microsoft.com/office/drawing/2014/main" id="{99CAC337-8834-C346-9079-D7F156B0A962}"/>
              </a:ext>
            </a:extLst>
          </p:cNvPr>
          <p:cNvSpPr/>
          <p:nvPr/>
        </p:nvSpPr>
        <p:spPr>
          <a:xfrm>
            <a:off x="4569476" y="4536250"/>
            <a:ext cx="1517851" cy="276999"/>
          </a:xfrm>
          <a:prstGeom prst="rect">
            <a:avLst/>
          </a:prstGeom>
          <a:solidFill>
            <a:schemeClr val="bg1"/>
          </a:solidFill>
        </p:spPr>
        <p:txBody>
          <a:bodyPr wrap="none">
            <a:spAutoFit/>
          </a:bodyPr>
          <a:lstStyle/>
          <a:p>
            <a:r>
              <a:rPr lang="es-MX" sz="1200" dirty="0"/>
              <a:t>Formación disciplinar</a:t>
            </a:r>
          </a:p>
        </p:txBody>
      </p:sp>
      <p:sp>
        <p:nvSpPr>
          <p:cNvPr id="28" name="CuadroTexto 27">
            <a:extLst>
              <a:ext uri="{FF2B5EF4-FFF2-40B4-BE49-F238E27FC236}">
                <a16:creationId xmlns:a16="http://schemas.microsoft.com/office/drawing/2014/main" id="{5C6F650C-2E63-BD43-8526-4463AB7B2803}"/>
              </a:ext>
            </a:extLst>
          </p:cNvPr>
          <p:cNvSpPr txBox="1"/>
          <p:nvPr/>
        </p:nvSpPr>
        <p:spPr>
          <a:xfrm>
            <a:off x="2967380" y="4899678"/>
            <a:ext cx="1051122" cy="276999"/>
          </a:xfrm>
          <a:prstGeom prst="rect">
            <a:avLst/>
          </a:prstGeom>
          <a:solidFill>
            <a:schemeClr val="bg1"/>
          </a:solidFill>
        </p:spPr>
        <p:txBody>
          <a:bodyPr wrap="none" rtlCol="0">
            <a:spAutoFit/>
          </a:bodyPr>
          <a:lstStyle/>
          <a:p>
            <a:r>
              <a:rPr lang="es-MX" sz="1200" dirty="0"/>
              <a:t>Pre-requisitos</a:t>
            </a:r>
          </a:p>
        </p:txBody>
      </p:sp>
      <p:sp>
        <p:nvSpPr>
          <p:cNvPr id="29" name="CuadroTexto 28">
            <a:extLst>
              <a:ext uri="{FF2B5EF4-FFF2-40B4-BE49-F238E27FC236}">
                <a16:creationId xmlns:a16="http://schemas.microsoft.com/office/drawing/2014/main" id="{49A47AF6-3C57-9A43-A8F0-594EE3F7740B}"/>
              </a:ext>
            </a:extLst>
          </p:cNvPr>
          <p:cNvSpPr txBox="1"/>
          <p:nvPr/>
        </p:nvSpPr>
        <p:spPr>
          <a:xfrm>
            <a:off x="2982473" y="5245136"/>
            <a:ext cx="702115" cy="276999"/>
          </a:xfrm>
          <a:prstGeom prst="rect">
            <a:avLst/>
          </a:prstGeom>
          <a:solidFill>
            <a:schemeClr val="bg1"/>
          </a:solidFill>
        </p:spPr>
        <p:txBody>
          <a:bodyPr wrap="none" rtlCol="0">
            <a:spAutoFit/>
          </a:bodyPr>
          <a:lstStyle/>
          <a:p>
            <a:r>
              <a:rPr lang="es-MX" sz="1200" dirty="0"/>
              <a:t>Créditos</a:t>
            </a:r>
          </a:p>
        </p:txBody>
      </p:sp>
      <p:sp>
        <p:nvSpPr>
          <p:cNvPr id="30" name="Rectángulo 29">
            <a:extLst>
              <a:ext uri="{FF2B5EF4-FFF2-40B4-BE49-F238E27FC236}">
                <a16:creationId xmlns:a16="http://schemas.microsoft.com/office/drawing/2014/main" id="{BDA7D1D5-136A-4047-80BB-267235D98186}"/>
              </a:ext>
            </a:extLst>
          </p:cNvPr>
          <p:cNvSpPr/>
          <p:nvPr/>
        </p:nvSpPr>
        <p:spPr>
          <a:xfrm>
            <a:off x="4569475" y="5229503"/>
            <a:ext cx="341760" cy="276999"/>
          </a:xfrm>
          <a:prstGeom prst="rect">
            <a:avLst/>
          </a:prstGeom>
          <a:solidFill>
            <a:schemeClr val="bg1"/>
          </a:solidFill>
        </p:spPr>
        <p:txBody>
          <a:bodyPr wrap="none">
            <a:spAutoFit/>
          </a:bodyPr>
          <a:lstStyle/>
          <a:p>
            <a:r>
              <a:rPr lang="es-MX" sz="1200" dirty="0"/>
              <a:t>12</a:t>
            </a:r>
          </a:p>
        </p:txBody>
      </p:sp>
      <p:sp>
        <p:nvSpPr>
          <p:cNvPr id="31" name="CuadroTexto 30">
            <a:extLst>
              <a:ext uri="{FF2B5EF4-FFF2-40B4-BE49-F238E27FC236}">
                <a16:creationId xmlns:a16="http://schemas.microsoft.com/office/drawing/2014/main" id="{071772A6-777B-3D44-82B7-B5B99E066F9D}"/>
              </a:ext>
            </a:extLst>
          </p:cNvPr>
          <p:cNvSpPr txBox="1"/>
          <p:nvPr/>
        </p:nvSpPr>
        <p:spPr>
          <a:xfrm>
            <a:off x="1577879" y="11510162"/>
            <a:ext cx="1111138" cy="276999"/>
          </a:xfrm>
          <a:prstGeom prst="rect">
            <a:avLst/>
          </a:prstGeom>
          <a:solidFill>
            <a:schemeClr val="bg1"/>
          </a:solidFill>
        </p:spPr>
        <p:txBody>
          <a:bodyPr wrap="none" rtlCol="0">
            <a:spAutoFit/>
          </a:bodyPr>
          <a:lstStyle/>
          <a:p>
            <a:r>
              <a:rPr lang="es-MX" sz="1200" dirty="0">
                <a:solidFill>
                  <a:srgbClr val="FF0000"/>
                </a:solidFill>
              </a:rPr>
              <a:t>Work schedule</a:t>
            </a:r>
          </a:p>
        </p:txBody>
      </p:sp>
      <p:sp>
        <p:nvSpPr>
          <p:cNvPr id="32" name="CuadroTexto 31">
            <a:extLst>
              <a:ext uri="{FF2B5EF4-FFF2-40B4-BE49-F238E27FC236}">
                <a16:creationId xmlns:a16="http://schemas.microsoft.com/office/drawing/2014/main" id="{C5BC06DB-4C8C-2947-B75E-CE650B83A6E6}"/>
              </a:ext>
            </a:extLst>
          </p:cNvPr>
          <p:cNvSpPr txBox="1"/>
          <p:nvPr/>
        </p:nvSpPr>
        <p:spPr>
          <a:xfrm>
            <a:off x="1529755" y="13139556"/>
            <a:ext cx="957698" cy="276999"/>
          </a:xfrm>
          <a:prstGeom prst="rect">
            <a:avLst/>
          </a:prstGeom>
          <a:solidFill>
            <a:schemeClr val="bg1"/>
          </a:solidFill>
        </p:spPr>
        <p:txBody>
          <a:bodyPr wrap="none" rtlCol="0">
            <a:spAutoFit/>
          </a:bodyPr>
          <a:lstStyle/>
          <a:p>
            <a:r>
              <a:rPr lang="es-MX" sz="1200" dirty="0">
                <a:solidFill>
                  <a:srgbClr val="FF0000"/>
                </a:solidFill>
              </a:rPr>
              <a:t>Bibliography</a:t>
            </a:r>
          </a:p>
        </p:txBody>
      </p:sp>
    </p:spTree>
    <p:extLst>
      <p:ext uri="{BB962C8B-B14F-4D97-AF65-F5344CB8AC3E}">
        <p14:creationId xmlns:p14="http://schemas.microsoft.com/office/powerpoint/2010/main" val="321659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96263" y="4094576"/>
            <a:ext cx="7960218" cy="1169551"/>
          </a:xfrm>
          <a:prstGeom prst="rect">
            <a:avLst/>
          </a:prstGeom>
          <a:noFill/>
        </p:spPr>
        <p:txBody>
          <a:bodyPr wrap="square" rtlCol="0">
            <a:spAutoFit/>
          </a:bodyPr>
          <a:lstStyle/>
          <a:p>
            <a:r>
              <a:rPr lang="es-ES" sz="1400" b="1" dirty="0"/>
              <a:t>Fuentes de información</a:t>
            </a:r>
          </a:p>
          <a:p>
            <a:endParaRPr lang="es-ES" sz="1400" dirty="0"/>
          </a:p>
          <a:p>
            <a:pPr marL="285750" indent="-285750">
              <a:buFont typeface="Arial"/>
              <a:buChar char="•"/>
            </a:pPr>
            <a:r>
              <a:rPr lang="es-ES" sz="1200" dirty="0"/>
              <a:t>Añadir las fuentes conforme se vaya creando el curso</a:t>
            </a:r>
          </a:p>
          <a:p>
            <a:endParaRPr lang="es-ES" sz="1400" dirty="0"/>
          </a:p>
          <a:p>
            <a:endParaRPr lang="es-ES" sz="1400" dirty="0"/>
          </a:p>
        </p:txBody>
      </p:sp>
      <p:sp>
        <p:nvSpPr>
          <p:cNvPr id="2" name="Rectángulo 1"/>
          <p:cNvSpPr/>
          <p:nvPr/>
        </p:nvSpPr>
        <p:spPr>
          <a:xfrm>
            <a:off x="596263" y="754088"/>
            <a:ext cx="7726482" cy="2739211"/>
          </a:xfrm>
          <a:prstGeom prst="rect">
            <a:avLst/>
          </a:prstGeom>
        </p:spPr>
        <p:txBody>
          <a:bodyPr wrap="square">
            <a:spAutoFit/>
          </a:bodyPr>
          <a:lstStyle/>
          <a:p>
            <a:r>
              <a:rPr lang="en-US" sz="1400" b="1" dirty="0"/>
              <a:t>Course </a:t>
            </a:r>
            <a:r>
              <a:rPr lang="en-US" sz="1400" b="1" dirty="0">
                <a:solidFill>
                  <a:srgbClr val="FF0000"/>
                </a:solidFill>
              </a:rPr>
              <a:t>designer</a:t>
            </a:r>
            <a:endParaRPr lang="es-ES_tradnl" sz="1400" dirty="0">
              <a:solidFill>
                <a:srgbClr val="FF0000"/>
              </a:solidFill>
            </a:endParaRPr>
          </a:p>
          <a:p>
            <a:endParaRPr lang="es-ES_tradnl" sz="1400" dirty="0"/>
          </a:p>
          <a:p>
            <a:r>
              <a:rPr lang="en-GB" sz="1200" dirty="0"/>
              <a:t>Reyna </a:t>
            </a:r>
            <a:r>
              <a:rPr lang="en-GB" sz="1200" dirty="0" err="1"/>
              <a:t>Isidra</a:t>
            </a:r>
            <a:r>
              <a:rPr lang="en-GB" sz="1200" dirty="0"/>
              <a:t> </a:t>
            </a:r>
            <a:r>
              <a:rPr lang="en-GB" sz="1200" dirty="0" err="1"/>
              <a:t>López</a:t>
            </a:r>
            <a:r>
              <a:rPr lang="en-GB" sz="1200" dirty="0"/>
              <a:t> </a:t>
            </a:r>
            <a:r>
              <a:rPr lang="en-GB" sz="1200" dirty="0" err="1"/>
              <a:t>Blé</a:t>
            </a:r>
            <a:r>
              <a:rPr lang="en-GB" sz="1200" dirty="0"/>
              <a:t> studied the BA in English and the BA in French at the University of Veracruz. She graduated with Distinction from the MA in Teaching English as a Foreign Language and she also obtained the MA in French Didactics at the same university. She has been a teacher of English and French in Higher Education for more than 12 years. At the moment, she teaches a variety of courses at the BA in English, the BA in French and the Online BA in ELT at </a:t>
            </a:r>
            <a:r>
              <a:rPr lang="en-GB" sz="1200" i="1" dirty="0">
                <a:solidFill>
                  <a:srgbClr val="FF0000"/>
                </a:solidFill>
              </a:rPr>
              <a:t>Universidad </a:t>
            </a:r>
            <a:r>
              <a:rPr lang="en-GB" sz="1200" i="1" dirty="0" err="1">
                <a:solidFill>
                  <a:srgbClr val="FF0000"/>
                </a:solidFill>
              </a:rPr>
              <a:t>Veracruzana</a:t>
            </a:r>
            <a:r>
              <a:rPr lang="en-GB" sz="1200" dirty="0"/>
              <a:t>. She holds a C2 level English certification by the University of Cambridge and a C2 level French Certification. </a:t>
            </a:r>
          </a:p>
          <a:p>
            <a:endParaRPr lang="en-GB" sz="1200" dirty="0"/>
          </a:p>
          <a:p>
            <a:r>
              <a:rPr lang="en-GB" sz="1200" dirty="0"/>
              <a:t>She is an </a:t>
            </a:r>
            <a:r>
              <a:rPr lang="en-GB" sz="1200" dirty="0">
                <a:solidFill>
                  <a:srgbClr val="FF0000"/>
                </a:solidFill>
              </a:rPr>
              <a:t>EXAVER</a:t>
            </a:r>
            <a:r>
              <a:rPr lang="en-GB" sz="1200" dirty="0"/>
              <a:t> (1, 2, and 3) examiner. She participated in the certification process of the BA in ELT and she is part of the redesign committee of the same programme. She has supervised a number of undergraduate and graduate research papers and collaborates with the Research Group </a:t>
            </a:r>
            <a:r>
              <a:rPr lang="en-GB" sz="1200" i="1" dirty="0" err="1">
                <a:solidFill>
                  <a:srgbClr val="FF0000"/>
                </a:solidFill>
              </a:rPr>
              <a:t>Lingüística</a:t>
            </a:r>
            <a:r>
              <a:rPr lang="en-GB" sz="1200" i="1" dirty="0">
                <a:solidFill>
                  <a:srgbClr val="FF0000"/>
                </a:solidFill>
              </a:rPr>
              <a:t> </a:t>
            </a:r>
            <a:r>
              <a:rPr lang="en-GB" sz="1200" i="1" dirty="0" err="1">
                <a:solidFill>
                  <a:srgbClr val="FF0000"/>
                </a:solidFill>
              </a:rPr>
              <a:t>Aplicada</a:t>
            </a:r>
            <a:r>
              <a:rPr lang="en-GB" sz="1200" i="1" dirty="0">
                <a:solidFill>
                  <a:srgbClr val="FF0000"/>
                </a:solidFill>
              </a:rPr>
              <a:t> a la </a:t>
            </a:r>
            <a:r>
              <a:rPr lang="en-GB" sz="1200" i="1" dirty="0" err="1">
                <a:solidFill>
                  <a:srgbClr val="FF0000"/>
                </a:solidFill>
              </a:rPr>
              <a:t>Enseñanza</a:t>
            </a:r>
            <a:r>
              <a:rPr lang="en-GB" sz="1200" i="1" dirty="0">
                <a:solidFill>
                  <a:srgbClr val="FF0000"/>
                </a:solidFill>
              </a:rPr>
              <a:t> y </a:t>
            </a:r>
            <a:r>
              <a:rPr lang="en-GB" sz="1200" i="1" dirty="0" err="1">
                <a:solidFill>
                  <a:srgbClr val="FF0000"/>
                </a:solidFill>
              </a:rPr>
              <a:t>Aprendizaje</a:t>
            </a:r>
            <a:r>
              <a:rPr lang="en-GB" sz="1200" i="1" dirty="0">
                <a:solidFill>
                  <a:srgbClr val="FF0000"/>
                </a:solidFill>
              </a:rPr>
              <a:t> del </a:t>
            </a:r>
            <a:r>
              <a:rPr lang="en-GB" sz="1200" i="1" dirty="0" err="1">
                <a:solidFill>
                  <a:srgbClr val="FF0000"/>
                </a:solidFill>
              </a:rPr>
              <a:t>Inglés</a:t>
            </a:r>
            <a:r>
              <a:rPr lang="en-GB" sz="1200" i="1" dirty="0">
                <a:solidFill>
                  <a:srgbClr val="FF0000"/>
                </a:solidFill>
              </a:rPr>
              <a:t> </a:t>
            </a:r>
            <a:r>
              <a:rPr lang="en-GB" sz="1200" dirty="0"/>
              <a:t>(CA UV 543). She has participated as a presenter and attendee in numerous national conferences and has published book chapters and journal articles. She is interested in research on EFL Academic Writing, Academic Writing and Identity, Systemic Functional Linguistics and Language Teaching and Learning processes, amongst others.</a:t>
            </a:r>
            <a:endParaRPr lang="es-ES_tradnl" sz="1200" dirty="0"/>
          </a:p>
        </p:txBody>
      </p:sp>
    </p:spTree>
    <p:extLst>
      <p:ext uri="{BB962C8B-B14F-4D97-AF65-F5344CB8AC3E}">
        <p14:creationId xmlns:p14="http://schemas.microsoft.com/office/powerpoint/2010/main" val="397946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5725834"/>
            <a:ext cx="9144001" cy="263428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p:cNvSpPr/>
          <p:nvPr/>
        </p:nvSpPr>
        <p:spPr>
          <a:xfrm>
            <a:off x="8028878" y="104962"/>
            <a:ext cx="1115122" cy="293895"/>
          </a:xfrm>
          <a:prstGeom prst="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2880268" y="-2"/>
            <a:ext cx="2721513" cy="4762093"/>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CuadroTexto 12"/>
          <p:cNvSpPr txBox="1"/>
          <p:nvPr/>
        </p:nvSpPr>
        <p:spPr>
          <a:xfrm>
            <a:off x="-2718274" y="108862"/>
            <a:ext cx="2329949" cy="4339649"/>
          </a:xfrm>
          <a:prstGeom prst="rect">
            <a:avLst/>
          </a:prstGeom>
          <a:noFill/>
        </p:spPr>
        <p:txBody>
          <a:bodyPr wrap="square" rtlCol="0">
            <a:spAutoFit/>
          </a:bodyPr>
          <a:lstStyle/>
          <a:p>
            <a:r>
              <a:rPr lang="es-ES" sz="1200" b="1" dirty="0"/>
              <a:t>DG/P:</a:t>
            </a:r>
          </a:p>
          <a:p>
            <a:endParaRPr lang="es-ES" sz="1200" b="1" dirty="0"/>
          </a:p>
          <a:p>
            <a:r>
              <a:rPr lang="es-ES" sz="1200" dirty="0"/>
              <a:t>Verificar colores de acuerdo a criterios de accesibilidad.</a:t>
            </a:r>
          </a:p>
          <a:p>
            <a:endParaRPr lang="es-ES" sz="1200" b="1" dirty="0"/>
          </a:p>
          <a:p>
            <a:r>
              <a:rPr lang="es-ES" sz="1200" b="1" dirty="0"/>
              <a:t>Escritorio</a:t>
            </a:r>
          </a:p>
          <a:p>
            <a:r>
              <a:rPr lang="es-ES_tradnl" sz="1200" dirty="0"/>
              <a:t>Diseñar un esquema para las 4 unidades. El esquema funciona como modales.</a:t>
            </a:r>
          </a:p>
          <a:p>
            <a:endParaRPr lang="es-ES_tradnl" sz="1200" dirty="0"/>
          </a:p>
          <a:p>
            <a:r>
              <a:rPr lang="es-ES_tradnl" sz="1200" dirty="0"/>
              <a:t>Recurso de </a:t>
            </a:r>
            <a:r>
              <a:rPr lang="es-ES_tradnl" sz="1200" dirty="0" err="1"/>
              <a:t>faqs</a:t>
            </a:r>
            <a:r>
              <a:rPr lang="es-ES_tradnl" sz="1200" dirty="0"/>
              <a:t>.</a:t>
            </a:r>
          </a:p>
          <a:p>
            <a:endParaRPr lang="es-ES_tradnl" sz="1200" dirty="0"/>
          </a:p>
          <a:p>
            <a:r>
              <a:rPr lang="es-ES_tradnl" sz="1200" dirty="0"/>
              <a:t>Información para ambos recursos en siguiente diapositiva.</a:t>
            </a:r>
          </a:p>
          <a:p>
            <a:endParaRPr lang="es-ES_tradnl" sz="1200" b="1" dirty="0"/>
          </a:p>
          <a:p>
            <a:r>
              <a:rPr lang="es-ES_tradnl" sz="1200" b="1" dirty="0"/>
              <a:t>Dispositivos</a:t>
            </a:r>
          </a:p>
          <a:p>
            <a:r>
              <a:rPr lang="es-ES_tradnl" sz="1200" dirty="0"/>
              <a:t>Pasar a texto plano la información de las modales.</a:t>
            </a:r>
          </a:p>
          <a:p>
            <a:endParaRPr lang="es-ES_tradnl" sz="1200" dirty="0"/>
          </a:p>
          <a:p>
            <a:r>
              <a:rPr lang="es-ES_tradnl" sz="1200" dirty="0"/>
              <a:t>El recurso de </a:t>
            </a:r>
            <a:r>
              <a:rPr lang="es-ES_tradnl" sz="1200" dirty="0" err="1"/>
              <a:t>faqs</a:t>
            </a:r>
            <a:r>
              <a:rPr lang="es-ES_tradnl" sz="1200" dirty="0"/>
              <a:t> poner en texto plano todo, excepto las tablas de </a:t>
            </a:r>
            <a:r>
              <a:rPr lang="es-ES_tradnl" sz="1200" dirty="0" err="1"/>
              <a:t>evaluation</a:t>
            </a:r>
            <a:r>
              <a:rPr lang="es-ES_tradnl" sz="1200" dirty="0"/>
              <a:t>. Las tablas irían en PDF.</a:t>
            </a:r>
          </a:p>
          <a:p>
            <a:endParaRPr lang="es-ES_tradnl" sz="1200" dirty="0"/>
          </a:p>
        </p:txBody>
      </p:sp>
      <p:sp>
        <p:nvSpPr>
          <p:cNvPr id="14" name="CuadroTexto 13"/>
          <p:cNvSpPr txBox="1"/>
          <p:nvPr/>
        </p:nvSpPr>
        <p:spPr>
          <a:xfrm>
            <a:off x="703183" y="108862"/>
            <a:ext cx="2802236" cy="307777"/>
          </a:xfrm>
          <a:prstGeom prst="rect">
            <a:avLst/>
          </a:prstGeom>
          <a:solidFill>
            <a:schemeClr val="accent4">
              <a:lumMod val="50000"/>
            </a:schemeClr>
          </a:solidFill>
        </p:spPr>
        <p:txBody>
          <a:bodyPr wrap="square" rtlCol="0">
            <a:spAutoFit/>
          </a:bodyPr>
          <a:lstStyle/>
          <a:p>
            <a:r>
              <a:rPr lang="en-US" sz="1400" b="1" dirty="0">
                <a:solidFill>
                  <a:schemeClr val="bg1"/>
                </a:solidFill>
              </a:rPr>
              <a:t>Material Design and Evaluation</a:t>
            </a:r>
            <a:endParaRPr lang="es-ES_tradnl" sz="1400" dirty="0">
              <a:solidFill>
                <a:schemeClr val="bg1"/>
              </a:solidFill>
            </a:endParaRPr>
          </a:p>
        </p:txBody>
      </p:sp>
      <p:pic>
        <p:nvPicPr>
          <p:cNvPr id="16" name="Imagen 15" descr="Captura de pantalla 2023-01-16 a la(s) 1.06.45 p. m..png"/>
          <p:cNvPicPr>
            <a:picLocks noChangeAspect="1"/>
          </p:cNvPicPr>
          <p:nvPr/>
        </p:nvPicPr>
        <p:blipFill rotWithShape="1">
          <a:blip r:embed="rId2">
            <a:extLst>
              <a:ext uri="{28A0092B-C50C-407E-A947-70E740481C1C}">
                <a14:useLocalDpi xmlns:a14="http://schemas.microsoft.com/office/drawing/2010/main" val="0"/>
              </a:ext>
            </a:extLst>
          </a:blip>
          <a:srcRect l="12121" r="18166" b="92807"/>
          <a:stretch/>
        </p:blipFill>
        <p:spPr>
          <a:xfrm>
            <a:off x="0" y="-1"/>
            <a:ext cx="9144001" cy="585730"/>
          </a:xfrm>
          <a:prstGeom prst="rect">
            <a:avLst/>
          </a:prstGeom>
        </p:spPr>
      </p:pic>
      <p:sp>
        <p:nvSpPr>
          <p:cNvPr id="4" name="CuadroTexto 3"/>
          <p:cNvSpPr txBox="1"/>
          <p:nvPr/>
        </p:nvSpPr>
        <p:spPr>
          <a:xfrm>
            <a:off x="836706" y="608887"/>
            <a:ext cx="7410823" cy="3754874"/>
          </a:xfrm>
          <a:prstGeom prst="rect">
            <a:avLst/>
          </a:prstGeom>
          <a:noFill/>
        </p:spPr>
        <p:txBody>
          <a:bodyPr wrap="square" rtlCol="0">
            <a:spAutoFit/>
          </a:bodyPr>
          <a:lstStyle/>
          <a:p>
            <a:r>
              <a:rPr lang="en-GB" sz="1400" b="1" dirty="0"/>
              <a:t>General </a:t>
            </a:r>
            <a:r>
              <a:rPr lang="en-GB" sz="1400" b="1" dirty="0">
                <a:solidFill>
                  <a:srgbClr val="FF0000"/>
                </a:solidFill>
              </a:rPr>
              <a:t>information</a:t>
            </a:r>
          </a:p>
          <a:p>
            <a:endParaRPr lang="en-GB" sz="1400" dirty="0"/>
          </a:p>
          <a:p>
            <a:r>
              <a:rPr lang="en-GB" sz="1400" dirty="0"/>
              <a:t>This course is intended as a guide for students to evaluate and improve their command of English, in order to facilitate their future teaching practice. By the end of the course, students are expected to have a level of proficiency equal to or better than C1 of the Common European Framework for Reference.</a:t>
            </a:r>
          </a:p>
          <a:p>
            <a:endParaRPr lang="es-ES_tradnl" sz="1400" dirty="0"/>
          </a:p>
          <a:p>
            <a:r>
              <a:rPr lang="en-GB" sz="1400" dirty="0"/>
              <a:t>A speaker at C1 level can be expected to have achieved the following General Linguistic Competence, according to CEFR:</a:t>
            </a:r>
          </a:p>
          <a:p>
            <a:endParaRPr lang="es-ES_tradnl" sz="1400" dirty="0"/>
          </a:p>
          <a:p>
            <a:r>
              <a:rPr lang="en-GB" sz="1400" dirty="0"/>
              <a:t>“Can use a broad range of complex grammatical structures appropriately and with considerable flexibility. Can select an appropriate formulation from a broad range of language to express themselves clearly, without having to restrict what they want to say.” </a:t>
            </a:r>
            <a:r>
              <a:rPr lang="en-GB" sz="1400" dirty="0">
                <a:solidFill>
                  <a:srgbClr val="FF0000"/>
                </a:solidFill>
              </a:rPr>
              <a:t>(Council </a:t>
            </a:r>
            <a:r>
              <a:rPr lang="en-GB" sz="1400" dirty="0"/>
              <a:t>of Europe, 2020, p. 130).</a:t>
            </a:r>
            <a:endParaRPr lang="es-ES_tradnl" sz="1400" dirty="0"/>
          </a:p>
          <a:p>
            <a:pPr marL="285750" indent="-285750">
              <a:buFont typeface="Arial"/>
              <a:buChar char="•"/>
            </a:pPr>
            <a:endParaRPr lang="es-ES" sz="1400" dirty="0"/>
          </a:p>
          <a:p>
            <a:r>
              <a:rPr lang="es-ES" sz="1400" b="1" dirty="0" err="1">
                <a:solidFill>
                  <a:srgbClr val="008000"/>
                </a:solidFill>
              </a:rPr>
              <a:t>Instruction</a:t>
            </a:r>
            <a:r>
              <a:rPr lang="es-ES" sz="1400" dirty="0"/>
              <a:t>: </a:t>
            </a:r>
            <a:r>
              <a:rPr lang="es-ES" sz="1400" dirty="0" err="1">
                <a:solidFill>
                  <a:srgbClr val="008000"/>
                </a:solidFill>
              </a:rPr>
              <a:t>Click</a:t>
            </a:r>
            <a:r>
              <a:rPr lang="es-ES" sz="1400" dirty="0">
                <a:solidFill>
                  <a:srgbClr val="008000"/>
                </a:solidFill>
              </a:rPr>
              <a:t> </a:t>
            </a:r>
            <a:r>
              <a:rPr lang="es-ES" sz="1400" dirty="0" err="1">
                <a:solidFill>
                  <a:srgbClr val="008000"/>
                </a:solidFill>
              </a:rPr>
              <a:t>on</a:t>
            </a:r>
            <a:r>
              <a:rPr lang="es-ES" sz="1400" dirty="0">
                <a:solidFill>
                  <a:srgbClr val="008000"/>
                </a:solidFill>
              </a:rPr>
              <a:t> </a:t>
            </a:r>
            <a:r>
              <a:rPr lang="es-ES" sz="1400" dirty="0" err="1">
                <a:solidFill>
                  <a:srgbClr val="008000"/>
                </a:solidFill>
              </a:rPr>
              <a:t>the</a:t>
            </a:r>
            <a:r>
              <a:rPr lang="es-ES" sz="1400" dirty="0">
                <a:solidFill>
                  <a:srgbClr val="008000"/>
                </a:solidFill>
              </a:rPr>
              <a:t> </a:t>
            </a:r>
            <a:r>
              <a:rPr lang="es-ES" sz="1400" dirty="0" err="1">
                <a:solidFill>
                  <a:srgbClr val="008000"/>
                </a:solidFill>
              </a:rPr>
              <a:t>buttons</a:t>
            </a:r>
            <a:r>
              <a:rPr lang="es-ES" sz="1400" dirty="0">
                <a:solidFill>
                  <a:srgbClr val="008000"/>
                </a:solidFill>
              </a:rPr>
              <a:t> </a:t>
            </a:r>
            <a:r>
              <a:rPr lang="es-ES" sz="1400" dirty="0" err="1">
                <a:solidFill>
                  <a:srgbClr val="008000"/>
                </a:solidFill>
              </a:rPr>
              <a:t>below</a:t>
            </a:r>
            <a:r>
              <a:rPr lang="es-ES" sz="1400" dirty="0">
                <a:solidFill>
                  <a:srgbClr val="008000"/>
                </a:solidFill>
              </a:rPr>
              <a:t> </a:t>
            </a:r>
            <a:r>
              <a:rPr lang="es-ES" sz="1400" dirty="0" err="1">
                <a:solidFill>
                  <a:srgbClr val="008000"/>
                </a:solidFill>
              </a:rPr>
              <a:t>to</a:t>
            </a:r>
            <a:r>
              <a:rPr lang="es-ES" sz="1400" dirty="0">
                <a:solidFill>
                  <a:srgbClr val="008000"/>
                </a:solidFill>
              </a:rPr>
              <a:t> </a:t>
            </a:r>
            <a:r>
              <a:rPr lang="es-ES" sz="1400" dirty="0" err="1">
                <a:solidFill>
                  <a:srgbClr val="008000"/>
                </a:solidFill>
              </a:rPr>
              <a:t>read</a:t>
            </a:r>
            <a:r>
              <a:rPr lang="es-ES" sz="1400" dirty="0">
                <a:solidFill>
                  <a:srgbClr val="008000"/>
                </a:solidFill>
              </a:rPr>
              <a:t> </a:t>
            </a:r>
            <a:r>
              <a:rPr lang="es-ES" sz="1400" dirty="0" err="1">
                <a:solidFill>
                  <a:srgbClr val="008000"/>
                </a:solidFill>
              </a:rPr>
              <a:t>the</a:t>
            </a:r>
            <a:r>
              <a:rPr lang="es-ES" sz="1400" dirty="0">
                <a:solidFill>
                  <a:srgbClr val="008000"/>
                </a:solidFill>
              </a:rPr>
              <a:t> </a:t>
            </a:r>
            <a:r>
              <a:rPr lang="es-ES" sz="1400" dirty="0" err="1">
                <a:solidFill>
                  <a:srgbClr val="008000"/>
                </a:solidFill>
              </a:rPr>
              <a:t>information</a:t>
            </a:r>
            <a:r>
              <a:rPr lang="es-ES" sz="1400" dirty="0">
                <a:solidFill>
                  <a:srgbClr val="008000"/>
                </a:solidFill>
              </a:rPr>
              <a:t>.</a:t>
            </a:r>
          </a:p>
          <a:p>
            <a:endParaRPr lang="es-ES" sz="1400" dirty="0"/>
          </a:p>
        </p:txBody>
      </p:sp>
      <p:sp>
        <p:nvSpPr>
          <p:cNvPr id="6" name="CuadroTexto 5"/>
          <p:cNvSpPr txBox="1"/>
          <p:nvPr/>
        </p:nvSpPr>
        <p:spPr>
          <a:xfrm>
            <a:off x="836706" y="5841346"/>
            <a:ext cx="6394823" cy="307777"/>
          </a:xfrm>
          <a:prstGeom prst="rect">
            <a:avLst/>
          </a:prstGeom>
          <a:noFill/>
        </p:spPr>
        <p:txBody>
          <a:bodyPr wrap="square" rtlCol="0">
            <a:spAutoFit/>
          </a:bodyPr>
          <a:lstStyle/>
          <a:p>
            <a:r>
              <a:rPr lang="es-ES" sz="1400" b="1" dirty="0" err="1">
                <a:solidFill>
                  <a:srgbClr val="008000"/>
                </a:solidFill>
              </a:rPr>
              <a:t>Instruction</a:t>
            </a:r>
            <a:r>
              <a:rPr lang="es-ES" sz="1400" dirty="0"/>
              <a:t>: </a:t>
            </a:r>
            <a:r>
              <a:rPr lang="es-ES" sz="1400" dirty="0" err="1">
                <a:solidFill>
                  <a:srgbClr val="008000"/>
                </a:solidFill>
              </a:rPr>
              <a:t>Click</a:t>
            </a:r>
            <a:r>
              <a:rPr lang="es-ES" sz="1400" dirty="0">
                <a:solidFill>
                  <a:srgbClr val="008000"/>
                </a:solidFill>
              </a:rPr>
              <a:t> </a:t>
            </a:r>
            <a:r>
              <a:rPr lang="es-ES" sz="1400" dirty="0" err="1">
                <a:solidFill>
                  <a:srgbClr val="008000"/>
                </a:solidFill>
              </a:rPr>
              <a:t>on</a:t>
            </a:r>
            <a:r>
              <a:rPr lang="es-ES" sz="1400" dirty="0">
                <a:solidFill>
                  <a:srgbClr val="008000"/>
                </a:solidFill>
              </a:rPr>
              <a:t> </a:t>
            </a:r>
            <a:r>
              <a:rPr lang="es-ES" sz="1400" dirty="0" err="1">
                <a:solidFill>
                  <a:srgbClr val="008000"/>
                </a:solidFill>
              </a:rPr>
              <a:t>the</a:t>
            </a:r>
            <a:r>
              <a:rPr lang="es-ES" sz="1400" dirty="0">
                <a:solidFill>
                  <a:srgbClr val="008000"/>
                </a:solidFill>
              </a:rPr>
              <a:t> </a:t>
            </a:r>
            <a:r>
              <a:rPr lang="es-ES" sz="1400" dirty="0" err="1">
                <a:solidFill>
                  <a:srgbClr val="008000"/>
                </a:solidFill>
              </a:rPr>
              <a:t>buttons</a:t>
            </a:r>
            <a:r>
              <a:rPr lang="es-ES" sz="1400" dirty="0">
                <a:solidFill>
                  <a:srgbClr val="008000"/>
                </a:solidFill>
              </a:rPr>
              <a:t> </a:t>
            </a:r>
            <a:r>
              <a:rPr lang="es-ES" sz="1400" dirty="0" err="1">
                <a:solidFill>
                  <a:srgbClr val="008000"/>
                </a:solidFill>
              </a:rPr>
              <a:t>below</a:t>
            </a:r>
            <a:r>
              <a:rPr lang="es-ES" sz="1400" dirty="0">
                <a:solidFill>
                  <a:srgbClr val="008000"/>
                </a:solidFill>
              </a:rPr>
              <a:t> </a:t>
            </a:r>
            <a:r>
              <a:rPr lang="es-ES" sz="1400" dirty="0" err="1">
                <a:solidFill>
                  <a:srgbClr val="008000"/>
                </a:solidFill>
              </a:rPr>
              <a:t>to</a:t>
            </a:r>
            <a:r>
              <a:rPr lang="es-ES" sz="1400" dirty="0">
                <a:solidFill>
                  <a:srgbClr val="008000"/>
                </a:solidFill>
              </a:rPr>
              <a:t> </a:t>
            </a:r>
            <a:r>
              <a:rPr lang="es-ES" sz="1400" dirty="0" err="1">
                <a:solidFill>
                  <a:srgbClr val="008000"/>
                </a:solidFill>
              </a:rPr>
              <a:t>read</a:t>
            </a:r>
            <a:r>
              <a:rPr lang="es-ES" sz="1400" dirty="0">
                <a:solidFill>
                  <a:srgbClr val="008000"/>
                </a:solidFill>
              </a:rPr>
              <a:t> </a:t>
            </a:r>
            <a:r>
              <a:rPr lang="es-ES" sz="1400" dirty="0" err="1">
                <a:solidFill>
                  <a:srgbClr val="008000"/>
                </a:solidFill>
              </a:rPr>
              <a:t>the</a:t>
            </a:r>
            <a:r>
              <a:rPr lang="es-ES" sz="1400" dirty="0">
                <a:solidFill>
                  <a:srgbClr val="008000"/>
                </a:solidFill>
              </a:rPr>
              <a:t> </a:t>
            </a:r>
            <a:r>
              <a:rPr lang="es-ES" sz="1400" dirty="0" err="1">
                <a:solidFill>
                  <a:srgbClr val="008000"/>
                </a:solidFill>
              </a:rPr>
              <a:t>information</a:t>
            </a:r>
            <a:r>
              <a:rPr lang="es-ES" sz="1400" dirty="0">
                <a:solidFill>
                  <a:srgbClr val="008000"/>
                </a:solidFill>
              </a:rPr>
              <a:t>.</a:t>
            </a:r>
          </a:p>
        </p:txBody>
      </p:sp>
      <p:sp>
        <p:nvSpPr>
          <p:cNvPr id="7" name="Rectángulo redondeado 6"/>
          <p:cNvSpPr/>
          <p:nvPr/>
        </p:nvSpPr>
        <p:spPr>
          <a:xfrm>
            <a:off x="1001059" y="6278301"/>
            <a:ext cx="7141882" cy="2988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t>+ </a:t>
            </a:r>
            <a:r>
              <a:rPr lang="es-ES" sz="1400" dirty="0" err="1"/>
              <a:t>Objectives</a:t>
            </a:r>
            <a:endParaRPr lang="es-ES" sz="1400" dirty="0"/>
          </a:p>
        </p:txBody>
      </p:sp>
      <p:sp>
        <p:nvSpPr>
          <p:cNvPr id="17" name="Rectángulo redondeado 16"/>
          <p:cNvSpPr/>
          <p:nvPr/>
        </p:nvSpPr>
        <p:spPr>
          <a:xfrm>
            <a:off x="1001059" y="6673701"/>
            <a:ext cx="7141882" cy="2988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t>+ </a:t>
            </a:r>
            <a:r>
              <a:rPr lang="es-ES" sz="1400" dirty="0" err="1"/>
              <a:t>Rationale</a:t>
            </a:r>
            <a:endParaRPr lang="es-ES" sz="1400" dirty="0"/>
          </a:p>
        </p:txBody>
      </p:sp>
      <p:sp>
        <p:nvSpPr>
          <p:cNvPr id="18" name="Rectángulo redondeado 17"/>
          <p:cNvSpPr/>
          <p:nvPr/>
        </p:nvSpPr>
        <p:spPr>
          <a:xfrm>
            <a:off x="1001059" y="7080519"/>
            <a:ext cx="7141882" cy="2988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t>+ </a:t>
            </a:r>
            <a:r>
              <a:rPr lang="es-ES" sz="1400" dirty="0" err="1"/>
              <a:t>Methodology</a:t>
            </a:r>
            <a:endParaRPr lang="es-ES" sz="1400" dirty="0"/>
          </a:p>
        </p:txBody>
      </p:sp>
      <p:pic>
        <p:nvPicPr>
          <p:cNvPr id="9" name="Imagen 8" descr="Captura de pantalla 2023-01-25 a la(s) 11.38.04 a. 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712" y="4169563"/>
            <a:ext cx="4256715" cy="1388822"/>
          </a:xfrm>
          <a:prstGeom prst="rect">
            <a:avLst/>
          </a:prstGeom>
        </p:spPr>
      </p:pic>
      <p:sp>
        <p:nvSpPr>
          <p:cNvPr id="2" name="CuadroTexto 1"/>
          <p:cNvSpPr txBox="1"/>
          <p:nvPr/>
        </p:nvSpPr>
        <p:spPr>
          <a:xfrm>
            <a:off x="703183" y="140236"/>
            <a:ext cx="2633398" cy="307777"/>
          </a:xfrm>
          <a:prstGeom prst="rect">
            <a:avLst/>
          </a:prstGeom>
          <a:solidFill>
            <a:srgbClr val="660066"/>
          </a:solidFill>
        </p:spPr>
        <p:txBody>
          <a:bodyPr wrap="square" rtlCol="0">
            <a:spAutoFit/>
          </a:bodyPr>
          <a:lstStyle/>
          <a:p>
            <a:r>
              <a:rPr lang="es-ES" sz="1400" dirty="0">
                <a:solidFill>
                  <a:schemeClr val="bg1"/>
                </a:solidFill>
              </a:rPr>
              <a:t>English </a:t>
            </a:r>
            <a:r>
              <a:rPr lang="es-ES" sz="1400" dirty="0" err="1">
                <a:solidFill>
                  <a:schemeClr val="bg1"/>
                </a:solidFill>
              </a:rPr>
              <a:t>Proficiency</a:t>
            </a:r>
            <a:endParaRPr lang="es-ES" sz="1400" dirty="0">
              <a:solidFill>
                <a:schemeClr val="bg1"/>
              </a:solidFill>
            </a:endParaRPr>
          </a:p>
        </p:txBody>
      </p:sp>
      <p:sp>
        <p:nvSpPr>
          <p:cNvPr id="5" name="Elipse 4"/>
          <p:cNvSpPr/>
          <p:nvPr/>
        </p:nvSpPr>
        <p:spPr>
          <a:xfrm>
            <a:off x="5808887" y="4491652"/>
            <a:ext cx="928952" cy="1066733"/>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redondeado 18"/>
          <p:cNvSpPr/>
          <p:nvPr/>
        </p:nvSpPr>
        <p:spPr>
          <a:xfrm>
            <a:off x="1001059" y="7472952"/>
            <a:ext cx="7141882" cy="2988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t>+ </a:t>
            </a:r>
            <a:r>
              <a:rPr lang="es-ES" sz="1400" dirty="0" err="1"/>
              <a:t>Evaluation</a:t>
            </a:r>
            <a:endParaRPr lang="es-ES" sz="1400" dirty="0"/>
          </a:p>
        </p:txBody>
      </p:sp>
      <p:sp>
        <p:nvSpPr>
          <p:cNvPr id="21" name="Rectángulo 20"/>
          <p:cNvSpPr/>
          <p:nvPr/>
        </p:nvSpPr>
        <p:spPr>
          <a:xfrm>
            <a:off x="9251947" y="108863"/>
            <a:ext cx="2721513" cy="1854766"/>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p:cNvSpPr txBox="1"/>
          <p:nvPr/>
        </p:nvSpPr>
        <p:spPr>
          <a:xfrm>
            <a:off x="9419079" y="202018"/>
            <a:ext cx="2329949" cy="1384995"/>
          </a:xfrm>
          <a:prstGeom prst="rect">
            <a:avLst/>
          </a:prstGeom>
          <a:noFill/>
        </p:spPr>
        <p:txBody>
          <a:bodyPr wrap="square" rtlCol="0">
            <a:spAutoFit/>
          </a:bodyPr>
          <a:lstStyle/>
          <a:p>
            <a:r>
              <a:rPr lang="es-ES" sz="1200" b="1" dirty="0"/>
              <a:t>HTML </a:t>
            </a:r>
            <a:r>
              <a:rPr lang="es-ES" sz="1200" b="1" dirty="0" err="1"/>
              <a:t>Outline</a:t>
            </a:r>
            <a:r>
              <a:rPr lang="es-ES" sz="1200" b="1" dirty="0"/>
              <a:t>:</a:t>
            </a:r>
          </a:p>
          <a:p>
            <a:endParaRPr lang="es-ES" sz="1200" dirty="0"/>
          </a:p>
          <a:p>
            <a:r>
              <a:rPr lang="es-ES" sz="1200" dirty="0"/>
              <a:t>General </a:t>
            </a:r>
            <a:r>
              <a:rPr lang="es-ES" sz="1200" dirty="0" err="1"/>
              <a:t>information</a:t>
            </a:r>
            <a:endParaRPr lang="es-ES" sz="1200" dirty="0"/>
          </a:p>
          <a:p>
            <a:pPr marL="171450" indent="-171450">
              <a:buFont typeface="Arial"/>
              <a:buChar char="•"/>
            </a:pPr>
            <a:r>
              <a:rPr lang="es-ES_tradnl" sz="1200" dirty="0" err="1"/>
              <a:t>Objectives</a:t>
            </a:r>
            <a:endParaRPr lang="es-ES_tradnl" sz="1200" dirty="0"/>
          </a:p>
          <a:p>
            <a:pPr marL="171450" indent="-171450">
              <a:buFont typeface="Arial"/>
              <a:buChar char="•"/>
            </a:pPr>
            <a:r>
              <a:rPr lang="es-ES_tradnl" sz="1200" dirty="0" err="1"/>
              <a:t>Rationale</a:t>
            </a:r>
            <a:endParaRPr lang="es-ES_tradnl" sz="1200" dirty="0"/>
          </a:p>
          <a:p>
            <a:pPr marL="171450" indent="-171450">
              <a:buFont typeface="Arial"/>
              <a:buChar char="•"/>
            </a:pPr>
            <a:r>
              <a:rPr lang="es-ES_tradnl" sz="1200" dirty="0" err="1"/>
              <a:t>Methodology</a:t>
            </a:r>
            <a:endParaRPr lang="es-ES_tradnl" sz="1200" dirty="0"/>
          </a:p>
          <a:p>
            <a:pPr marL="171450" indent="-171450">
              <a:buFont typeface="Arial"/>
              <a:buChar char="•"/>
            </a:pPr>
            <a:r>
              <a:rPr lang="es-ES_tradnl" sz="1200" dirty="0" err="1"/>
              <a:t>Evaluation</a:t>
            </a:r>
            <a:endParaRPr lang="es-ES" sz="1200" dirty="0"/>
          </a:p>
        </p:txBody>
      </p:sp>
      <p:sp>
        <p:nvSpPr>
          <p:cNvPr id="10" name="CuadroTexto 9">
            <a:extLst>
              <a:ext uri="{FF2B5EF4-FFF2-40B4-BE49-F238E27FC236}">
                <a16:creationId xmlns:a16="http://schemas.microsoft.com/office/drawing/2014/main" id="{E23B2E85-0628-C543-9FB8-83F019405C97}"/>
              </a:ext>
            </a:extLst>
          </p:cNvPr>
          <p:cNvSpPr txBox="1"/>
          <p:nvPr/>
        </p:nvSpPr>
        <p:spPr>
          <a:xfrm>
            <a:off x="3086644" y="4916658"/>
            <a:ext cx="418775" cy="400110"/>
          </a:xfrm>
          <a:prstGeom prst="rect">
            <a:avLst/>
          </a:prstGeom>
          <a:solidFill>
            <a:schemeClr val="bg1"/>
          </a:solidFill>
        </p:spPr>
        <p:txBody>
          <a:bodyPr wrap="square" rtlCol="0">
            <a:spAutoFit/>
          </a:bodyPr>
          <a:lstStyle/>
          <a:p>
            <a:pPr algn="ctr"/>
            <a:r>
              <a:rPr lang="es-MX" sz="1000" dirty="0"/>
              <a:t>Unit </a:t>
            </a:r>
          </a:p>
          <a:p>
            <a:pPr algn="ctr"/>
            <a:r>
              <a:rPr lang="es-MX" sz="1000" dirty="0"/>
              <a:t>1</a:t>
            </a:r>
          </a:p>
        </p:txBody>
      </p:sp>
      <p:sp>
        <p:nvSpPr>
          <p:cNvPr id="20" name="CuadroTexto 19">
            <a:extLst>
              <a:ext uri="{FF2B5EF4-FFF2-40B4-BE49-F238E27FC236}">
                <a16:creationId xmlns:a16="http://schemas.microsoft.com/office/drawing/2014/main" id="{069C9B99-F0D4-DB48-8CEE-D3576FAA2996}"/>
              </a:ext>
            </a:extLst>
          </p:cNvPr>
          <p:cNvSpPr txBox="1"/>
          <p:nvPr/>
        </p:nvSpPr>
        <p:spPr>
          <a:xfrm>
            <a:off x="3801991" y="4920444"/>
            <a:ext cx="418775" cy="400110"/>
          </a:xfrm>
          <a:prstGeom prst="rect">
            <a:avLst/>
          </a:prstGeom>
          <a:solidFill>
            <a:schemeClr val="bg1"/>
          </a:solidFill>
        </p:spPr>
        <p:txBody>
          <a:bodyPr wrap="square" rtlCol="0">
            <a:spAutoFit/>
          </a:bodyPr>
          <a:lstStyle/>
          <a:p>
            <a:pPr algn="ctr"/>
            <a:r>
              <a:rPr lang="es-MX" sz="1000" dirty="0"/>
              <a:t>Unit </a:t>
            </a:r>
          </a:p>
          <a:p>
            <a:pPr algn="ctr"/>
            <a:r>
              <a:rPr lang="es-MX" sz="1000" dirty="0"/>
              <a:t>2</a:t>
            </a:r>
          </a:p>
        </p:txBody>
      </p:sp>
      <p:sp>
        <p:nvSpPr>
          <p:cNvPr id="23" name="CuadroTexto 22">
            <a:extLst>
              <a:ext uri="{FF2B5EF4-FFF2-40B4-BE49-F238E27FC236}">
                <a16:creationId xmlns:a16="http://schemas.microsoft.com/office/drawing/2014/main" id="{D9D0F0D7-9F6B-A44C-98F0-78A8ADAA6AED}"/>
              </a:ext>
            </a:extLst>
          </p:cNvPr>
          <p:cNvSpPr txBox="1"/>
          <p:nvPr/>
        </p:nvSpPr>
        <p:spPr>
          <a:xfrm>
            <a:off x="4561524" y="4918546"/>
            <a:ext cx="418775" cy="400110"/>
          </a:xfrm>
          <a:prstGeom prst="rect">
            <a:avLst/>
          </a:prstGeom>
          <a:solidFill>
            <a:schemeClr val="bg1"/>
          </a:solidFill>
        </p:spPr>
        <p:txBody>
          <a:bodyPr wrap="square" rtlCol="0">
            <a:spAutoFit/>
          </a:bodyPr>
          <a:lstStyle/>
          <a:p>
            <a:pPr algn="ctr"/>
            <a:r>
              <a:rPr lang="es-MX" sz="1000" dirty="0"/>
              <a:t>Unit </a:t>
            </a:r>
          </a:p>
          <a:p>
            <a:pPr algn="ctr"/>
            <a:r>
              <a:rPr lang="es-MX" sz="1000" dirty="0"/>
              <a:t>3</a:t>
            </a:r>
          </a:p>
        </p:txBody>
      </p:sp>
      <p:sp>
        <p:nvSpPr>
          <p:cNvPr id="24" name="CuadroTexto 23">
            <a:extLst>
              <a:ext uri="{FF2B5EF4-FFF2-40B4-BE49-F238E27FC236}">
                <a16:creationId xmlns:a16="http://schemas.microsoft.com/office/drawing/2014/main" id="{043AF89B-8C42-864A-9D19-E00F06AC384D}"/>
              </a:ext>
            </a:extLst>
          </p:cNvPr>
          <p:cNvSpPr txBox="1"/>
          <p:nvPr/>
        </p:nvSpPr>
        <p:spPr>
          <a:xfrm>
            <a:off x="5276871" y="4922332"/>
            <a:ext cx="418775" cy="400110"/>
          </a:xfrm>
          <a:prstGeom prst="rect">
            <a:avLst/>
          </a:prstGeom>
          <a:solidFill>
            <a:schemeClr val="bg1"/>
          </a:solidFill>
        </p:spPr>
        <p:txBody>
          <a:bodyPr wrap="square" rtlCol="0">
            <a:spAutoFit/>
          </a:bodyPr>
          <a:lstStyle/>
          <a:p>
            <a:pPr algn="ctr"/>
            <a:r>
              <a:rPr lang="es-MX" sz="1000" dirty="0"/>
              <a:t>Unit </a:t>
            </a:r>
          </a:p>
          <a:p>
            <a:pPr algn="ctr"/>
            <a:r>
              <a:rPr lang="es-MX" sz="1000" dirty="0"/>
              <a:t>4</a:t>
            </a:r>
          </a:p>
        </p:txBody>
      </p:sp>
      <p:sp>
        <p:nvSpPr>
          <p:cNvPr id="11" name="Rectángulo 10">
            <a:extLst>
              <a:ext uri="{FF2B5EF4-FFF2-40B4-BE49-F238E27FC236}">
                <a16:creationId xmlns:a16="http://schemas.microsoft.com/office/drawing/2014/main" id="{01AA6C40-6826-5845-A945-0C18BDABF2B2}"/>
              </a:ext>
            </a:extLst>
          </p:cNvPr>
          <p:cNvSpPr/>
          <p:nvPr/>
        </p:nvSpPr>
        <p:spPr>
          <a:xfrm>
            <a:off x="3470167" y="95677"/>
            <a:ext cx="2122056" cy="369332"/>
          </a:xfrm>
          <a:prstGeom prst="rect">
            <a:avLst/>
          </a:prstGeom>
          <a:solidFill>
            <a:schemeClr val="bg1"/>
          </a:solidFill>
        </p:spPr>
        <p:txBody>
          <a:bodyPr wrap="none">
            <a:spAutoFit/>
          </a:bodyPr>
          <a:lstStyle/>
          <a:p>
            <a:r>
              <a:rPr lang="en-GB" b="1" dirty="0"/>
              <a:t>General </a:t>
            </a:r>
            <a:r>
              <a:rPr lang="en-GB" b="1" dirty="0">
                <a:solidFill>
                  <a:srgbClr val="FF0000"/>
                </a:solidFill>
              </a:rPr>
              <a:t>information</a:t>
            </a:r>
          </a:p>
        </p:txBody>
      </p:sp>
      <p:sp>
        <p:nvSpPr>
          <p:cNvPr id="25" name="CuadroTexto 24">
            <a:extLst>
              <a:ext uri="{FF2B5EF4-FFF2-40B4-BE49-F238E27FC236}">
                <a16:creationId xmlns:a16="http://schemas.microsoft.com/office/drawing/2014/main" id="{68F6235D-0A54-3440-B3B8-B53A5BBA952C}"/>
              </a:ext>
            </a:extLst>
          </p:cNvPr>
          <p:cNvSpPr txBox="1"/>
          <p:nvPr/>
        </p:nvSpPr>
        <p:spPr>
          <a:xfrm>
            <a:off x="4038716" y="4229768"/>
            <a:ext cx="1553507" cy="307777"/>
          </a:xfrm>
          <a:prstGeom prst="rect">
            <a:avLst/>
          </a:prstGeom>
          <a:solidFill>
            <a:srgbClr val="660066"/>
          </a:solidFill>
        </p:spPr>
        <p:txBody>
          <a:bodyPr wrap="square" rtlCol="0">
            <a:spAutoFit/>
          </a:bodyPr>
          <a:lstStyle/>
          <a:p>
            <a:pPr algn="ctr"/>
            <a:r>
              <a:rPr lang="es-ES" sz="1400" dirty="0">
                <a:solidFill>
                  <a:schemeClr val="bg1"/>
                </a:solidFill>
              </a:rPr>
              <a:t>English </a:t>
            </a:r>
            <a:r>
              <a:rPr lang="es-ES" sz="1400" dirty="0" err="1">
                <a:solidFill>
                  <a:schemeClr val="bg1"/>
                </a:solidFill>
              </a:rPr>
              <a:t>Proficiency</a:t>
            </a:r>
            <a:endParaRPr lang="es-ES" sz="1400" dirty="0">
              <a:solidFill>
                <a:schemeClr val="bg1"/>
              </a:solidFill>
            </a:endParaRPr>
          </a:p>
        </p:txBody>
      </p:sp>
    </p:spTree>
    <p:extLst>
      <p:ext uri="{BB962C8B-B14F-4D97-AF65-F5344CB8AC3E}">
        <p14:creationId xmlns:p14="http://schemas.microsoft.com/office/powerpoint/2010/main" val="397549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23-01-25 a la(s) 11.38.04 a. m..png"/>
          <p:cNvPicPr>
            <a:picLocks noChangeAspect="1"/>
          </p:cNvPicPr>
          <p:nvPr/>
        </p:nvPicPr>
        <p:blipFill rotWithShape="1">
          <a:blip r:embed="rId2">
            <a:extLst>
              <a:ext uri="{28A0092B-C50C-407E-A947-70E740481C1C}">
                <a14:useLocalDpi xmlns:a14="http://schemas.microsoft.com/office/drawing/2010/main" val="0"/>
              </a:ext>
            </a:extLst>
          </a:blip>
          <a:srcRect r="23757"/>
          <a:stretch/>
        </p:blipFill>
        <p:spPr>
          <a:xfrm>
            <a:off x="2511185" y="0"/>
            <a:ext cx="3245453" cy="1388822"/>
          </a:xfrm>
          <a:prstGeom prst="rect">
            <a:avLst/>
          </a:prstGeom>
        </p:spPr>
      </p:pic>
      <p:sp>
        <p:nvSpPr>
          <p:cNvPr id="5" name="CuadroTexto 4"/>
          <p:cNvSpPr txBox="1"/>
          <p:nvPr/>
        </p:nvSpPr>
        <p:spPr>
          <a:xfrm>
            <a:off x="878692" y="1388822"/>
            <a:ext cx="7067087" cy="5170646"/>
          </a:xfrm>
          <a:prstGeom prst="rect">
            <a:avLst/>
          </a:prstGeom>
          <a:noFill/>
        </p:spPr>
        <p:txBody>
          <a:bodyPr wrap="square" rtlCol="0">
            <a:spAutoFit/>
          </a:bodyPr>
          <a:lstStyle/>
          <a:p>
            <a:r>
              <a:rPr lang="en-GB" sz="1100" b="1" dirty="0"/>
              <a:t>Unit 1. Grammar and Use of English</a:t>
            </a:r>
            <a:endParaRPr lang="es-ES_tradnl" sz="1050" dirty="0"/>
          </a:p>
          <a:p>
            <a:r>
              <a:rPr lang="en-GB" sz="1100" dirty="0"/>
              <a:t>1.1 Communicative </a:t>
            </a:r>
            <a:r>
              <a:rPr lang="en-GB" sz="1100" dirty="0">
                <a:solidFill>
                  <a:srgbClr val="FF0000"/>
                </a:solidFill>
              </a:rPr>
              <a:t>competence</a:t>
            </a:r>
            <a:endParaRPr lang="es-ES_tradnl" sz="1050" dirty="0">
              <a:solidFill>
                <a:srgbClr val="FF0000"/>
              </a:solidFill>
            </a:endParaRPr>
          </a:p>
          <a:p>
            <a:r>
              <a:rPr lang="en-GB" sz="1100" dirty="0"/>
              <a:t>1.2 Communicative competence, language proficiency and the CEFR</a:t>
            </a:r>
            <a:endParaRPr lang="es-ES_tradnl" sz="1050" dirty="0"/>
          </a:p>
          <a:p>
            <a:r>
              <a:rPr lang="en-GB" sz="1100" dirty="0"/>
              <a:t>1.3 CEFR descriptors for the C1 level and the C1 Advanced Exam</a:t>
            </a:r>
            <a:endParaRPr lang="es-ES_tradnl" sz="1050" dirty="0"/>
          </a:p>
          <a:p>
            <a:r>
              <a:rPr lang="en-GB" sz="1100" dirty="0"/>
              <a:t>1.4 Grammar</a:t>
            </a:r>
            <a:endParaRPr lang="es-ES_tradnl" sz="1050" dirty="0"/>
          </a:p>
          <a:p>
            <a:r>
              <a:rPr lang="en-GB" sz="1100" dirty="0"/>
              <a:t>1.5 A degree of modification</a:t>
            </a:r>
            <a:endParaRPr lang="es-ES_tradnl" sz="1050" dirty="0"/>
          </a:p>
          <a:p>
            <a:r>
              <a:rPr lang="en-GB" sz="1100" dirty="0"/>
              <a:t>1.6 Suffixes</a:t>
            </a:r>
            <a:endParaRPr lang="es-ES_tradnl" sz="1050" dirty="0"/>
          </a:p>
          <a:p>
            <a:r>
              <a:rPr lang="en-GB" sz="1100" dirty="0"/>
              <a:t>1.7 Collocations</a:t>
            </a:r>
            <a:endParaRPr lang="es-ES_tradnl" sz="1050" dirty="0"/>
          </a:p>
          <a:p>
            <a:r>
              <a:rPr lang="en-GB" sz="1100" dirty="0"/>
              <a:t>1.8 False friends</a:t>
            </a:r>
            <a:endParaRPr lang="es-ES_tradnl" sz="1050" dirty="0"/>
          </a:p>
          <a:p>
            <a:r>
              <a:rPr lang="en-GB" sz="1100" dirty="0"/>
              <a:t>1.9 Dependent prepositions</a:t>
            </a:r>
            <a:endParaRPr lang="es-ES_tradnl" sz="1050" dirty="0"/>
          </a:p>
          <a:p>
            <a:r>
              <a:rPr lang="en-GB" sz="1100" dirty="0"/>
              <a:t>1.10 Gerund or infinitive?</a:t>
            </a:r>
            <a:endParaRPr lang="es-ES_tradnl" sz="1050" dirty="0"/>
          </a:p>
          <a:p>
            <a:endParaRPr lang="en-GB" sz="1100" b="1" dirty="0"/>
          </a:p>
          <a:p>
            <a:r>
              <a:rPr lang="en-GB" sz="1100" b="1" dirty="0"/>
              <a:t>Unit 2. Reading and Writing</a:t>
            </a:r>
            <a:endParaRPr lang="es-ES_tradnl" sz="1050" dirty="0"/>
          </a:p>
          <a:p>
            <a:r>
              <a:rPr lang="en-GB" sz="1100" dirty="0"/>
              <a:t>2.1 Reading</a:t>
            </a:r>
            <a:endParaRPr lang="es-ES_tradnl" sz="1050" dirty="0"/>
          </a:p>
          <a:p>
            <a:r>
              <a:rPr lang="en-GB" sz="1100" dirty="0"/>
              <a:t>	2.1.1 How to cope with subjectivity</a:t>
            </a:r>
            <a:endParaRPr lang="es-ES_tradnl" sz="1050" dirty="0"/>
          </a:p>
          <a:p>
            <a:r>
              <a:rPr lang="en-GB" sz="1100" dirty="0"/>
              <a:t>	2.1.2 Skimming</a:t>
            </a:r>
            <a:endParaRPr lang="es-ES_tradnl" sz="1050" dirty="0"/>
          </a:p>
          <a:p>
            <a:r>
              <a:rPr lang="en-GB" sz="1100" dirty="0"/>
              <a:t>	2.1.3 Scanning</a:t>
            </a:r>
            <a:endParaRPr lang="es-ES_tradnl" sz="1050" dirty="0"/>
          </a:p>
          <a:p>
            <a:r>
              <a:rPr lang="en-GB" sz="1100" dirty="0"/>
              <a:t>	2.1.4 Justifying the answers</a:t>
            </a:r>
            <a:endParaRPr lang="es-ES_tradnl" sz="1050" dirty="0"/>
          </a:p>
          <a:p>
            <a:r>
              <a:rPr lang="en-GB" sz="1100" dirty="0"/>
              <a:t>2.2 Writing</a:t>
            </a:r>
            <a:endParaRPr lang="es-ES_tradnl" sz="1050" dirty="0"/>
          </a:p>
          <a:p>
            <a:r>
              <a:rPr lang="en-GB" sz="1100" dirty="0"/>
              <a:t>	2.2.1 Strategies for the CAE writing paper</a:t>
            </a:r>
            <a:endParaRPr lang="es-ES_tradnl" sz="1050" dirty="0"/>
          </a:p>
          <a:p>
            <a:endParaRPr lang="en-GB" sz="1100" b="1" dirty="0"/>
          </a:p>
          <a:p>
            <a:r>
              <a:rPr lang="en-GB" sz="1100" b="1" dirty="0"/>
              <a:t>Unit 3. Speaking and Listening</a:t>
            </a:r>
            <a:endParaRPr lang="es-ES_tradnl" sz="1050" dirty="0"/>
          </a:p>
          <a:p>
            <a:r>
              <a:rPr lang="en-GB" sz="1100" dirty="0"/>
              <a:t>3.1 Fossilized errors and the plateau</a:t>
            </a:r>
            <a:endParaRPr lang="es-ES_tradnl" sz="1050" dirty="0"/>
          </a:p>
          <a:p>
            <a:r>
              <a:rPr lang="en-GB" sz="1100" dirty="0"/>
              <a:t>3.2 Listening</a:t>
            </a:r>
            <a:endParaRPr lang="es-ES_tradnl" sz="1050" dirty="0"/>
          </a:p>
          <a:p>
            <a:r>
              <a:rPr lang="en-GB" sz="1100" dirty="0"/>
              <a:t>3.3 Speaking</a:t>
            </a:r>
            <a:endParaRPr lang="es-ES_tradnl" sz="1050" dirty="0"/>
          </a:p>
          <a:p>
            <a:endParaRPr lang="en-GB" sz="1100" b="1" dirty="0"/>
          </a:p>
          <a:p>
            <a:r>
              <a:rPr lang="en-GB" sz="1100" b="1" dirty="0"/>
              <a:t>Unit 4. Getting to know additional C1 exams</a:t>
            </a:r>
            <a:endParaRPr lang="es-ES_tradnl" sz="1050" dirty="0"/>
          </a:p>
          <a:p>
            <a:r>
              <a:rPr lang="en-GB" sz="1100" dirty="0"/>
              <a:t>4.1 IELTS Academic</a:t>
            </a:r>
            <a:endParaRPr lang="es-ES_tradnl" sz="1050" dirty="0"/>
          </a:p>
          <a:p>
            <a:r>
              <a:rPr lang="en-GB" sz="1100" dirty="0"/>
              <a:t>4.2 TOEFL </a:t>
            </a:r>
            <a:r>
              <a:rPr lang="en-GB" sz="1100" dirty="0" err="1"/>
              <a:t>iBT</a:t>
            </a:r>
            <a:endParaRPr lang="es-ES_tradnl" sz="1050" dirty="0"/>
          </a:p>
          <a:p>
            <a:endParaRPr lang="es-ES" sz="1100" dirty="0"/>
          </a:p>
        </p:txBody>
      </p:sp>
    </p:spTree>
    <p:extLst>
      <p:ext uri="{BB962C8B-B14F-4D97-AF65-F5344CB8AC3E}">
        <p14:creationId xmlns:p14="http://schemas.microsoft.com/office/powerpoint/2010/main" val="80536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77830" y="293895"/>
            <a:ext cx="8112840" cy="5816976"/>
          </a:xfrm>
          <a:prstGeom prst="rect">
            <a:avLst/>
          </a:prstGeom>
          <a:noFill/>
        </p:spPr>
        <p:txBody>
          <a:bodyPr wrap="square" rtlCol="0">
            <a:spAutoFit/>
          </a:bodyPr>
          <a:lstStyle/>
          <a:p>
            <a:r>
              <a:rPr lang="es-ES" sz="1200" b="1" dirty="0" err="1"/>
              <a:t>Objectives</a:t>
            </a:r>
            <a:endParaRPr lang="es-ES" sz="1200" b="1" dirty="0"/>
          </a:p>
          <a:p>
            <a:endParaRPr lang="es-ES" sz="1200" dirty="0"/>
          </a:p>
          <a:p>
            <a:r>
              <a:rPr lang="en-GB" sz="1200" dirty="0"/>
              <a:t>By the end of this course students should be able to:</a:t>
            </a:r>
            <a:endParaRPr lang="es-ES_tradnl" sz="1200" dirty="0"/>
          </a:p>
          <a:p>
            <a:pPr marL="171450" indent="-171450">
              <a:buFont typeface="Arial"/>
              <a:buChar char="•"/>
            </a:pPr>
            <a:r>
              <a:rPr lang="en-GB" sz="1200" dirty="0"/>
              <a:t>Understand and be able to apply the principles of </a:t>
            </a:r>
            <a:r>
              <a:rPr lang="en-GB" sz="1200" dirty="0">
                <a:solidFill>
                  <a:srgbClr val="FF0000"/>
                </a:solidFill>
              </a:rPr>
              <a:t>communicative competence, language proficiency </a:t>
            </a:r>
            <a:r>
              <a:rPr lang="en-GB" sz="1200" dirty="0"/>
              <a:t>and establish a relationship between them and the Common European Framework of Reference for Languages (CEFR).</a:t>
            </a:r>
            <a:endParaRPr lang="es-ES_tradnl" sz="1200" dirty="0"/>
          </a:p>
          <a:p>
            <a:pPr marL="171450" lvl="0" indent="-171450">
              <a:buFont typeface="Arial"/>
              <a:buChar char="•"/>
            </a:pPr>
            <a:r>
              <a:rPr lang="en-GB" sz="1200" dirty="0"/>
              <a:t>Recognise your own language gaps and how to remedy them.</a:t>
            </a:r>
            <a:endParaRPr lang="es-ES_tradnl" sz="1200" dirty="0"/>
          </a:p>
          <a:p>
            <a:pPr marL="171450" lvl="0" indent="-171450">
              <a:buFont typeface="Arial"/>
              <a:buChar char="•"/>
            </a:pPr>
            <a:r>
              <a:rPr lang="en-GB" sz="1200" dirty="0"/>
              <a:t>Identify the C1 descriptors in the CEFR.</a:t>
            </a:r>
            <a:endParaRPr lang="es-ES_tradnl" sz="1200" dirty="0"/>
          </a:p>
          <a:p>
            <a:pPr marL="171450" lvl="0" indent="-171450">
              <a:buFont typeface="Arial"/>
              <a:buChar char="•"/>
            </a:pPr>
            <a:r>
              <a:rPr lang="en-GB" sz="1200" dirty="0"/>
              <a:t>Perform language learning tasks at C1 level or higher.</a:t>
            </a:r>
            <a:endParaRPr lang="es-ES_tradnl" sz="1200" dirty="0"/>
          </a:p>
          <a:p>
            <a:pPr marL="171450" lvl="0" indent="-171450">
              <a:buFont typeface="Arial"/>
              <a:buChar char="•"/>
            </a:pPr>
            <a:r>
              <a:rPr lang="en-GB" sz="1200" dirty="0"/>
              <a:t>Pass an examination based on Cambridge C1 Advanced exam.</a:t>
            </a:r>
            <a:endParaRPr lang="es-ES_tradnl" sz="1200" dirty="0"/>
          </a:p>
          <a:p>
            <a:pPr marL="285750" indent="-285750">
              <a:buFont typeface="Arial"/>
              <a:buChar char="•"/>
            </a:pPr>
            <a:endParaRPr lang="es-ES" sz="1200" dirty="0"/>
          </a:p>
          <a:p>
            <a:r>
              <a:rPr lang="es-ES" sz="1200" b="1" dirty="0" err="1"/>
              <a:t>Rationale</a:t>
            </a:r>
            <a:endParaRPr lang="es-ES" sz="1200" b="1" dirty="0"/>
          </a:p>
          <a:p>
            <a:endParaRPr lang="es-ES" sz="1200" dirty="0"/>
          </a:p>
          <a:p>
            <a:r>
              <a:rPr lang="en-GB" sz="1200" dirty="0"/>
              <a:t>In order to be professionals in English language teaching, it is crucial to have an advanced command of the language, which not only implies knowledge of the components of the language and development of language skills at an advanced level, but also the mobilisation of sociocultural and pragmatic competencies.</a:t>
            </a:r>
          </a:p>
          <a:p>
            <a:endParaRPr lang="es-ES_tradnl" sz="1200" dirty="0"/>
          </a:p>
          <a:p>
            <a:r>
              <a:rPr lang="en-GB" sz="1200" dirty="0"/>
              <a:t>This </a:t>
            </a:r>
            <a:r>
              <a:rPr lang="en-GB" sz="1200" i="1" dirty="0" err="1">
                <a:solidFill>
                  <a:srgbClr val="FF0000"/>
                </a:solidFill>
              </a:rPr>
              <a:t>Experiencia</a:t>
            </a:r>
            <a:r>
              <a:rPr lang="en-GB" sz="1200" i="1" dirty="0">
                <a:solidFill>
                  <a:srgbClr val="FF0000"/>
                </a:solidFill>
              </a:rPr>
              <a:t> </a:t>
            </a:r>
            <a:r>
              <a:rPr lang="en-GB" sz="1200" i="1" dirty="0" err="1">
                <a:solidFill>
                  <a:srgbClr val="FF0000"/>
                </a:solidFill>
              </a:rPr>
              <a:t>Educativa</a:t>
            </a:r>
            <a:r>
              <a:rPr lang="en-GB" sz="1200" i="1" dirty="0">
                <a:solidFill>
                  <a:srgbClr val="FF0000"/>
                </a:solidFill>
              </a:rPr>
              <a:t> </a:t>
            </a:r>
            <a:r>
              <a:rPr lang="en-GB" sz="1200" dirty="0"/>
              <a:t>allows future English teachers to develop both receptive and productive skills of the language at an advanced level, incorporating complex syntactic and lexical structures. Similarly, it offers them opportunities to become familiar with the Common European Framework of Reference for Languages ​​(CEFR) and C1 exam formats, which enriches their professionalization by allowing them to carry out contextualized practice of their communicative language skills. This is possible through learning strategies such as reading and writing practices, language use, comprehension and oral production, framed in language proficiency examination models. </a:t>
            </a:r>
            <a:endParaRPr lang="es-ES_tradnl" sz="1200" dirty="0"/>
          </a:p>
          <a:p>
            <a:endParaRPr lang="es-ES" sz="1200" dirty="0"/>
          </a:p>
          <a:p>
            <a:r>
              <a:rPr lang="es-ES" sz="1200" b="1" dirty="0" err="1"/>
              <a:t>Methodology</a:t>
            </a:r>
            <a:endParaRPr lang="es-ES" sz="1200" b="1" dirty="0"/>
          </a:p>
          <a:p>
            <a:endParaRPr lang="es-ES" sz="1200" b="1" dirty="0"/>
          </a:p>
          <a:p>
            <a:r>
              <a:rPr lang="en-GB" sz="1200" dirty="0"/>
              <a:t>An integral part of this course will be self-evaluation, in order to identify your areas of opportunity and remedy them, so it is necessary for you to be both autonomous and pro-active. You will carry out interactive activities that may promote learner autonomy.  You will also participate in regular forums with your fellow students. There should be no element of competition or criticism in these discussions; on the contrary, students are expected to participate openly and give one another feedback.</a:t>
            </a:r>
          </a:p>
          <a:p>
            <a:endParaRPr lang="en-GB" sz="1200" dirty="0"/>
          </a:p>
        </p:txBody>
      </p:sp>
    </p:spTree>
    <p:extLst>
      <p:ext uri="{BB962C8B-B14F-4D97-AF65-F5344CB8AC3E}">
        <p14:creationId xmlns:p14="http://schemas.microsoft.com/office/powerpoint/2010/main" val="3955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594145"/>
            <a:ext cx="9144000" cy="1998903"/>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377830" y="223347"/>
            <a:ext cx="8112840" cy="4154983"/>
          </a:xfrm>
          <a:prstGeom prst="rect">
            <a:avLst/>
          </a:prstGeom>
          <a:noFill/>
        </p:spPr>
        <p:txBody>
          <a:bodyPr wrap="square" rtlCol="0">
            <a:spAutoFit/>
          </a:bodyPr>
          <a:lstStyle/>
          <a:p>
            <a:r>
              <a:rPr lang="es-ES" sz="1200" b="1" dirty="0" err="1"/>
              <a:t>Evaluation</a:t>
            </a:r>
            <a:endParaRPr lang="es-ES" sz="1200" b="1" dirty="0"/>
          </a:p>
          <a:p>
            <a:endParaRPr lang="es-ES" sz="1200" dirty="0"/>
          </a:p>
          <a:p>
            <a:r>
              <a:rPr lang="en-GB" sz="1200" dirty="0"/>
              <a:t>The units contain a number of activities for self-access and practice, including forums. These activities and forum participations will be part of your </a:t>
            </a:r>
            <a:r>
              <a:rPr lang="en-GB" sz="1200" dirty="0">
                <a:solidFill>
                  <a:srgbClr val="FF0000"/>
                </a:solidFill>
              </a:rPr>
              <a:t>portfolio</a:t>
            </a:r>
            <a:r>
              <a:rPr lang="en-GB" sz="1200" dirty="0"/>
              <a:t> for every unit. You will submit your portfolios at the end of every unit (see calendar). Your portfolios will be formally assessed as part of your grade (30% + 10%, see table below). There are also four evaluated activities (</a:t>
            </a:r>
            <a:r>
              <a:rPr lang="en-GB" sz="1200" dirty="0">
                <a:solidFill>
                  <a:srgbClr val="FF0000"/>
                </a:solidFill>
              </a:rPr>
              <a:t>mock</a:t>
            </a:r>
            <a:r>
              <a:rPr lang="en-GB" sz="1200" dirty="0"/>
              <a:t> exam) that will be evaluated and which you will submit on the date specified in the calendar (30%).</a:t>
            </a:r>
          </a:p>
          <a:p>
            <a:endParaRPr lang="es-ES_tradnl" sz="1200" dirty="0"/>
          </a:p>
          <a:p>
            <a:r>
              <a:rPr lang="en-GB" sz="1200" dirty="0"/>
              <a:t>The final exam will be based on the C1 Advanced Cambridge English </a:t>
            </a:r>
            <a:r>
              <a:rPr lang="en-GB" sz="1200" dirty="0">
                <a:solidFill>
                  <a:srgbClr val="FF0000"/>
                </a:solidFill>
              </a:rPr>
              <a:t>Exam</a:t>
            </a:r>
            <a:r>
              <a:rPr lang="en-GB" sz="1200" dirty="0"/>
              <a:t> and will be graded following the principals established in the exam grading scale. Your result in this exam will be 30% of your final grade.</a:t>
            </a:r>
          </a:p>
          <a:p>
            <a:endParaRPr lang="es-ES_tradnl" sz="1200" dirty="0"/>
          </a:p>
          <a:p>
            <a:r>
              <a:rPr lang="en-GB" sz="1200" dirty="0"/>
              <a:t>In order to be assessed in this course, you must have completed a minimum of 80% of activity and forum participation tasks.</a:t>
            </a:r>
            <a:endParaRPr lang="es-ES_tradnl" sz="1200" dirty="0"/>
          </a:p>
          <a:p>
            <a:r>
              <a:rPr lang="en-GB" sz="1200" dirty="0"/>
              <a:t>Every portfolio or activity that you are asked to submit is identified by the name of the course, the activity number and the </a:t>
            </a:r>
            <a:r>
              <a:rPr lang="en-GB" sz="1200" dirty="0">
                <a:solidFill>
                  <a:srgbClr val="FF0000"/>
                </a:solidFill>
              </a:rPr>
              <a:t>unit</a:t>
            </a:r>
            <a:r>
              <a:rPr lang="en-GB" sz="1200" dirty="0"/>
              <a:t> it appears in, and you must use this formula plus your name when sending in your work.</a:t>
            </a:r>
          </a:p>
          <a:p>
            <a:endParaRPr lang="es-ES_tradnl" sz="1200" dirty="0"/>
          </a:p>
          <a:p>
            <a:r>
              <a:rPr lang="en-GB" sz="1200" b="1" dirty="0"/>
              <a:t>Example:</a:t>
            </a:r>
            <a:endParaRPr lang="es-ES_tradnl" sz="1200" b="1" dirty="0"/>
          </a:p>
          <a:p>
            <a:r>
              <a:rPr lang="en-GB" sz="1200" dirty="0"/>
              <a:t>EP_PortfolioU1_</a:t>
            </a:r>
            <a:r>
              <a:rPr lang="en-GB" sz="1200" dirty="0">
                <a:solidFill>
                  <a:srgbClr val="FF0000"/>
                </a:solidFill>
              </a:rPr>
              <a:t>YourName</a:t>
            </a:r>
          </a:p>
          <a:p>
            <a:endParaRPr lang="es-ES_tradnl" sz="1200" dirty="0"/>
          </a:p>
          <a:p>
            <a:r>
              <a:rPr lang="en-GB" sz="1200" dirty="0"/>
              <a:t>Each activity should be saved in PDF as part of each portfolio. The portfolios should be uploaded as a single PDF file to the corresponding space on </a:t>
            </a:r>
            <a:r>
              <a:rPr lang="en-GB" sz="1200" dirty="0" err="1"/>
              <a:t>Eminus</a:t>
            </a:r>
            <a:r>
              <a:rPr lang="en-GB" sz="1200" dirty="0"/>
              <a:t>, on the date specified in the calendar. Evaluated activities should be uploaded to the relevant activity space on </a:t>
            </a:r>
            <a:r>
              <a:rPr lang="en-GB" sz="1200" dirty="0" err="1"/>
              <a:t>Eminus</a:t>
            </a:r>
            <a:r>
              <a:rPr lang="en-GB" sz="1200" dirty="0"/>
              <a:t>, too.</a:t>
            </a:r>
          </a:p>
          <a:p>
            <a:endParaRPr lang="en-GB" sz="1200" dirty="0"/>
          </a:p>
          <a:p>
            <a:r>
              <a:rPr lang="en-GB" sz="1200" dirty="0">
                <a:solidFill>
                  <a:srgbClr val="FF0000"/>
                </a:solidFill>
              </a:rPr>
              <a:t>Evaluation</a:t>
            </a:r>
            <a:r>
              <a:rPr lang="en-GB" sz="1200" dirty="0">
                <a:solidFill>
                  <a:srgbClr val="3366FF"/>
                </a:solidFill>
              </a:rPr>
              <a:t> criteria</a:t>
            </a:r>
            <a:endParaRPr lang="es-ES_tradnl" sz="1200" dirty="0">
              <a:solidFill>
                <a:srgbClr val="3366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692469027"/>
              </p:ext>
            </p:extLst>
          </p:nvPr>
        </p:nvGraphicFramePr>
        <p:xfrm>
          <a:off x="517389" y="4524126"/>
          <a:ext cx="7973280" cy="914400"/>
        </p:xfrm>
        <a:graphic>
          <a:graphicData uri="http://schemas.openxmlformats.org/drawingml/2006/table">
            <a:tbl>
              <a:tblPr firstRow="1" bandRow="1">
                <a:tableStyleId>{5C22544A-7EE6-4342-B048-85BDC9FD1C3A}</a:tableStyleId>
              </a:tblPr>
              <a:tblGrid>
                <a:gridCol w="1993320">
                  <a:extLst>
                    <a:ext uri="{9D8B030D-6E8A-4147-A177-3AD203B41FA5}">
                      <a16:colId xmlns:a16="http://schemas.microsoft.com/office/drawing/2014/main" val="20000"/>
                    </a:ext>
                  </a:extLst>
                </a:gridCol>
                <a:gridCol w="1993320">
                  <a:extLst>
                    <a:ext uri="{9D8B030D-6E8A-4147-A177-3AD203B41FA5}">
                      <a16:colId xmlns:a16="http://schemas.microsoft.com/office/drawing/2014/main" val="20001"/>
                    </a:ext>
                  </a:extLst>
                </a:gridCol>
                <a:gridCol w="1993320">
                  <a:extLst>
                    <a:ext uri="{9D8B030D-6E8A-4147-A177-3AD203B41FA5}">
                      <a16:colId xmlns:a16="http://schemas.microsoft.com/office/drawing/2014/main" val="20002"/>
                    </a:ext>
                  </a:extLst>
                </a:gridCol>
                <a:gridCol w="1993320">
                  <a:extLst>
                    <a:ext uri="{9D8B030D-6E8A-4147-A177-3AD203B41FA5}">
                      <a16:colId xmlns:a16="http://schemas.microsoft.com/office/drawing/2014/main" val="20003"/>
                    </a:ext>
                  </a:extLst>
                </a:gridCol>
              </a:tblGrid>
              <a:tr h="370840">
                <a:tc>
                  <a:txBody>
                    <a:bodyPr/>
                    <a:lstStyle/>
                    <a:p>
                      <a:pPr algn="ctr"/>
                      <a:r>
                        <a:rPr lang="es-MX" sz="1200" b="1" kern="1200" dirty="0">
                          <a:solidFill>
                            <a:schemeClr val="lt1"/>
                          </a:solidFill>
                          <a:effectLst/>
                          <a:latin typeface="+mn-lt"/>
                          <a:ea typeface="+mn-ea"/>
                          <a:cs typeface="+mn-cs"/>
                        </a:rPr>
                        <a:t>Performance evidence through product</a:t>
                      </a:r>
                      <a:r>
                        <a:rPr lang="es-ES_tradnl" sz="1200" dirty="0">
                          <a:effectLst/>
                        </a:rPr>
                        <a:t> </a:t>
                      </a:r>
                      <a:endParaRPr lang="es-ES" sz="1200" dirty="0"/>
                    </a:p>
                  </a:txBody>
                  <a:tcPr/>
                </a:tc>
                <a:tc>
                  <a:txBody>
                    <a:bodyPr/>
                    <a:lstStyle/>
                    <a:p>
                      <a:pPr algn="ctr"/>
                      <a:r>
                        <a:rPr lang="es-MX" sz="1200" b="1" kern="1200" dirty="0">
                          <a:solidFill>
                            <a:schemeClr val="lt1"/>
                          </a:solidFill>
                          <a:effectLst/>
                          <a:latin typeface="+mn-lt"/>
                          <a:ea typeface="+mn-ea"/>
                          <a:cs typeface="+mn-cs"/>
                        </a:rPr>
                        <a:t>General performance indicators</a:t>
                      </a:r>
                      <a:r>
                        <a:rPr lang="es-ES_tradnl" sz="1200" dirty="0">
                          <a:effectLst/>
                        </a:rPr>
                        <a:t> </a:t>
                      </a:r>
                      <a:endParaRPr lang="es-ES" sz="1200" dirty="0"/>
                    </a:p>
                  </a:txBody>
                  <a:tcPr/>
                </a:tc>
                <a:tc>
                  <a:txBody>
                    <a:bodyPr/>
                    <a:lstStyle/>
                    <a:p>
                      <a:pPr algn="ctr"/>
                      <a:r>
                        <a:rPr lang="es-MX" sz="1200" b="1" kern="1200" dirty="0">
                          <a:solidFill>
                            <a:schemeClr val="lt1"/>
                          </a:solidFill>
                          <a:effectLst/>
                          <a:latin typeface="+mn-lt"/>
                          <a:ea typeface="+mn-ea"/>
                          <a:cs typeface="+mn-cs"/>
                        </a:rPr>
                        <a:t>Assessment instrument</a:t>
                      </a:r>
                      <a:r>
                        <a:rPr lang="es-ES_tradnl" sz="1200" dirty="0">
                          <a:effectLst/>
                        </a:rPr>
                        <a:t> </a:t>
                      </a:r>
                      <a:endParaRPr lang="es-ES" sz="1200" dirty="0"/>
                    </a:p>
                  </a:txBody>
                  <a:tcPr/>
                </a:tc>
                <a:tc>
                  <a:txBody>
                    <a:bodyPr/>
                    <a:lstStyle/>
                    <a:p>
                      <a:pPr algn="ctr"/>
                      <a:r>
                        <a:rPr lang="es-MX" sz="1200" b="1" kern="1200" dirty="0">
                          <a:solidFill>
                            <a:schemeClr val="lt1"/>
                          </a:solidFill>
                          <a:effectLst/>
                          <a:latin typeface="+mn-lt"/>
                          <a:ea typeface="+mn-ea"/>
                          <a:cs typeface="+mn-cs"/>
                        </a:rPr>
                        <a:t>Value</a:t>
                      </a:r>
                      <a:r>
                        <a:rPr lang="es-ES_tradnl" sz="1200" dirty="0">
                          <a:effectLst/>
                        </a:rPr>
                        <a:t> </a:t>
                      </a:r>
                      <a:endParaRPr lang="es-ES" sz="1200" dirty="0"/>
                    </a:p>
                  </a:txBody>
                  <a:tcPr/>
                </a:tc>
                <a:extLst>
                  <a:ext uri="{0D108BD9-81ED-4DB2-BD59-A6C34878D82A}">
                    <a16:rowId xmlns:a16="http://schemas.microsoft.com/office/drawing/2014/main" val="10000"/>
                  </a:ext>
                </a:extLst>
              </a:tr>
              <a:tr h="370840">
                <a:tc>
                  <a:txBody>
                    <a:bodyPr/>
                    <a:lstStyle/>
                    <a:p>
                      <a:r>
                        <a:rPr lang="es-MX" sz="1200" kern="1200" dirty="0">
                          <a:solidFill>
                            <a:schemeClr val="dk1"/>
                          </a:solidFill>
                          <a:effectLst/>
                          <a:latin typeface="+mn-lt"/>
                          <a:ea typeface="+mn-ea"/>
                          <a:cs typeface="+mn-cs"/>
                        </a:rPr>
                        <a:t>Portfolio of activities</a:t>
                      </a:r>
                      <a:r>
                        <a:rPr lang="es-MX" sz="1200" kern="1200" dirty="0">
                          <a:solidFill>
                            <a:srgbClr val="FF0000"/>
                          </a:solidFill>
                          <a:effectLst/>
                          <a:latin typeface="+mn-lt"/>
                          <a:ea typeface="+mn-ea"/>
                          <a:cs typeface="+mn-cs"/>
                        </a:rPr>
                        <a:t>.</a:t>
                      </a:r>
                      <a:r>
                        <a:rPr lang="es-ES_tradnl" sz="1200" dirty="0">
                          <a:effectLst/>
                        </a:rPr>
                        <a:t> </a:t>
                      </a:r>
                      <a:endParaRPr lang="es-ES" sz="1200" dirty="0"/>
                    </a:p>
                  </a:txBody>
                  <a:tcPr/>
                </a:tc>
                <a:tc>
                  <a:txBody>
                    <a:bodyPr/>
                    <a:lstStyle/>
                    <a:p>
                      <a:r>
                        <a:rPr lang="en-GB" sz="1200" kern="1200" dirty="0">
                          <a:solidFill>
                            <a:schemeClr val="dk1"/>
                          </a:solidFill>
                          <a:effectLst/>
                          <a:latin typeface="+mn-lt"/>
                          <a:ea typeface="+mn-ea"/>
                          <a:cs typeface="+mn-cs"/>
                        </a:rPr>
                        <a:t>Sufficiency, quality, honesty, timely submission</a:t>
                      </a:r>
                      <a:r>
                        <a:rPr lang="en-GB" sz="1200" kern="1200" dirty="0">
                          <a:solidFill>
                            <a:srgbClr val="FF0000"/>
                          </a:solidFill>
                          <a:effectLst/>
                          <a:latin typeface="+mn-lt"/>
                          <a:ea typeface="+mn-ea"/>
                          <a:cs typeface="+mn-cs"/>
                        </a:rPr>
                        <a:t>.</a:t>
                      </a:r>
                      <a:r>
                        <a:rPr lang="es-ES_tradnl" sz="1200" dirty="0">
                          <a:effectLst/>
                        </a:rPr>
                        <a:t> </a:t>
                      </a:r>
                      <a:endParaRPr lang="es-ES" sz="1200" dirty="0"/>
                    </a:p>
                  </a:txBody>
                  <a:tcPr/>
                </a:tc>
                <a:tc>
                  <a:txBody>
                    <a:bodyPr/>
                    <a:lstStyle/>
                    <a:p>
                      <a:pPr marL="171450" indent="-171450">
                        <a:buFont typeface="Arial" panose="020B0604020202020204" pitchFamily="34" charset="0"/>
                        <a:buChar char="•"/>
                      </a:pPr>
                      <a:r>
                        <a:rPr lang="es-MX" sz="1200" kern="1200" dirty="0">
                          <a:solidFill>
                            <a:schemeClr val="dk1"/>
                          </a:solidFill>
                          <a:effectLst/>
                          <a:latin typeface="+mn-lt"/>
                          <a:ea typeface="+mn-ea"/>
                          <a:cs typeface="+mn-cs"/>
                        </a:rPr>
                        <a:t>Holistic </a:t>
                      </a:r>
                      <a:r>
                        <a:rPr lang="es-MX" sz="1200" kern="1200" dirty="0">
                          <a:solidFill>
                            <a:srgbClr val="FF0000"/>
                          </a:solidFill>
                          <a:effectLst/>
                          <a:latin typeface="+mn-lt"/>
                          <a:ea typeface="+mn-ea"/>
                          <a:cs typeface="+mn-cs"/>
                        </a:rPr>
                        <a:t>rubric.</a:t>
                      </a:r>
                      <a:r>
                        <a:rPr lang="es-MX" sz="1200" kern="1200" dirty="0">
                          <a:solidFill>
                            <a:schemeClr val="dk1"/>
                          </a:solidFill>
                          <a:effectLst/>
                          <a:latin typeface="+mn-lt"/>
                          <a:ea typeface="+mn-ea"/>
                          <a:cs typeface="+mn-cs"/>
                        </a:rPr>
                        <a:t> </a:t>
                      </a:r>
                      <a:endParaRPr lang="es-ES" sz="1200" dirty="0"/>
                    </a:p>
                  </a:txBody>
                  <a:tcPr/>
                </a:tc>
                <a:tc>
                  <a:txBody>
                    <a:bodyPr/>
                    <a:lstStyle/>
                    <a:p>
                      <a:pPr algn="ctr"/>
                      <a:r>
                        <a:rPr lang="es-MX" sz="1200" kern="1200" dirty="0">
                          <a:solidFill>
                            <a:schemeClr val="dk1"/>
                          </a:solidFill>
                          <a:effectLst/>
                          <a:latin typeface="+mn-lt"/>
                          <a:ea typeface="+mn-ea"/>
                          <a:cs typeface="+mn-cs"/>
                        </a:rPr>
                        <a:t>30%</a:t>
                      </a:r>
                      <a:r>
                        <a:rPr lang="es-ES_tradnl" sz="1200" dirty="0">
                          <a:effectLst/>
                        </a:rPr>
                        <a:t> </a:t>
                      </a:r>
                      <a:endParaRPr lang="es-ES" sz="1200" dirty="0"/>
                    </a:p>
                  </a:txBody>
                  <a:tcPr/>
                </a:tc>
                <a:extLst>
                  <a:ext uri="{0D108BD9-81ED-4DB2-BD59-A6C34878D82A}">
                    <a16:rowId xmlns:a16="http://schemas.microsoft.com/office/drawing/2014/main" val="10001"/>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2626976957"/>
              </p:ext>
            </p:extLst>
          </p:nvPr>
        </p:nvGraphicFramePr>
        <p:xfrm>
          <a:off x="517389" y="5781802"/>
          <a:ext cx="7973280" cy="2575181"/>
        </p:xfrm>
        <a:graphic>
          <a:graphicData uri="http://schemas.openxmlformats.org/drawingml/2006/table">
            <a:tbl>
              <a:tblPr firstRow="1" bandRow="1">
                <a:tableStyleId>{5C22544A-7EE6-4342-B048-85BDC9FD1C3A}</a:tableStyleId>
              </a:tblPr>
              <a:tblGrid>
                <a:gridCol w="1993320">
                  <a:extLst>
                    <a:ext uri="{9D8B030D-6E8A-4147-A177-3AD203B41FA5}">
                      <a16:colId xmlns:a16="http://schemas.microsoft.com/office/drawing/2014/main" val="20000"/>
                    </a:ext>
                  </a:extLst>
                </a:gridCol>
                <a:gridCol w="1993320">
                  <a:extLst>
                    <a:ext uri="{9D8B030D-6E8A-4147-A177-3AD203B41FA5}">
                      <a16:colId xmlns:a16="http://schemas.microsoft.com/office/drawing/2014/main" val="20001"/>
                    </a:ext>
                  </a:extLst>
                </a:gridCol>
                <a:gridCol w="1993320">
                  <a:extLst>
                    <a:ext uri="{9D8B030D-6E8A-4147-A177-3AD203B41FA5}">
                      <a16:colId xmlns:a16="http://schemas.microsoft.com/office/drawing/2014/main" val="20002"/>
                    </a:ext>
                  </a:extLst>
                </a:gridCol>
                <a:gridCol w="1993320">
                  <a:extLst>
                    <a:ext uri="{9D8B030D-6E8A-4147-A177-3AD203B41FA5}">
                      <a16:colId xmlns:a16="http://schemas.microsoft.com/office/drawing/2014/main" val="20003"/>
                    </a:ext>
                  </a:extLst>
                </a:gridCol>
              </a:tblGrid>
              <a:tr h="370840">
                <a:tc>
                  <a:txBody>
                    <a:bodyPr/>
                    <a:lstStyle/>
                    <a:p>
                      <a:pPr algn="ctr"/>
                      <a:r>
                        <a:rPr lang="es-MX" sz="1200" b="1" kern="1200" dirty="0">
                          <a:solidFill>
                            <a:schemeClr val="lt1"/>
                          </a:solidFill>
                          <a:effectLst/>
                          <a:latin typeface="+mn-lt"/>
                          <a:ea typeface="+mn-ea"/>
                          <a:cs typeface="+mn-cs"/>
                        </a:rPr>
                        <a:t>Performance evidence through demonstration</a:t>
                      </a:r>
                      <a:r>
                        <a:rPr lang="es-ES_tradnl" sz="1200" dirty="0">
                          <a:effectLst/>
                        </a:rPr>
                        <a:t> </a:t>
                      </a:r>
                      <a:endParaRPr lang="es-ES" sz="1200" dirty="0"/>
                    </a:p>
                  </a:txBody>
                  <a:tcPr/>
                </a:tc>
                <a:tc>
                  <a:txBody>
                    <a:bodyPr/>
                    <a:lstStyle/>
                    <a:p>
                      <a:pPr algn="ctr">
                        <a:lnSpc>
                          <a:spcPct val="107000"/>
                        </a:lnSpc>
                        <a:spcAft>
                          <a:spcPts val="800"/>
                        </a:spcAft>
                      </a:pPr>
                      <a:r>
                        <a:rPr lang="es-MX" sz="1200" b="1">
                          <a:effectLst/>
                          <a:latin typeface="Calibri"/>
                          <a:ea typeface="Calibri"/>
                          <a:cs typeface="Calibri"/>
                        </a:rPr>
                        <a:t>General performance indicators</a:t>
                      </a:r>
                      <a:endParaRPr lang="es-ES_tradnl" sz="1100">
                        <a:effectLst/>
                        <a:latin typeface="Calibri"/>
                        <a:ea typeface="Calibri"/>
                        <a:cs typeface="Times New Roman"/>
                      </a:endParaRPr>
                    </a:p>
                  </a:txBody>
                  <a:tcPr marL="44450" marR="44450" marT="0" marB="0" anchor="ctr"/>
                </a:tc>
                <a:tc>
                  <a:txBody>
                    <a:bodyPr/>
                    <a:lstStyle/>
                    <a:p>
                      <a:pPr algn="ctr">
                        <a:lnSpc>
                          <a:spcPct val="107000"/>
                        </a:lnSpc>
                        <a:spcAft>
                          <a:spcPts val="800"/>
                        </a:spcAft>
                      </a:pPr>
                      <a:r>
                        <a:rPr lang="es-MX" sz="1200" b="1" dirty="0">
                          <a:effectLst/>
                          <a:latin typeface="Calibri"/>
                          <a:ea typeface="Calibri"/>
                          <a:cs typeface="Calibri"/>
                        </a:rPr>
                        <a:t>Procedures and </a:t>
                      </a:r>
                      <a:r>
                        <a:rPr lang="es-MX" sz="1200" b="1" dirty="0">
                          <a:solidFill>
                            <a:srgbClr val="FF0000"/>
                          </a:solidFill>
                          <a:effectLst/>
                          <a:latin typeface="Calibri"/>
                          <a:ea typeface="Calibri"/>
                          <a:cs typeface="Calibri"/>
                        </a:rPr>
                        <a:t>assessment</a:t>
                      </a:r>
                      <a:r>
                        <a:rPr lang="es-MX" sz="1200" b="1" dirty="0">
                          <a:effectLst/>
                          <a:latin typeface="Calibri"/>
                          <a:ea typeface="Calibri"/>
                          <a:cs typeface="Calibri"/>
                        </a:rPr>
                        <a:t> instrument</a:t>
                      </a:r>
                      <a:endParaRPr lang="es-ES_tradnl" sz="1100" dirty="0">
                        <a:effectLst/>
                        <a:latin typeface="Calibri"/>
                        <a:ea typeface="Calibri"/>
                        <a:cs typeface="Times New Roman"/>
                      </a:endParaRPr>
                    </a:p>
                  </a:txBody>
                  <a:tcPr marL="44450" marR="44450" marT="0" marB="0" anchor="ctr"/>
                </a:tc>
                <a:tc>
                  <a:txBody>
                    <a:bodyPr/>
                    <a:lstStyle/>
                    <a:p>
                      <a:pPr algn="ctr">
                        <a:lnSpc>
                          <a:spcPct val="107000"/>
                        </a:lnSpc>
                        <a:spcAft>
                          <a:spcPts val="800"/>
                        </a:spcAft>
                      </a:pPr>
                      <a:r>
                        <a:rPr lang="es-MX" sz="1200" b="1">
                          <a:effectLst/>
                          <a:latin typeface="Calibri"/>
                          <a:ea typeface="Calibri"/>
                          <a:cs typeface="Calibri"/>
                        </a:rPr>
                        <a:t>Value</a:t>
                      </a:r>
                      <a:endParaRPr lang="es-ES_tradnl" sz="1100">
                        <a:effectLst/>
                        <a:latin typeface="Calibri"/>
                        <a:ea typeface="Calibri"/>
                        <a:cs typeface="Times New Roman"/>
                      </a:endParaRPr>
                    </a:p>
                  </a:txBody>
                  <a:tcPr marL="44450" marR="44450" marT="0" marB="0" anchor="ctr"/>
                </a:tc>
                <a:extLst>
                  <a:ext uri="{0D108BD9-81ED-4DB2-BD59-A6C34878D82A}">
                    <a16:rowId xmlns:a16="http://schemas.microsoft.com/office/drawing/2014/main" val="10000"/>
                  </a:ext>
                </a:extLst>
              </a:tr>
              <a:tr h="370840">
                <a:tc>
                  <a:txBody>
                    <a:bodyPr/>
                    <a:lstStyle/>
                    <a:p>
                      <a:pPr algn="just">
                        <a:lnSpc>
                          <a:spcPct val="107000"/>
                        </a:lnSpc>
                        <a:spcAft>
                          <a:spcPts val="800"/>
                        </a:spcAft>
                      </a:pPr>
                      <a:r>
                        <a:rPr lang="es-MX" sz="1200" dirty="0">
                          <a:effectLst/>
                          <a:latin typeface="Calibri"/>
                          <a:ea typeface="Calibri"/>
                          <a:cs typeface="Calibri"/>
                        </a:rPr>
                        <a:t>Forum participation</a:t>
                      </a:r>
                      <a:r>
                        <a:rPr lang="es-MX" sz="1200" dirty="0">
                          <a:solidFill>
                            <a:srgbClr val="FF0000"/>
                          </a:solidFill>
                          <a:effectLst/>
                          <a:latin typeface="Calibri"/>
                          <a:ea typeface="Calibri"/>
                          <a:cs typeface="Calibri"/>
                        </a:rPr>
                        <a:t>.</a:t>
                      </a:r>
                      <a:endParaRPr lang="es-ES_tradnl" sz="1100" dirty="0">
                        <a:solidFill>
                          <a:srgbClr val="FF0000"/>
                        </a:solidFill>
                        <a:effectLst/>
                        <a:latin typeface="Calibri"/>
                        <a:ea typeface="Calibri"/>
                        <a:cs typeface="Times New Roman"/>
                      </a:endParaRPr>
                    </a:p>
                  </a:txBody>
                  <a:tcPr marL="44450" marR="44450" marT="0" marB="0"/>
                </a:tc>
                <a:tc>
                  <a:txBody>
                    <a:bodyPr/>
                    <a:lstStyle/>
                    <a:p>
                      <a:pPr algn="l">
                        <a:lnSpc>
                          <a:spcPct val="107000"/>
                        </a:lnSpc>
                        <a:spcAft>
                          <a:spcPts val="800"/>
                        </a:spcAft>
                      </a:pPr>
                      <a:r>
                        <a:rPr lang="en-GB" sz="1200" dirty="0">
                          <a:effectLst/>
                          <a:latin typeface="Calibri"/>
                          <a:ea typeface="Calibri"/>
                          <a:cs typeface="Calibri"/>
                        </a:rPr>
                        <a:t>Sufficiency, relevance, quality, respect towards the participation of others, timeliness.</a:t>
                      </a:r>
                      <a:endParaRPr lang="es-ES_tradnl" sz="1100" dirty="0">
                        <a:effectLst/>
                        <a:latin typeface="Calibri"/>
                        <a:ea typeface="Calibri"/>
                        <a:cs typeface="Times New Roman"/>
                      </a:endParaRPr>
                    </a:p>
                  </a:txBody>
                  <a:tcPr marL="44450" marR="44450" marT="0" marB="0"/>
                </a:tc>
                <a:tc>
                  <a:txBody>
                    <a:bodyPr/>
                    <a:lstStyle/>
                    <a:p>
                      <a:pPr marL="171450" indent="-171450" algn="l">
                        <a:lnSpc>
                          <a:spcPct val="107000"/>
                        </a:lnSpc>
                        <a:spcAft>
                          <a:spcPts val="800"/>
                        </a:spcAft>
                        <a:buFont typeface="Arial" panose="020B0604020202020204" pitchFamily="34" charset="0"/>
                        <a:buChar char="•"/>
                      </a:pPr>
                      <a:r>
                        <a:rPr lang="es-MX" sz="1200" dirty="0">
                          <a:effectLst/>
                          <a:latin typeface="Calibri"/>
                          <a:ea typeface="Calibri"/>
                          <a:cs typeface="Calibri"/>
                        </a:rPr>
                        <a:t>Eminus 4 forum</a:t>
                      </a:r>
                      <a:r>
                        <a:rPr lang="es-MX" sz="1200" dirty="0">
                          <a:solidFill>
                            <a:srgbClr val="FF0000"/>
                          </a:solidFill>
                          <a:effectLst/>
                          <a:latin typeface="Calibri"/>
                          <a:ea typeface="Calibri"/>
                          <a:cs typeface="Calibri"/>
                        </a:rPr>
                        <a:t>.</a:t>
                      </a:r>
                      <a:endParaRPr lang="es-ES_tradnl" sz="1100" dirty="0">
                        <a:solidFill>
                          <a:srgbClr val="FF0000"/>
                        </a:solidFill>
                        <a:effectLst/>
                        <a:latin typeface="Calibri"/>
                        <a:ea typeface="Calibri"/>
                        <a:cs typeface="Times New Roman"/>
                      </a:endParaRPr>
                    </a:p>
                    <a:p>
                      <a:pPr marL="171450" indent="-171450" algn="l">
                        <a:lnSpc>
                          <a:spcPct val="107000"/>
                        </a:lnSpc>
                        <a:spcAft>
                          <a:spcPts val="800"/>
                        </a:spcAft>
                        <a:buFont typeface="Arial" panose="020B0604020202020204" pitchFamily="34" charset="0"/>
                        <a:buChar char="•"/>
                      </a:pPr>
                      <a:r>
                        <a:rPr lang="es-MX" sz="1200" dirty="0">
                          <a:effectLst/>
                          <a:latin typeface="Calibri"/>
                          <a:ea typeface="Calibri"/>
                          <a:cs typeface="Calibri"/>
                        </a:rPr>
                        <a:t>Holistic rubric</a:t>
                      </a:r>
                      <a:r>
                        <a:rPr lang="es-MX" sz="1200" dirty="0">
                          <a:solidFill>
                            <a:srgbClr val="FF0000"/>
                          </a:solidFill>
                          <a:effectLst/>
                          <a:latin typeface="Calibri"/>
                          <a:ea typeface="Calibri"/>
                          <a:cs typeface="Calibri"/>
                        </a:rPr>
                        <a:t>.</a:t>
                      </a:r>
                      <a:endParaRPr lang="es-ES_tradnl" sz="1100" dirty="0">
                        <a:solidFill>
                          <a:srgbClr val="FF0000"/>
                        </a:solidFill>
                        <a:effectLst/>
                        <a:latin typeface="Calibri"/>
                        <a:ea typeface="Calibri"/>
                        <a:cs typeface="Times New Roman"/>
                      </a:endParaRPr>
                    </a:p>
                  </a:txBody>
                  <a:tcPr marL="44450" marR="44450" marT="0" marB="0"/>
                </a:tc>
                <a:tc>
                  <a:txBody>
                    <a:bodyPr/>
                    <a:lstStyle/>
                    <a:p>
                      <a:pPr algn="ctr">
                        <a:lnSpc>
                          <a:spcPct val="107000"/>
                        </a:lnSpc>
                        <a:spcAft>
                          <a:spcPts val="800"/>
                        </a:spcAft>
                      </a:pPr>
                      <a:r>
                        <a:rPr lang="es-MX" sz="1200">
                          <a:effectLst/>
                          <a:latin typeface="Calibri"/>
                          <a:ea typeface="Calibri"/>
                          <a:cs typeface="Calibri"/>
                        </a:rPr>
                        <a:t>10%</a:t>
                      </a:r>
                      <a:endParaRPr lang="es-ES_tradnl" sz="1100">
                        <a:effectLst/>
                        <a:latin typeface="Calibri"/>
                        <a:ea typeface="Calibri"/>
                        <a:cs typeface="Times New Roman"/>
                      </a:endParaRPr>
                    </a:p>
                  </a:txBody>
                  <a:tcPr marL="44450" marR="44450" marT="0" marB="0"/>
                </a:tc>
                <a:extLst>
                  <a:ext uri="{0D108BD9-81ED-4DB2-BD59-A6C34878D82A}">
                    <a16:rowId xmlns:a16="http://schemas.microsoft.com/office/drawing/2014/main" val="10001"/>
                  </a:ext>
                </a:extLst>
              </a:tr>
              <a:tr h="370840">
                <a:tc>
                  <a:txBody>
                    <a:bodyPr/>
                    <a:lstStyle/>
                    <a:p>
                      <a:pPr algn="just">
                        <a:lnSpc>
                          <a:spcPct val="107000"/>
                        </a:lnSpc>
                        <a:spcAft>
                          <a:spcPts val="800"/>
                        </a:spcAft>
                      </a:pPr>
                      <a:r>
                        <a:rPr lang="es-MX" sz="1200" dirty="0">
                          <a:effectLst/>
                          <a:latin typeface="Calibri"/>
                          <a:ea typeface="Calibri"/>
                          <a:cs typeface="Calibri"/>
                        </a:rPr>
                        <a:t>Mock written exam</a:t>
                      </a:r>
                      <a:r>
                        <a:rPr lang="es-MX" sz="1200" dirty="0">
                          <a:solidFill>
                            <a:srgbClr val="FF0000"/>
                          </a:solidFill>
                          <a:effectLst/>
                          <a:latin typeface="Calibri"/>
                          <a:ea typeface="Calibri"/>
                          <a:cs typeface="Calibri"/>
                        </a:rPr>
                        <a:t>.</a:t>
                      </a:r>
                      <a:r>
                        <a:rPr lang="es-MX" sz="1200" dirty="0">
                          <a:effectLst/>
                          <a:latin typeface="Calibri"/>
                          <a:ea typeface="Calibri"/>
                          <a:cs typeface="Calibri"/>
                        </a:rPr>
                        <a:t> </a:t>
                      </a:r>
                      <a:endParaRPr lang="es-ES_tradnl" sz="1100" dirty="0">
                        <a:effectLst/>
                        <a:latin typeface="Calibri"/>
                        <a:ea typeface="Calibri"/>
                        <a:cs typeface="Times New Roman"/>
                      </a:endParaRPr>
                    </a:p>
                  </a:txBody>
                  <a:tcPr marL="44450" marR="44450" marT="0" marB="0"/>
                </a:tc>
                <a:tc>
                  <a:txBody>
                    <a:bodyPr/>
                    <a:lstStyle/>
                    <a:p>
                      <a:pPr algn="l">
                        <a:lnSpc>
                          <a:spcPct val="107000"/>
                        </a:lnSpc>
                        <a:spcAft>
                          <a:spcPts val="800"/>
                        </a:spcAft>
                      </a:pPr>
                      <a:r>
                        <a:rPr lang="en-GB" sz="1200" dirty="0">
                          <a:effectLst/>
                          <a:latin typeface="Calibri"/>
                          <a:ea typeface="Calibri"/>
                          <a:cs typeface="Calibri"/>
                        </a:rPr>
                        <a:t>Sufficiency, relevance, quality, honesty and timeliness.</a:t>
                      </a:r>
                      <a:endParaRPr lang="es-ES_tradnl" sz="1100" dirty="0">
                        <a:effectLst/>
                        <a:latin typeface="Calibri"/>
                        <a:ea typeface="Calibri"/>
                        <a:cs typeface="Times New Roman"/>
                      </a:endParaRPr>
                    </a:p>
                  </a:txBody>
                  <a:tcPr marL="44450" marR="44450" marT="0" marB="0"/>
                </a:tc>
                <a:tc>
                  <a:txBody>
                    <a:bodyPr/>
                    <a:lstStyle/>
                    <a:p>
                      <a:pPr marL="171450" indent="-171450" algn="l">
                        <a:lnSpc>
                          <a:spcPct val="107000"/>
                        </a:lnSpc>
                        <a:spcAft>
                          <a:spcPts val="800"/>
                        </a:spcAft>
                        <a:buFont typeface="Arial" panose="020B0604020202020204" pitchFamily="34" charset="0"/>
                        <a:buChar char="•"/>
                      </a:pPr>
                      <a:r>
                        <a:rPr lang="es-MX" sz="1200" dirty="0">
                          <a:effectLst/>
                          <a:latin typeface="Calibri"/>
                          <a:ea typeface="Calibri"/>
                          <a:cs typeface="Calibri"/>
                        </a:rPr>
                        <a:t>Holistic rubric</a:t>
                      </a:r>
                      <a:r>
                        <a:rPr lang="es-MX" sz="1200" dirty="0">
                          <a:solidFill>
                            <a:srgbClr val="FF0000"/>
                          </a:solidFill>
                          <a:effectLst/>
                          <a:latin typeface="Calibri"/>
                          <a:ea typeface="Calibri"/>
                          <a:cs typeface="Calibri"/>
                        </a:rPr>
                        <a:t>.</a:t>
                      </a:r>
                      <a:endParaRPr lang="es-ES_tradnl" sz="1100" dirty="0">
                        <a:solidFill>
                          <a:srgbClr val="FF0000"/>
                        </a:solidFill>
                        <a:effectLst/>
                        <a:latin typeface="Calibri"/>
                        <a:ea typeface="Calibri"/>
                        <a:cs typeface="Times New Roman"/>
                      </a:endParaRPr>
                    </a:p>
                  </a:txBody>
                  <a:tcPr marL="44450" marR="44450" marT="0" marB="0"/>
                </a:tc>
                <a:tc>
                  <a:txBody>
                    <a:bodyPr/>
                    <a:lstStyle/>
                    <a:p>
                      <a:pPr algn="ctr">
                        <a:lnSpc>
                          <a:spcPct val="107000"/>
                        </a:lnSpc>
                        <a:spcAft>
                          <a:spcPts val="800"/>
                        </a:spcAft>
                      </a:pPr>
                      <a:r>
                        <a:rPr lang="es-MX" sz="1200">
                          <a:effectLst/>
                          <a:latin typeface="Calibri"/>
                          <a:ea typeface="Calibri"/>
                          <a:cs typeface="Calibri"/>
                        </a:rPr>
                        <a:t>20%</a:t>
                      </a:r>
                      <a:endParaRPr lang="es-ES_tradnl" sz="1100">
                        <a:effectLst/>
                        <a:latin typeface="Calibri"/>
                        <a:ea typeface="Calibri"/>
                        <a:cs typeface="Times New Roman"/>
                      </a:endParaRPr>
                    </a:p>
                  </a:txBody>
                  <a:tcPr marL="44450" marR="44450" marT="0" marB="0"/>
                </a:tc>
                <a:extLst>
                  <a:ext uri="{0D108BD9-81ED-4DB2-BD59-A6C34878D82A}">
                    <a16:rowId xmlns:a16="http://schemas.microsoft.com/office/drawing/2014/main" val="10002"/>
                  </a:ext>
                </a:extLst>
              </a:tr>
              <a:tr h="370840">
                <a:tc>
                  <a:txBody>
                    <a:bodyPr/>
                    <a:lstStyle/>
                    <a:p>
                      <a:pPr algn="just">
                        <a:lnSpc>
                          <a:spcPct val="107000"/>
                        </a:lnSpc>
                        <a:spcAft>
                          <a:spcPts val="800"/>
                        </a:spcAft>
                      </a:pPr>
                      <a:r>
                        <a:rPr lang="es-MX" sz="1200" dirty="0">
                          <a:effectLst/>
                          <a:latin typeface="Calibri"/>
                          <a:ea typeface="Calibri"/>
                          <a:cs typeface="Calibri"/>
                        </a:rPr>
                        <a:t>Mock </a:t>
                      </a:r>
                      <a:r>
                        <a:rPr lang="es-MX" sz="1200" dirty="0">
                          <a:solidFill>
                            <a:srgbClr val="FF0000"/>
                          </a:solidFill>
                          <a:effectLst/>
                          <a:latin typeface="Calibri"/>
                          <a:ea typeface="Calibri"/>
                          <a:cs typeface="Calibri"/>
                        </a:rPr>
                        <a:t>oral exam.</a:t>
                      </a:r>
                      <a:endParaRPr lang="es-ES_tradnl" sz="1100" dirty="0">
                        <a:solidFill>
                          <a:srgbClr val="FF0000"/>
                        </a:solidFill>
                        <a:effectLst/>
                        <a:latin typeface="Calibri"/>
                        <a:ea typeface="Calibri"/>
                        <a:cs typeface="Times New Roman"/>
                      </a:endParaRPr>
                    </a:p>
                  </a:txBody>
                  <a:tcPr marL="44450" marR="44450" marT="0" marB="0"/>
                </a:tc>
                <a:tc>
                  <a:txBody>
                    <a:bodyPr/>
                    <a:lstStyle/>
                    <a:p>
                      <a:pPr algn="l">
                        <a:lnSpc>
                          <a:spcPct val="107000"/>
                        </a:lnSpc>
                        <a:spcAft>
                          <a:spcPts val="800"/>
                        </a:spcAft>
                      </a:pPr>
                      <a:r>
                        <a:rPr lang="en-GB" sz="1200">
                          <a:effectLst/>
                          <a:latin typeface="Calibri"/>
                          <a:ea typeface="Calibri"/>
                          <a:cs typeface="Calibri"/>
                        </a:rPr>
                        <a:t>Sufficiency, relevance, quality, honesty, timeliness.</a:t>
                      </a:r>
                      <a:endParaRPr lang="es-ES_tradnl" sz="1100">
                        <a:effectLst/>
                        <a:latin typeface="Calibri"/>
                        <a:ea typeface="Calibri"/>
                        <a:cs typeface="Times New Roman"/>
                      </a:endParaRPr>
                    </a:p>
                  </a:txBody>
                  <a:tcPr marL="44450" marR="44450" marT="0" marB="0"/>
                </a:tc>
                <a:tc>
                  <a:txBody>
                    <a:bodyPr/>
                    <a:lstStyle/>
                    <a:p>
                      <a:pPr marL="171450" indent="-171450" algn="l">
                        <a:lnSpc>
                          <a:spcPct val="107000"/>
                        </a:lnSpc>
                        <a:spcAft>
                          <a:spcPts val="800"/>
                        </a:spcAft>
                        <a:buFont typeface="Arial" panose="020B0604020202020204" pitchFamily="34" charset="0"/>
                        <a:buChar char="•"/>
                      </a:pPr>
                      <a:r>
                        <a:rPr lang="en-GB" sz="1200" dirty="0">
                          <a:effectLst/>
                          <a:latin typeface="Calibri"/>
                          <a:ea typeface="Calibri"/>
                          <a:cs typeface="Calibri"/>
                        </a:rPr>
                        <a:t>Cambridge English C1 Advanced Speaking Global Achievement </a:t>
                      </a:r>
                      <a:r>
                        <a:rPr lang="en-GB" sz="1200" dirty="0">
                          <a:solidFill>
                            <a:srgbClr val="FF0000"/>
                          </a:solidFill>
                          <a:effectLst/>
                          <a:latin typeface="Calibri"/>
                          <a:ea typeface="Calibri"/>
                          <a:cs typeface="Calibri"/>
                        </a:rPr>
                        <a:t>Scale.</a:t>
                      </a:r>
                      <a:endParaRPr lang="es-ES_tradnl" sz="1100" dirty="0">
                        <a:solidFill>
                          <a:srgbClr val="FF0000"/>
                        </a:solidFill>
                        <a:effectLst/>
                        <a:latin typeface="Calibri"/>
                        <a:ea typeface="Calibri"/>
                        <a:cs typeface="Times New Roman"/>
                      </a:endParaRPr>
                    </a:p>
                  </a:txBody>
                  <a:tcPr marL="44450" marR="44450" marT="0" marB="0"/>
                </a:tc>
                <a:tc>
                  <a:txBody>
                    <a:bodyPr/>
                    <a:lstStyle/>
                    <a:p>
                      <a:pPr algn="ctr">
                        <a:lnSpc>
                          <a:spcPct val="107000"/>
                        </a:lnSpc>
                        <a:spcAft>
                          <a:spcPts val="800"/>
                        </a:spcAft>
                      </a:pPr>
                      <a:r>
                        <a:rPr lang="en-GB" sz="1200">
                          <a:effectLst/>
                          <a:latin typeface="Calibri"/>
                          <a:ea typeface="Calibri"/>
                          <a:cs typeface="Calibri"/>
                        </a:rPr>
                        <a:t>10%</a:t>
                      </a:r>
                      <a:endParaRPr lang="es-ES_tradnl" sz="1100">
                        <a:effectLst/>
                        <a:latin typeface="Calibri"/>
                        <a:ea typeface="Calibri"/>
                        <a:cs typeface="Times New Roman"/>
                      </a:endParaRPr>
                    </a:p>
                  </a:txBody>
                  <a:tcPr marL="44450" marR="44450" marT="0" marB="0"/>
                </a:tc>
                <a:extLst>
                  <a:ext uri="{0D108BD9-81ED-4DB2-BD59-A6C34878D82A}">
                    <a16:rowId xmlns:a16="http://schemas.microsoft.com/office/drawing/2014/main" val="10003"/>
                  </a:ext>
                </a:extLst>
              </a:tr>
              <a:tr h="370840">
                <a:tc>
                  <a:txBody>
                    <a:bodyPr/>
                    <a:lstStyle/>
                    <a:p>
                      <a:pPr algn="just">
                        <a:lnSpc>
                          <a:spcPct val="107000"/>
                        </a:lnSpc>
                        <a:spcAft>
                          <a:spcPts val="800"/>
                        </a:spcAft>
                      </a:pPr>
                      <a:r>
                        <a:rPr lang="en-GB" sz="1200" dirty="0">
                          <a:effectLst/>
                          <a:latin typeface="Calibri"/>
                          <a:ea typeface="Calibri"/>
                          <a:cs typeface="Calibri"/>
                        </a:rPr>
                        <a:t>Final </a:t>
                      </a:r>
                      <a:r>
                        <a:rPr lang="en-GB" sz="1200" dirty="0">
                          <a:solidFill>
                            <a:srgbClr val="FF0000"/>
                          </a:solidFill>
                          <a:effectLst/>
                          <a:latin typeface="Calibri"/>
                          <a:ea typeface="Calibri"/>
                          <a:cs typeface="Calibri"/>
                        </a:rPr>
                        <a:t>written and oral exam. </a:t>
                      </a:r>
                      <a:endParaRPr lang="es-ES_tradnl" sz="1100" dirty="0">
                        <a:solidFill>
                          <a:srgbClr val="FF0000"/>
                        </a:solidFill>
                        <a:effectLst/>
                        <a:latin typeface="Calibri"/>
                        <a:ea typeface="Calibri"/>
                        <a:cs typeface="Times New Roman"/>
                      </a:endParaRPr>
                    </a:p>
                  </a:txBody>
                  <a:tcPr marL="44450" marR="44450" marT="0" marB="0"/>
                </a:tc>
                <a:tc>
                  <a:txBody>
                    <a:bodyPr/>
                    <a:lstStyle/>
                    <a:p>
                      <a:pPr algn="l">
                        <a:lnSpc>
                          <a:spcPct val="107000"/>
                        </a:lnSpc>
                        <a:spcAft>
                          <a:spcPts val="800"/>
                        </a:spcAft>
                      </a:pPr>
                      <a:r>
                        <a:rPr lang="en-GB" sz="1200" dirty="0">
                          <a:effectLst/>
                          <a:latin typeface="Calibri"/>
                          <a:ea typeface="Calibri"/>
                          <a:cs typeface="Calibri"/>
                        </a:rPr>
                        <a:t>Sufficiency, relevance, quality, honesty, timeliness.</a:t>
                      </a:r>
                      <a:endParaRPr lang="es-ES_tradnl" sz="1100" dirty="0">
                        <a:effectLst/>
                        <a:latin typeface="Calibri"/>
                        <a:ea typeface="Calibri"/>
                        <a:cs typeface="Times New Roman"/>
                      </a:endParaRPr>
                    </a:p>
                  </a:txBody>
                  <a:tcPr marL="44450" marR="44450" marT="0" marB="0"/>
                </a:tc>
                <a:tc>
                  <a:txBody>
                    <a:bodyPr/>
                    <a:lstStyle/>
                    <a:p>
                      <a:pPr marL="171450" indent="-171450" algn="l">
                        <a:lnSpc>
                          <a:spcPct val="107000"/>
                        </a:lnSpc>
                        <a:spcAft>
                          <a:spcPts val="800"/>
                        </a:spcAft>
                        <a:buFont typeface="Arial" panose="020B0604020202020204" pitchFamily="34" charset="0"/>
                        <a:buChar char="•"/>
                      </a:pPr>
                      <a:r>
                        <a:rPr lang="en-GB" sz="1200" dirty="0">
                          <a:effectLst/>
                          <a:latin typeface="Calibri"/>
                          <a:ea typeface="Calibri"/>
                          <a:cs typeface="Calibri"/>
                        </a:rPr>
                        <a:t>Cambridge English C1 Advanced Scale</a:t>
                      </a:r>
                      <a:r>
                        <a:rPr lang="en-GB" sz="1200" dirty="0">
                          <a:solidFill>
                            <a:srgbClr val="FF0000"/>
                          </a:solidFill>
                          <a:effectLst/>
                          <a:latin typeface="Calibri"/>
                          <a:ea typeface="Calibri"/>
                          <a:cs typeface="Calibri"/>
                        </a:rPr>
                        <a:t>.</a:t>
                      </a:r>
                      <a:endParaRPr lang="es-ES_tradnl" sz="1100" dirty="0">
                        <a:solidFill>
                          <a:srgbClr val="FF0000"/>
                        </a:solidFill>
                        <a:effectLst/>
                        <a:latin typeface="Calibri"/>
                        <a:ea typeface="Calibri"/>
                        <a:cs typeface="Times New Roman"/>
                      </a:endParaRPr>
                    </a:p>
                  </a:txBody>
                  <a:tcPr marL="44450" marR="44450" marT="0" marB="0"/>
                </a:tc>
                <a:tc>
                  <a:txBody>
                    <a:bodyPr/>
                    <a:lstStyle/>
                    <a:p>
                      <a:pPr algn="ctr">
                        <a:lnSpc>
                          <a:spcPct val="107000"/>
                        </a:lnSpc>
                        <a:spcAft>
                          <a:spcPts val="800"/>
                        </a:spcAft>
                      </a:pPr>
                      <a:r>
                        <a:rPr lang="es-MX" sz="1200" dirty="0">
                          <a:effectLst/>
                          <a:latin typeface="Calibri"/>
                          <a:ea typeface="Calibri"/>
                          <a:cs typeface="Calibri"/>
                        </a:rPr>
                        <a:t>30%</a:t>
                      </a:r>
                      <a:endParaRPr lang="es-ES_tradnl" sz="1100" dirty="0">
                        <a:effectLst/>
                        <a:latin typeface="Calibri"/>
                        <a:ea typeface="Calibri"/>
                        <a:cs typeface="Times New Roman"/>
                      </a:endParaRPr>
                    </a:p>
                  </a:txBody>
                  <a:tcPr marL="44450" marR="4445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13510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DB74C79699BD341948A6C6BF832821E" ma:contentTypeVersion="18" ma:contentTypeDescription="Crear nuevo documento." ma:contentTypeScope="" ma:versionID="99f99acc5e27ce2701bbddd20c4584cb">
  <xsd:schema xmlns:xsd="http://www.w3.org/2001/XMLSchema" xmlns:xs="http://www.w3.org/2001/XMLSchema" xmlns:p="http://schemas.microsoft.com/office/2006/metadata/properties" xmlns:ns2="cc4cca96-a805-4eab-b27d-6db13e4a4c75" xmlns:ns3="c379288e-9562-4f4b-9ecb-ff70fb613566" targetNamespace="http://schemas.microsoft.com/office/2006/metadata/properties" ma:root="true" ma:fieldsID="8d8671c279c40d41cb31889ceb5ab452" ns2:_="" ns3:_="">
    <xsd:import namespace="cc4cca96-a805-4eab-b27d-6db13e4a4c75"/>
    <xsd:import namespace="c379288e-9562-4f4b-9ecb-ff70fb61356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cca96-a805-4eab-b27d-6db13e4a4c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b7ce6e4b-a54d-4d0a-af3c-a20d00b3f85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379288e-9562-4f4b-9ecb-ff70fb613566" elementFormDefault="qualified">
    <xsd:import namespace="http://schemas.microsoft.com/office/2006/documentManagement/types"/>
    <xsd:import namespace="http://schemas.microsoft.com/office/infopath/2007/PartnerControls"/>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56b0223b-5fd5-48ad-bd72-20c39f35d3b3}" ma:internalName="TaxCatchAll" ma:showField="CatchAllData" ma:web="c379288e-9562-4f4b-9ecb-ff70fb6135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379288e-9562-4f4b-9ecb-ff70fb613566" xsi:nil="true"/>
    <lcf76f155ced4ddcb4097134ff3c332f xmlns="cc4cca96-a805-4eab-b27d-6db13e4a4c7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04AE54-1A6A-413B-8B68-6327C50C7B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4cca96-a805-4eab-b27d-6db13e4a4c75"/>
    <ds:schemaRef ds:uri="c379288e-9562-4f4b-9ecb-ff70fb6135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E97378-A46F-4965-987D-65E9C63AD5EF}">
  <ds:schemaRefs>
    <ds:schemaRef ds:uri="http://schemas.microsoft.com/sharepoint/v3/contenttype/forms"/>
  </ds:schemaRefs>
</ds:datastoreItem>
</file>

<file path=customXml/itemProps3.xml><?xml version="1.0" encoding="utf-8"?>
<ds:datastoreItem xmlns:ds="http://schemas.openxmlformats.org/officeDocument/2006/customXml" ds:itemID="{510A588D-D1C2-4E46-AEA6-C533223C0A42}">
  <ds:schemaRefs>
    <ds:schemaRef ds:uri="http://schemas.microsoft.com/office/2006/metadata/properties"/>
    <ds:schemaRef ds:uri="http://schemas.microsoft.com/office/infopath/2007/PartnerControls"/>
    <ds:schemaRef ds:uri="c379288e-9562-4f4b-9ecb-ff70fb613566"/>
    <ds:schemaRef ds:uri="cc4cca96-a805-4eab-b27d-6db13e4a4c75"/>
  </ds:schemaRefs>
</ds:datastoreItem>
</file>

<file path=docProps/app.xml><?xml version="1.0" encoding="utf-8"?>
<Properties xmlns="http://schemas.openxmlformats.org/officeDocument/2006/extended-properties" xmlns:vt="http://schemas.openxmlformats.org/officeDocument/2006/docPropsVTypes">
  <TotalTime>15114</TotalTime>
  <Words>1792</Words>
  <Application>Microsoft Macintosh PowerPoint</Application>
  <PresentationFormat>Presentación en pantalla (4:3)</PresentationFormat>
  <Paragraphs>209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UV</dc:creator>
  <cp:lastModifiedBy>Microsoft Office User</cp:lastModifiedBy>
  <cp:revision>404</cp:revision>
  <dcterms:created xsi:type="dcterms:W3CDTF">2022-10-03T18:14:13Z</dcterms:created>
  <dcterms:modified xsi:type="dcterms:W3CDTF">2023-02-20T19:25:11Z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0x0101003DB74C79699BD341948A6C6BF832821E</vt:lpwstr>
  </property>
  <property fmtid="{D5CDD505-2E9C-101B-9397-08002B2CF9AE}" pid="3" name="MediaServiceImageTags">
    <vt:lpwstr/>
  </property>
</Properties>
</file>