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2" r:id="rId5"/>
    <p:sldId id="258" r:id="rId6"/>
    <p:sldId id="259" r:id="rId7"/>
    <p:sldId id="263" r:id="rId8"/>
    <p:sldId id="264" r:id="rId9"/>
    <p:sldId id="265" r:id="rId10"/>
    <p:sldId id="260"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68AB7B-745E-4C78-9F1E-EE448D67ECAC}" type="datetimeFigureOut">
              <a:rPr lang="es-MX" smtClean="0"/>
              <a:t>15/10/2019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386631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68AB7B-745E-4C78-9F1E-EE448D67ECAC}" type="datetimeFigureOut">
              <a:rPr lang="es-MX" smtClean="0"/>
              <a:t>15/10/2019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169037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68AB7B-745E-4C78-9F1E-EE448D67ECAC}" type="datetimeFigureOut">
              <a:rPr lang="es-MX" smtClean="0"/>
              <a:t>15/10/2019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1193749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68AB7B-745E-4C78-9F1E-EE448D67ECAC}" type="datetimeFigureOut">
              <a:rPr lang="es-MX" smtClean="0"/>
              <a:t>15/10/2019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58544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68AB7B-745E-4C78-9F1E-EE448D67ECAC}" type="datetimeFigureOut">
              <a:rPr lang="es-MX" smtClean="0"/>
              <a:t>15/10/2019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2691262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68AB7B-745E-4C78-9F1E-EE448D67ECAC}" type="datetimeFigureOut">
              <a:rPr lang="es-MX" smtClean="0"/>
              <a:t>15/10/2019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1625743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68AB7B-745E-4C78-9F1E-EE448D67ECAC}" type="datetimeFigureOut">
              <a:rPr lang="es-MX" smtClean="0"/>
              <a:t>15/10/2019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621598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68AB7B-745E-4C78-9F1E-EE448D67ECAC}" type="datetimeFigureOut">
              <a:rPr lang="es-MX" smtClean="0"/>
              <a:t>16/10/2019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264640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68AB7B-745E-4C78-9F1E-EE448D67ECAC}" type="datetimeFigureOut">
              <a:rPr lang="es-MX" smtClean="0"/>
              <a:t>16/10/2019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3768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3868AB7B-745E-4C78-9F1E-EE448D67ECAC}" type="datetimeFigureOut">
              <a:rPr lang="es-MX" smtClean="0"/>
              <a:t>15/10/2019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147345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68AB7B-745E-4C78-9F1E-EE448D67ECAC}" type="datetimeFigureOut">
              <a:rPr lang="es-MX" smtClean="0"/>
              <a:t>16/10/2019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374185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868AB7B-745E-4C78-9F1E-EE448D67ECAC}" type="datetimeFigureOut">
              <a:rPr lang="es-MX" smtClean="0"/>
              <a:t>16/10/2019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39128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868AB7B-745E-4C78-9F1E-EE448D67ECAC}" type="datetimeFigureOut">
              <a:rPr lang="es-MX" smtClean="0"/>
              <a:t>16/10/2019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284655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3868AB7B-745E-4C78-9F1E-EE448D67ECAC}" type="datetimeFigureOut">
              <a:rPr lang="es-MX" smtClean="0"/>
              <a:t>16/10/2019</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356252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868AB7B-745E-4C78-9F1E-EE448D67ECAC}" type="datetimeFigureOut">
              <a:rPr lang="es-MX" smtClean="0"/>
              <a:t>16/10/2019</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291170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3868AB7B-745E-4C78-9F1E-EE448D67ECAC}" type="datetimeFigureOut">
              <a:rPr lang="es-MX" smtClean="0"/>
              <a:t>16/10/2019</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170584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68AB7B-745E-4C78-9F1E-EE448D67ECAC}" type="datetimeFigureOut">
              <a:rPr lang="es-MX" smtClean="0"/>
              <a:t>16/10/2019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B6243EB-6CE2-4754-A429-28DD0AF1FEC5}" type="slidenum">
              <a:rPr lang="es-MX" smtClean="0"/>
              <a:t>‹Nº›</a:t>
            </a:fld>
            <a:endParaRPr lang="es-MX"/>
          </a:p>
        </p:txBody>
      </p:sp>
    </p:spTree>
    <p:extLst>
      <p:ext uri="{BB962C8B-B14F-4D97-AF65-F5344CB8AC3E}">
        <p14:creationId xmlns:p14="http://schemas.microsoft.com/office/powerpoint/2010/main" val="2476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68AB7B-745E-4C78-9F1E-EE448D67ECAC}" type="datetimeFigureOut">
              <a:rPr lang="es-MX" smtClean="0"/>
              <a:t>15/10/2019</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6243EB-6CE2-4754-A429-28DD0AF1FEC5}" type="slidenum">
              <a:rPr lang="es-MX" smtClean="0"/>
              <a:t>‹Nº›</a:t>
            </a:fld>
            <a:endParaRPr lang="es-MX"/>
          </a:p>
        </p:txBody>
      </p:sp>
    </p:spTree>
    <p:extLst>
      <p:ext uri="{BB962C8B-B14F-4D97-AF65-F5344CB8AC3E}">
        <p14:creationId xmlns:p14="http://schemas.microsoft.com/office/powerpoint/2010/main" val="36273602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579550"/>
            <a:ext cx="8825658" cy="1287206"/>
          </a:xfrm>
        </p:spPr>
        <p:txBody>
          <a:bodyPr/>
          <a:lstStyle/>
          <a:p>
            <a:pPr algn="ctr"/>
            <a:r>
              <a:rPr lang="en-US" dirty="0" smtClean="0"/>
              <a:t>Scala Hierarchy</a:t>
            </a:r>
            <a:endParaRPr lang="en-US" dirty="0"/>
          </a:p>
        </p:txBody>
      </p:sp>
      <p:sp>
        <p:nvSpPr>
          <p:cNvPr id="3" name="Subtítulo 2"/>
          <p:cNvSpPr>
            <a:spLocks noGrp="1"/>
          </p:cNvSpPr>
          <p:nvPr>
            <p:ph type="subTitle" idx="1"/>
          </p:nvPr>
        </p:nvSpPr>
        <p:spPr/>
        <p:txBody>
          <a:bodyPr/>
          <a:lstStyle/>
          <a:p>
            <a:endParaRPr lang="es-MX"/>
          </a:p>
        </p:txBody>
      </p:sp>
      <p:pic>
        <p:nvPicPr>
          <p:cNvPr id="1026" name="Picture 2" descr="Resultado de imagen para scala programm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871" y="2657989"/>
            <a:ext cx="4695825"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042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Bottom types</a:t>
            </a:r>
            <a:endParaRPr lang="en-US" dirty="0"/>
          </a:p>
        </p:txBody>
      </p:sp>
      <p:sp>
        <p:nvSpPr>
          <p:cNvPr id="3" name="Marcador de contenido 2"/>
          <p:cNvSpPr>
            <a:spLocks noGrp="1"/>
          </p:cNvSpPr>
          <p:nvPr>
            <p:ph idx="1"/>
          </p:nvPr>
        </p:nvSpPr>
        <p:spPr/>
        <p:txBody>
          <a:bodyPr/>
          <a:lstStyle/>
          <a:p>
            <a:r>
              <a:rPr lang="en-US" dirty="0" smtClean="0"/>
              <a:t>Null</a:t>
            </a:r>
          </a:p>
          <a:p>
            <a:pPr lvl="1"/>
            <a:r>
              <a:rPr lang="en-US" dirty="0" smtClean="0"/>
              <a:t>Class </a:t>
            </a:r>
            <a:r>
              <a:rPr lang="en-US" dirty="0"/>
              <a:t>Null is the type of the null reference; it is a subclass of every reference class (i.e., every class that itself inherits from AnyRef). Null is not compatible with value types. </a:t>
            </a:r>
            <a:endParaRPr lang="es-MX" dirty="0"/>
          </a:p>
          <a:p>
            <a:endParaRPr lang="es-MX" dirty="0" smtClean="0"/>
          </a:p>
          <a:p>
            <a:r>
              <a:rPr lang="en-US" dirty="0" smtClean="0"/>
              <a:t>Nothing</a:t>
            </a:r>
          </a:p>
          <a:p>
            <a:pPr lvl="1"/>
            <a:r>
              <a:rPr lang="en-US" dirty="0" smtClean="0"/>
              <a:t>Type </a:t>
            </a:r>
            <a:r>
              <a:rPr lang="en-US" dirty="0"/>
              <a:t>Nothing is at the very bottom of Scala’s class hierarchy; it is a subtype of every other type. </a:t>
            </a:r>
            <a:endParaRPr lang="es-MX" dirty="0"/>
          </a:p>
        </p:txBody>
      </p:sp>
    </p:spTree>
    <p:extLst>
      <p:ext uri="{BB962C8B-B14F-4D97-AF65-F5344CB8AC3E}">
        <p14:creationId xmlns:p14="http://schemas.microsoft.com/office/powerpoint/2010/main" val="278055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390920" y="105736"/>
            <a:ext cx="8448540" cy="6527332"/>
          </a:xfrm>
          <a:prstGeom prst="rect">
            <a:avLst/>
          </a:prstGeom>
        </p:spPr>
      </p:pic>
    </p:spTree>
    <p:extLst>
      <p:ext uri="{BB962C8B-B14F-4D97-AF65-F5344CB8AC3E}">
        <p14:creationId xmlns:p14="http://schemas.microsoft.com/office/powerpoint/2010/main" val="1794388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Scala’s class hierarchy</a:t>
            </a:r>
            <a:endParaRPr lang="en-US" dirty="0"/>
          </a:p>
        </p:txBody>
      </p:sp>
      <p:sp>
        <p:nvSpPr>
          <p:cNvPr id="3" name="Marcador de contenido 2"/>
          <p:cNvSpPr>
            <a:spLocks noGrp="1"/>
          </p:cNvSpPr>
          <p:nvPr>
            <p:ph idx="1"/>
          </p:nvPr>
        </p:nvSpPr>
        <p:spPr/>
        <p:txBody>
          <a:bodyPr/>
          <a:lstStyle/>
          <a:p>
            <a:pPr marL="0" indent="0">
              <a:buNone/>
            </a:pPr>
            <a:r>
              <a:rPr lang="en-US" dirty="0" smtClean="0"/>
              <a:t>final def ==(that: Any): Boolean</a:t>
            </a:r>
          </a:p>
          <a:p>
            <a:pPr marL="0" indent="0">
              <a:buNone/>
            </a:pPr>
            <a:r>
              <a:rPr lang="en-US" dirty="0" smtClean="0"/>
              <a:t>final def !=(that: Any): Boolean</a:t>
            </a:r>
          </a:p>
          <a:p>
            <a:pPr marL="0" indent="0">
              <a:buNone/>
            </a:pPr>
            <a:r>
              <a:rPr lang="en-US" dirty="0" smtClean="0"/>
              <a:t>def equals(that: Any): Boolean</a:t>
            </a:r>
          </a:p>
          <a:p>
            <a:pPr marL="0" indent="0">
              <a:buNone/>
            </a:pPr>
            <a:r>
              <a:rPr lang="en-US" dirty="0" smtClean="0"/>
              <a:t>def hashCode: Int</a:t>
            </a:r>
          </a:p>
          <a:p>
            <a:pPr marL="0" indent="0">
              <a:buNone/>
            </a:pPr>
            <a:r>
              <a:rPr lang="en-US" dirty="0" smtClean="0"/>
              <a:t>def toString: String</a:t>
            </a:r>
          </a:p>
          <a:p>
            <a:pPr marL="0" indent="0">
              <a:buNone/>
            </a:pPr>
            <a:endParaRPr lang="en-US" dirty="0"/>
          </a:p>
          <a:p>
            <a:pPr marL="0" indent="0">
              <a:buNone/>
            </a:pPr>
            <a:endParaRPr lang="es-MX" dirty="0"/>
          </a:p>
        </p:txBody>
      </p:sp>
    </p:spTree>
    <p:extLst>
      <p:ext uri="{BB962C8B-B14F-4D97-AF65-F5344CB8AC3E}">
        <p14:creationId xmlns:p14="http://schemas.microsoft.com/office/powerpoint/2010/main" val="973113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AnyVal</a:t>
            </a:r>
            <a:endParaRPr lang="es-MX" dirty="0"/>
          </a:p>
        </p:txBody>
      </p:sp>
      <p:sp>
        <p:nvSpPr>
          <p:cNvPr id="3" name="Marcador de contenido 2"/>
          <p:cNvSpPr>
            <a:spLocks noGrp="1"/>
          </p:cNvSpPr>
          <p:nvPr>
            <p:ph idx="1"/>
          </p:nvPr>
        </p:nvSpPr>
        <p:spPr/>
        <p:txBody>
          <a:bodyPr/>
          <a:lstStyle/>
          <a:p>
            <a:pPr>
              <a:buFont typeface="Arial" panose="020B0604020202020204" pitchFamily="34" charset="0"/>
              <a:buChar char="•"/>
            </a:pPr>
            <a:r>
              <a:rPr lang="en-US" b="1" dirty="0" smtClean="0"/>
              <a:t>Byte</a:t>
            </a:r>
          </a:p>
          <a:p>
            <a:pPr>
              <a:buFont typeface="Arial" panose="020B0604020202020204" pitchFamily="34" charset="0"/>
              <a:buChar char="•"/>
            </a:pPr>
            <a:r>
              <a:rPr lang="en-US" b="1" dirty="0" smtClean="0"/>
              <a:t>Short</a:t>
            </a:r>
          </a:p>
          <a:p>
            <a:pPr>
              <a:buFont typeface="Arial" panose="020B0604020202020204" pitchFamily="34" charset="0"/>
              <a:buChar char="•"/>
            </a:pPr>
            <a:r>
              <a:rPr lang="en-US" b="1" dirty="0" smtClean="0"/>
              <a:t>Char</a:t>
            </a:r>
          </a:p>
          <a:p>
            <a:pPr>
              <a:buFont typeface="Arial" panose="020B0604020202020204" pitchFamily="34" charset="0"/>
              <a:buChar char="•"/>
            </a:pPr>
            <a:r>
              <a:rPr lang="en-US" b="1" dirty="0" smtClean="0"/>
              <a:t>Int</a:t>
            </a:r>
          </a:p>
          <a:p>
            <a:pPr>
              <a:buFont typeface="Arial" panose="020B0604020202020204" pitchFamily="34" charset="0"/>
              <a:buChar char="•"/>
            </a:pPr>
            <a:r>
              <a:rPr lang="en-US" b="1" dirty="0" smtClean="0"/>
              <a:t>Long</a:t>
            </a:r>
          </a:p>
          <a:p>
            <a:pPr>
              <a:buFont typeface="Arial" panose="020B0604020202020204" pitchFamily="34" charset="0"/>
              <a:buChar char="•"/>
            </a:pPr>
            <a:r>
              <a:rPr lang="en-US" b="1" dirty="0" smtClean="0"/>
              <a:t>Float</a:t>
            </a:r>
          </a:p>
          <a:p>
            <a:pPr>
              <a:buFont typeface="Arial" panose="020B0604020202020204" pitchFamily="34" charset="0"/>
              <a:buChar char="•"/>
            </a:pPr>
            <a:r>
              <a:rPr lang="en-US" b="1" dirty="0" smtClean="0"/>
              <a:t>Double</a:t>
            </a:r>
          </a:p>
          <a:p>
            <a:pPr>
              <a:buFont typeface="Arial" panose="020B0604020202020204" pitchFamily="34" charset="0"/>
              <a:buChar char="•"/>
            </a:pPr>
            <a:r>
              <a:rPr lang="en-US" b="1" dirty="0" smtClean="0"/>
              <a:t>Boolean</a:t>
            </a:r>
          </a:p>
          <a:p>
            <a:pPr>
              <a:buFont typeface="Arial" panose="020B0604020202020204" pitchFamily="34" charset="0"/>
              <a:buChar char="•"/>
            </a:pPr>
            <a:r>
              <a:rPr lang="en-US" b="1" dirty="0" smtClean="0"/>
              <a:t>Unit</a:t>
            </a:r>
            <a:endParaRPr lang="es-MX" b="1" dirty="0"/>
          </a:p>
        </p:txBody>
      </p:sp>
    </p:spTree>
    <p:extLst>
      <p:ext uri="{BB962C8B-B14F-4D97-AF65-F5344CB8AC3E}">
        <p14:creationId xmlns:p14="http://schemas.microsoft.com/office/powerpoint/2010/main" val="16436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AnyRef</a:t>
            </a:r>
            <a:endParaRPr lang="es-MX" dirty="0"/>
          </a:p>
        </p:txBody>
      </p:sp>
      <p:sp>
        <p:nvSpPr>
          <p:cNvPr id="3" name="Marcador de contenido 2"/>
          <p:cNvSpPr>
            <a:spLocks noGrp="1"/>
          </p:cNvSpPr>
          <p:nvPr>
            <p:ph idx="1"/>
          </p:nvPr>
        </p:nvSpPr>
        <p:spPr/>
        <p:txBody>
          <a:bodyPr/>
          <a:lstStyle/>
          <a:p>
            <a:r>
              <a:rPr lang="en-US" dirty="0"/>
              <a:t>This is </a:t>
            </a:r>
            <a:r>
              <a:rPr lang="en-US" dirty="0" smtClean="0"/>
              <a:t>the base </a:t>
            </a:r>
            <a:r>
              <a:rPr lang="en-US" dirty="0"/>
              <a:t>class of all reference classes in </a:t>
            </a:r>
            <a:r>
              <a:rPr lang="en-US" dirty="0" smtClean="0"/>
              <a:t>Scala</a:t>
            </a:r>
            <a:r>
              <a:rPr lang="en-US" dirty="0"/>
              <a:t> is in fact just an </a:t>
            </a:r>
            <a:r>
              <a:rPr lang="en-US" dirty="0" smtClean="0"/>
              <a:t>alias </a:t>
            </a:r>
            <a:r>
              <a:rPr lang="en-US" dirty="0"/>
              <a:t>for class </a:t>
            </a:r>
            <a:r>
              <a:rPr lang="en-US" b="1" dirty="0" smtClean="0"/>
              <a:t>java.lang.Object.</a:t>
            </a:r>
          </a:p>
          <a:p>
            <a:r>
              <a:rPr lang="en-US" dirty="0"/>
              <a:t>Scala classes are different from Java classes in that they also inherit from a special marker trait called </a:t>
            </a:r>
            <a:r>
              <a:rPr lang="en-US" b="1" dirty="0"/>
              <a:t>ScalaObject</a:t>
            </a:r>
            <a:r>
              <a:rPr lang="en-US" dirty="0"/>
              <a:t>. The idea is that the </a:t>
            </a:r>
            <a:r>
              <a:rPr lang="en-US" b="1" dirty="0"/>
              <a:t>ScalaObject</a:t>
            </a:r>
            <a:r>
              <a:rPr lang="en-US" dirty="0"/>
              <a:t> contains methods that the Scala compiler defines and implements in order to make execution of Scala programs more efficient. Right now, Scala object contains a single method, named $tag, which is used internally to speed up pattern matching.</a:t>
            </a:r>
            <a:endParaRPr lang="es-MX" dirty="0"/>
          </a:p>
        </p:txBody>
      </p:sp>
    </p:spTree>
    <p:extLst>
      <p:ext uri="{BB962C8B-B14F-4D97-AF65-F5344CB8AC3E}">
        <p14:creationId xmlns:p14="http://schemas.microsoft.com/office/powerpoint/2010/main" val="33983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How primitives are implemented</a:t>
            </a:r>
            <a:endParaRPr lang="en-US" dirty="0"/>
          </a:p>
        </p:txBody>
      </p:sp>
      <p:sp>
        <p:nvSpPr>
          <p:cNvPr id="3" name="Marcador de contenido 2"/>
          <p:cNvSpPr>
            <a:spLocks noGrp="1"/>
          </p:cNvSpPr>
          <p:nvPr>
            <p:ph idx="1"/>
          </p:nvPr>
        </p:nvSpPr>
        <p:spPr/>
        <p:txBody>
          <a:bodyPr/>
          <a:lstStyle/>
          <a:p>
            <a:r>
              <a:rPr lang="en-US" dirty="0"/>
              <a:t>How is all this implemented? In fact, Scala stores integers in the same way as Java: as 32-bit words. This is important for efficiency on the JVM and also for interoperability with Java libraries. Standard operations like addition or multiplication are implemented as primitive operations. However, Scala uses the “backup” class </a:t>
            </a:r>
            <a:r>
              <a:rPr lang="en-US" b="1" dirty="0"/>
              <a:t>java.lang.Integer</a:t>
            </a:r>
            <a:r>
              <a:rPr lang="en-US" dirty="0"/>
              <a:t> whenever an integer needs to be seen as a (Java) object. </a:t>
            </a:r>
            <a:endParaRPr lang="en-US" dirty="0" smtClean="0"/>
          </a:p>
          <a:p>
            <a:endParaRPr lang="es-MX" dirty="0"/>
          </a:p>
        </p:txBody>
      </p:sp>
    </p:spTree>
    <p:extLst>
      <p:ext uri="{BB962C8B-B14F-4D97-AF65-F5344CB8AC3E}">
        <p14:creationId xmlns:p14="http://schemas.microsoft.com/office/powerpoint/2010/main" val="156022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n-US" dirty="0"/>
              <a:t>// This is </a:t>
            </a:r>
            <a:r>
              <a:rPr lang="en-US" dirty="0" smtClean="0"/>
              <a:t>Java</a:t>
            </a:r>
          </a:p>
          <a:p>
            <a:pPr marL="0" indent="0">
              <a:buNone/>
            </a:pPr>
            <a:r>
              <a:rPr lang="en-US" dirty="0" smtClean="0"/>
              <a:t>boolean </a:t>
            </a:r>
            <a:r>
              <a:rPr lang="en-US" dirty="0"/>
              <a:t>isEqual(int x, int y) </a:t>
            </a:r>
            <a:r>
              <a:rPr lang="en-US" dirty="0" smtClean="0"/>
              <a:t>{</a:t>
            </a:r>
          </a:p>
          <a:p>
            <a:pPr marL="0" lvl="1" indent="0">
              <a:buNone/>
            </a:pPr>
            <a:r>
              <a:rPr lang="en-US" dirty="0" smtClean="0"/>
              <a:t>	</a:t>
            </a:r>
            <a:r>
              <a:rPr lang="en-US" dirty="0"/>
              <a:t>return x == y</a:t>
            </a:r>
            <a:r>
              <a:rPr lang="en-US" dirty="0" smtClean="0"/>
              <a:t>;</a:t>
            </a:r>
          </a:p>
          <a:p>
            <a:pPr marL="0" lvl="1" indent="0">
              <a:buNone/>
            </a:pPr>
            <a:r>
              <a:rPr lang="en-US" dirty="0"/>
              <a:t>}</a:t>
            </a:r>
          </a:p>
          <a:p>
            <a:pPr marL="0" lvl="1" indent="0">
              <a:buNone/>
            </a:pPr>
            <a:r>
              <a:rPr lang="en-US" dirty="0"/>
              <a:t>System.out.println(isEqual(421, 421)); </a:t>
            </a:r>
            <a:endParaRPr lang="es-MX" dirty="0"/>
          </a:p>
          <a:p>
            <a:pPr marL="0" indent="0">
              <a:buNone/>
            </a:pPr>
            <a:endParaRPr lang="en-US" dirty="0" smtClean="0"/>
          </a:p>
        </p:txBody>
      </p:sp>
    </p:spTree>
    <p:extLst>
      <p:ext uri="{BB962C8B-B14F-4D97-AF65-F5344CB8AC3E}">
        <p14:creationId xmlns:p14="http://schemas.microsoft.com/office/powerpoint/2010/main" val="146808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n-US" dirty="0"/>
              <a:t>// This is Java</a:t>
            </a:r>
          </a:p>
          <a:p>
            <a:pPr marL="0" indent="0">
              <a:buNone/>
            </a:pPr>
            <a:r>
              <a:rPr lang="en-US" dirty="0"/>
              <a:t>boolean </a:t>
            </a:r>
            <a:r>
              <a:rPr lang="en-US" dirty="0" smtClean="0"/>
              <a:t>isEqual(integer </a:t>
            </a:r>
            <a:r>
              <a:rPr lang="en-US" dirty="0"/>
              <a:t>x, </a:t>
            </a:r>
            <a:r>
              <a:rPr lang="en-US" dirty="0" smtClean="0"/>
              <a:t>integer </a:t>
            </a:r>
            <a:r>
              <a:rPr lang="en-US" dirty="0"/>
              <a:t>y) {</a:t>
            </a:r>
          </a:p>
          <a:p>
            <a:pPr marL="0" lvl="1" indent="0">
              <a:buNone/>
            </a:pPr>
            <a:r>
              <a:rPr lang="en-US" dirty="0"/>
              <a:t>	return x == y;</a:t>
            </a:r>
          </a:p>
          <a:p>
            <a:pPr marL="0" lvl="1" indent="0">
              <a:buNone/>
            </a:pPr>
            <a:r>
              <a:rPr lang="en-US" dirty="0"/>
              <a:t>}</a:t>
            </a:r>
          </a:p>
          <a:p>
            <a:pPr marL="0" lvl="1" indent="0">
              <a:buNone/>
            </a:pPr>
            <a:r>
              <a:rPr lang="en-US" dirty="0"/>
              <a:t>System.out.println(isEqual(421, 421)); </a:t>
            </a:r>
            <a:endParaRPr lang="es-MX" dirty="0"/>
          </a:p>
          <a:p>
            <a:endParaRPr lang="es-MX" dirty="0"/>
          </a:p>
        </p:txBody>
      </p:sp>
    </p:spTree>
    <p:extLst>
      <p:ext uri="{BB962C8B-B14F-4D97-AF65-F5344CB8AC3E}">
        <p14:creationId xmlns:p14="http://schemas.microsoft.com/office/powerpoint/2010/main" val="309556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lnSpcReduction="20000"/>
          </a:bodyPr>
          <a:lstStyle/>
          <a:p>
            <a:pPr marL="0" indent="0">
              <a:buNone/>
            </a:pPr>
            <a:r>
              <a:rPr lang="es-MX" dirty="0"/>
              <a:t>scala&gt; def isEqual(x: Int, y: Int) = x == y</a:t>
            </a:r>
          </a:p>
          <a:p>
            <a:pPr marL="0" indent="0">
              <a:buNone/>
            </a:pPr>
            <a:r>
              <a:rPr lang="es-MX" dirty="0"/>
              <a:t>isEqual: (</a:t>
            </a:r>
            <a:r>
              <a:rPr lang="es-MX" dirty="0" smtClean="0"/>
              <a:t>Int,Int)Boolean</a:t>
            </a:r>
          </a:p>
          <a:p>
            <a:pPr marL="0" indent="0">
              <a:buNone/>
            </a:pPr>
            <a:endParaRPr lang="es-MX" dirty="0"/>
          </a:p>
          <a:p>
            <a:pPr marL="0" indent="0">
              <a:buNone/>
            </a:pPr>
            <a:r>
              <a:rPr lang="es-MX" dirty="0"/>
              <a:t>scala&gt; isEqual(421, 421)</a:t>
            </a:r>
          </a:p>
          <a:p>
            <a:pPr marL="0" indent="0">
              <a:buNone/>
            </a:pPr>
            <a:r>
              <a:rPr lang="es-MX" dirty="0"/>
              <a:t>res10: Boolean = </a:t>
            </a:r>
            <a:r>
              <a:rPr lang="es-MX" dirty="0" smtClean="0"/>
              <a:t>true</a:t>
            </a:r>
          </a:p>
          <a:p>
            <a:pPr marL="0" indent="0">
              <a:buNone/>
            </a:pPr>
            <a:endParaRPr lang="es-MX" dirty="0"/>
          </a:p>
          <a:p>
            <a:pPr marL="0" indent="0">
              <a:buNone/>
            </a:pPr>
            <a:r>
              <a:rPr lang="es-MX" dirty="0"/>
              <a:t>scala&gt; def isEqual(x: Any, y: Any) = x == y</a:t>
            </a:r>
          </a:p>
          <a:p>
            <a:pPr marL="0" indent="0">
              <a:buNone/>
            </a:pPr>
            <a:r>
              <a:rPr lang="es-MX" dirty="0"/>
              <a:t>isEqual: (</a:t>
            </a:r>
            <a:r>
              <a:rPr lang="es-MX" dirty="0" smtClean="0"/>
              <a:t>Any,Any)Boolean</a:t>
            </a:r>
          </a:p>
          <a:p>
            <a:pPr marL="0" indent="0">
              <a:buNone/>
            </a:pPr>
            <a:endParaRPr lang="es-MX" dirty="0"/>
          </a:p>
          <a:p>
            <a:pPr marL="0" indent="0">
              <a:buNone/>
            </a:pPr>
            <a:r>
              <a:rPr lang="es-MX" dirty="0"/>
              <a:t>scala&gt; isEqual(421, 421)</a:t>
            </a:r>
          </a:p>
          <a:p>
            <a:pPr marL="0" indent="0">
              <a:buNone/>
            </a:pPr>
            <a:r>
              <a:rPr lang="es-MX" dirty="0"/>
              <a:t>res11: Boolean = true</a:t>
            </a:r>
          </a:p>
        </p:txBody>
      </p:sp>
    </p:spTree>
    <p:extLst>
      <p:ext uri="{BB962C8B-B14F-4D97-AF65-F5344CB8AC3E}">
        <p14:creationId xmlns:p14="http://schemas.microsoft.com/office/powerpoint/2010/main" val="768951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ersonalizado 2">
      <a:dk1>
        <a:sysClr val="windowText" lastClr="000000"/>
      </a:dk1>
      <a:lt1>
        <a:sysClr val="window" lastClr="FFFFFF"/>
      </a:lt1>
      <a:dk2>
        <a:srgbClr val="000000"/>
      </a:dk2>
      <a:lt2>
        <a:srgbClr val="F8F8F8"/>
      </a:lt2>
      <a:accent1>
        <a:srgbClr val="CC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611</TotalTime>
  <Words>362</Words>
  <Application>Microsoft Office PowerPoint</Application>
  <PresentationFormat>Panorámica</PresentationFormat>
  <Paragraphs>49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Ion</vt:lpstr>
      <vt:lpstr>Scala Hierarchy</vt:lpstr>
      <vt:lpstr>Presentación de PowerPoint</vt:lpstr>
      <vt:lpstr>Scala’s class hierarchy</vt:lpstr>
      <vt:lpstr>AnyVal</vt:lpstr>
      <vt:lpstr>AnyRef</vt:lpstr>
      <vt:lpstr>How primitives are implemented</vt:lpstr>
      <vt:lpstr>Presentación de PowerPoint</vt:lpstr>
      <vt:lpstr>Presentación de PowerPoint</vt:lpstr>
      <vt:lpstr>Presentación de PowerPoint</vt:lpstr>
      <vt:lpstr>Bottom types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 Hierarchy</dc:title>
  <dc:creator>saul luna</dc:creator>
  <cp:lastModifiedBy>saul luna</cp:lastModifiedBy>
  <cp:revision>14</cp:revision>
  <dcterms:created xsi:type="dcterms:W3CDTF">2019-10-16T04:59:52Z</dcterms:created>
  <dcterms:modified xsi:type="dcterms:W3CDTF">2019-10-16T15:11:15Z</dcterms:modified>
</cp:coreProperties>
</file>