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3B97C9-D381-4FD2-AF95-1B5433BDB603}">
  <a:tblStyle styleId="{1F3B97C9-D381-4FD2-AF95-1B5433BDB6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1f70504c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1f70504c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17c51eae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17c51eae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17c51eaeb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17c51eaeb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17c51eaeb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17c51eaeb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17c51eaeb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17c51eaeb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17c51eaeb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17c51eaeb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1f70504c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1f70504c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1f70504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1f70504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17c51eaeb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17c51eaeb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ctdatacollaborative.org/" TargetMode="External"/><Relationship Id="rId4" Type="http://schemas.openxmlformats.org/officeDocument/2006/relationships/hyperlink" Target="https://www.unodc.org/documents/data-and-analysis/tip/2021/GLOTiP_2020_15jan_web.pdf" TargetMode="External"/><Relationship Id="rId5" Type="http://schemas.openxmlformats.org/officeDocument/2006/relationships/hyperlink" Target="https://www.migrationdataportal.org/themes/human-traffick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94075" y="768450"/>
            <a:ext cx="56517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3800">
                <a:solidFill>
                  <a:srgbClr val="FFFFFF"/>
                </a:solidFill>
                <a:highlight>
                  <a:schemeClr val="dk1"/>
                </a:highlight>
              </a:rPr>
              <a:t>Trata de personas</a:t>
            </a:r>
            <a:endParaRPr b="1" sz="380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750" y="2304600"/>
            <a:ext cx="4704524" cy="313634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767100" y="1611225"/>
            <a:ext cx="760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  <a:highlight>
                  <a:schemeClr val="lt1"/>
                </a:highlight>
              </a:rPr>
              <a:t>THE COUNTER TRAFFICKING DATA COLLABORATIVE  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/>
        </p:nvSpPr>
        <p:spPr>
          <a:xfrm>
            <a:off x="929575" y="827950"/>
            <a:ext cx="56517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rPr b="1" lang="es-419" sz="5300">
                <a:solidFill>
                  <a:srgbClr val="FFFFFF"/>
                </a:solidFill>
                <a:highlight>
                  <a:schemeClr val="dk1"/>
                </a:highlight>
              </a:rPr>
              <a:t>Gracias</a:t>
            </a:r>
            <a:endParaRPr b="1" sz="5200">
              <a:solidFill>
                <a:srgbClr val="FFFFFF"/>
              </a:solidFill>
              <a:highlight>
                <a:schemeClr val="dk1"/>
              </a:highlight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938275" y="2007825"/>
            <a:ext cx="7138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GLOBAL DATA HUB ON HUMAN TRAFFICKING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GLOBAL REPORT ON TRAFFICKING IN PERSONS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MIGRATION DATA PORTAL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929575" y="3972925"/>
            <a:ext cx="337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ourier New"/>
                <a:ea typeface="Courier New"/>
                <a:cs typeface="Courier New"/>
                <a:sym typeface="Courier New"/>
              </a:rPr>
              <a:t>sauloviedoleon@gmail.com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50" y="1317425"/>
            <a:ext cx="6157250" cy="33463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770275" y="624125"/>
            <a:ext cx="5651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rPr b="1" lang="es-419" sz="3800">
                <a:solidFill>
                  <a:srgbClr val="FFFFFF"/>
                </a:solidFill>
                <a:highlight>
                  <a:schemeClr val="dk1"/>
                </a:highlight>
              </a:rPr>
              <a:t>Origen de las </a:t>
            </a:r>
            <a:r>
              <a:rPr b="1" lang="es-419" sz="3800">
                <a:solidFill>
                  <a:srgbClr val="FFFFFF"/>
                </a:solidFill>
                <a:highlight>
                  <a:schemeClr val="dk1"/>
                </a:highlight>
              </a:rPr>
              <a:t>Víctimas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6596850" y="2040850"/>
            <a:ext cx="23019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b="1" lang="es-419" sz="1600">
                <a:solidFill>
                  <a:schemeClr val="dk2"/>
                </a:solidFill>
                <a:highlight>
                  <a:srgbClr val="FFFFFF"/>
                </a:highlight>
              </a:rPr>
              <a:t>Ukraine ~7.7k</a:t>
            </a:r>
            <a:endParaRPr b="1" sz="16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b="1" lang="es-419" sz="1600">
                <a:solidFill>
                  <a:schemeClr val="dk2"/>
                </a:solidFill>
                <a:highlight>
                  <a:srgbClr val="FFFFFF"/>
                </a:highlight>
              </a:rPr>
              <a:t>Moldova </a:t>
            </a:r>
            <a:r>
              <a:rPr b="1" lang="es-419" sz="1600">
                <a:solidFill>
                  <a:schemeClr val="dk2"/>
                </a:solidFill>
                <a:highlight>
                  <a:srgbClr val="FFFFFF"/>
                </a:highlight>
              </a:rPr>
              <a:t>~5.2k</a:t>
            </a:r>
            <a:endParaRPr b="1" sz="16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b="1" lang="es-419" sz="1600">
                <a:solidFill>
                  <a:schemeClr val="dk2"/>
                </a:solidFill>
                <a:highlight>
                  <a:srgbClr val="FFFFFF"/>
                </a:highlight>
              </a:rPr>
              <a:t>USA </a:t>
            </a:r>
            <a:r>
              <a:rPr b="1" lang="es-419" sz="1600">
                <a:solidFill>
                  <a:schemeClr val="dk2"/>
                </a:solidFill>
                <a:highlight>
                  <a:srgbClr val="FFFFFF"/>
                </a:highlight>
              </a:rPr>
              <a:t>~3.6k</a:t>
            </a:r>
            <a:endParaRPr b="1" sz="16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b="1" lang="es-419" sz="1600">
                <a:solidFill>
                  <a:schemeClr val="dk2"/>
                </a:solidFill>
                <a:highlight>
                  <a:srgbClr val="FFFFFF"/>
                </a:highlight>
              </a:rPr>
              <a:t>Indonesia </a:t>
            </a:r>
            <a:r>
              <a:rPr b="1" lang="es-419" sz="1600">
                <a:solidFill>
                  <a:schemeClr val="dk2"/>
                </a:solidFill>
                <a:highlight>
                  <a:srgbClr val="FFFFFF"/>
                </a:highlight>
              </a:rPr>
              <a:t>~1.8k</a:t>
            </a:r>
            <a:endParaRPr b="1" sz="16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b="1" lang="es-419" sz="1600">
                <a:solidFill>
                  <a:schemeClr val="dk2"/>
                </a:solidFill>
                <a:highlight>
                  <a:srgbClr val="FFFFFF"/>
                </a:highlight>
              </a:rPr>
              <a:t>Belarus </a:t>
            </a:r>
            <a:r>
              <a:rPr b="1" lang="es-419" sz="1600">
                <a:solidFill>
                  <a:schemeClr val="dk2"/>
                </a:solidFill>
                <a:highlight>
                  <a:srgbClr val="FFFFFF"/>
                </a:highlight>
              </a:rPr>
              <a:t>~1.4k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770275" y="624125"/>
            <a:ext cx="5651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rPr b="1" lang="es-419" sz="3800">
                <a:solidFill>
                  <a:srgbClr val="FFFFFF"/>
                </a:solidFill>
                <a:highlight>
                  <a:schemeClr val="dk1"/>
                </a:highlight>
              </a:rPr>
              <a:t>País</a:t>
            </a:r>
            <a:r>
              <a:rPr b="1" lang="es-419" sz="3800">
                <a:solidFill>
                  <a:srgbClr val="FFFFFF"/>
                </a:solidFill>
                <a:highlight>
                  <a:schemeClr val="dk1"/>
                </a:highlight>
              </a:rPr>
              <a:t> de </a:t>
            </a:r>
            <a:r>
              <a:rPr b="1" lang="es-419" sz="3800">
                <a:solidFill>
                  <a:srgbClr val="FFFFFF"/>
                </a:solidFill>
                <a:highlight>
                  <a:schemeClr val="dk1"/>
                </a:highlight>
              </a:rPr>
              <a:t>explotación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6596850" y="2040850"/>
            <a:ext cx="22278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b="1" lang="es-419" sz="1600">
                <a:solidFill>
                  <a:schemeClr val="dk2"/>
                </a:solidFill>
                <a:highlight>
                  <a:srgbClr val="FFFFFF"/>
                </a:highlight>
              </a:rPr>
              <a:t>USA </a:t>
            </a:r>
            <a:r>
              <a:rPr b="1" lang="es-419" sz="1600">
                <a:solidFill>
                  <a:schemeClr val="dk2"/>
                </a:solidFill>
                <a:highlight>
                  <a:srgbClr val="FFFFFF"/>
                </a:highlight>
              </a:rPr>
              <a:t>~12.5k</a:t>
            </a:r>
            <a:r>
              <a:rPr b="1" lang="es-419" sz="1600">
                <a:solidFill>
                  <a:schemeClr val="dk2"/>
                </a:solidFill>
                <a:highlight>
                  <a:srgbClr val="FFFFFF"/>
                </a:highlight>
              </a:rPr>
              <a:t>	</a:t>
            </a:r>
            <a:endParaRPr b="1" sz="16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b="1" lang="es-419" sz="1600">
                <a:solidFill>
                  <a:schemeClr val="dk2"/>
                </a:solidFill>
                <a:highlight>
                  <a:srgbClr val="FFFFFF"/>
                </a:highlight>
              </a:rPr>
              <a:t>Ukraine ~5.4k</a:t>
            </a:r>
            <a:endParaRPr b="1" sz="16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b="1" lang="es-419" sz="1600">
                <a:solidFill>
                  <a:schemeClr val="dk2"/>
                </a:solidFill>
                <a:highlight>
                  <a:srgbClr val="FFFFFF"/>
                </a:highlight>
              </a:rPr>
              <a:t>Moldova ~4.5k</a:t>
            </a:r>
            <a:endParaRPr b="1" sz="16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b="1" lang="es-419" sz="1600">
                <a:solidFill>
                  <a:schemeClr val="dk2"/>
                </a:solidFill>
                <a:highlight>
                  <a:srgbClr val="FFFFFF"/>
                </a:highlight>
              </a:rPr>
              <a:t>Russia ~1.7k</a:t>
            </a:r>
            <a:endParaRPr b="1" sz="16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b="1" lang="es-419" sz="1600">
                <a:solidFill>
                  <a:schemeClr val="dk2"/>
                </a:solidFill>
                <a:highlight>
                  <a:srgbClr val="FFFFFF"/>
                </a:highlight>
              </a:rPr>
              <a:t>Indonesia ~0.8k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75" y="1317425"/>
            <a:ext cx="6134576" cy="333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575" y="939775"/>
            <a:ext cx="3840300" cy="38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974" y="1887850"/>
            <a:ext cx="4352600" cy="236554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929575" y="523150"/>
            <a:ext cx="5651700" cy="13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s-419" sz="3500">
                <a:solidFill>
                  <a:srgbClr val="FFFFFF"/>
                </a:solidFill>
                <a:highlight>
                  <a:schemeClr val="dk1"/>
                </a:highlight>
              </a:rPr>
              <a:t>Estadisticas por sexo</a:t>
            </a:r>
            <a:endParaRPr b="1" sz="350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rPr b="1" lang="es-419" sz="3500">
                <a:solidFill>
                  <a:srgbClr val="FFFFFF"/>
                </a:solidFill>
                <a:highlight>
                  <a:schemeClr val="dk1"/>
                </a:highlight>
              </a:rPr>
              <a:t>y edad</a:t>
            </a:r>
            <a:endParaRPr b="1" sz="3400">
              <a:solidFill>
                <a:srgbClr val="FFFFFF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700" y="523974"/>
            <a:ext cx="8201149" cy="44571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929575" y="523150"/>
            <a:ext cx="5651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rPr b="1" lang="es-419" sz="3500">
                <a:solidFill>
                  <a:srgbClr val="FFFFFF"/>
                </a:solidFill>
                <a:highlight>
                  <a:schemeClr val="dk1"/>
                </a:highlight>
              </a:rPr>
              <a:t>Medio de control</a:t>
            </a:r>
            <a:endParaRPr b="1" sz="3400">
              <a:solidFill>
                <a:srgbClr val="FFFFFF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558301"/>
            <a:ext cx="7746226" cy="42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929575" y="523150"/>
            <a:ext cx="5651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rPr b="1" lang="es-419" sz="3500">
                <a:solidFill>
                  <a:srgbClr val="FFFFFF"/>
                </a:solidFill>
                <a:highlight>
                  <a:schemeClr val="dk1"/>
                </a:highlight>
              </a:rPr>
              <a:t>Tipo de explotación</a:t>
            </a:r>
            <a:endParaRPr b="1" sz="3400">
              <a:solidFill>
                <a:srgbClr val="FFFFFF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00" y="587675"/>
            <a:ext cx="7926600" cy="43079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929575" y="523150"/>
            <a:ext cx="6060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rPr b="1" lang="es-419" sz="3500">
                <a:solidFill>
                  <a:srgbClr val="FFFFFF"/>
                </a:solidFill>
                <a:highlight>
                  <a:schemeClr val="dk1"/>
                </a:highlight>
              </a:rPr>
              <a:t>Relación</a:t>
            </a:r>
            <a:r>
              <a:rPr b="1" lang="es-419" sz="3500">
                <a:solidFill>
                  <a:srgbClr val="FFFFFF"/>
                </a:solidFill>
                <a:highlight>
                  <a:schemeClr val="dk1"/>
                </a:highlight>
              </a:rPr>
              <a:t> con el reclutador</a:t>
            </a:r>
            <a:endParaRPr b="1" sz="3400">
              <a:solidFill>
                <a:srgbClr val="FFFFFF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929575" y="523150"/>
            <a:ext cx="4412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rPr b="1" lang="es-419" sz="3500">
                <a:solidFill>
                  <a:srgbClr val="FFFFFF"/>
                </a:solidFill>
                <a:highlight>
                  <a:schemeClr val="dk1"/>
                </a:highlight>
              </a:rPr>
              <a:t>Principales rutas</a:t>
            </a:r>
            <a:endParaRPr b="1" sz="3400">
              <a:solidFill>
                <a:srgbClr val="FFFFFF"/>
              </a:solidFill>
              <a:highlight>
                <a:schemeClr val="dk1"/>
              </a:highlight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575" y="1246450"/>
            <a:ext cx="4648200" cy="3400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" name="Google Shape;102;p20"/>
          <p:cNvGraphicFramePr/>
          <p:nvPr/>
        </p:nvGraphicFramePr>
        <p:xfrm>
          <a:off x="5740700" y="12464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{1F3B97C9-D381-4FD2-AF95-1B5433BDB603}</a:tableStyleId>
              </a:tblPr>
              <a:tblGrid>
                <a:gridCol w="647250"/>
                <a:gridCol w="1141225"/>
                <a:gridCol w="1313000"/>
              </a:tblGrid>
              <a:tr h="56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Grupo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Destino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Origen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56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#0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100% USA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70% </a:t>
                      </a:r>
                      <a:r>
                        <a:rPr lang="es-419" sz="900"/>
                        <a:t>Unknown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30% USA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56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#1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68%  Ukraine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21% Russia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4% </a:t>
                      </a:r>
                      <a:r>
                        <a:rPr lang="es-419" sz="900"/>
                        <a:t>Polonia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99% Ukraine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62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#2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86% Moldavia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8.9% </a:t>
                      </a:r>
                      <a:r>
                        <a:rPr lang="es-419" sz="900">
                          <a:solidFill>
                            <a:schemeClr val="dk1"/>
                          </a:solidFill>
                        </a:rPr>
                        <a:t>Unknown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chemeClr val="dk1"/>
                          </a:solidFill>
                        </a:rPr>
                        <a:t>3% Serbia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100% Moldavia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62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#3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900">
                          <a:solidFill>
                            <a:schemeClr val="dk1"/>
                          </a:solidFill>
                        </a:rPr>
                        <a:t>12% Russia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chemeClr val="dk1"/>
                          </a:solidFill>
                        </a:rPr>
                        <a:t>9% Malasia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900">
                          <a:solidFill>
                            <a:schemeClr val="dk1"/>
                          </a:solidFill>
                        </a:rPr>
                        <a:t>21% Indonesia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900">
                          <a:solidFill>
                            <a:schemeClr val="dk1"/>
                          </a:solidFill>
                        </a:rPr>
                        <a:t>17% Belarus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900">
                          <a:solidFill>
                            <a:schemeClr val="dk1"/>
                          </a:solidFill>
                        </a:rPr>
                        <a:t>14% Camboya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56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#4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98% </a:t>
                      </a:r>
                      <a:r>
                        <a:rPr lang="es-419" sz="900"/>
                        <a:t>Indonesia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95% Myanmar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4% Tailandia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30276"/>
            <a:ext cx="7375800" cy="37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929575" y="523150"/>
            <a:ext cx="5651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rPr b="1" lang="es-419" sz="3500">
                <a:solidFill>
                  <a:srgbClr val="FFFFFF"/>
                </a:solidFill>
                <a:highlight>
                  <a:schemeClr val="dk1"/>
                </a:highlight>
              </a:rPr>
              <a:t>Predicciones</a:t>
            </a:r>
            <a:endParaRPr b="1" sz="3400">
              <a:solidFill>
                <a:srgbClr val="FFFFFF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