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7" r:id="rId8"/>
    <p:sldId id="268" r:id="rId9"/>
    <p:sldId id="269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C47D2B3-6D00-48F6-B6A5-B48A2A5E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6" y="443884"/>
            <a:ext cx="10066692" cy="566251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D5D8F89-C0FA-4D6F-B94B-B1955DF63A20}"/>
              </a:ext>
            </a:extLst>
          </p:cNvPr>
          <p:cNvSpPr txBox="1"/>
          <p:nvPr/>
        </p:nvSpPr>
        <p:spPr>
          <a:xfrm>
            <a:off x="3959441" y="5095809"/>
            <a:ext cx="3249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By QuGamers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Saúl Yael Puente Ruiz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Ana Belén Jaime Cepeda</a:t>
            </a:r>
          </a:p>
        </p:txBody>
      </p:sp>
    </p:spTree>
    <p:extLst>
      <p:ext uri="{BB962C8B-B14F-4D97-AF65-F5344CB8AC3E}">
        <p14:creationId xmlns:p14="http://schemas.microsoft.com/office/powerpoint/2010/main" val="393112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50CB-C76A-4559-A9F6-D49C036C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64121"/>
            <a:ext cx="3680885" cy="1371600"/>
          </a:xfrm>
        </p:spPr>
        <p:txBody>
          <a:bodyPr/>
          <a:lstStyle/>
          <a:p>
            <a:r>
              <a:rPr lang="en-US" dirty="0"/>
              <a:t>the quantum circuit</a:t>
            </a:r>
          </a:p>
        </p:txBody>
      </p:sp>
      <p:pic>
        <p:nvPicPr>
          <p:cNvPr id="6" name="Marcador de contenido 5" descr="Diagrama, Esquemático&#10;&#10;Descripción generada automáticamente">
            <a:extLst>
              <a:ext uri="{FF2B5EF4-FFF2-40B4-BE49-F238E27FC236}">
                <a16:creationId xmlns:a16="http://schemas.microsoft.com/office/drawing/2014/main" id="{7277102E-9368-4D4F-B59E-2083BC412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517" y="415485"/>
            <a:ext cx="2394432" cy="275614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D05F33-A33D-4A7F-BF37-F300B26DD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089427"/>
            <a:ext cx="3680885" cy="2040467"/>
          </a:xfrm>
        </p:spPr>
        <p:txBody>
          <a:bodyPr>
            <a:normAutofit/>
          </a:bodyPr>
          <a:lstStyle/>
          <a:p>
            <a:r>
              <a:rPr lang="en-US" dirty="0"/>
              <a:t>By pressing the key ‘D’ you can save an image of the quantum circuit  or just see it printed in the console.</a:t>
            </a:r>
          </a:p>
        </p:txBody>
      </p:sp>
      <p:pic>
        <p:nvPicPr>
          <p:cNvPr id="8" name="Imagen 7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6CF0F923-ECBF-4269-BF66-A3427C14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781" y="415485"/>
            <a:ext cx="2330753" cy="2682846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CB0E39AA-7402-4C7A-97C7-154B0D7EB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5" y="3554031"/>
            <a:ext cx="2881934" cy="2812656"/>
          </a:xfrm>
          <a:prstGeom prst="rect">
            <a:avLst/>
          </a:prstGeom>
        </p:spPr>
      </p:pic>
      <p:pic>
        <p:nvPicPr>
          <p:cNvPr id="12" name="Imagen 1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908F677E-67F5-4859-A8DA-BA3DEB97E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781" y="3509575"/>
            <a:ext cx="2673628" cy="285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9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6264C-F690-4A90-9FFC-11DDF1A3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Utility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game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0B23A-4A72-4E04-AC01-7E6511F84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28214"/>
            <a:ext cx="4995334" cy="3649134"/>
          </a:xfrm>
        </p:spPr>
        <p:txBody>
          <a:bodyPr>
            <a:normAutofit/>
          </a:bodyPr>
          <a:lstStyle/>
          <a:p>
            <a:r>
              <a:rPr lang="en-US" sz="2800" dirty="0"/>
              <a:t>Teaches about simple quantum logic gates and superposition.</a:t>
            </a:r>
          </a:p>
          <a:p>
            <a:r>
              <a:rPr lang="en-US" sz="2800" dirty="0"/>
              <a:t>Tests math skills</a:t>
            </a:r>
          </a:p>
          <a:p>
            <a:r>
              <a:rPr lang="en-US" sz="2800" dirty="0"/>
              <a:t>It’s fun!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1AE725-535B-4334-BA1E-08745B18CE01}"/>
              </a:ext>
            </a:extLst>
          </p:cNvPr>
          <p:cNvSpPr/>
          <p:nvPr/>
        </p:nvSpPr>
        <p:spPr>
          <a:xfrm>
            <a:off x="7327612" y="2121898"/>
            <a:ext cx="3941686" cy="37108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44EA49A-E3AA-44D1-9C30-4CFA0FADB600}"/>
              </a:ext>
            </a:extLst>
          </p:cNvPr>
          <p:cNvGrpSpPr/>
          <p:nvPr/>
        </p:nvGrpSpPr>
        <p:grpSpPr>
          <a:xfrm>
            <a:off x="8739162" y="2121898"/>
            <a:ext cx="1118586" cy="3710867"/>
            <a:chOff x="6809172" y="1544714"/>
            <a:chExt cx="1118586" cy="3710867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24F3A99-F1D0-4E7F-8C6C-A68984A92E2D}"/>
                </a:ext>
              </a:extLst>
            </p:cNvPr>
            <p:cNvSpPr/>
            <p:nvPr/>
          </p:nvSpPr>
          <p:spPr>
            <a:xfrm>
              <a:off x="6809174" y="1544715"/>
              <a:ext cx="1118584" cy="37108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4" name="Arco 13">
              <a:extLst>
                <a:ext uri="{FF2B5EF4-FFF2-40B4-BE49-F238E27FC236}">
                  <a16:creationId xmlns:a16="http://schemas.microsoft.com/office/drawing/2014/main" id="{BBE8B90F-26B3-47BD-90B7-1573724BB956}"/>
                </a:ext>
              </a:extLst>
            </p:cNvPr>
            <p:cNvSpPr/>
            <p:nvPr/>
          </p:nvSpPr>
          <p:spPr>
            <a:xfrm rot="10800000">
              <a:off x="6809172" y="1544714"/>
              <a:ext cx="1118584" cy="3710866"/>
            </a:xfrm>
            <a:prstGeom prst="arc">
              <a:avLst>
                <a:gd name="adj1" fmla="val 16200000"/>
                <a:gd name="adj2" fmla="val 53816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35EB9C-A22B-4344-8B1A-18BB06AA01F5}"/>
              </a:ext>
            </a:extLst>
          </p:cNvPr>
          <p:cNvGrpSpPr/>
          <p:nvPr/>
        </p:nvGrpSpPr>
        <p:grpSpPr>
          <a:xfrm>
            <a:off x="7327612" y="3621110"/>
            <a:ext cx="3941686" cy="712437"/>
            <a:chOff x="5078027" y="3043927"/>
            <a:chExt cx="3941686" cy="712437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3722885-B5AB-4A44-BA48-A283D9CD0885}"/>
                </a:ext>
              </a:extLst>
            </p:cNvPr>
            <p:cNvSpPr/>
            <p:nvPr/>
          </p:nvSpPr>
          <p:spPr>
            <a:xfrm>
              <a:off x="5078027" y="3043931"/>
              <a:ext cx="3941686" cy="7124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2" name="Arco 11">
              <a:extLst>
                <a:ext uri="{FF2B5EF4-FFF2-40B4-BE49-F238E27FC236}">
                  <a16:creationId xmlns:a16="http://schemas.microsoft.com/office/drawing/2014/main" id="{83AC344D-037B-44F1-BBC8-9EE873286521}"/>
                </a:ext>
              </a:extLst>
            </p:cNvPr>
            <p:cNvSpPr/>
            <p:nvPr/>
          </p:nvSpPr>
          <p:spPr>
            <a:xfrm rot="10800000">
              <a:off x="5078027" y="3043927"/>
              <a:ext cx="3941686" cy="712435"/>
            </a:xfrm>
            <a:prstGeom prst="arc">
              <a:avLst>
                <a:gd name="adj1" fmla="val 10802870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B7B1AD8-2282-4566-978A-3FE7FCFF1348}"/>
                  </a:ext>
                </a:extLst>
              </p:cNvPr>
              <p:cNvSpPr txBox="1"/>
              <p:nvPr/>
            </p:nvSpPr>
            <p:spPr>
              <a:xfrm>
                <a:off x="8463952" y="1540975"/>
                <a:ext cx="16423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s-MX" sz="28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B7B1AD8-2282-4566-978A-3FE7FCFF1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952" y="1540975"/>
                <a:ext cx="16423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07BAD40-6BD2-48C1-AE82-96782D6623C3}"/>
                  </a:ext>
                </a:extLst>
              </p:cNvPr>
              <p:cNvSpPr txBox="1"/>
              <p:nvPr/>
            </p:nvSpPr>
            <p:spPr>
              <a:xfrm>
                <a:off x="8477268" y="5841366"/>
                <a:ext cx="16423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s-MX" sz="2800" b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07BAD40-6BD2-48C1-AE82-96782D66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268" y="5841366"/>
                <a:ext cx="16423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D11761B-0871-4D1F-8474-5E70572016CC}"/>
              </a:ext>
            </a:extLst>
          </p:cNvPr>
          <p:cNvCxnSpPr>
            <a:endCxn id="13" idx="0"/>
          </p:cNvCxnSpPr>
          <p:nvPr/>
        </p:nvCxnSpPr>
        <p:spPr>
          <a:xfrm flipH="1" flipV="1">
            <a:off x="9298456" y="2121899"/>
            <a:ext cx="8877" cy="183088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9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D7116-077A-403E-9DB4-A666D88A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16728-38A2-415F-B352-E55B0906C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944210"/>
            <a:ext cx="4995334" cy="4034931"/>
          </a:xfrm>
        </p:spPr>
        <p:txBody>
          <a:bodyPr>
            <a:normAutofit/>
          </a:bodyPr>
          <a:lstStyle/>
          <a:p>
            <a:r>
              <a:rPr lang="en-US" sz="2000" dirty="0"/>
              <a:t>Fix bugs</a:t>
            </a:r>
          </a:p>
          <a:p>
            <a:r>
              <a:rPr lang="en-US" sz="2000" dirty="0"/>
              <a:t>Improve the attack system</a:t>
            </a:r>
          </a:p>
          <a:p>
            <a:r>
              <a:rPr lang="en-US" sz="2000" dirty="0"/>
              <a:t>Add more gates</a:t>
            </a:r>
          </a:p>
          <a:p>
            <a:r>
              <a:rPr lang="en-US" sz="2000" dirty="0"/>
              <a:t>Implement an AI</a:t>
            </a:r>
          </a:p>
          <a:p>
            <a:r>
              <a:rPr lang="en-US" sz="2000" dirty="0"/>
              <a:t>Improve UI</a:t>
            </a:r>
          </a:p>
          <a:p>
            <a:r>
              <a:rPr lang="en-US" sz="2000" dirty="0"/>
              <a:t>Add more scenes, game modes, and options to choose your units</a:t>
            </a:r>
          </a:p>
          <a:p>
            <a:r>
              <a:rPr lang="en-US" sz="2000" dirty="0"/>
              <a:t>The game is slow to start sometimes, let’s fix it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2A3F7A-6924-4BB5-AFD8-F1C5DE4B9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41670707-804F-4191-9F50-9DC92BA1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63" y="2014820"/>
            <a:ext cx="7047680" cy="39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753DA-1E94-40A5-9ACC-2C9212B7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OUR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5A5C8-4C11-4488-BCF3-C49B8763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775A9E-F656-4DFE-AE56-DAEA77324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“Quantum Emblem” is a quantum strategy game inspired in the famous game “Fire Emblem”. We modified the game's mechanics in order to take advantage of the quantum phenomena.</a:t>
            </a:r>
          </a:p>
        </p:txBody>
      </p:sp>
      <p:pic>
        <p:nvPicPr>
          <p:cNvPr id="6" name="Imagen 5" descr="Imagen que contiene electrónica, monitor, camión, altavoz&#10;&#10;Descripción generada automáticamente">
            <a:extLst>
              <a:ext uri="{FF2B5EF4-FFF2-40B4-BE49-F238E27FC236}">
                <a16:creationId xmlns:a16="http://schemas.microsoft.com/office/drawing/2014/main" id="{9CAEEE0F-01C9-441D-B2D0-A6725B0B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02" y="1074437"/>
            <a:ext cx="5484735" cy="42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DE3EF-DCF4-4447-8D86-0A337BED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Using qubits to control units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4172E51-E5C7-4CD6-A18B-1BA0225BE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200" y="4132043"/>
            <a:ext cx="1186359" cy="118635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F6EE05-763A-4425-A169-AD947C59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68" y="4016145"/>
            <a:ext cx="1186359" cy="11863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F8E32C-0A7A-469D-9C18-6187239E2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79" y="4921577"/>
            <a:ext cx="1186359" cy="11863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114C13-C399-4C9F-92E3-34C14F74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240" y="4132043"/>
            <a:ext cx="1186359" cy="11863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F2281C5-79DA-442A-AB00-6605C8F19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622" y="5062041"/>
            <a:ext cx="1186359" cy="11863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DB2FD09-5311-4F7C-AB85-44FB30C7B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58" y="2065867"/>
            <a:ext cx="1186359" cy="118635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47281BE-D71C-4964-9252-40579A0E2A79}"/>
              </a:ext>
            </a:extLst>
          </p:cNvPr>
          <p:cNvSpPr txBox="1"/>
          <p:nvPr/>
        </p:nvSpPr>
        <p:spPr>
          <a:xfrm>
            <a:off x="2457013" y="3342509"/>
            <a:ext cx="144624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masis MT Pro Black" panose="020B0604020202020204" pitchFamily="18" charset="0"/>
              </a:rPr>
              <a:t>1 Soldier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75BA0AA-8F2E-4F8F-9E36-6E8522417B6F}"/>
              </a:ext>
            </a:extLst>
          </p:cNvPr>
          <p:cNvSpPr txBox="1"/>
          <p:nvPr/>
        </p:nvSpPr>
        <p:spPr>
          <a:xfrm>
            <a:off x="1571348" y="6183875"/>
            <a:ext cx="3701988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masis MT Pro Black" panose="020B0604020202020204" pitchFamily="18" charset="0"/>
              </a:rPr>
              <a:t>1 Army	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48F4B49-700F-4B91-BED5-49126B8E938B}"/>
              </a:ext>
            </a:extLst>
          </p:cNvPr>
          <p:cNvGrpSpPr/>
          <p:nvPr/>
        </p:nvGrpSpPr>
        <p:grpSpPr>
          <a:xfrm>
            <a:off x="7839312" y="2058275"/>
            <a:ext cx="898864" cy="881925"/>
            <a:chOff x="6649374" y="2218970"/>
            <a:chExt cx="2157274" cy="1991428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E96E79F-664A-4759-947F-E3679117EB7D}"/>
                </a:ext>
              </a:extLst>
            </p:cNvPr>
            <p:cNvSpPr/>
            <p:nvPr/>
          </p:nvSpPr>
          <p:spPr>
            <a:xfrm>
              <a:off x="6649374" y="2218970"/>
              <a:ext cx="2157274" cy="19914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211E7F08-10BA-415C-845A-6C8B7D933D5F}"/>
                </a:ext>
              </a:extLst>
            </p:cNvPr>
            <p:cNvGrpSpPr/>
            <p:nvPr/>
          </p:nvGrpSpPr>
          <p:grpSpPr>
            <a:xfrm>
              <a:off x="7421911" y="2218970"/>
              <a:ext cx="612199" cy="1991428"/>
              <a:chOff x="6809172" y="1544714"/>
              <a:chExt cx="1118586" cy="3710867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762C48FB-9D16-492D-84AF-17F64545ACA9}"/>
                  </a:ext>
                </a:extLst>
              </p:cNvPr>
              <p:cNvSpPr/>
              <p:nvPr/>
            </p:nvSpPr>
            <p:spPr>
              <a:xfrm>
                <a:off x="6809174" y="1544715"/>
                <a:ext cx="1118584" cy="37108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6" name="Arco 35">
                <a:extLst>
                  <a:ext uri="{FF2B5EF4-FFF2-40B4-BE49-F238E27FC236}">
                    <a16:creationId xmlns:a16="http://schemas.microsoft.com/office/drawing/2014/main" id="{DD557866-C1D4-43CB-A384-162C2BF36001}"/>
                  </a:ext>
                </a:extLst>
              </p:cNvPr>
              <p:cNvSpPr/>
              <p:nvPr/>
            </p:nvSpPr>
            <p:spPr>
              <a:xfrm rot="10800000">
                <a:off x="6809172" y="1544714"/>
                <a:ext cx="1118584" cy="3710866"/>
              </a:xfrm>
              <a:prstGeom prst="arc">
                <a:avLst>
                  <a:gd name="adj1" fmla="val 16200000"/>
                  <a:gd name="adj2" fmla="val 53816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763FC78-F37D-4FB9-B7CD-F044DB44BACE}"/>
                </a:ext>
              </a:extLst>
            </p:cNvPr>
            <p:cNvGrpSpPr/>
            <p:nvPr/>
          </p:nvGrpSpPr>
          <p:grpSpPr>
            <a:xfrm>
              <a:off x="6649374" y="3023518"/>
              <a:ext cx="2157274" cy="382328"/>
              <a:chOff x="5078027" y="3043927"/>
              <a:chExt cx="3941686" cy="712437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D5B0901F-C030-4D37-8D36-47E35330402A}"/>
                  </a:ext>
                </a:extLst>
              </p:cNvPr>
              <p:cNvSpPr/>
              <p:nvPr/>
            </p:nvSpPr>
            <p:spPr>
              <a:xfrm>
                <a:off x="5078027" y="3043931"/>
                <a:ext cx="3941686" cy="7124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4" name="Arco 33">
                <a:extLst>
                  <a:ext uri="{FF2B5EF4-FFF2-40B4-BE49-F238E27FC236}">
                    <a16:creationId xmlns:a16="http://schemas.microsoft.com/office/drawing/2014/main" id="{A171E3C9-78C0-4220-B143-BD7790EC5E3D}"/>
                  </a:ext>
                </a:extLst>
              </p:cNvPr>
              <p:cNvSpPr/>
              <p:nvPr/>
            </p:nvSpPr>
            <p:spPr>
              <a:xfrm rot="10800000">
                <a:off x="5078027" y="3043927"/>
                <a:ext cx="3941686" cy="712435"/>
              </a:xfrm>
              <a:prstGeom prst="arc">
                <a:avLst>
                  <a:gd name="adj1" fmla="val 10802870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DEC14A0-4D0E-451C-B1C2-C3AF40A25583}"/>
                  </a:ext>
                </a:extLst>
              </p:cNvPr>
              <p:cNvSpPr txBox="1"/>
              <p:nvPr/>
            </p:nvSpPr>
            <p:spPr>
              <a:xfrm>
                <a:off x="7839313" y="1656355"/>
                <a:ext cx="898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DEC14A0-4D0E-451C-B1C2-C3AF40A25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313" y="1656355"/>
                <a:ext cx="898864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19872AF-034C-40FD-A515-F056EB198D1C}"/>
                  </a:ext>
                </a:extLst>
              </p:cNvPr>
              <p:cNvSpPr txBox="1"/>
              <p:nvPr/>
            </p:nvSpPr>
            <p:spPr>
              <a:xfrm>
                <a:off x="7830687" y="2912436"/>
                <a:ext cx="898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19872AF-034C-40FD-A515-F056EB198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687" y="2912436"/>
                <a:ext cx="898864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adroTexto 37">
            <a:extLst>
              <a:ext uri="{FF2B5EF4-FFF2-40B4-BE49-F238E27FC236}">
                <a16:creationId xmlns:a16="http://schemas.microsoft.com/office/drawing/2014/main" id="{7FC41FEA-0E0A-4696-BFED-3D1EF6F5A778}"/>
              </a:ext>
            </a:extLst>
          </p:cNvPr>
          <p:cNvSpPr txBox="1"/>
          <p:nvPr/>
        </p:nvSpPr>
        <p:spPr>
          <a:xfrm>
            <a:off x="7556997" y="3305891"/>
            <a:ext cx="144624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masis MT Pro Black" panose="020B0604020202020204" pitchFamily="18" charset="0"/>
              </a:rPr>
              <a:t>1 Qubit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B7E9D4A-5F3F-4676-984B-002E29F96B03}"/>
              </a:ext>
            </a:extLst>
          </p:cNvPr>
          <p:cNvSpPr txBox="1"/>
          <p:nvPr/>
        </p:nvSpPr>
        <p:spPr>
          <a:xfrm>
            <a:off x="7681031" y="6196509"/>
            <a:ext cx="144624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masis MT Pro Black" panose="020B0604020202020204" pitchFamily="18" charset="0"/>
              </a:rPr>
              <a:t>1 Circuit</a:t>
            </a:r>
          </a:p>
        </p:txBody>
      </p:sp>
      <p:sp>
        <p:nvSpPr>
          <p:cNvPr id="40" name="Es igual a 39">
            <a:extLst>
              <a:ext uri="{FF2B5EF4-FFF2-40B4-BE49-F238E27FC236}">
                <a16:creationId xmlns:a16="http://schemas.microsoft.com/office/drawing/2014/main" id="{C762993F-E9C2-46BD-93BA-333BEC302534}"/>
              </a:ext>
            </a:extLst>
          </p:cNvPr>
          <p:cNvSpPr/>
          <p:nvPr/>
        </p:nvSpPr>
        <p:spPr>
          <a:xfrm>
            <a:off x="5512747" y="2325950"/>
            <a:ext cx="1770561" cy="979941"/>
          </a:xfrm>
          <a:prstGeom prst="mathEqual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1" name="Es igual a 40">
            <a:extLst>
              <a:ext uri="{FF2B5EF4-FFF2-40B4-BE49-F238E27FC236}">
                <a16:creationId xmlns:a16="http://schemas.microsoft.com/office/drawing/2014/main" id="{8D29C1A6-F133-479C-BFC5-7E51A6B97998}"/>
              </a:ext>
            </a:extLst>
          </p:cNvPr>
          <p:cNvSpPr/>
          <p:nvPr/>
        </p:nvSpPr>
        <p:spPr>
          <a:xfrm>
            <a:off x="5512746" y="4572070"/>
            <a:ext cx="1770561" cy="979941"/>
          </a:xfrm>
          <a:prstGeom prst="mathEqual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4A2F8D0-F131-4D11-A993-E19EC4011073}"/>
              </a:ext>
            </a:extLst>
          </p:cNvPr>
          <p:cNvSpPr txBox="1"/>
          <p:nvPr/>
        </p:nvSpPr>
        <p:spPr>
          <a:xfrm>
            <a:off x="7317904" y="4317893"/>
            <a:ext cx="59523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masis MT Pro" panose="020B0604020202020204" pitchFamily="18" charset="0"/>
              </a:rPr>
              <a:t>q1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DDEA426-8093-40C4-8FA8-4C53F608D9F0}"/>
              </a:ext>
            </a:extLst>
          </p:cNvPr>
          <p:cNvSpPr txBox="1"/>
          <p:nvPr/>
        </p:nvSpPr>
        <p:spPr>
          <a:xfrm>
            <a:off x="7317904" y="3853909"/>
            <a:ext cx="59523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masis MT Pro" panose="020B0604020202020204" pitchFamily="18" charset="0"/>
              </a:rPr>
              <a:t>q0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AEBC58B-CD25-4705-8C68-A2C4A7C3A24C}"/>
              </a:ext>
            </a:extLst>
          </p:cNvPr>
          <p:cNvSpPr txBox="1"/>
          <p:nvPr/>
        </p:nvSpPr>
        <p:spPr>
          <a:xfrm>
            <a:off x="7317904" y="4788883"/>
            <a:ext cx="59523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masis MT Pro" panose="020B0604020202020204" pitchFamily="18" charset="0"/>
              </a:rPr>
              <a:t>q2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EAE5420-D587-48BC-BDC3-70A8747EF055}"/>
              </a:ext>
            </a:extLst>
          </p:cNvPr>
          <p:cNvSpPr txBox="1"/>
          <p:nvPr/>
        </p:nvSpPr>
        <p:spPr>
          <a:xfrm>
            <a:off x="7317904" y="5726144"/>
            <a:ext cx="59523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masis MT Pro" panose="020B0604020202020204" pitchFamily="18" charset="0"/>
              </a:rPr>
              <a:t>q4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29848AB-2656-4B94-9B53-5469287AC00E}"/>
              </a:ext>
            </a:extLst>
          </p:cNvPr>
          <p:cNvSpPr txBox="1"/>
          <p:nvPr/>
        </p:nvSpPr>
        <p:spPr>
          <a:xfrm>
            <a:off x="7317904" y="5264032"/>
            <a:ext cx="59523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masis MT Pro" panose="020B0604020202020204" pitchFamily="18" charset="0"/>
              </a:rPr>
              <a:t>q3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3E63452-9719-4658-BDE5-B25A91B1C85F}"/>
              </a:ext>
            </a:extLst>
          </p:cNvPr>
          <p:cNvSpPr/>
          <p:nvPr/>
        </p:nvSpPr>
        <p:spPr>
          <a:xfrm>
            <a:off x="9265234" y="3857281"/>
            <a:ext cx="426927" cy="374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3042308-1038-4B47-8240-925522CC43BA}"/>
              </a:ext>
            </a:extLst>
          </p:cNvPr>
          <p:cNvSpPr/>
          <p:nvPr/>
        </p:nvSpPr>
        <p:spPr>
          <a:xfrm>
            <a:off x="8395220" y="4326198"/>
            <a:ext cx="426927" cy="374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BB6D0A73-4D42-41D6-B436-55A182AC7F99}"/>
              </a:ext>
            </a:extLst>
          </p:cNvPr>
          <p:cNvSpPr/>
          <p:nvPr/>
        </p:nvSpPr>
        <p:spPr>
          <a:xfrm>
            <a:off x="8395220" y="4795115"/>
            <a:ext cx="426927" cy="374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Y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6896388-E531-48FD-8F9F-0AC47FDE0102}"/>
              </a:ext>
            </a:extLst>
          </p:cNvPr>
          <p:cNvSpPr/>
          <p:nvPr/>
        </p:nvSpPr>
        <p:spPr>
          <a:xfrm>
            <a:off x="8395220" y="5264032"/>
            <a:ext cx="426927" cy="374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2AACF34-6671-4B5E-A37E-532177A78F75}"/>
              </a:ext>
            </a:extLst>
          </p:cNvPr>
          <p:cNvSpPr/>
          <p:nvPr/>
        </p:nvSpPr>
        <p:spPr>
          <a:xfrm>
            <a:off x="9300737" y="5733102"/>
            <a:ext cx="426927" cy="374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Z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3655C7F-2F43-4FDC-B7D3-27B7D2199925}"/>
              </a:ext>
            </a:extLst>
          </p:cNvPr>
          <p:cNvSpPr/>
          <p:nvPr/>
        </p:nvSpPr>
        <p:spPr>
          <a:xfrm>
            <a:off x="9275589" y="4329675"/>
            <a:ext cx="426927" cy="374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B3F9B337-8EDF-4648-ABEE-EB54C905B702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 flipV="1">
            <a:off x="7913143" y="4044672"/>
            <a:ext cx="1352091" cy="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62580135-08C5-413A-BF5C-8425E54B74BB}"/>
              </a:ext>
            </a:extLst>
          </p:cNvPr>
          <p:cNvCxnSpPr>
            <a:cxnSpLocks/>
            <a:stCxn id="42" idx="3"/>
            <a:endCxn id="56" idx="1"/>
          </p:cNvCxnSpPr>
          <p:nvPr/>
        </p:nvCxnSpPr>
        <p:spPr>
          <a:xfrm>
            <a:off x="7913143" y="4508763"/>
            <a:ext cx="482077" cy="4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614C4268-F5FD-41F9-853B-FDCD44A7CFFC}"/>
              </a:ext>
            </a:extLst>
          </p:cNvPr>
          <p:cNvCxnSpPr>
            <a:cxnSpLocks/>
            <a:stCxn id="48" idx="3"/>
            <a:endCxn id="57" idx="1"/>
          </p:cNvCxnSpPr>
          <p:nvPr/>
        </p:nvCxnSpPr>
        <p:spPr>
          <a:xfrm>
            <a:off x="7913143" y="4979753"/>
            <a:ext cx="482077" cy="2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8E97EDA0-6369-45D8-9379-2FB7251EF1A3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7913143" y="5451423"/>
            <a:ext cx="482077" cy="3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A75DBCB8-3FF3-40DA-A6CA-1298B023188C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>
            <a:off x="7913143" y="5917014"/>
            <a:ext cx="1387594" cy="3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3FEB8257-3CE2-4FC0-A9EC-83D627A8F11E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8822147" y="4513589"/>
            <a:ext cx="453442" cy="3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>
            <a:extLst>
              <a:ext uri="{FF2B5EF4-FFF2-40B4-BE49-F238E27FC236}">
                <a16:creationId xmlns:a16="http://schemas.microsoft.com/office/drawing/2014/main" id="{E8290728-56CE-4C72-A5C5-F2CBA77AAC51}"/>
              </a:ext>
            </a:extLst>
          </p:cNvPr>
          <p:cNvSpPr/>
          <p:nvPr/>
        </p:nvSpPr>
        <p:spPr>
          <a:xfrm>
            <a:off x="9300737" y="5260708"/>
            <a:ext cx="426927" cy="374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8B4103C9-834E-4225-9CD8-D2535D0EF271}"/>
              </a:ext>
            </a:extLst>
          </p:cNvPr>
          <p:cNvCxnSpPr>
            <a:cxnSpLocks/>
            <a:stCxn id="58" idx="3"/>
            <a:endCxn id="89" idx="1"/>
          </p:cNvCxnSpPr>
          <p:nvPr/>
        </p:nvCxnSpPr>
        <p:spPr>
          <a:xfrm flipV="1">
            <a:off x="8822147" y="5448099"/>
            <a:ext cx="478590" cy="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439EE682-518E-4857-943D-F3B4C25260C7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 flipV="1">
            <a:off x="8822147" y="4978145"/>
            <a:ext cx="1421858" cy="4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>
            <a:extLst>
              <a:ext uri="{FF2B5EF4-FFF2-40B4-BE49-F238E27FC236}">
                <a16:creationId xmlns:a16="http://schemas.microsoft.com/office/drawing/2014/main" id="{D1484425-BE25-4C53-A904-722CD3EC7603}"/>
              </a:ext>
            </a:extLst>
          </p:cNvPr>
          <p:cNvSpPr/>
          <p:nvPr/>
        </p:nvSpPr>
        <p:spPr>
          <a:xfrm>
            <a:off x="10244005" y="4790754"/>
            <a:ext cx="426927" cy="374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D343D1DF-8F40-42AE-84E2-0D57DA3C06CF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9692161" y="4044672"/>
            <a:ext cx="1645717" cy="8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CE131EB0-35CB-4CE7-8AC8-04989015A4F3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9727664" y="5443585"/>
            <a:ext cx="1671264" cy="4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F7649667-2570-4184-A6CB-9D23ED7A4AB0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9702516" y="4510263"/>
            <a:ext cx="1635362" cy="6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8CE992F8-84BF-4E51-9CBA-E8E53167188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10670932" y="4978145"/>
            <a:ext cx="727996" cy="4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2DDB7152-46AA-4696-A473-076860642DE5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9727664" y="5913692"/>
            <a:ext cx="1671264" cy="6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9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19F97-3552-4786-B5DF-5A2F1132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Soldier’s states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815ABD-A3EC-4B4A-BDD0-519EC410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26976" y="4072"/>
            <a:ext cx="5667651" cy="278166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sss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A6756-299D-4FC4-B832-9CCB8AD53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this game we use qubits to define the soldier’s states (positions in the board), and quantum gates to modify those states.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E54870C-C037-4AA2-83BF-00F857EF8721}"/>
              </a:ext>
            </a:extLst>
          </p:cNvPr>
          <p:cNvGrpSpPr/>
          <p:nvPr/>
        </p:nvGrpSpPr>
        <p:grpSpPr>
          <a:xfrm>
            <a:off x="5326602" y="2509403"/>
            <a:ext cx="1225119" cy="1207501"/>
            <a:chOff x="5078027" y="1598117"/>
            <a:chExt cx="3941686" cy="3710867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4024BE7-0E47-449B-BBAF-A67948BA9A50}"/>
                </a:ext>
              </a:extLst>
            </p:cNvPr>
            <p:cNvSpPr/>
            <p:nvPr/>
          </p:nvSpPr>
          <p:spPr>
            <a:xfrm>
              <a:off x="5078027" y="1598117"/>
              <a:ext cx="3941686" cy="37108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3C85774-CE19-49FD-AB9B-26D4707F58C0}"/>
                </a:ext>
              </a:extLst>
            </p:cNvPr>
            <p:cNvGrpSpPr/>
            <p:nvPr/>
          </p:nvGrpSpPr>
          <p:grpSpPr>
            <a:xfrm>
              <a:off x="6489577" y="1598117"/>
              <a:ext cx="1118586" cy="3710867"/>
              <a:chOff x="6809172" y="1544714"/>
              <a:chExt cx="1118586" cy="3710867"/>
            </a:xfrm>
          </p:grpSpPr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F3D322F-3E85-4CAE-A070-4896F6B41C4B}"/>
                  </a:ext>
                </a:extLst>
              </p:cNvPr>
              <p:cNvSpPr/>
              <p:nvPr/>
            </p:nvSpPr>
            <p:spPr>
              <a:xfrm>
                <a:off x="6809174" y="1544715"/>
                <a:ext cx="1118584" cy="37108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62F20B48-7E1A-4BBA-9EAB-A0ABBB40787A}"/>
                  </a:ext>
                </a:extLst>
              </p:cNvPr>
              <p:cNvSpPr/>
              <p:nvPr/>
            </p:nvSpPr>
            <p:spPr>
              <a:xfrm rot="10800000">
                <a:off x="6809172" y="1544714"/>
                <a:ext cx="1118584" cy="3710866"/>
              </a:xfrm>
              <a:prstGeom prst="arc">
                <a:avLst>
                  <a:gd name="adj1" fmla="val 16200000"/>
                  <a:gd name="adj2" fmla="val 53816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35F368D9-35B6-4DE3-9AA2-7E67FD911452}"/>
                </a:ext>
              </a:extLst>
            </p:cNvPr>
            <p:cNvGrpSpPr/>
            <p:nvPr/>
          </p:nvGrpSpPr>
          <p:grpSpPr>
            <a:xfrm>
              <a:off x="5078027" y="3097329"/>
              <a:ext cx="3941686" cy="712437"/>
              <a:chOff x="5078027" y="3043927"/>
              <a:chExt cx="3941686" cy="712437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7EA6ECA0-E0F0-4ECE-BFE6-5EB7490F9745}"/>
                  </a:ext>
                </a:extLst>
              </p:cNvPr>
              <p:cNvSpPr/>
              <p:nvPr/>
            </p:nvSpPr>
            <p:spPr>
              <a:xfrm>
                <a:off x="5078027" y="3043931"/>
                <a:ext cx="3941686" cy="7124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" name="Arco 11">
                <a:extLst>
                  <a:ext uri="{FF2B5EF4-FFF2-40B4-BE49-F238E27FC236}">
                    <a16:creationId xmlns:a16="http://schemas.microsoft.com/office/drawing/2014/main" id="{770554A4-EBE8-4B49-BFE2-AD6EC1AB07AC}"/>
                  </a:ext>
                </a:extLst>
              </p:cNvPr>
              <p:cNvSpPr/>
              <p:nvPr/>
            </p:nvSpPr>
            <p:spPr>
              <a:xfrm rot="10800000">
                <a:off x="5078027" y="3043927"/>
                <a:ext cx="3941686" cy="712435"/>
              </a:xfrm>
              <a:prstGeom prst="arc">
                <a:avLst>
                  <a:gd name="adj1" fmla="val 10802870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35F2203-B5F7-4ED0-A9B1-911BB46F490F}"/>
                  </a:ext>
                </a:extLst>
              </p:cNvPr>
              <p:cNvSpPr txBox="1"/>
              <p:nvPr/>
            </p:nvSpPr>
            <p:spPr>
              <a:xfrm>
                <a:off x="5172003" y="1079834"/>
                <a:ext cx="11866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s-MX" sz="28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35F2203-B5F7-4ED0-A9B1-911BB46F4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03" y="1079834"/>
                <a:ext cx="118664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5B392F4-3DE0-4C9D-870B-53C8D16E8376}"/>
                  </a:ext>
                </a:extLst>
              </p:cNvPr>
              <p:cNvSpPr txBox="1"/>
              <p:nvPr/>
            </p:nvSpPr>
            <p:spPr>
              <a:xfrm>
                <a:off x="5133050" y="3725174"/>
                <a:ext cx="1642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5B392F4-3DE0-4C9D-870B-53C8D16E8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050" y="3725174"/>
                <a:ext cx="164236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3B1D468-C592-4598-BB81-F0C1844C0F5B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5939161" y="2509403"/>
            <a:ext cx="15074" cy="60374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7D2A3E4-F79B-4B36-8AB8-EC3B4F4C3144}"/>
              </a:ext>
            </a:extLst>
          </p:cNvPr>
          <p:cNvSpPr/>
          <p:nvPr/>
        </p:nvSpPr>
        <p:spPr>
          <a:xfrm>
            <a:off x="7819956" y="1145175"/>
            <a:ext cx="426927" cy="374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38DD064-27B0-4DFB-AF55-957BB4FBA04C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6358651" y="1332566"/>
            <a:ext cx="1461305" cy="88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17E9B4B-50FE-45AB-BE60-0693E70C923A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>
            <a:off x="8246883" y="1332566"/>
            <a:ext cx="1135524" cy="12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EECFB22-6321-4091-B735-C2BCC50D8D87}"/>
                  </a:ext>
                </a:extLst>
              </p:cNvPr>
              <p:cNvSpPr txBox="1"/>
              <p:nvPr/>
            </p:nvSpPr>
            <p:spPr>
              <a:xfrm>
                <a:off x="5133050" y="2131801"/>
                <a:ext cx="1642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EECFB22-6321-4091-B735-C2BCC50D8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050" y="2131801"/>
                <a:ext cx="164236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A95CF6C-7FF3-45BE-89AA-7AE777C4AB6C}"/>
              </a:ext>
            </a:extLst>
          </p:cNvPr>
          <p:cNvCxnSpPr>
            <a:cxnSpLocks/>
            <a:stCxn id="28" idx="1"/>
            <a:endCxn id="27" idx="6"/>
          </p:cNvCxnSpPr>
          <p:nvPr/>
        </p:nvCxnSpPr>
        <p:spPr>
          <a:xfrm>
            <a:off x="10849049" y="3055683"/>
            <a:ext cx="612560" cy="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2BD5E03-63B8-4FA8-B93C-2C59125C3C0A}"/>
              </a:ext>
            </a:extLst>
          </p:cNvPr>
          <p:cNvGrpSpPr/>
          <p:nvPr/>
        </p:nvGrpSpPr>
        <p:grpSpPr>
          <a:xfrm>
            <a:off x="10236490" y="2451935"/>
            <a:ext cx="1225119" cy="1207501"/>
            <a:chOff x="5078027" y="1598117"/>
            <a:chExt cx="3941686" cy="3710867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2F9CCA3-1A6B-46CF-A8A8-A659348316D2}"/>
                </a:ext>
              </a:extLst>
            </p:cNvPr>
            <p:cNvSpPr/>
            <p:nvPr/>
          </p:nvSpPr>
          <p:spPr>
            <a:xfrm>
              <a:off x="5078027" y="1598117"/>
              <a:ext cx="3941686" cy="37108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0A45F8F2-48B3-42A8-A067-E316A0F70229}"/>
                </a:ext>
              </a:extLst>
            </p:cNvPr>
            <p:cNvGrpSpPr/>
            <p:nvPr/>
          </p:nvGrpSpPr>
          <p:grpSpPr>
            <a:xfrm>
              <a:off x="6489577" y="1598117"/>
              <a:ext cx="1118586" cy="3710867"/>
              <a:chOff x="6809172" y="1544714"/>
              <a:chExt cx="1118586" cy="3710867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16D7941-AF2E-4E61-9987-9171A0CA7FD3}"/>
                  </a:ext>
                </a:extLst>
              </p:cNvPr>
              <p:cNvSpPr/>
              <p:nvPr/>
            </p:nvSpPr>
            <p:spPr>
              <a:xfrm>
                <a:off x="6809174" y="1544715"/>
                <a:ext cx="1118584" cy="37108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0" name="Arco 29">
                <a:extLst>
                  <a:ext uri="{FF2B5EF4-FFF2-40B4-BE49-F238E27FC236}">
                    <a16:creationId xmlns:a16="http://schemas.microsoft.com/office/drawing/2014/main" id="{732F4D30-0F7A-4314-AEA4-0BF2B03144C8}"/>
                  </a:ext>
                </a:extLst>
              </p:cNvPr>
              <p:cNvSpPr/>
              <p:nvPr/>
            </p:nvSpPr>
            <p:spPr>
              <a:xfrm rot="10800000">
                <a:off x="6809172" y="1544714"/>
                <a:ext cx="1118584" cy="3710866"/>
              </a:xfrm>
              <a:prstGeom prst="arc">
                <a:avLst>
                  <a:gd name="adj1" fmla="val 16200000"/>
                  <a:gd name="adj2" fmla="val 53816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88FFEB89-3981-4FF0-90FE-948B059524C2}"/>
                </a:ext>
              </a:extLst>
            </p:cNvPr>
            <p:cNvGrpSpPr/>
            <p:nvPr/>
          </p:nvGrpSpPr>
          <p:grpSpPr>
            <a:xfrm>
              <a:off x="5078027" y="3097329"/>
              <a:ext cx="3941686" cy="712437"/>
              <a:chOff x="5078027" y="3043927"/>
              <a:chExt cx="3941686" cy="712437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DD0BBE92-458D-41A6-947E-4894677067ED}"/>
                  </a:ext>
                </a:extLst>
              </p:cNvPr>
              <p:cNvSpPr/>
              <p:nvPr/>
            </p:nvSpPr>
            <p:spPr>
              <a:xfrm>
                <a:off x="5078027" y="3043931"/>
                <a:ext cx="3941686" cy="7124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Arco 27">
                <a:extLst>
                  <a:ext uri="{FF2B5EF4-FFF2-40B4-BE49-F238E27FC236}">
                    <a16:creationId xmlns:a16="http://schemas.microsoft.com/office/drawing/2014/main" id="{D45369C2-A563-453F-9750-621AF9CF8B87}"/>
                  </a:ext>
                </a:extLst>
              </p:cNvPr>
              <p:cNvSpPr/>
              <p:nvPr/>
            </p:nvSpPr>
            <p:spPr>
              <a:xfrm rot="10800000">
                <a:off x="5078027" y="3043927"/>
                <a:ext cx="3941686" cy="712435"/>
              </a:xfrm>
              <a:prstGeom prst="arc">
                <a:avLst>
                  <a:gd name="adj1" fmla="val 10802870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3C7BF22-1114-4660-B1BC-6CA45F1370F0}"/>
                  </a:ext>
                </a:extLst>
              </p:cNvPr>
              <p:cNvSpPr txBox="1"/>
              <p:nvPr/>
            </p:nvSpPr>
            <p:spPr>
              <a:xfrm>
                <a:off x="10042938" y="3667706"/>
                <a:ext cx="1642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3C7BF22-1114-4660-B1BC-6CA45F137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938" y="3667706"/>
                <a:ext cx="164236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443AA44-12B2-4068-BEDC-5B8447424DC3}"/>
                  </a:ext>
                </a:extLst>
              </p:cNvPr>
              <p:cNvSpPr txBox="1"/>
              <p:nvPr/>
            </p:nvSpPr>
            <p:spPr>
              <a:xfrm>
                <a:off x="10042938" y="2074333"/>
                <a:ext cx="1642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443AA44-12B2-4068-BEDC-5B8447424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938" y="2074333"/>
                <a:ext cx="164236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42CF796D-C028-4B28-AB24-4A34888D9FE0}"/>
                  </a:ext>
                </a:extLst>
              </p:cNvPr>
              <p:cNvSpPr txBox="1"/>
              <p:nvPr/>
            </p:nvSpPr>
            <p:spPr>
              <a:xfrm>
                <a:off x="9382407" y="854060"/>
                <a:ext cx="2720744" cy="98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⟩+|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 lang="es-MX" sz="2800" b="1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42CF796D-C028-4B28-AB24-4A34888D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07" y="854060"/>
                <a:ext cx="2720744" cy="982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0ACFF84-9C8F-4A7C-A3BB-FFAD05ADEF54}"/>
              </a:ext>
            </a:extLst>
          </p:cNvPr>
          <p:cNvCxnSpPr/>
          <p:nvPr/>
        </p:nvCxnSpPr>
        <p:spPr>
          <a:xfrm>
            <a:off x="7137647" y="2939771"/>
            <a:ext cx="253013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31957BF8-DDEA-4E8D-B0DE-E8A598030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9161" y="4826823"/>
            <a:ext cx="1186359" cy="1186359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B6502D6E-A703-40FD-919C-B5BE6B302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9946" y="3981988"/>
            <a:ext cx="1186359" cy="1186359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649C105F-7AAD-4DCE-A686-87E283744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9945" y="5482629"/>
            <a:ext cx="1186359" cy="1186359"/>
          </a:xfrm>
          <a:prstGeom prst="rect">
            <a:avLst/>
          </a:prstGeom>
        </p:spPr>
      </p:pic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69A9A17-0E17-484E-8DFB-C5CF6528C04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7233822" y="4575168"/>
            <a:ext cx="2026124" cy="9953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7CFE16C-F98D-4DF4-9955-92EDAAAFE21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233822" y="5570521"/>
            <a:ext cx="2026123" cy="5052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4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162E-EDF2-4456-B357-947F924F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C9A67-B21A-414F-B512-FEDFBE58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FDB882-BC6B-42C3-AE82-FDF813C04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 two players game, in which each player controls an army consisting of five soldiers.</a:t>
            </a:r>
          </a:p>
        </p:txBody>
      </p:sp>
      <p:pic>
        <p:nvPicPr>
          <p:cNvPr id="6" name="Imagen 5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B753F6F5-9BAF-4D15-9D47-21433F82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82" y="842675"/>
            <a:ext cx="6072718" cy="471545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AB5AECE-F002-48E5-8DE2-239A78C08DF0}"/>
              </a:ext>
            </a:extLst>
          </p:cNvPr>
          <p:cNvSpPr/>
          <p:nvPr/>
        </p:nvSpPr>
        <p:spPr>
          <a:xfrm>
            <a:off x="5291091" y="1074198"/>
            <a:ext cx="1127463" cy="138491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717D2F-E3BF-413F-AD07-6F04CEB135EF}"/>
              </a:ext>
            </a:extLst>
          </p:cNvPr>
          <p:cNvSpPr/>
          <p:nvPr/>
        </p:nvSpPr>
        <p:spPr>
          <a:xfrm>
            <a:off x="8460419" y="4554245"/>
            <a:ext cx="1509204" cy="1003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239688-C2B5-47C3-94C5-264EF750D2F0}"/>
              </a:ext>
            </a:extLst>
          </p:cNvPr>
          <p:cNvSpPr txBox="1"/>
          <p:nvPr/>
        </p:nvSpPr>
        <p:spPr>
          <a:xfrm>
            <a:off x="3537925" y="936936"/>
            <a:ext cx="121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Player’s 1 army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745BEB-A775-4ED4-BE7C-EFB70938C7EF}"/>
              </a:ext>
            </a:extLst>
          </p:cNvPr>
          <p:cNvSpPr txBox="1"/>
          <p:nvPr/>
        </p:nvSpPr>
        <p:spPr>
          <a:xfrm>
            <a:off x="10209106" y="5925233"/>
            <a:ext cx="121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Player’s 2 army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7BC2CE2-4AF0-4BE9-B164-7EB6A180FB18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754166" y="1260102"/>
            <a:ext cx="536925" cy="50655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8C67D95-2CFD-4820-B4A2-36F2538761D4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9215021" y="5558126"/>
            <a:ext cx="994085" cy="690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568C6-6137-4895-87A1-87DC109F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Soldier’s status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099D29B4-4608-4293-A744-841E6045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7" y="1811044"/>
            <a:ext cx="6214593" cy="4824862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5B822D9C-1C82-4408-A6AE-1D748E112DCC}"/>
              </a:ext>
            </a:extLst>
          </p:cNvPr>
          <p:cNvSpPr txBox="1">
            <a:spLocks/>
          </p:cNvSpPr>
          <p:nvPr/>
        </p:nvSpPr>
        <p:spPr>
          <a:xfrm>
            <a:off x="7294903" y="2426646"/>
            <a:ext cx="3680885" cy="392088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soldier’s status is shown at the right when you click in a square containing a unit.</a:t>
            </a:r>
          </a:p>
          <a:p>
            <a:r>
              <a:rPr lang="en-US" dirty="0"/>
              <a:t>Here you can find the soldier’s states and the probability of being in each position.</a:t>
            </a:r>
          </a:p>
          <a:p>
            <a:r>
              <a:rPr lang="en-US" dirty="0"/>
              <a:t>It also says if the soldier is in superposition (the second state doesn’t matter if the unit isn’t in superposition).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891979F-8424-42F2-A13B-DEA6E5156440}"/>
              </a:ext>
            </a:extLst>
          </p:cNvPr>
          <p:cNvSpPr/>
          <p:nvPr/>
        </p:nvSpPr>
        <p:spPr>
          <a:xfrm>
            <a:off x="2920753" y="2929631"/>
            <a:ext cx="594804" cy="587323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61BCFDCA-4AE3-4846-B963-0B6CC2DD39F9}"/>
              </a:ext>
            </a:extLst>
          </p:cNvPr>
          <p:cNvSpPr/>
          <p:nvPr/>
        </p:nvSpPr>
        <p:spPr>
          <a:xfrm>
            <a:off x="5140171" y="2130641"/>
            <a:ext cx="79899" cy="1784411"/>
          </a:xfrm>
          <a:prstGeom prst="leftBrac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2143F52-04DB-458E-8392-775428DDD2FF}"/>
              </a:ext>
            </a:extLst>
          </p:cNvPr>
          <p:cNvCxnSpPr>
            <a:stCxn id="6" idx="3"/>
          </p:cNvCxnSpPr>
          <p:nvPr/>
        </p:nvCxnSpPr>
        <p:spPr>
          <a:xfrm flipV="1">
            <a:off x="3515557" y="2991775"/>
            <a:ext cx="1704513" cy="2315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2097DA4-D01F-4F1B-9E13-ED7F45DC60A0}"/>
              </a:ext>
            </a:extLst>
          </p:cNvPr>
          <p:cNvSpPr/>
          <p:nvPr/>
        </p:nvSpPr>
        <p:spPr>
          <a:xfrm>
            <a:off x="5220070" y="2065867"/>
            <a:ext cx="1553592" cy="1973473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8B927A6-00FB-468E-8754-5CAB133A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44" y="4740675"/>
            <a:ext cx="835255" cy="5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9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43E02-570D-440B-8D87-CEBA0ACB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Moves</a:t>
            </a:r>
            <a:r>
              <a:rPr lang="es-MX" dirty="0"/>
              <a:t> and </a:t>
            </a:r>
            <a:r>
              <a:rPr lang="es-MX" dirty="0" err="1"/>
              <a:t>attacks</a:t>
            </a:r>
            <a:endParaRPr lang="es-MX" dirty="0"/>
          </a:p>
        </p:txBody>
      </p:sp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55970E77-A6A2-4580-8B5E-059429BD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45" y="1871380"/>
            <a:ext cx="3702104" cy="31756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2F0A00-5160-4DDE-A132-9C58F38EF916}"/>
              </a:ext>
            </a:extLst>
          </p:cNvPr>
          <p:cNvSpPr txBox="1"/>
          <p:nvPr/>
        </p:nvSpPr>
        <p:spPr>
          <a:xfrm>
            <a:off x="1322637" y="5349082"/>
            <a:ext cx="3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possible movements appear in blue. 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4685A911-0149-4E77-9679-3828D345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87" y="1908698"/>
            <a:ext cx="4068762" cy="31756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3CB473F-EE1B-4A3D-BEB8-CD6BC6561422}"/>
              </a:ext>
            </a:extLst>
          </p:cNvPr>
          <p:cNvSpPr txBox="1"/>
          <p:nvPr/>
        </p:nvSpPr>
        <p:spPr>
          <a:xfrm>
            <a:off x="6764628" y="5399103"/>
            <a:ext cx="3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possible attacks appear in red.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6943A6-A518-48FD-9A8D-C1B440D79245}"/>
              </a:ext>
            </a:extLst>
          </p:cNvPr>
          <p:cNvSpPr txBox="1"/>
          <p:nvPr/>
        </p:nvSpPr>
        <p:spPr>
          <a:xfrm>
            <a:off x="2880413" y="5768435"/>
            <a:ext cx="585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skip the moves and attacks. </a:t>
            </a:r>
          </a:p>
          <a:p>
            <a:pPr algn="ctr"/>
            <a:r>
              <a:rPr lang="en-US" dirty="0"/>
              <a:t>You can also skip the move and then attack.</a:t>
            </a:r>
          </a:p>
          <a:p>
            <a:pPr algn="ctr"/>
            <a:r>
              <a:rPr lang="en-US" dirty="0"/>
              <a:t>You win when you defeat all your enemies.</a:t>
            </a:r>
          </a:p>
        </p:txBody>
      </p:sp>
    </p:spTree>
    <p:extLst>
      <p:ext uri="{BB962C8B-B14F-4D97-AF65-F5344CB8AC3E}">
        <p14:creationId xmlns:p14="http://schemas.microsoft.com/office/powerpoint/2010/main" val="25326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52152-205F-4983-B27A-6E37BB69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qubits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2C85DA-1387-4371-A0BA-D7619B936EF5}"/>
              </a:ext>
            </a:extLst>
          </p:cNvPr>
          <p:cNvSpPr txBox="1"/>
          <p:nvPr/>
        </p:nvSpPr>
        <p:spPr>
          <a:xfrm>
            <a:off x="511634" y="4658146"/>
            <a:ext cx="445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collapse a qubit by pressing the key “M” and choosing a soldier in superposition.</a:t>
            </a:r>
          </a:p>
        </p:txBody>
      </p:sp>
      <p:pic>
        <p:nvPicPr>
          <p:cNvPr id="5" name="Imagen 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A9964149-FAA9-419E-B389-E116A32B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12" y="2339736"/>
            <a:ext cx="1819529" cy="1876687"/>
          </a:xfrm>
          <a:prstGeom prst="rect">
            <a:avLst/>
          </a:prstGeom>
        </p:spPr>
      </p:pic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A733CF4-AE49-4303-B61C-072AA3313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49"/>
          <a:stretch/>
        </p:blipFill>
        <p:spPr>
          <a:xfrm>
            <a:off x="3379786" y="2368315"/>
            <a:ext cx="1509382" cy="184810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AD2857-87D8-4330-8368-36971271944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442641" y="3278080"/>
            <a:ext cx="937145" cy="14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803746-D963-4E60-BFFC-78BC53CFBF06}"/>
              </a:ext>
            </a:extLst>
          </p:cNvPr>
          <p:cNvSpPr txBox="1"/>
          <p:nvPr/>
        </p:nvSpPr>
        <p:spPr>
          <a:xfrm>
            <a:off x="5994468" y="5180120"/>
            <a:ext cx="4459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qubits automatically collapse when attacking. Both the attacker and the victim. The victim only collapses and gets hurt if the soldiers collapse to the indicated states</a:t>
            </a:r>
          </a:p>
        </p:txBody>
      </p:sp>
      <p:pic>
        <p:nvPicPr>
          <p:cNvPr id="12" name="Imagen 11" descr="Imagen que contiene Gráfico de rectángulos&#10;&#10;Descripción generada automáticamente">
            <a:extLst>
              <a:ext uri="{FF2B5EF4-FFF2-40B4-BE49-F238E27FC236}">
                <a16:creationId xmlns:a16="http://schemas.microsoft.com/office/drawing/2014/main" id="{67A5CD25-2B1B-4252-B969-B438ABB1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617" y="2339736"/>
            <a:ext cx="1896623" cy="1855392"/>
          </a:xfrm>
          <a:prstGeom prst="rect">
            <a:avLst/>
          </a:prstGeom>
        </p:spPr>
      </p:pic>
      <p:pic>
        <p:nvPicPr>
          <p:cNvPr id="14" name="Imagen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CFF0DAC-AA1F-49C4-8C70-59661A0D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559" y="211858"/>
            <a:ext cx="1324160" cy="1629002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A54FFF1-752E-450B-B4CA-DA4A2E33506B}"/>
              </a:ext>
            </a:extLst>
          </p:cNvPr>
          <p:cNvSpPr/>
          <p:nvPr/>
        </p:nvSpPr>
        <p:spPr>
          <a:xfrm>
            <a:off x="5979467" y="2574524"/>
            <a:ext cx="478295" cy="70355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09DA798-00E3-4A3D-8946-47E068C33486}"/>
              </a:ext>
            </a:extLst>
          </p:cNvPr>
          <p:cNvSpPr/>
          <p:nvPr/>
        </p:nvSpPr>
        <p:spPr>
          <a:xfrm>
            <a:off x="6538761" y="2574524"/>
            <a:ext cx="478294" cy="70355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665C863-E93A-446E-94E2-139CE160F73E}"/>
              </a:ext>
            </a:extLst>
          </p:cNvPr>
          <p:cNvCxnSpPr>
            <a:endCxn id="15" idx="0"/>
          </p:cNvCxnSpPr>
          <p:nvPr/>
        </p:nvCxnSpPr>
        <p:spPr>
          <a:xfrm>
            <a:off x="6138166" y="1677880"/>
            <a:ext cx="80449" cy="8966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DE23AEC-5B80-4A6B-BE28-84460E8C4AE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777908" y="1695783"/>
            <a:ext cx="0" cy="87874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BB0CB2-3386-4A13-9727-620B3846CBE5}"/>
              </a:ext>
            </a:extLst>
          </p:cNvPr>
          <p:cNvSpPr txBox="1"/>
          <p:nvPr/>
        </p:nvSpPr>
        <p:spPr>
          <a:xfrm>
            <a:off x="5256317" y="1288144"/>
            <a:ext cx="113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Attacker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FCA167-23DA-43D6-A3CB-3DC955FC1CCB}"/>
              </a:ext>
            </a:extLst>
          </p:cNvPr>
          <p:cNvSpPr txBox="1"/>
          <p:nvPr/>
        </p:nvSpPr>
        <p:spPr>
          <a:xfrm>
            <a:off x="6486806" y="1288144"/>
            <a:ext cx="10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Victim</a:t>
            </a:r>
          </a:p>
        </p:txBody>
      </p:sp>
      <p:pic>
        <p:nvPicPr>
          <p:cNvPr id="25" name="Imagen 2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643CAD9F-6039-4620-8518-497058F72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618" y="3674237"/>
            <a:ext cx="1381318" cy="1267002"/>
          </a:xfrm>
          <a:prstGeom prst="rect">
            <a:avLst/>
          </a:prstGeom>
        </p:spPr>
      </p:pic>
      <p:pic>
        <p:nvPicPr>
          <p:cNvPr id="27" name="Imagen 26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8DC51671-7066-4FBD-8528-917DABC1B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3328" y="2010570"/>
            <a:ext cx="1409897" cy="1505160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7C51941-16C4-4B6F-81A8-5F23C7FA6040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7498240" y="3267432"/>
            <a:ext cx="1439378" cy="104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9F101B9-2E65-4131-A44D-241183DF3192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 flipV="1">
            <a:off x="7498240" y="2763150"/>
            <a:ext cx="1425088" cy="50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98B131A-05B5-480B-9BD2-519894798CA7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498240" y="1026359"/>
            <a:ext cx="1452319" cy="2241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igno de multiplicación 36">
            <a:extLst>
              <a:ext uri="{FF2B5EF4-FFF2-40B4-BE49-F238E27FC236}">
                <a16:creationId xmlns:a16="http://schemas.microsoft.com/office/drawing/2014/main" id="{27942E8A-AA00-44FE-BCB8-87A8DAF5D09D}"/>
              </a:ext>
            </a:extLst>
          </p:cNvPr>
          <p:cNvSpPr/>
          <p:nvPr/>
        </p:nvSpPr>
        <p:spPr>
          <a:xfrm>
            <a:off x="10556028" y="626864"/>
            <a:ext cx="923278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Signo de multiplicación 37">
            <a:extLst>
              <a:ext uri="{FF2B5EF4-FFF2-40B4-BE49-F238E27FC236}">
                <a16:creationId xmlns:a16="http://schemas.microsoft.com/office/drawing/2014/main" id="{E8AE4B08-F0E4-4982-B829-EA369AB6B7D7}"/>
              </a:ext>
            </a:extLst>
          </p:cNvPr>
          <p:cNvSpPr/>
          <p:nvPr/>
        </p:nvSpPr>
        <p:spPr>
          <a:xfrm>
            <a:off x="10539720" y="2270030"/>
            <a:ext cx="923278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Franja diagonal 38">
            <a:extLst>
              <a:ext uri="{FF2B5EF4-FFF2-40B4-BE49-F238E27FC236}">
                <a16:creationId xmlns:a16="http://schemas.microsoft.com/office/drawing/2014/main" id="{6A38DF05-00CD-4528-8C34-6885840F57BE}"/>
              </a:ext>
            </a:extLst>
          </p:cNvPr>
          <p:cNvSpPr/>
          <p:nvPr/>
        </p:nvSpPr>
        <p:spPr>
          <a:xfrm rot="6528737">
            <a:off x="10800828" y="4331654"/>
            <a:ext cx="380722" cy="461310"/>
          </a:xfrm>
          <a:prstGeom prst="diagStripe">
            <a:avLst>
              <a:gd name="adj" fmla="val 5803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0" name="Franja diagonal 39">
            <a:extLst>
              <a:ext uri="{FF2B5EF4-FFF2-40B4-BE49-F238E27FC236}">
                <a16:creationId xmlns:a16="http://schemas.microsoft.com/office/drawing/2014/main" id="{FE504B0A-9B1A-4044-8E05-C1C3C262044D}"/>
              </a:ext>
            </a:extLst>
          </p:cNvPr>
          <p:cNvSpPr/>
          <p:nvPr/>
        </p:nvSpPr>
        <p:spPr>
          <a:xfrm rot="20909240">
            <a:off x="11084854" y="3984152"/>
            <a:ext cx="788902" cy="772489"/>
          </a:xfrm>
          <a:prstGeom prst="diagStripe">
            <a:avLst>
              <a:gd name="adj" fmla="val 7656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1" name="Paralelogramo 40">
            <a:extLst>
              <a:ext uri="{FF2B5EF4-FFF2-40B4-BE49-F238E27FC236}">
                <a16:creationId xmlns:a16="http://schemas.microsoft.com/office/drawing/2014/main" id="{96082FE6-3C6C-4C8D-A176-60CE64044A88}"/>
              </a:ext>
            </a:extLst>
          </p:cNvPr>
          <p:cNvSpPr/>
          <p:nvPr/>
        </p:nvSpPr>
        <p:spPr>
          <a:xfrm rot="8679523">
            <a:off x="10921978" y="4191521"/>
            <a:ext cx="183897" cy="616394"/>
          </a:xfrm>
          <a:prstGeom prst="parallelogram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10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43FCC-A97F-42B6-8A8E-6529B36B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Applying</a:t>
            </a:r>
            <a:r>
              <a:rPr lang="es-MX" dirty="0"/>
              <a:t> quantum</a:t>
            </a:r>
            <a:br>
              <a:rPr lang="es-MX" dirty="0"/>
            </a:br>
            <a:r>
              <a:rPr lang="es-MX" dirty="0" err="1"/>
              <a:t>logic</a:t>
            </a:r>
            <a:r>
              <a:rPr lang="es-MX" dirty="0"/>
              <a:t> </a:t>
            </a:r>
            <a:r>
              <a:rPr lang="es-MX" dirty="0" err="1"/>
              <a:t>gates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D3730-468C-431B-8546-CC8B625E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DA9305-B87E-4326-9325-6F73DCC1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 can add gates to your quantum circuit by pressing the keys ‘H’ (Hadamard gate), ‘X’ (</a:t>
            </a:r>
            <a:r>
              <a:rPr lang="en-US" dirty="0" err="1"/>
              <a:t>pauli</a:t>
            </a:r>
            <a:r>
              <a:rPr lang="en-US" dirty="0"/>
              <a:t>-X gate), ‘Y’ (</a:t>
            </a:r>
            <a:r>
              <a:rPr lang="en-US" dirty="0" err="1"/>
              <a:t>pauli</a:t>
            </a:r>
            <a:r>
              <a:rPr lang="en-US" dirty="0"/>
              <a:t>-Y gate), ‘Z’ (</a:t>
            </a:r>
            <a:r>
              <a:rPr lang="en-US" dirty="0" err="1"/>
              <a:t>pauli</a:t>
            </a:r>
            <a:r>
              <a:rPr lang="en-US" dirty="0"/>
              <a:t>-Z gate), and ‘R’ (rotation over y-axis) or collapse a superposition state by pressing key “M”.</a:t>
            </a:r>
          </a:p>
          <a:p>
            <a:endParaRPr lang="es-MX" dirty="0"/>
          </a:p>
        </p:txBody>
      </p:sp>
      <p:pic>
        <p:nvPicPr>
          <p:cNvPr id="6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E1D12EB-4F14-43FB-9847-E3EAB907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2270"/>
            <a:ext cx="2238687" cy="60873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E5E7B45-3E61-4DA1-9799-44FDBE28FD2A}"/>
              </a:ext>
            </a:extLst>
          </p:cNvPr>
          <p:cNvSpPr txBox="1"/>
          <p:nvPr/>
        </p:nvSpPr>
        <p:spPr>
          <a:xfrm>
            <a:off x="9357448" y="3797292"/>
            <a:ext cx="2238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Use </a:t>
            </a:r>
            <a:r>
              <a:rPr lang="es-MX" dirty="0" err="1"/>
              <a:t>this</a:t>
            </a:r>
            <a:r>
              <a:rPr lang="es-MX" dirty="0"/>
              <a:t> box </a:t>
            </a:r>
            <a:r>
              <a:rPr lang="es-MX" dirty="0" err="1"/>
              <a:t>to</a:t>
            </a:r>
            <a:r>
              <a:rPr lang="es-MX" dirty="0"/>
              <a:t> introduce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angle</a:t>
            </a:r>
            <a:r>
              <a:rPr lang="es-MX" dirty="0"/>
              <a:t> (</a:t>
            </a:r>
            <a:r>
              <a:rPr lang="es-MX" dirty="0" err="1"/>
              <a:t>radians</a:t>
            </a:r>
            <a:r>
              <a:rPr lang="es-MX" dirty="0"/>
              <a:t>).</a:t>
            </a:r>
          </a:p>
          <a:p>
            <a:r>
              <a:rPr lang="es-MX" dirty="0" err="1"/>
              <a:t>Examples</a:t>
            </a:r>
            <a:r>
              <a:rPr lang="es-MX" dirty="0"/>
              <a:t>:</a:t>
            </a:r>
          </a:p>
          <a:p>
            <a:r>
              <a:rPr lang="es-MX" dirty="0"/>
              <a:t>8</a:t>
            </a:r>
          </a:p>
          <a:p>
            <a:r>
              <a:rPr lang="es-MX" dirty="0"/>
              <a:t>10.3</a:t>
            </a:r>
          </a:p>
          <a:p>
            <a:r>
              <a:rPr lang="es-MX" dirty="0"/>
              <a:t>0.5pi</a:t>
            </a:r>
          </a:p>
          <a:p>
            <a:r>
              <a:rPr lang="es-MX" dirty="0"/>
              <a:t>0.33pi</a:t>
            </a:r>
          </a:p>
          <a:p>
            <a:endParaRPr lang="es-MX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1D90CEF-F6B3-4901-89EA-247D70B03B15}"/>
              </a:ext>
            </a:extLst>
          </p:cNvPr>
          <p:cNvCxnSpPr/>
          <p:nvPr/>
        </p:nvCxnSpPr>
        <p:spPr>
          <a:xfrm flipH="1">
            <a:off x="7395099" y="4572000"/>
            <a:ext cx="186431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21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{7949A8F7-E989-44B7-8C45-E3AACDCBEE12}tf03457452</Template>
  <TotalTime>0</TotalTime>
  <Words>484</Words>
  <Application>Microsoft Office PowerPoint</Application>
  <PresentationFormat>Panorámica</PresentationFormat>
  <Paragraphs>78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Amasis MT Pro</vt:lpstr>
      <vt:lpstr>Amasis MT Pro Black</vt:lpstr>
      <vt:lpstr>Arial</vt:lpstr>
      <vt:lpstr>Calibri</vt:lpstr>
      <vt:lpstr>Calibri Light</vt:lpstr>
      <vt:lpstr>Cambria Math</vt:lpstr>
      <vt:lpstr>Celestial</vt:lpstr>
      <vt:lpstr>Presentación de PowerPoint</vt:lpstr>
      <vt:lpstr>OUR project</vt:lpstr>
      <vt:lpstr>Using qubits to control units</vt:lpstr>
      <vt:lpstr>Soldier’s states</vt:lpstr>
      <vt:lpstr>The game</vt:lpstr>
      <vt:lpstr>Soldier’s status</vt:lpstr>
      <vt:lpstr>Moves and attacks</vt:lpstr>
      <vt:lpstr>Collapsing qubits</vt:lpstr>
      <vt:lpstr>Applying quantum logic gates</vt:lpstr>
      <vt:lpstr>the quantum circuit</vt:lpstr>
      <vt:lpstr>Utility of the game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SAUL PUENTE RUIZ</dc:creator>
  <cp:lastModifiedBy>SAUL PUENTE RUIZ</cp:lastModifiedBy>
  <cp:revision>2</cp:revision>
  <dcterms:created xsi:type="dcterms:W3CDTF">2021-08-21T06:18:40Z</dcterms:created>
  <dcterms:modified xsi:type="dcterms:W3CDTF">2021-08-21T16:18:40Z</dcterms:modified>
</cp:coreProperties>
</file>