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256" r:id="rId2"/>
    <p:sldId id="302" r:id="rId3"/>
    <p:sldId id="303" r:id="rId4"/>
    <p:sldId id="304" r:id="rId5"/>
    <p:sldId id="266" r:id="rId6"/>
    <p:sldId id="257" r:id="rId7"/>
    <p:sldId id="263" r:id="rId8"/>
    <p:sldId id="258" r:id="rId9"/>
    <p:sldId id="264" r:id="rId10"/>
    <p:sldId id="259" r:id="rId11"/>
    <p:sldId id="265" r:id="rId12"/>
    <p:sldId id="260" r:id="rId13"/>
    <p:sldId id="273" r:id="rId14"/>
    <p:sldId id="267" r:id="rId15"/>
    <p:sldId id="274" r:id="rId16"/>
    <p:sldId id="268" r:id="rId17"/>
    <p:sldId id="275" r:id="rId18"/>
    <p:sldId id="269" r:id="rId19"/>
    <p:sldId id="276" r:id="rId20"/>
    <p:sldId id="261" r:id="rId21"/>
    <p:sldId id="277" r:id="rId22"/>
    <p:sldId id="262" r:id="rId23"/>
    <p:sldId id="278" r:id="rId24"/>
    <p:sldId id="270" r:id="rId25"/>
    <p:sldId id="279" r:id="rId26"/>
    <p:sldId id="271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72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5" r:id="rId51"/>
    <p:sldId id="306" r:id="rId5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09/10/2023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09/10/2023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09/10/2023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09/10/2023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09/10/2023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09/10/2023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09/10/2023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09/10/2023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09/10/2023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09/10/2023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09/10/2023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09/10/2023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09/10/2023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09/10/2023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Ejercicio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95243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Integración de la información y aplicaciones | ingeniería informática | universidad de Huelva</a:t>
            </a:r>
          </a:p>
          <a:p>
            <a:pPr algn="r" rtl="0"/>
            <a:r>
              <a:rPr lang="es-ES" sz="1200" dirty="0">
                <a:solidFill>
                  <a:srgbClr val="7CEBFF"/>
                </a:solidFill>
              </a:rPr>
              <a:t>Juan Alberto Domínguez Vázquez | </a:t>
            </a:r>
            <a:r>
              <a:rPr lang="es-ES" sz="1200" dirty="0" err="1">
                <a:solidFill>
                  <a:srgbClr val="7CEBFF"/>
                </a:solidFill>
              </a:rPr>
              <a:t>saúl</a:t>
            </a:r>
            <a:r>
              <a:rPr lang="es-ES" sz="1200" dirty="0">
                <a:solidFill>
                  <a:srgbClr val="7CEBFF"/>
                </a:solidFill>
              </a:rPr>
              <a:t> rodríguez naranjo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SPLITTER 1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Replicator</a:t>
            </a:r>
            <a:r>
              <a:rPr lang="es-ES" sz="3200" dirty="0">
                <a:sym typeface="Wingdings" panose="05000000000000000000" pitchFamily="2" charset="2"/>
              </a:rPr>
              <a:t>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F00DD1-9688-64E5-C48D-29B39EF9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807" y="1368392"/>
            <a:ext cx="4392386" cy="191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4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/>
          </a:bodyPr>
          <a:lstStyle/>
          <a:p>
            <a:r>
              <a:rPr lang="es-ES" dirty="0"/>
              <a:t>Del </a:t>
            </a:r>
            <a:r>
              <a:rPr lang="es-ES" dirty="0" err="1"/>
              <a:t>Splitter</a:t>
            </a:r>
            <a:r>
              <a:rPr lang="es-ES" dirty="0"/>
              <a:t> 1 saldrán tantos mensajes como alumnos le lleguen del </a:t>
            </a:r>
            <a:r>
              <a:rPr lang="es-ES" dirty="0" err="1"/>
              <a:t>Slimmer</a:t>
            </a:r>
            <a:r>
              <a:rPr lang="es-ES" dirty="0"/>
              <a:t> 1: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93CE23-A7BE-8EDA-07C9-222A7694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07" y="2943356"/>
            <a:ext cx="3314700" cy="35718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BA7188-0611-CE4A-7831-7A9EA787D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595" y="2981455"/>
            <a:ext cx="33337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1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replicator</a:t>
            </a:r>
            <a:r>
              <a:rPr lang="es-ES" sz="3200" dirty="0"/>
              <a:t> i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slimmer</a:t>
            </a:r>
            <a:r>
              <a:rPr lang="es-ES" sz="3200" dirty="0">
                <a:sym typeface="Wingdings" panose="05000000000000000000" pitchFamily="2" charset="2"/>
              </a:rPr>
              <a:t> 2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2159DD-ED6F-EFEC-403D-29F490C4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895" y="1365963"/>
            <a:ext cx="3238210" cy="23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8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replicator</a:t>
            </a:r>
            <a:r>
              <a:rPr lang="es-ES" dirty="0"/>
              <a:t> 1 hacia el </a:t>
            </a:r>
            <a:r>
              <a:rPr lang="es-ES" dirty="0" err="1"/>
              <a:t>slimmer</a:t>
            </a:r>
            <a:r>
              <a:rPr lang="es-ES" dirty="0"/>
              <a:t> 2 salen tantos mensajes como le lleguen del </a:t>
            </a:r>
            <a:r>
              <a:rPr lang="es-ES" dirty="0" err="1"/>
              <a:t>splitter</a:t>
            </a:r>
            <a:r>
              <a:rPr lang="es-E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7243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REPLICATOR 1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slimmer</a:t>
            </a:r>
            <a:r>
              <a:rPr lang="es-ES" sz="3200" dirty="0">
                <a:sym typeface="Wingdings" panose="05000000000000000000" pitchFamily="2" charset="2"/>
              </a:rPr>
              <a:t> 3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A5F121-304A-43B0-6C3E-22436859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55" y="1091954"/>
            <a:ext cx="3654490" cy="2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9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replicator</a:t>
            </a:r>
            <a:r>
              <a:rPr lang="es-ES" dirty="0"/>
              <a:t> 1 hacia el </a:t>
            </a:r>
            <a:r>
              <a:rPr lang="es-ES" dirty="0" err="1"/>
              <a:t>slimmer</a:t>
            </a:r>
            <a:r>
              <a:rPr lang="es-ES" dirty="0"/>
              <a:t> 3 salen tantos mensajes como le lleguen del </a:t>
            </a:r>
            <a:r>
              <a:rPr lang="es-ES" dirty="0" err="1"/>
              <a:t>splitter</a:t>
            </a:r>
            <a:r>
              <a:rPr lang="es-ES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67973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SLIMMER 2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correlation</a:t>
            </a:r>
            <a:r>
              <a:rPr lang="es-ES" sz="3200" dirty="0">
                <a:sym typeface="Wingdings" panose="05000000000000000000" pitchFamily="2" charset="2"/>
              </a:rPr>
              <a:t> id setter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72F120-545B-3FEA-39CF-4811F1E5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173" y="1568187"/>
            <a:ext cx="3589653" cy="18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1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520759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Slimmer</a:t>
            </a:r>
            <a:r>
              <a:rPr lang="es-ES" dirty="0"/>
              <a:t> 2 tan solo salen los datos personales del alumno: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E05555-112F-6327-F283-CB2B6DCD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2" y="3265428"/>
            <a:ext cx="4679881" cy="10968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FD9A26-4357-B9F4-9272-4ED0C30E2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510" y="3258205"/>
            <a:ext cx="4297987" cy="110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3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correlation</a:t>
            </a:r>
            <a:r>
              <a:rPr lang="es-ES" sz="3200" dirty="0"/>
              <a:t> id setter 1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translator</a:t>
            </a:r>
            <a:r>
              <a:rPr lang="es-ES" sz="3200" dirty="0">
                <a:sym typeface="Wingdings" panose="05000000000000000000" pitchFamily="2" charset="2"/>
              </a:rPr>
              <a:t>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1A80C3-372D-6FE2-2A3F-D141C81A3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157" y="1045249"/>
            <a:ext cx="4371685" cy="27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30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45258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Correlation</a:t>
            </a:r>
            <a:r>
              <a:rPr lang="es-ES" dirty="0"/>
              <a:t> ID Setter 1 sale el siguiente mensaje hacia el </a:t>
            </a:r>
            <a:r>
              <a:rPr lang="es-ES" dirty="0" err="1"/>
              <a:t>Translator</a:t>
            </a:r>
            <a:r>
              <a:rPr lang="es-ES" dirty="0"/>
              <a:t> 1: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3A259D-7CE5-BD70-4526-2B267E187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31" y="3178350"/>
            <a:ext cx="5099938" cy="23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2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01AA9-C238-90FC-12CA-367FFB28C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1) Modelo de la solución de integración haciendo uso del DSL visto en clases.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778957-69C9-3B7A-58BC-D3546F8CF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MODELO DEL EJERCICIO 1</a:t>
            </a:r>
          </a:p>
        </p:txBody>
      </p:sp>
    </p:spTree>
    <p:extLst>
      <p:ext uri="{BB962C8B-B14F-4D97-AF65-F5344CB8AC3E}">
        <p14:creationId xmlns:p14="http://schemas.microsoft.com/office/powerpoint/2010/main" val="358778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translator</a:t>
            </a:r>
            <a:r>
              <a:rPr lang="es-ES" sz="3200" dirty="0"/>
              <a:t> 1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student</a:t>
            </a:r>
            <a:r>
              <a:rPr lang="es-ES" sz="3200" dirty="0">
                <a:sym typeface="Wingdings" panose="05000000000000000000" pitchFamily="2" charset="2"/>
              </a:rPr>
              <a:t> </a:t>
            </a:r>
            <a:r>
              <a:rPr lang="es-ES" sz="3200" dirty="0" err="1">
                <a:sym typeface="Wingdings" panose="05000000000000000000" pitchFamily="2" charset="2"/>
              </a:rPr>
              <a:t>management</a:t>
            </a:r>
            <a:r>
              <a:rPr lang="es-ES" sz="3200" dirty="0">
                <a:sym typeface="Wingdings" panose="05000000000000000000" pitchFamily="2" charset="2"/>
              </a:rPr>
              <a:t> </a:t>
            </a:r>
            <a:r>
              <a:rPr lang="es-ES" sz="3200" dirty="0" err="1">
                <a:sym typeface="Wingdings" panose="05000000000000000000" pitchFamily="2" charset="2"/>
              </a:rPr>
              <a:t>system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69871E-7E97-8859-9A58-69571444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1" y="933641"/>
            <a:ext cx="32289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0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537537"/>
          </a:xfrm>
        </p:spPr>
        <p:txBody>
          <a:bodyPr/>
          <a:lstStyle/>
          <a:p>
            <a:r>
              <a:rPr lang="es-ES" dirty="0"/>
              <a:t>Se traduciría el mensaje que llega a SQL (por ejemplo):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9BAE1F-8B3E-953A-F0C4-415511AB8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72" y="3182573"/>
            <a:ext cx="5099938" cy="2349062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E4C48A8-A7EE-B782-7DCB-1762372356BD}"/>
              </a:ext>
            </a:extLst>
          </p:cNvPr>
          <p:cNvSpPr/>
          <p:nvPr/>
        </p:nvSpPr>
        <p:spPr>
          <a:xfrm>
            <a:off x="6095999" y="3967992"/>
            <a:ext cx="1160478" cy="5375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D2D43B-984E-B766-33A3-9D166E1F6145}"/>
              </a:ext>
            </a:extLst>
          </p:cNvPr>
          <p:cNvSpPr txBox="1"/>
          <p:nvPr/>
        </p:nvSpPr>
        <p:spPr>
          <a:xfrm>
            <a:off x="7424256" y="3775095"/>
            <a:ext cx="4840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effectLst/>
                <a:latin typeface="Consolas" panose="020B0609020204030204" pitchFamily="49" charset="0"/>
              </a:rPr>
              <a:t>SELECT correo, </a:t>
            </a:r>
            <a:r>
              <a:rPr lang="es-ES" b="1" dirty="0" err="1">
                <a:effectLst/>
                <a:latin typeface="Consolas" panose="020B0609020204030204" pitchFamily="49" charset="0"/>
              </a:rPr>
              <a:t>telefono</a:t>
            </a:r>
            <a:r>
              <a:rPr lang="es-ES" b="1" dirty="0">
                <a:effectLst/>
                <a:latin typeface="Consolas" panose="020B0609020204030204" pitchFamily="49" charset="0"/>
              </a:rPr>
              <a:t> FROM ALUMNOS WHERE DNI = "..." AND Nombre = "..." AND Apellidos = "..."</a:t>
            </a:r>
          </a:p>
        </p:txBody>
      </p:sp>
    </p:spTree>
    <p:extLst>
      <p:ext uri="{BB962C8B-B14F-4D97-AF65-F5344CB8AC3E}">
        <p14:creationId xmlns:p14="http://schemas.microsoft.com/office/powerpoint/2010/main" val="2310043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student</a:t>
            </a:r>
            <a:r>
              <a:rPr lang="es-ES" sz="3200" dirty="0"/>
              <a:t> </a:t>
            </a:r>
            <a:r>
              <a:rPr lang="es-ES" sz="3200" dirty="0" err="1"/>
              <a:t>management</a:t>
            </a:r>
            <a:r>
              <a:rPr lang="es-ES" sz="3200" dirty="0"/>
              <a:t> </a:t>
            </a:r>
            <a:r>
              <a:rPr lang="es-ES" sz="3200" dirty="0" err="1"/>
              <a:t>system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replicator</a:t>
            </a:r>
            <a:r>
              <a:rPr lang="es-ES" sz="3200" dirty="0">
                <a:sym typeface="Wingdings" panose="05000000000000000000" pitchFamily="2" charset="2"/>
              </a:rPr>
              <a:t> 2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0AB022-1589-5C6E-1EC1-9D7687E4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11" y="928879"/>
            <a:ext cx="27717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45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3647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Student</a:t>
            </a:r>
            <a:r>
              <a:rPr lang="es-ES" dirty="0"/>
              <a:t> Management </a:t>
            </a:r>
            <a:r>
              <a:rPr lang="es-ES" dirty="0" err="1"/>
              <a:t>System</a:t>
            </a:r>
            <a:r>
              <a:rPr lang="es-ES" dirty="0"/>
              <a:t> saldría el siguiente mensaje: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5309B6-C04B-39A8-55C0-6D4B2F66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65" y="3236403"/>
            <a:ext cx="5849070" cy="12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slimmer</a:t>
            </a:r>
            <a:r>
              <a:rPr lang="es-ES" sz="3200" dirty="0"/>
              <a:t> 3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correlation</a:t>
            </a:r>
            <a:r>
              <a:rPr lang="es-ES" sz="3200" dirty="0">
                <a:sym typeface="Wingdings" panose="05000000000000000000" pitchFamily="2" charset="2"/>
              </a:rPr>
              <a:t> id setter 2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84A4B7-C1F4-A6DA-0F71-FC2B164D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181" y="1450530"/>
            <a:ext cx="3929637" cy="19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94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3647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Slimmer</a:t>
            </a:r>
            <a:r>
              <a:rPr lang="es-ES" dirty="0"/>
              <a:t> 3 sale al </a:t>
            </a:r>
            <a:r>
              <a:rPr lang="es-ES" dirty="0" err="1"/>
              <a:t>Correlation</a:t>
            </a:r>
            <a:r>
              <a:rPr lang="es-ES" dirty="0"/>
              <a:t> ID Setter 2 tan solo los datos de las asignaturas: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1C0DF0-F1FF-8C47-BAD2-BE53FC047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551" y="3098683"/>
            <a:ext cx="3970897" cy="29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51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correlation</a:t>
            </a:r>
            <a:r>
              <a:rPr lang="es-ES" sz="3200" dirty="0"/>
              <a:t> id setter 2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replicator</a:t>
            </a:r>
            <a:r>
              <a:rPr lang="es-ES" sz="3200" dirty="0">
                <a:sym typeface="Wingdings" panose="05000000000000000000" pitchFamily="2" charset="2"/>
              </a:rPr>
              <a:t> 3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7CA9A4-4B4E-32CA-78C6-9E50C8AB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06" y="1638825"/>
            <a:ext cx="3348387" cy="148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52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587871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Correlation</a:t>
            </a:r>
            <a:r>
              <a:rPr lang="es-ES" dirty="0"/>
              <a:t> ID Setter 2 sale el siguiente mensaje hacia el </a:t>
            </a:r>
            <a:r>
              <a:rPr lang="es-ES" dirty="0" err="1"/>
              <a:t>Replicator</a:t>
            </a:r>
            <a:r>
              <a:rPr lang="es-ES" dirty="0"/>
              <a:t> 3: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BDE9B8-32F5-B137-28E1-0B037467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65" y="2975640"/>
            <a:ext cx="3086669" cy="31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6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err="1">
                <a:sym typeface="Wingdings" panose="05000000000000000000" pitchFamily="2" charset="2"/>
              </a:rPr>
              <a:t>Replicator</a:t>
            </a:r>
            <a:r>
              <a:rPr lang="es-ES" sz="3200" dirty="0">
                <a:sym typeface="Wingdings" panose="05000000000000000000" pitchFamily="2" charset="2"/>
              </a:rPr>
              <a:t> 2  </a:t>
            </a:r>
            <a:r>
              <a:rPr lang="es-ES" sz="3200" dirty="0" err="1">
                <a:sym typeface="Wingdings" panose="05000000000000000000" pitchFamily="2" charset="2"/>
              </a:rPr>
              <a:t>slimmer</a:t>
            </a:r>
            <a:r>
              <a:rPr lang="es-ES" sz="3200" dirty="0">
                <a:sym typeface="Wingdings" panose="05000000000000000000" pitchFamily="2" charset="2"/>
              </a:rPr>
              <a:t> 4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38F597A3-D9AF-6676-1EAE-95546F8B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43" y="629391"/>
            <a:ext cx="5983706" cy="31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69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Del </a:t>
            </a:r>
            <a:r>
              <a:rPr lang="es-ES" dirty="0" err="1"/>
              <a:t>Replicator</a:t>
            </a:r>
            <a:r>
              <a:rPr lang="es-ES" dirty="0"/>
              <a:t> 2 saldrá el siguiente mensaje hacia la entrada del </a:t>
            </a:r>
            <a:r>
              <a:rPr lang="es-ES" dirty="0" err="1"/>
              <a:t>Slimmer</a:t>
            </a:r>
            <a:r>
              <a:rPr lang="es-ES" dirty="0"/>
              <a:t> 4 en el que nos quedaríamos solo con la información del número de teléfono del alumno: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A8DC71B-5A52-21B3-42B4-F47F3047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1" y="3072792"/>
            <a:ext cx="5511516" cy="1356237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64CA8FDC-B7EC-1EA5-E5EC-38A2D0CB3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068781"/>
            <a:ext cx="5511516" cy="13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6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1E722-34B4-F7DA-0401-3F83DA1D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</a:t>
            </a:r>
            <a:r>
              <a:rPr lang="es-ES" dirty="0" err="1"/>
              <a:t>dsl</a:t>
            </a:r>
            <a:r>
              <a:rPr lang="es-ES" dirty="0"/>
              <a:t> del ejercicio 1</a:t>
            </a:r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8BD93A16-3FF0-036D-4973-051FBB464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26" y="1945727"/>
            <a:ext cx="8944947" cy="477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7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err="1"/>
              <a:t>Replicator</a:t>
            </a:r>
            <a:r>
              <a:rPr lang="es-ES" sz="3200" dirty="0"/>
              <a:t> 2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slimmer</a:t>
            </a:r>
            <a:r>
              <a:rPr lang="es-ES" sz="3200" dirty="0">
                <a:sym typeface="Wingdings" panose="05000000000000000000" pitchFamily="2" charset="2"/>
              </a:rPr>
              <a:t> 5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B6B1947-3D25-08B3-349D-DC2C9801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09" y="665121"/>
            <a:ext cx="3505891" cy="33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8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Replicator</a:t>
            </a:r>
            <a:r>
              <a:rPr lang="es-ES" dirty="0"/>
              <a:t> 2 saldrá el siguiente mensaje hacia la entrada del </a:t>
            </a:r>
            <a:r>
              <a:rPr lang="es-ES" dirty="0" err="1"/>
              <a:t>Slimmer</a:t>
            </a:r>
            <a:r>
              <a:rPr lang="es-ES" dirty="0"/>
              <a:t> 5 en el que nos quedaríamos solo con la información del correo del alumno: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A8DC71B-5A52-21B3-42B4-F47F3047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134439"/>
            <a:ext cx="5045980" cy="1241681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92AC9F7-C131-8889-5681-EC6CB8666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76" y="3140695"/>
            <a:ext cx="6113793" cy="12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61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REPLICATOR 3 </a:t>
            </a:r>
            <a:r>
              <a:rPr lang="es-ES" sz="3200" dirty="0">
                <a:sym typeface="Wingdings" panose="05000000000000000000" pitchFamily="2" charset="2"/>
              </a:rPr>
              <a:t> CORRELATOR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768E495-39CE-69F5-5832-CB57922B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90" y="738769"/>
            <a:ext cx="5291419" cy="30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68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Replicator</a:t>
            </a:r>
            <a:r>
              <a:rPr lang="es-ES" dirty="0"/>
              <a:t> 3 saldrá el siguiente mensaje hacia la entrada del </a:t>
            </a:r>
            <a:r>
              <a:rPr lang="es-ES" dirty="0" err="1"/>
              <a:t>Correlator</a:t>
            </a:r>
            <a:r>
              <a:rPr lang="es-ES" dirty="0"/>
              <a:t> 1, en el que nos quedaríamos con las asignaturas del alumno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B0B42BE2-6B9F-9210-7BE4-788B667F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24" y="2627901"/>
            <a:ext cx="5580151" cy="378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31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REPLICATOR 3 </a:t>
            </a:r>
            <a:r>
              <a:rPr lang="es-ES" sz="3200" dirty="0">
                <a:sym typeface="Wingdings" panose="05000000000000000000" pitchFamily="2" charset="2"/>
              </a:rPr>
              <a:t> CORRELATOR 2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3DB297A-4469-43F7-A6A2-026F3451C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95" y="883796"/>
            <a:ext cx="5986609" cy="254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6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Replicator</a:t>
            </a:r>
            <a:r>
              <a:rPr lang="es-ES" dirty="0"/>
              <a:t> 3 saldrá el siguiente mensaje hacia la entrada del </a:t>
            </a:r>
            <a:r>
              <a:rPr lang="es-ES" dirty="0" err="1"/>
              <a:t>Correlator</a:t>
            </a:r>
            <a:r>
              <a:rPr lang="es-ES" dirty="0"/>
              <a:t> 2, en el que simplemente replicamos las asignaturas del alumno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B0B42BE2-6B9F-9210-7BE4-788B667F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147" y="2776757"/>
            <a:ext cx="5303704" cy="35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74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CORRELATOR 1 </a:t>
            </a:r>
            <a:r>
              <a:rPr lang="es-ES" sz="3200" dirty="0">
                <a:sym typeface="Wingdings" panose="05000000000000000000" pitchFamily="2" charset="2"/>
              </a:rPr>
              <a:t> CONTEXT ENRICHER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4665CFB2-C471-4351-755A-CC7A640F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979" y="788340"/>
            <a:ext cx="6581946" cy="28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66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Correlator</a:t>
            </a:r>
            <a:r>
              <a:rPr lang="es-ES" dirty="0"/>
              <a:t> 1 saldrá el siguiente mensaje hacia la entrada del 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Enricher</a:t>
            </a:r>
            <a:r>
              <a:rPr lang="es-ES" dirty="0"/>
              <a:t> 1, en el que juntamos las asignaturas del alumno y su número de teléfono en un solo mensaje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062B9499-71B8-0199-19FB-B5C5ABF9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181" y="2776757"/>
            <a:ext cx="4769131" cy="3953764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B97AB29C-FB27-DE56-4F5C-FC546FF14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09" y="2776757"/>
            <a:ext cx="3720777" cy="2523555"/>
          </a:xfrm>
          <a:prstGeom prst="rect">
            <a:avLst/>
          </a:prstGeom>
        </p:spPr>
      </p:pic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9A887A11-9EAF-6C06-2FBB-E0A31C668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210" y="5343677"/>
            <a:ext cx="4369610" cy="11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35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CORRELATOR 2 </a:t>
            </a:r>
            <a:r>
              <a:rPr lang="es-ES" sz="3200" dirty="0">
                <a:sym typeface="Wingdings" panose="05000000000000000000" pitchFamily="2" charset="2"/>
              </a:rPr>
              <a:t> CONTEXT ENRICHER 2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62279739-E3FF-7DA6-8301-8E5E4B5D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21" y="806443"/>
            <a:ext cx="5847758" cy="28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36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Correlator</a:t>
            </a:r>
            <a:r>
              <a:rPr lang="es-ES" dirty="0"/>
              <a:t> 2 saldrá el siguiente mensaje hacia la entrada del 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Enricher</a:t>
            </a:r>
            <a:r>
              <a:rPr lang="es-ES" dirty="0"/>
              <a:t> 2, en el que juntamos las asignaturas del alumno y su correo electrónico en un solo mensaje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B97AB29C-FB27-DE56-4F5C-FC546FF1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09" y="2776757"/>
            <a:ext cx="3720777" cy="2523555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4985C98-5CE3-3883-43B5-F6EA761C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09" y="5500741"/>
            <a:ext cx="5240116" cy="963855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FAADA9B1-C4DB-D8B4-87DA-FC3C9556C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376" y="2776757"/>
            <a:ext cx="5517354" cy="36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6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01AA9-C238-90FC-12CA-367FFB28C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2) Tipo de los mensajes en cada slot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778957-69C9-3B7A-58BC-D3546F8CF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Modelo de tareas y slots detallados </a:t>
            </a:r>
          </a:p>
        </p:txBody>
      </p:sp>
    </p:spTree>
    <p:extLst>
      <p:ext uri="{BB962C8B-B14F-4D97-AF65-F5344CB8AC3E}">
        <p14:creationId xmlns:p14="http://schemas.microsoft.com/office/powerpoint/2010/main" val="973453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ym typeface="Wingdings" panose="05000000000000000000" pitchFamily="2" charset="2"/>
              </a:rPr>
              <a:t>CONTEXT ENRICHER 1</a:t>
            </a:r>
            <a:r>
              <a:rPr lang="es-ES" sz="3200" dirty="0"/>
              <a:t>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Filter</a:t>
            </a:r>
            <a:r>
              <a:rPr lang="es-ES" sz="3200" dirty="0">
                <a:sym typeface="Wingdings" panose="05000000000000000000" pitchFamily="2" charset="2"/>
              </a:rPr>
              <a:t>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F11CEC3-3AF8-3161-2266-CBA2A633D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93" y="679254"/>
            <a:ext cx="6349414" cy="303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3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Enricher</a:t>
            </a:r>
            <a:r>
              <a:rPr lang="es-ES" dirty="0"/>
              <a:t> 1 saldrá el siguiente mensaje hacia la entrada del </a:t>
            </a:r>
            <a:r>
              <a:rPr lang="es-ES" dirty="0" err="1"/>
              <a:t>Filter</a:t>
            </a:r>
            <a:r>
              <a:rPr lang="es-ES" dirty="0"/>
              <a:t> 1, en el que filtraremos si el alumno tiene teléfono o no. 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0D9136C-DB44-DDE1-224A-4FEE5B2E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33" y="2776757"/>
            <a:ext cx="4769131" cy="39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68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err="1">
                <a:sym typeface="Wingdings" panose="05000000000000000000" pitchFamily="2" charset="2"/>
              </a:rPr>
              <a:t>Filter</a:t>
            </a:r>
            <a:r>
              <a:rPr lang="es-ES" sz="3200" dirty="0">
                <a:sym typeface="Wingdings" panose="05000000000000000000" pitchFamily="2" charset="2"/>
              </a:rPr>
              <a:t> 1  </a:t>
            </a:r>
            <a:r>
              <a:rPr lang="es-ES" sz="3200" dirty="0" err="1">
                <a:sym typeface="Wingdings" panose="05000000000000000000" pitchFamily="2" charset="2"/>
              </a:rPr>
              <a:t>Translator</a:t>
            </a:r>
            <a:r>
              <a:rPr lang="es-ES" sz="3200" dirty="0">
                <a:sym typeface="Wingdings" panose="05000000000000000000" pitchFamily="2" charset="2"/>
              </a:rPr>
              <a:t> 3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415062D-A549-DB05-C8FE-14840801F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934" y="612858"/>
            <a:ext cx="2092435" cy="349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65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Filter</a:t>
            </a:r>
            <a:r>
              <a:rPr lang="es-ES" dirty="0"/>
              <a:t> 1 saldrá el siguiente mensaje hacia la entrada del </a:t>
            </a:r>
            <a:r>
              <a:rPr lang="es-ES" dirty="0" err="1"/>
              <a:t>Translator</a:t>
            </a:r>
            <a:r>
              <a:rPr lang="es-ES" dirty="0"/>
              <a:t> 3, en el que traduciremos el mensaje a un formato que sea capaz de interpretar el sistema SMS Gateway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0D9136C-DB44-DDE1-224A-4FEE5B2E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33" y="2776757"/>
            <a:ext cx="4769131" cy="39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52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err="1">
                <a:sym typeface="Wingdings" panose="05000000000000000000" pitchFamily="2" charset="2"/>
              </a:rPr>
              <a:t>Translator</a:t>
            </a:r>
            <a:r>
              <a:rPr lang="es-ES" sz="3200" dirty="0">
                <a:sym typeface="Wingdings" panose="05000000000000000000" pitchFamily="2" charset="2"/>
              </a:rPr>
              <a:t> 3 SMS GATEWAY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9C9808A5-2645-1253-ECB9-F1E6FD43D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5" y="602479"/>
            <a:ext cx="1196711" cy="341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49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Translator</a:t>
            </a:r>
            <a:r>
              <a:rPr lang="es-ES" dirty="0"/>
              <a:t> 3 saldrá el siguiente mensaje hacia la entrada del SMS Gateway, en el que enviaremos en el mensaje final, el teléfono del alumno junto con el nombre la asignatura y su calificación correspondiente</a:t>
            </a: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321125DD-1B64-B5BB-0CCB-E86E1F20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84" y="2952683"/>
            <a:ext cx="10696831" cy="15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11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ym typeface="Wingdings" panose="05000000000000000000" pitchFamily="2" charset="2"/>
              </a:rPr>
              <a:t>CONTEXT ENRICHER 2 TRANSLATOR 2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984F0027-C6EE-7C78-DF26-DEAB8A46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54" y="643133"/>
            <a:ext cx="4137292" cy="32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38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Enricher</a:t>
            </a:r>
            <a:r>
              <a:rPr lang="es-ES" dirty="0"/>
              <a:t> 2 saldrá el siguiente mensaje hacia la entrada del </a:t>
            </a:r>
            <a:r>
              <a:rPr lang="es-ES" dirty="0" err="1"/>
              <a:t>Translator</a:t>
            </a:r>
            <a:r>
              <a:rPr lang="es-ES" dirty="0"/>
              <a:t> 2, en el que enviaremos en el mensaje final, el correo del alumno junto con el nombre la asignatura y su calificación correspondiente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39FCD5E-7F55-6EE0-9CC1-ABC7004D2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311" y="2776757"/>
            <a:ext cx="5257376" cy="35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50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ym typeface="Wingdings" panose="05000000000000000000" pitchFamily="2" charset="2"/>
              </a:rPr>
              <a:t>TRANSLATOR 2  Mail </a:t>
            </a:r>
            <a:r>
              <a:rPr lang="es-ES" sz="3200" dirty="0" err="1">
                <a:sym typeface="Wingdings" panose="05000000000000000000" pitchFamily="2" charset="2"/>
              </a:rPr>
              <a:t>gateway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9B7B9811-0AA1-FE93-584C-6DA56B40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511" y="655964"/>
            <a:ext cx="1880978" cy="337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32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Translator</a:t>
            </a:r>
            <a:r>
              <a:rPr lang="es-ES" dirty="0"/>
              <a:t> 2 saldrá el siguiente mensaje hacia la entrada del Mail Gateway, en el que traduciremos el mensaje a un formato que sea capaz de interpretar el sistema MAIL Gateway</a:t>
            </a: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983A2EA-E993-30C3-D137-40E40250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48" y="3026750"/>
            <a:ext cx="10483104" cy="151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2B44E-422C-1495-5730-9A26A321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PRESENTES EN EL EJERCICIO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685EBE-6A44-AF3A-E25F-C17B4BED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73" y="2041783"/>
            <a:ext cx="8519053" cy="481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38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01AA9-C238-90FC-12CA-367FFB28C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3) Alternativas de diseño y otros aspectos de interés.</a:t>
            </a:r>
          </a:p>
        </p:txBody>
      </p:sp>
    </p:spTree>
    <p:extLst>
      <p:ext uri="{BB962C8B-B14F-4D97-AF65-F5344CB8AC3E}">
        <p14:creationId xmlns:p14="http://schemas.microsoft.com/office/powerpoint/2010/main" val="7389574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CBE1A-19F0-19A1-5470-4B933795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Alternativas de diseño y otros aspectos de interés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45CD5A-E67B-6041-0EE5-F113F9CBA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algn="just"/>
            <a:r>
              <a:rPr lang="es-ES" dirty="0"/>
              <a:t>Como alternativa de diseño se podría plantear un cambio en el formato del mensaje de salida proporcionado por el </a:t>
            </a:r>
            <a:r>
              <a:rPr lang="es-ES" dirty="0" err="1"/>
              <a:t>Student</a:t>
            </a:r>
            <a:r>
              <a:rPr lang="es-ES" dirty="0"/>
              <a:t> Management </a:t>
            </a:r>
            <a:r>
              <a:rPr lang="es-ES" dirty="0" err="1"/>
              <a:t>System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Ya que el </a:t>
            </a:r>
            <a:r>
              <a:rPr lang="es-ES" dirty="0" err="1"/>
              <a:t>Student</a:t>
            </a:r>
            <a:r>
              <a:rPr lang="es-ES" dirty="0"/>
              <a:t> Management </a:t>
            </a:r>
            <a:r>
              <a:rPr lang="es-ES" dirty="0" err="1"/>
              <a:t>System</a:t>
            </a:r>
            <a:r>
              <a:rPr lang="es-ES" dirty="0"/>
              <a:t> tiene acceso a todos los datos del estudiante, si se da por hecho que, por tanto, contiene el de las calificaciones, ahorraría mucha complejidad en el diseño.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44068B-CEE7-A328-2761-7996F370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663" y="2228003"/>
            <a:ext cx="4815899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432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Grading</a:t>
            </a:r>
            <a:r>
              <a:rPr lang="es-ES" sz="3200" dirty="0"/>
              <a:t> </a:t>
            </a:r>
            <a:r>
              <a:rPr lang="es-ES" sz="3200" dirty="0" err="1"/>
              <a:t>management</a:t>
            </a:r>
            <a:r>
              <a:rPr lang="es-ES" sz="3200" dirty="0"/>
              <a:t> </a:t>
            </a:r>
            <a:r>
              <a:rPr lang="es-ES" sz="3200" dirty="0" err="1"/>
              <a:t>system</a:t>
            </a:r>
            <a:r>
              <a:rPr lang="es-ES" sz="3200" dirty="0"/>
              <a:t>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slimmer</a:t>
            </a:r>
            <a:r>
              <a:rPr lang="es-ES" sz="3200" dirty="0">
                <a:sym typeface="Wingdings" panose="05000000000000000000" pitchFamily="2" charset="2"/>
              </a:rPr>
              <a:t>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899890-1AB3-7CF8-2DC5-20E35594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875" y="1249830"/>
            <a:ext cx="5254250" cy="23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3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86298-6487-729D-77A1-DED8ADE3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A4593F-E871-2678-F24F-B50CBBEE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65352"/>
            <a:ext cx="11029615" cy="782946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Grading</a:t>
            </a:r>
            <a:r>
              <a:rPr lang="es-ES" dirty="0"/>
              <a:t> Management </a:t>
            </a:r>
            <a:r>
              <a:rPr lang="es-ES" dirty="0" err="1"/>
              <a:t>System</a:t>
            </a:r>
            <a:r>
              <a:rPr lang="es-ES" dirty="0"/>
              <a:t> saldrá el siguiente mensaje hacia la entrada de </a:t>
            </a:r>
            <a:r>
              <a:rPr lang="es-ES" dirty="0" err="1"/>
              <a:t>Slimmer</a:t>
            </a:r>
            <a:r>
              <a:rPr lang="es-ES" dirty="0"/>
              <a:t> 1: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1934E27-DBCA-F0C5-A8E5-DAB7B781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73" y="2848463"/>
            <a:ext cx="3230627" cy="33073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9567791-4D1D-CCC5-5434-4C89E022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94" y="2848463"/>
            <a:ext cx="3781274" cy="35088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0C4C680-62EA-EB93-E34A-859C02BD2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47" y="2997694"/>
            <a:ext cx="13239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6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Slimmer</a:t>
            </a:r>
            <a:r>
              <a:rPr lang="es-ES" sz="3200" dirty="0"/>
              <a:t> 1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splitter</a:t>
            </a:r>
            <a:r>
              <a:rPr lang="es-ES" sz="3200" dirty="0">
                <a:sym typeface="Wingdings" panose="05000000000000000000" pitchFamily="2" charset="2"/>
              </a:rPr>
              <a:t>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0E2ACB-2E81-458F-EB25-B9A79B98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28" y="1392458"/>
            <a:ext cx="5094743" cy="21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3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Del </a:t>
            </a:r>
            <a:r>
              <a:rPr lang="es-ES" dirty="0" err="1"/>
              <a:t>Slimmer</a:t>
            </a:r>
            <a:r>
              <a:rPr lang="es-ES" dirty="0"/>
              <a:t> 1 saldrá el siguiente mensaje hacia la entrada del </a:t>
            </a:r>
            <a:r>
              <a:rPr lang="es-ES" dirty="0" err="1"/>
              <a:t>Splitter</a:t>
            </a:r>
            <a:r>
              <a:rPr lang="es-ES" dirty="0"/>
              <a:t> 1, nos quedaríamos solo con la información del alumno: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6F0592-24DB-E7CE-F4C1-4D6E99AC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47" y="2776757"/>
            <a:ext cx="3198388" cy="37569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D973C40-17A1-C257-209E-5B5CDC0A6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47537"/>
            <a:ext cx="34861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3647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{0D4545FB-F2CB-4D62-BFCD-C9342C7B893B}tf56390039_win32</Template>
  <TotalTime>104</TotalTime>
  <Words>931</Words>
  <Application>Microsoft Office PowerPoint</Application>
  <PresentationFormat>Panorámica</PresentationFormat>
  <Paragraphs>103</Paragraphs>
  <Slides>51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6" baseType="lpstr">
      <vt:lpstr>Calibri</vt:lpstr>
      <vt:lpstr>Consolas</vt:lpstr>
      <vt:lpstr>Gill Sans MT</vt:lpstr>
      <vt:lpstr>Wingdings 2</vt:lpstr>
      <vt:lpstr>Personalizado</vt:lpstr>
      <vt:lpstr>Ejercicio 1</vt:lpstr>
      <vt:lpstr>1) Modelo de la solución de integración haciendo uso del DSL visto en clases.</vt:lpstr>
      <vt:lpstr>Modelo dsl del ejercicio 1</vt:lpstr>
      <vt:lpstr>2) Tipo de los mensajes en cada slot</vt:lpstr>
      <vt:lpstr>TAREAS PRESENTES EN EL EJERCICIO 1</vt:lpstr>
      <vt:lpstr>Slot Grading management system  slimmer 1</vt:lpstr>
      <vt:lpstr>Ejemplo de mensaje</vt:lpstr>
      <vt:lpstr>Slot Slimmer 1  splitter 1</vt:lpstr>
      <vt:lpstr>Ejemplo de mensaje</vt:lpstr>
      <vt:lpstr>Slot SPLITTER 1 Replicator 1</vt:lpstr>
      <vt:lpstr>Ejemplo de mensaje</vt:lpstr>
      <vt:lpstr>Slot replicator i slimmer 2</vt:lpstr>
      <vt:lpstr>EJEMPLO DE MENSAJE</vt:lpstr>
      <vt:lpstr>Slot REPLICATOR 1 slimmer 3</vt:lpstr>
      <vt:lpstr>EJEMPLO DE MENSAJE</vt:lpstr>
      <vt:lpstr>Slot SLIMMER 2 correlation id setter 1</vt:lpstr>
      <vt:lpstr>EJEMPLO DE MENSAJE</vt:lpstr>
      <vt:lpstr>Slot correlation id setter 1 translator 1</vt:lpstr>
      <vt:lpstr>EJEMPLO DE MENSAJE</vt:lpstr>
      <vt:lpstr>Slot translator 1  student management system</vt:lpstr>
      <vt:lpstr>EJEMPLO DE MENSAJE</vt:lpstr>
      <vt:lpstr>Slot student management system replicator 2</vt:lpstr>
      <vt:lpstr>EJEMPLO DE MENSAJE</vt:lpstr>
      <vt:lpstr>Slot slimmer 3 correlation id setter 2</vt:lpstr>
      <vt:lpstr>EJEMPLO DE MENSAJE</vt:lpstr>
      <vt:lpstr>Slot correlation id setter 2 replicator 3</vt:lpstr>
      <vt:lpstr>EJEMPLO DE MENSAJE</vt:lpstr>
      <vt:lpstr>Replicator 2  slimmer 4</vt:lpstr>
      <vt:lpstr>Ejemplo de mensaje</vt:lpstr>
      <vt:lpstr>Replicator 2  slimmer 5</vt:lpstr>
      <vt:lpstr>Ejemplo de mensaje</vt:lpstr>
      <vt:lpstr>REPLICATOR 3  CORRELATOR 1</vt:lpstr>
      <vt:lpstr>Ejemplo de mensaje</vt:lpstr>
      <vt:lpstr>REPLICATOR 3  CORRELATOR 2</vt:lpstr>
      <vt:lpstr>Ejemplo de mensaje</vt:lpstr>
      <vt:lpstr>CORRELATOR 1  CONTEXT ENRICHER 1</vt:lpstr>
      <vt:lpstr>Ejemplo de mensaje</vt:lpstr>
      <vt:lpstr>CORRELATOR 2  CONTEXT ENRICHER 2</vt:lpstr>
      <vt:lpstr>Ejemplo de mensaje</vt:lpstr>
      <vt:lpstr>CONTEXT ENRICHER 1  Filter 1</vt:lpstr>
      <vt:lpstr>Ejemplo de mensaje</vt:lpstr>
      <vt:lpstr>Filter 1  Translator 3</vt:lpstr>
      <vt:lpstr>Ejemplo de mensaje</vt:lpstr>
      <vt:lpstr>Translator 3 SMS GATEWAY</vt:lpstr>
      <vt:lpstr>Ejemplo de mensaje</vt:lpstr>
      <vt:lpstr>CONTEXT ENRICHER 2 TRANSLATOR 2</vt:lpstr>
      <vt:lpstr>Ejemplo de mensaje</vt:lpstr>
      <vt:lpstr>TRANSLATOR 2  Mail gateway</vt:lpstr>
      <vt:lpstr>Ejemplo de mensaje</vt:lpstr>
      <vt:lpstr>3) Alternativas de diseño y otros aspectos de interés.</vt:lpstr>
      <vt:lpstr>Alternativas de diseño y otros aspectos de interés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1</dc:title>
  <dc:creator>Saúl Rodríguez</dc:creator>
  <cp:lastModifiedBy>Saúl Rodríguez</cp:lastModifiedBy>
  <cp:revision>24</cp:revision>
  <dcterms:created xsi:type="dcterms:W3CDTF">2023-10-05T21:34:17Z</dcterms:created>
  <dcterms:modified xsi:type="dcterms:W3CDTF">2023-10-09T16:51:51Z</dcterms:modified>
</cp:coreProperties>
</file>