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4"/>
  </p:notesMasterIdLst>
  <p:handoutMasterIdLst>
    <p:handoutMasterId r:id="rId25"/>
  </p:handoutMasterIdLst>
  <p:sldIdLst>
    <p:sldId id="256" r:id="rId2"/>
    <p:sldId id="261" r:id="rId3"/>
    <p:sldId id="263" r:id="rId4"/>
    <p:sldId id="269" r:id="rId5"/>
    <p:sldId id="268" r:id="rId6"/>
    <p:sldId id="270" r:id="rId7"/>
    <p:sldId id="264" r:id="rId8"/>
    <p:sldId id="271" r:id="rId9"/>
    <p:sldId id="272" r:id="rId10"/>
    <p:sldId id="273" r:id="rId11"/>
    <p:sldId id="274" r:id="rId12"/>
    <p:sldId id="275" r:id="rId13"/>
    <p:sldId id="276" r:id="rId14"/>
    <p:sldId id="265" r:id="rId15"/>
    <p:sldId id="277" r:id="rId16"/>
    <p:sldId id="278" r:id="rId17"/>
    <p:sldId id="279" r:id="rId18"/>
    <p:sldId id="266" r:id="rId19"/>
    <p:sldId id="280" r:id="rId20"/>
    <p:sldId id="267" r:id="rId21"/>
    <p:sldId id="262" r:id="rId22"/>
    <p:sldId id="260" r:id="rId23"/>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60" d="100"/>
          <a:sy n="60" d="100"/>
        </p:scale>
        <p:origin x="72" y="12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6446A-45DE-49AA-A339-F39B7BF95A62}" type="doc">
      <dgm:prSet loTypeId="urn:microsoft.com/office/officeart/2016/7/layout/LinearBlockProcessNumbered" loCatId="process" qsTypeId="urn:microsoft.com/office/officeart/2005/8/quickstyle/simple1" qsCatId="simple" csTypeId="urn:microsoft.com/office/officeart/2005/8/colors/accent3_2" csCatId="accent3"/>
      <dgm:spPr/>
      <dgm:t>
        <a:bodyPr/>
        <a:lstStyle/>
        <a:p>
          <a:endParaRPr lang="en-US"/>
        </a:p>
      </dgm:t>
    </dgm:pt>
    <dgm:pt modelId="{064B49B6-8F72-4611-8CA5-6FE261F13B6B}">
      <dgm:prSet/>
      <dgm:spPr/>
      <dgm:t>
        <a:bodyPr/>
        <a:lstStyle/>
        <a:p>
          <a:r>
            <a:rPr lang="es-ES"/>
            <a:t>Objetivo</a:t>
          </a:r>
          <a:endParaRPr lang="en-US"/>
        </a:p>
      </dgm:t>
    </dgm:pt>
    <dgm:pt modelId="{2B341BBB-4B92-4DCE-B2B8-515E4EE65497}" type="parTrans" cxnId="{46270D19-BCE3-4771-97EE-7270060598B9}">
      <dgm:prSet/>
      <dgm:spPr/>
      <dgm:t>
        <a:bodyPr/>
        <a:lstStyle/>
        <a:p>
          <a:endParaRPr lang="en-US"/>
        </a:p>
      </dgm:t>
    </dgm:pt>
    <dgm:pt modelId="{00ADF99E-15CA-4F1A-991C-467F44EB7F7A}" type="sibTrans" cxnId="{46270D19-BCE3-4771-97EE-7270060598B9}">
      <dgm:prSet phldrT="01" phldr="0"/>
      <dgm:spPr/>
      <dgm:t>
        <a:bodyPr/>
        <a:lstStyle/>
        <a:p>
          <a:r>
            <a:rPr lang="en-US"/>
            <a:t>01</a:t>
          </a:r>
        </a:p>
      </dgm:t>
    </dgm:pt>
    <dgm:pt modelId="{F773EC57-3164-4F4C-8CC7-0C37C871AC87}">
      <dgm:prSet/>
      <dgm:spPr/>
      <dgm:t>
        <a:bodyPr/>
        <a:lstStyle/>
        <a:p>
          <a:r>
            <a:rPr lang="es-ES"/>
            <a:t>Etapa de Segmentación de Caracteres</a:t>
          </a:r>
          <a:endParaRPr lang="en-US"/>
        </a:p>
      </dgm:t>
    </dgm:pt>
    <dgm:pt modelId="{2500C3F2-ADEE-43E3-AB4A-89D75B7F9142}" type="parTrans" cxnId="{F0A58494-ED30-4618-85E6-06FDA9E926DF}">
      <dgm:prSet/>
      <dgm:spPr/>
      <dgm:t>
        <a:bodyPr/>
        <a:lstStyle/>
        <a:p>
          <a:endParaRPr lang="en-US"/>
        </a:p>
      </dgm:t>
    </dgm:pt>
    <dgm:pt modelId="{3CC61D41-F7A4-49E7-A667-042E50957CC1}" type="sibTrans" cxnId="{F0A58494-ED30-4618-85E6-06FDA9E926DF}">
      <dgm:prSet phldrT="02" phldr="0"/>
      <dgm:spPr/>
      <dgm:t>
        <a:bodyPr/>
        <a:lstStyle/>
        <a:p>
          <a:r>
            <a:rPr lang="en-US"/>
            <a:t>02</a:t>
          </a:r>
        </a:p>
      </dgm:t>
    </dgm:pt>
    <dgm:pt modelId="{E2E16686-C6C2-4DA2-B556-3FC8BD6E2EF6}">
      <dgm:prSet/>
      <dgm:spPr/>
      <dgm:t>
        <a:bodyPr/>
        <a:lstStyle/>
        <a:p>
          <a:r>
            <a:rPr lang="es-ES"/>
            <a:t>Etapa de Reconocimiento de Caracteres</a:t>
          </a:r>
          <a:endParaRPr lang="en-US"/>
        </a:p>
      </dgm:t>
    </dgm:pt>
    <dgm:pt modelId="{8567CF77-B5D1-4200-BD14-4F4D67636ED4}" type="parTrans" cxnId="{6AC09115-ECDE-4797-AEF2-7DA6A7B60CA7}">
      <dgm:prSet/>
      <dgm:spPr/>
      <dgm:t>
        <a:bodyPr/>
        <a:lstStyle/>
        <a:p>
          <a:endParaRPr lang="en-US"/>
        </a:p>
      </dgm:t>
    </dgm:pt>
    <dgm:pt modelId="{BEFCFBA5-7CD3-4B2B-9753-9C3CE1D8BCC2}" type="sibTrans" cxnId="{6AC09115-ECDE-4797-AEF2-7DA6A7B60CA7}">
      <dgm:prSet phldrT="03" phldr="0"/>
      <dgm:spPr/>
      <dgm:t>
        <a:bodyPr/>
        <a:lstStyle/>
        <a:p>
          <a:r>
            <a:rPr lang="en-US"/>
            <a:t>03</a:t>
          </a:r>
        </a:p>
      </dgm:t>
    </dgm:pt>
    <dgm:pt modelId="{DC2C62F4-7A40-496A-B146-17EFD4EA632E}">
      <dgm:prSet/>
      <dgm:spPr/>
      <dgm:t>
        <a:bodyPr/>
        <a:lstStyle/>
        <a:p>
          <a:r>
            <a:rPr lang="es-ES"/>
            <a:t>Conclusiones</a:t>
          </a:r>
          <a:endParaRPr lang="en-US"/>
        </a:p>
      </dgm:t>
    </dgm:pt>
    <dgm:pt modelId="{5C982535-F0D6-42F5-B057-6D372886D1EE}" type="parTrans" cxnId="{81C2B169-2179-4CFE-B573-B23E33072DFB}">
      <dgm:prSet/>
      <dgm:spPr/>
      <dgm:t>
        <a:bodyPr/>
        <a:lstStyle/>
        <a:p>
          <a:endParaRPr lang="en-US"/>
        </a:p>
      </dgm:t>
    </dgm:pt>
    <dgm:pt modelId="{9AFC81E1-3C16-4B6E-8DBE-E820189C8B0A}" type="sibTrans" cxnId="{81C2B169-2179-4CFE-B573-B23E33072DFB}">
      <dgm:prSet phldrT="04" phldr="0"/>
      <dgm:spPr/>
      <dgm:t>
        <a:bodyPr/>
        <a:lstStyle/>
        <a:p>
          <a:r>
            <a:rPr lang="en-US"/>
            <a:t>04</a:t>
          </a:r>
        </a:p>
      </dgm:t>
    </dgm:pt>
    <dgm:pt modelId="{6B92A05E-76F2-480B-B259-DD1CB984BF14}">
      <dgm:prSet/>
      <dgm:spPr/>
      <dgm:t>
        <a:bodyPr/>
        <a:lstStyle/>
        <a:p>
          <a:r>
            <a:rPr lang="es-ES"/>
            <a:t>Valoración Personal de la Asignatura</a:t>
          </a:r>
          <a:endParaRPr lang="en-US"/>
        </a:p>
      </dgm:t>
    </dgm:pt>
    <dgm:pt modelId="{569F0112-3A65-405B-A225-E312B51E27DC}" type="parTrans" cxnId="{C3AAC59C-CEC3-4CBD-8AB1-D71F2A1BC1AB}">
      <dgm:prSet/>
      <dgm:spPr/>
      <dgm:t>
        <a:bodyPr/>
        <a:lstStyle/>
        <a:p>
          <a:endParaRPr lang="en-US"/>
        </a:p>
      </dgm:t>
    </dgm:pt>
    <dgm:pt modelId="{18807A3F-6474-4F36-8585-87EDB2131D7B}" type="sibTrans" cxnId="{C3AAC59C-CEC3-4CBD-8AB1-D71F2A1BC1AB}">
      <dgm:prSet phldrT="05" phldr="0"/>
      <dgm:spPr/>
      <dgm:t>
        <a:bodyPr/>
        <a:lstStyle/>
        <a:p>
          <a:r>
            <a:rPr lang="en-US"/>
            <a:t>05</a:t>
          </a:r>
        </a:p>
      </dgm:t>
    </dgm:pt>
    <dgm:pt modelId="{28985203-60A3-4BB1-B49B-E25CEF00F6F4}" type="pres">
      <dgm:prSet presAssocID="{E606446A-45DE-49AA-A339-F39B7BF95A62}" presName="Name0" presStyleCnt="0">
        <dgm:presLayoutVars>
          <dgm:animLvl val="lvl"/>
          <dgm:resizeHandles val="exact"/>
        </dgm:presLayoutVars>
      </dgm:prSet>
      <dgm:spPr/>
    </dgm:pt>
    <dgm:pt modelId="{3FE5309C-991E-48A8-A1D3-8938A56ECB20}" type="pres">
      <dgm:prSet presAssocID="{064B49B6-8F72-4611-8CA5-6FE261F13B6B}" presName="compositeNode" presStyleCnt="0">
        <dgm:presLayoutVars>
          <dgm:bulletEnabled val="1"/>
        </dgm:presLayoutVars>
      </dgm:prSet>
      <dgm:spPr/>
    </dgm:pt>
    <dgm:pt modelId="{E32F2102-4ABC-422F-A193-4B494A8E05F9}" type="pres">
      <dgm:prSet presAssocID="{064B49B6-8F72-4611-8CA5-6FE261F13B6B}" presName="bgRect" presStyleLbl="alignNode1" presStyleIdx="0" presStyleCnt="5"/>
      <dgm:spPr/>
    </dgm:pt>
    <dgm:pt modelId="{F4870330-D6F5-40AC-8653-F722C7D55BC0}" type="pres">
      <dgm:prSet presAssocID="{00ADF99E-15CA-4F1A-991C-467F44EB7F7A}" presName="sibTransNodeRect" presStyleLbl="alignNode1" presStyleIdx="0" presStyleCnt="5">
        <dgm:presLayoutVars>
          <dgm:chMax val="0"/>
          <dgm:bulletEnabled val="1"/>
        </dgm:presLayoutVars>
      </dgm:prSet>
      <dgm:spPr/>
    </dgm:pt>
    <dgm:pt modelId="{2C141C12-B206-46F8-9216-A278D8D6E584}" type="pres">
      <dgm:prSet presAssocID="{064B49B6-8F72-4611-8CA5-6FE261F13B6B}" presName="nodeRect" presStyleLbl="alignNode1" presStyleIdx="0" presStyleCnt="5">
        <dgm:presLayoutVars>
          <dgm:bulletEnabled val="1"/>
        </dgm:presLayoutVars>
      </dgm:prSet>
      <dgm:spPr/>
    </dgm:pt>
    <dgm:pt modelId="{20A5B336-E6D8-4025-9CB9-0568F190AA5E}" type="pres">
      <dgm:prSet presAssocID="{00ADF99E-15CA-4F1A-991C-467F44EB7F7A}" presName="sibTrans" presStyleCnt="0"/>
      <dgm:spPr/>
    </dgm:pt>
    <dgm:pt modelId="{A420A03C-0E70-41EB-A1FF-B94D13B3EC26}" type="pres">
      <dgm:prSet presAssocID="{F773EC57-3164-4F4C-8CC7-0C37C871AC87}" presName="compositeNode" presStyleCnt="0">
        <dgm:presLayoutVars>
          <dgm:bulletEnabled val="1"/>
        </dgm:presLayoutVars>
      </dgm:prSet>
      <dgm:spPr/>
    </dgm:pt>
    <dgm:pt modelId="{7E0BFF63-F007-4087-B7E3-D21CBFF42866}" type="pres">
      <dgm:prSet presAssocID="{F773EC57-3164-4F4C-8CC7-0C37C871AC87}" presName="bgRect" presStyleLbl="alignNode1" presStyleIdx="1" presStyleCnt="5"/>
      <dgm:spPr/>
    </dgm:pt>
    <dgm:pt modelId="{BB5B3A8B-FF62-4092-A3AA-FCAF810DF597}" type="pres">
      <dgm:prSet presAssocID="{3CC61D41-F7A4-49E7-A667-042E50957CC1}" presName="sibTransNodeRect" presStyleLbl="alignNode1" presStyleIdx="1" presStyleCnt="5">
        <dgm:presLayoutVars>
          <dgm:chMax val="0"/>
          <dgm:bulletEnabled val="1"/>
        </dgm:presLayoutVars>
      </dgm:prSet>
      <dgm:spPr/>
    </dgm:pt>
    <dgm:pt modelId="{9ECE1D87-7C18-45D1-BDD9-7D0986AFEA77}" type="pres">
      <dgm:prSet presAssocID="{F773EC57-3164-4F4C-8CC7-0C37C871AC87}" presName="nodeRect" presStyleLbl="alignNode1" presStyleIdx="1" presStyleCnt="5">
        <dgm:presLayoutVars>
          <dgm:bulletEnabled val="1"/>
        </dgm:presLayoutVars>
      </dgm:prSet>
      <dgm:spPr/>
    </dgm:pt>
    <dgm:pt modelId="{DCBDB0F5-E92D-44EA-AC07-B3F143795660}" type="pres">
      <dgm:prSet presAssocID="{3CC61D41-F7A4-49E7-A667-042E50957CC1}" presName="sibTrans" presStyleCnt="0"/>
      <dgm:spPr/>
    </dgm:pt>
    <dgm:pt modelId="{9E3D80D5-91D3-458F-AF1F-7B35A36798A3}" type="pres">
      <dgm:prSet presAssocID="{E2E16686-C6C2-4DA2-B556-3FC8BD6E2EF6}" presName="compositeNode" presStyleCnt="0">
        <dgm:presLayoutVars>
          <dgm:bulletEnabled val="1"/>
        </dgm:presLayoutVars>
      </dgm:prSet>
      <dgm:spPr/>
    </dgm:pt>
    <dgm:pt modelId="{46BE7B0B-77B5-4EB6-A6B0-20F6864AEE71}" type="pres">
      <dgm:prSet presAssocID="{E2E16686-C6C2-4DA2-B556-3FC8BD6E2EF6}" presName="bgRect" presStyleLbl="alignNode1" presStyleIdx="2" presStyleCnt="5"/>
      <dgm:spPr/>
    </dgm:pt>
    <dgm:pt modelId="{64F81765-8DCF-4A7D-AEBD-27625B7E20E2}" type="pres">
      <dgm:prSet presAssocID="{BEFCFBA5-7CD3-4B2B-9753-9C3CE1D8BCC2}" presName="sibTransNodeRect" presStyleLbl="alignNode1" presStyleIdx="2" presStyleCnt="5">
        <dgm:presLayoutVars>
          <dgm:chMax val="0"/>
          <dgm:bulletEnabled val="1"/>
        </dgm:presLayoutVars>
      </dgm:prSet>
      <dgm:spPr/>
    </dgm:pt>
    <dgm:pt modelId="{3E6ABAA4-EBDE-40CE-8B39-06F7C2DBFBBE}" type="pres">
      <dgm:prSet presAssocID="{E2E16686-C6C2-4DA2-B556-3FC8BD6E2EF6}" presName="nodeRect" presStyleLbl="alignNode1" presStyleIdx="2" presStyleCnt="5">
        <dgm:presLayoutVars>
          <dgm:bulletEnabled val="1"/>
        </dgm:presLayoutVars>
      </dgm:prSet>
      <dgm:spPr/>
    </dgm:pt>
    <dgm:pt modelId="{1A58CC38-9850-45D2-9110-7297905DD4DD}" type="pres">
      <dgm:prSet presAssocID="{BEFCFBA5-7CD3-4B2B-9753-9C3CE1D8BCC2}" presName="sibTrans" presStyleCnt="0"/>
      <dgm:spPr/>
    </dgm:pt>
    <dgm:pt modelId="{119ACFFE-4B2D-4C00-A60D-4A3F17B2C775}" type="pres">
      <dgm:prSet presAssocID="{DC2C62F4-7A40-496A-B146-17EFD4EA632E}" presName="compositeNode" presStyleCnt="0">
        <dgm:presLayoutVars>
          <dgm:bulletEnabled val="1"/>
        </dgm:presLayoutVars>
      </dgm:prSet>
      <dgm:spPr/>
    </dgm:pt>
    <dgm:pt modelId="{44F6DBC8-1121-40CD-8FE8-CBF2831E8D96}" type="pres">
      <dgm:prSet presAssocID="{DC2C62F4-7A40-496A-B146-17EFD4EA632E}" presName="bgRect" presStyleLbl="alignNode1" presStyleIdx="3" presStyleCnt="5"/>
      <dgm:spPr/>
    </dgm:pt>
    <dgm:pt modelId="{BD2255A6-561A-41A0-B448-2CB74A1B4330}" type="pres">
      <dgm:prSet presAssocID="{9AFC81E1-3C16-4B6E-8DBE-E820189C8B0A}" presName="sibTransNodeRect" presStyleLbl="alignNode1" presStyleIdx="3" presStyleCnt="5">
        <dgm:presLayoutVars>
          <dgm:chMax val="0"/>
          <dgm:bulletEnabled val="1"/>
        </dgm:presLayoutVars>
      </dgm:prSet>
      <dgm:spPr/>
    </dgm:pt>
    <dgm:pt modelId="{F59211D3-7D87-4FAD-BC1E-429FB8EA58A9}" type="pres">
      <dgm:prSet presAssocID="{DC2C62F4-7A40-496A-B146-17EFD4EA632E}" presName="nodeRect" presStyleLbl="alignNode1" presStyleIdx="3" presStyleCnt="5">
        <dgm:presLayoutVars>
          <dgm:bulletEnabled val="1"/>
        </dgm:presLayoutVars>
      </dgm:prSet>
      <dgm:spPr/>
    </dgm:pt>
    <dgm:pt modelId="{E2361AC9-418E-4E74-8F07-BD19BE3A49CF}" type="pres">
      <dgm:prSet presAssocID="{9AFC81E1-3C16-4B6E-8DBE-E820189C8B0A}" presName="sibTrans" presStyleCnt="0"/>
      <dgm:spPr/>
    </dgm:pt>
    <dgm:pt modelId="{49C25CF3-9FE2-4971-BC34-2764172C4916}" type="pres">
      <dgm:prSet presAssocID="{6B92A05E-76F2-480B-B259-DD1CB984BF14}" presName="compositeNode" presStyleCnt="0">
        <dgm:presLayoutVars>
          <dgm:bulletEnabled val="1"/>
        </dgm:presLayoutVars>
      </dgm:prSet>
      <dgm:spPr/>
    </dgm:pt>
    <dgm:pt modelId="{D304AD70-D80A-4BDE-84E7-246360DCF857}" type="pres">
      <dgm:prSet presAssocID="{6B92A05E-76F2-480B-B259-DD1CB984BF14}" presName="bgRect" presStyleLbl="alignNode1" presStyleIdx="4" presStyleCnt="5"/>
      <dgm:spPr/>
    </dgm:pt>
    <dgm:pt modelId="{B1C4FE2C-A5CB-4961-BB4B-CB96D5771F34}" type="pres">
      <dgm:prSet presAssocID="{18807A3F-6474-4F36-8585-87EDB2131D7B}" presName="sibTransNodeRect" presStyleLbl="alignNode1" presStyleIdx="4" presStyleCnt="5">
        <dgm:presLayoutVars>
          <dgm:chMax val="0"/>
          <dgm:bulletEnabled val="1"/>
        </dgm:presLayoutVars>
      </dgm:prSet>
      <dgm:spPr/>
    </dgm:pt>
    <dgm:pt modelId="{35CAEA6A-9B70-4752-A9CA-3D323DBAFBFE}" type="pres">
      <dgm:prSet presAssocID="{6B92A05E-76F2-480B-B259-DD1CB984BF14}" presName="nodeRect" presStyleLbl="alignNode1" presStyleIdx="4" presStyleCnt="5">
        <dgm:presLayoutVars>
          <dgm:bulletEnabled val="1"/>
        </dgm:presLayoutVars>
      </dgm:prSet>
      <dgm:spPr/>
    </dgm:pt>
  </dgm:ptLst>
  <dgm:cxnLst>
    <dgm:cxn modelId="{3E879704-CFE0-4BB4-B0F1-57673EA3078A}" type="presOf" srcId="{E2E16686-C6C2-4DA2-B556-3FC8BD6E2EF6}" destId="{46BE7B0B-77B5-4EB6-A6B0-20F6864AEE71}" srcOrd="0" destOrd="0" presId="urn:microsoft.com/office/officeart/2016/7/layout/LinearBlockProcessNumbered"/>
    <dgm:cxn modelId="{ADC1E805-D5FB-4F07-AB31-CA3FE2FC2DDD}" type="presOf" srcId="{DC2C62F4-7A40-496A-B146-17EFD4EA632E}" destId="{44F6DBC8-1121-40CD-8FE8-CBF2831E8D96}" srcOrd="0" destOrd="0" presId="urn:microsoft.com/office/officeart/2016/7/layout/LinearBlockProcessNumbered"/>
    <dgm:cxn modelId="{4AE1B808-D17D-4009-9A10-B137D57580E0}" type="presOf" srcId="{3CC61D41-F7A4-49E7-A667-042E50957CC1}" destId="{BB5B3A8B-FF62-4092-A3AA-FCAF810DF597}" srcOrd="0" destOrd="0" presId="urn:microsoft.com/office/officeart/2016/7/layout/LinearBlockProcessNumbered"/>
    <dgm:cxn modelId="{750AD40E-BAAC-4D8F-9B7F-C24E932E9D75}" type="presOf" srcId="{9AFC81E1-3C16-4B6E-8DBE-E820189C8B0A}" destId="{BD2255A6-561A-41A0-B448-2CB74A1B4330}" srcOrd="0" destOrd="0" presId="urn:microsoft.com/office/officeart/2016/7/layout/LinearBlockProcessNumbered"/>
    <dgm:cxn modelId="{6AC09115-ECDE-4797-AEF2-7DA6A7B60CA7}" srcId="{E606446A-45DE-49AA-A339-F39B7BF95A62}" destId="{E2E16686-C6C2-4DA2-B556-3FC8BD6E2EF6}" srcOrd="2" destOrd="0" parTransId="{8567CF77-B5D1-4200-BD14-4F4D67636ED4}" sibTransId="{BEFCFBA5-7CD3-4B2B-9753-9C3CE1D8BCC2}"/>
    <dgm:cxn modelId="{46270D19-BCE3-4771-97EE-7270060598B9}" srcId="{E606446A-45DE-49AA-A339-F39B7BF95A62}" destId="{064B49B6-8F72-4611-8CA5-6FE261F13B6B}" srcOrd="0" destOrd="0" parTransId="{2B341BBB-4B92-4DCE-B2B8-515E4EE65497}" sibTransId="{00ADF99E-15CA-4F1A-991C-467F44EB7F7A}"/>
    <dgm:cxn modelId="{E5B8765D-D3B9-43F1-A801-6A7714D74E89}" type="presOf" srcId="{00ADF99E-15CA-4F1A-991C-467F44EB7F7A}" destId="{F4870330-D6F5-40AC-8653-F722C7D55BC0}" srcOrd="0" destOrd="0" presId="urn:microsoft.com/office/officeart/2016/7/layout/LinearBlockProcessNumbered"/>
    <dgm:cxn modelId="{81C2B169-2179-4CFE-B573-B23E33072DFB}" srcId="{E606446A-45DE-49AA-A339-F39B7BF95A62}" destId="{DC2C62F4-7A40-496A-B146-17EFD4EA632E}" srcOrd="3" destOrd="0" parTransId="{5C982535-F0D6-42F5-B057-6D372886D1EE}" sibTransId="{9AFC81E1-3C16-4B6E-8DBE-E820189C8B0A}"/>
    <dgm:cxn modelId="{A96A076A-CF46-49AA-8E5E-3C15FE0E09C6}" type="presOf" srcId="{18807A3F-6474-4F36-8585-87EDB2131D7B}" destId="{B1C4FE2C-A5CB-4961-BB4B-CB96D5771F34}" srcOrd="0" destOrd="0" presId="urn:microsoft.com/office/officeart/2016/7/layout/LinearBlockProcessNumbered"/>
    <dgm:cxn modelId="{A383D154-EBEE-4CDA-A373-750068E186E3}" type="presOf" srcId="{F773EC57-3164-4F4C-8CC7-0C37C871AC87}" destId="{9ECE1D87-7C18-45D1-BDD9-7D0986AFEA77}" srcOrd="1" destOrd="0" presId="urn:microsoft.com/office/officeart/2016/7/layout/LinearBlockProcessNumbered"/>
    <dgm:cxn modelId="{F0A58494-ED30-4618-85E6-06FDA9E926DF}" srcId="{E606446A-45DE-49AA-A339-F39B7BF95A62}" destId="{F773EC57-3164-4F4C-8CC7-0C37C871AC87}" srcOrd="1" destOrd="0" parTransId="{2500C3F2-ADEE-43E3-AB4A-89D75B7F9142}" sibTransId="{3CC61D41-F7A4-49E7-A667-042E50957CC1}"/>
    <dgm:cxn modelId="{C3AAC59C-CEC3-4CBD-8AB1-D71F2A1BC1AB}" srcId="{E606446A-45DE-49AA-A339-F39B7BF95A62}" destId="{6B92A05E-76F2-480B-B259-DD1CB984BF14}" srcOrd="4" destOrd="0" parTransId="{569F0112-3A65-405B-A225-E312B51E27DC}" sibTransId="{18807A3F-6474-4F36-8585-87EDB2131D7B}"/>
    <dgm:cxn modelId="{B4188FB0-FDEC-421B-9030-D144545EB6E3}" type="presOf" srcId="{6B92A05E-76F2-480B-B259-DD1CB984BF14}" destId="{35CAEA6A-9B70-4752-A9CA-3D323DBAFBFE}" srcOrd="1" destOrd="0" presId="urn:microsoft.com/office/officeart/2016/7/layout/LinearBlockProcessNumbered"/>
    <dgm:cxn modelId="{509CD1B3-8180-49F0-A16B-B85877C01DEF}" type="presOf" srcId="{064B49B6-8F72-4611-8CA5-6FE261F13B6B}" destId="{2C141C12-B206-46F8-9216-A278D8D6E584}" srcOrd="1" destOrd="0" presId="urn:microsoft.com/office/officeart/2016/7/layout/LinearBlockProcessNumbered"/>
    <dgm:cxn modelId="{84B3D0B6-5480-4168-90E1-43993380DA22}" type="presOf" srcId="{DC2C62F4-7A40-496A-B146-17EFD4EA632E}" destId="{F59211D3-7D87-4FAD-BC1E-429FB8EA58A9}" srcOrd="1" destOrd="0" presId="urn:microsoft.com/office/officeart/2016/7/layout/LinearBlockProcessNumbered"/>
    <dgm:cxn modelId="{45D1B3D1-CFAD-4985-B9CF-3F1B63D095E7}" type="presOf" srcId="{BEFCFBA5-7CD3-4B2B-9753-9C3CE1D8BCC2}" destId="{64F81765-8DCF-4A7D-AEBD-27625B7E20E2}" srcOrd="0" destOrd="0" presId="urn:microsoft.com/office/officeart/2016/7/layout/LinearBlockProcessNumbered"/>
    <dgm:cxn modelId="{37606CDB-1589-4B07-A580-8A0D32A8A04F}" type="presOf" srcId="{E606446A-45DE-49AA-A339-F39B7BF95A62}" destId="{28985203-60A3-4BB1-B49B-E25CEF00F6F4}" srcOrd="0" destOrd="0" presId="urn:microsoft.com/office/officeart/2016/7/layout/LinearBlockProcessNumbered"/>
    <dgm:cxn modelId="{9961F5DF-A1EE-4FF8-BFD5-A46508C056FC}" type="presOf" srcId="{F773EC57-3164-4F4C-8CC7-0C37C871AC87}" destId="{7E0BFF63-F007-4087-B7E3-D21CBFF42866}" srcOrd="0" destOrd="0" presId="urn:microsoft.com/office/officeart/2016/7/layout/LinearBlockProcessNumbered"/>
    <dgm:cxn modelId="{540906F0-2C0B-49EB-A11A-00B57CCAE1B4}" type="presOf" srcId="{064B49B6-8F72-4611-8CA5-6FE261F13B6B}" destId="{E32F2102-4ABC-422F-A193-4B494A8E05F9}" srcOrd="0" destOrd="0" presId="urn:microsoft.com/office/officeart/2016/7/layout/LinearBlockProcessNumbered"/>
    <dgm:cxn modelId="{623574F2-37B6-4B44-9138-82AC19925698}" type="presOf" srcId="{E2E16686-C6C2-4DA2-B556-3FC8BD6E2EF6}" destId="{3E6ABAA4-EBDE-40CE-8B39-06F7C2DBFBBE}" srcOrd="1" destOrd="0" presId="urn:microsoft.com/office/officeart/2016/7/layout/LinearBlockProcessNumbered"/>
    <dgm:cxn modelId="{D1A515F8-DC34-475E-9338-B2B80B097C40}" type="presOf" srcId="{6B92A05E-76F2-480B-B259-DD1CB984BF14}" destId="{D304AD70-D80A-4BDE-84E7-246360DCF857}" srcOrd="0" destOrd="0" presId="urn:microsoft.com/office/officeart/2016/7/layout/LinearBlockProcessNumbered"/>
    <dgm:cxn modelId="{2CA8F871-F21F-486E-A83B-DA0D25B148B7}" type="presParOf" srcId="{28985203-60A3-4BB1-B49B-E25CEF00F6F4}" destId="{3FE5309C-991E-48A8-A1D3-8938A56ECB20}" srcOrd="0" destOrd="0" presId="urn:microsoft.com/office/officeart/2016/7/layout/LinearBlockProcessNumbered"/>
    <dgm:cxn modelId="{86FD8161-F081-47FA-AA4E-863850B242E0}" type="presParOf" srcId="{3FE5309C-991E-48A8-A1D3-8938A56ECB20}" destId="{E32F2102-4ABC-422F-A193-4B494A8E05F9}" srcOrd="0" destOrd="0" presId="urn:microsoft.com/office/officeart/2016/7/layout/LinearBlockProcessNumbered"/>
    <dgm:cxn modelId="{77770458-7150-4D56-AE75-31E549ECDACB}" type="presParOf" srcId="{3FE5309C-991E-48A8-A1D3-8938A56ECB20}" destId="{F4870330-D6F5-40AC-8653-F722C7D55BC0}" srcOrd="1" destOrd="0" presId="urn:microsoft.com/office/officeart/2016/7/layout/LinearBlockProcessNumbered"/>
    <dgm:cxn modelId="{20432D43-D952-4601-B795-088C72ACB7D2}" type="presParOf" srcId="{3FE5309C-991E-48A8-A1D3-8938A56ECB20}" destId="{2C141C12-B206-46F8-9216-A278D8D6E584}" srcOrd="2" destOrd="0" presId="urn:microsoft.com/office/officeart/2016/7/layout/LinearBlockProcessNumbered"/>
    <dgm:cxn modelId="{C4F47076-301E-44C5-8AD2-17526473BA43}" type="presParOf" srcId="{28985203-60A3-4BB1-B49B-E25CEF00F6F4}" destId="{20A5B336-E6D8-4025-9CB9-0568F190AA5E}" srcOrd="1" destOrd="0" presId="urn:microsoft.com/office/officeart/2016/7/layout/LinearBlockProcessNumbered"/>
    <dgm:cxn modelId="{0D2A371D-77E3-46A1-BA78-02BC0AD832F8}" type="presParOf" srcId="{28985203-60A3-4BB1-B49B-E25CEF00F6F4}" destId="{A420A03C-0E70-41EB-A1FF-B94D13B3EC26}" srcOrd="2" destOrd="0" presId="urn:microsoft.com/office/officeart/2016/7/layout/LinearBlockProcessNumbered"/>
    <dgm:cxn modelId="{E5E7D534-697C-4828-8255-28CEA10DF881}" type="presParOf" srcId="{A420A03C-0E70-41EB-A1FF-B94D13B3EC26}" destId="{7E0BFF63-F007-4087-B7E3-D21CBFF42866}" srcOrd="0" destOrd="0" presId="urn:microsoft.com/office/officeart/2016/7/layout/LinearBlockProcessNumbered"/>
    <dgm:cxn modelId="{4C799AAC-51B0-431D-8FAE-560474CDB7ED}" type="presParOf" srcId="{A420A03C-0E70-41EB-A1FF-B94D13B3EC26}" destId="{BB5B3A8B-FF62-4092-A3AA-FCAF810DF597}" srcOrd="1" destOrd="0" presId="urn:microsoft.com/office/officeart/2016/7/layout/LinearBlockProcessNumbered"/>
    <dgm:cxn modelId="{270983F4-9A9E-4C75-B341-C7255D0B5207}" type="presParOf" srcId="{A420A03C-0E70-41EB-A1FF-B94D13B3EC26}" destId="{9ECE1D87-7C18-45D1-BDD9-7D0986AFEA77}" srcOrd="2" destOrd="0" presId="urn:microsoft.com/office/officeart/2016/7/layout/LinearBlockProcessNumbered"/>
    <dgm:cxn modelId="{180AEB4F-B11C-47C6-8023-5671501AB0B6}" type="presParOf" srcId="{28985203-60A3-4BB1-B49B-E25CEF00F6F4}" destId="{DCBDB0F5-E92D-44EA-AC07-B3F143795660}" srcOrd="3" destOrd="0" presId="urn:microsoft.com/office/officeart/2016/7/layout/LinearBlockProcessNumbered"/>
    <dgm:cxn modelId="{C29EB47C-099A-413B-9A18-B08B2BBD6EC5}" type="presParOf" srcId="{28985203-60A3-4BB1-B49B-E25CEF00F6F4}" destId="{9E3D80D5-91D3-458F-AF1F-7B35A36798A3}" srcOrd="4" destOrd="0" presId="urn:microsoft.com/office/officeart/2016/7/layout/LinearBlockProcessNumbered"/>
    <dgm:cxn modelId="{4B204A9D-77CE-4C80-9A65-722C141946F0}" type="presParOf" srcId="{9E3D80D5-91D3-458F-AF1F-7B35A36798A3}" destId="{46BE7B0B-77B5-4EB6-A6B0-20F6864AEE71}" srcOrd="0" destOrd="0" presId="urn:microsoft.com/office/officeart/2016/7/layout/LinearBlockProcessNumbered"/>
    <dgm:cxn modelId="{E9EA2E72-2038-4AD8-908F-C0C38030F841}" type="presParOf" srcId="{9E3D80D5-91D3-458F-AF1F-7B35A36798A3}" destId="{64F81765-8DCF-4A7D-AEBD-27625B7E20E2}" srcOrd="1" destOrd="0" presId="urn:microsoft.com/office/officeart/2016/7/layout/LinearBlockProcessNumbered"/>
    <dgm:cxn modelId="{796399C3-9948-415A-A25A-933D5A24BD7C}" type="presParOf" srcId="{9E3D80D5-91D3-458F-AF1F-7B35A36798A3}" destId="{3E6ABAA4-EBDE-40CE-8B39-06F7C2DBFBBE}" srcOrd="2" destOrd="0" presId="urn:microsoft.com/office/officeart/2016/7/layout/LinearBlockProcessNumbered"/>
    <dgm:cxn modelId="{F2575AAE-587E-483E-A02D-6C636506934C}" type="presParOf" srcId="{28985203-60A3-4BB1-B49B-E25CEF00F6F4}" destId="{1A58CC38-9850-45D2-9110-7297905DD4DD}" srcOrd="5" destOrd="0" presId="urn:microsoft.com/office/officeart/2016/7/layout/LinearBlockProcessNumbered"/>
    <dgm:cxn modelId="{2DE6EADC-3A72-470A-A019-E2D7AAAAE197}" type="presParOf" srcId="{28985203-60A3-4BB1-B49B-E25CEF00F6F4}" destId="{119ACFFE-4B2D-4C00-A60D-4A3F17B2C775}" srcOrd="6" destOrd="0" presId="urn:microsoft.com/office/officeart/2016/7/layout/LinearBlockProcessNumbered"/>
    <dgm:cxn modelId="{7B634E71-024D-4B10-B0E8-7D676D3E7053}" type="presParOf" srcId="{119ACFFE-4B2D-4C00-A60D-4A3F17B2C775}" destId="{44F6DBC8-1121-40CD-8FE8-CBF2831E8D96}" srcOrd="0" destOrd="0" presId="urn:microsoft.com/office/officeart/2016/7/layout/LinearBlockProcessNumbered"/>
    <dgm:cxn modelId="{28262E3F-7285-4F44-857F-FD65C173CB8A}" type="presParOf" srcId="{119ACFFE-4B2D-4C00-A60D-4A3F17B2C775}" destId="{BD2255A6-561A-41A0-B448-2CB74A1B4330}" srcOrd="1" destOrd="0" presId="urn:microsoft.com/office/officeart/2016/7/layout/LinearBlockProcessNumbered"/>
    <dgm:cxn modelId="{75EF640C-8406-4C84-AE3B-3037C521C579}" type="presParOf" srcId="{119ACFFE-4B2D-4C00-A60D-4A3F17B2C775}" destId="{F59211D3-7D87-4FAD-BC1E-429FB8EA58A9}" srcOrd="2" destOrd="0" presId="urn:microsoft.com/office/officeart/2016/7/layout/LinearBlockProcessNumbered"/>
    <dgm:cxn modelId="{D35D1429-07E5-43DA-8BBE-EB2F61E9054B}" type="presParOf" srcId="{28985203-60A3-4BB1-B49B-E25CEF00F6F4}" destId="{E2361AC9-418E-4E74-8F07-BD19BE3A49CF}" srcOrd="7" destOrd="0" presId="urn:microsoft.com/office/officeart/2016/7/layout/LinearBlockProcessNumbered"/>
    <dgm:cxn modelId="{7B0C08D6-DFB5-49E4-BDD7-9532EDC7BF48}" type="presParOf" srcId="{28985203-60A3-4BB1-B49B-E25CEF00F6F4}" destId="{49C25CF3-9FE2-4971-BC34-2764172C4916}" srcOrd="8" destOrd="0" presId="urn:microsoft.com/office/officeart/2016/7/layout/LinearBlockProcessNumbered"/>
    <dgm:cxn modelId="{DA770A13-E919-43CE-9196-F273C2EDC928}" type="presParOf" srcId="{49C25CF3-9FE2-4971-BC34-2764172C4916}" destId="{D304AD70-D80A-4BDE-84E7-246360DCF857}" srcOrd="0" destOrd="0" presId="urn:microsoft.com/office/officeart/2016/7/layout/LinearBlockProcessNumbered"/>
    <dgm:cxn modelId="{1092AA55-34C6-4E67-8C66-D2AF896EC175}" type="presParOf" srcId="{49C25CF3-9FE2-4971-BC34-2764172C4916}" destId="{B1C4FE2C-A5CB-4961-BB4B-CB96D5771F34}" srcOrd="1" destOrd="0" presId="urn:microsoft.com/office/officeart/2016/7/layout/LinearBlockProcessNumbered"/>
    <dgm:cxn modelId="{5ECC8DD1-F123-4F63-9580-4DC1783B85E4}" type="presParOf" srcId="{49C25CF3-9FE2-4971-BC34-2764172C4916}" destId="{35CAEA6A-9B70-4752-A9CA-3D323DBAFBF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F2102-4ABC-422F-A193-4B494A8E05F9}">
      <dsp:nvSpPr>
        <dsp:cNvPr id="0" name=""/>
        <dsp:cNvSpPr/>
      </dsp:nvSpPr>
      <dsp:spPr>
        <a:xfrm>
          <a:off x="6624" y="596704"/>
          <a:ext cx="2070745" cy="2484894"/>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44" tIns="0" rIns="204544" bIns="330200" numCol="1" spcCol="1270" anchor="t" anchorCtr="0">
          <a:noAutofit/>
        </a:bodyPr>
        <a:lstStyle/>
        <a:p>
          <a:pPr marL="0" lvl="0" indent="0" algn="l" defTabSz="844550">
            <a:lnSpc>
              <a:spcPct val="90000"/>
            </a:lnSpc>
            <a:spcBef>
              <a:spcPct val="0"/>
            </a:spcBef>
            <a:spcAft>
              <a:spcPct val="35000"/>
            </a:spcAft>
            <a:buNone/>
          </a:pPr>
          <a:r>
            <a:rPr lang="es-ES" sz="1900" kern="1200"/>
            <a:t>Objetivo</a:t>
          </a:r>
          <a:endParaRPr lang="en-US" sz="1900" kern="1200"/>
        </a:p>
      </dsp:txBody>
      <dsp:txXfrm>
        <a:off x="6624" y="1590662"/>
        <a:ext cx="2070745" cy="1490936"/>
      </dsp:txXfrm>
    </dsp:sp>
    <dsp:sp modelId="{F4870330-D6F5-40AC-8653-F722C7D55BC0}">
      <dsp:nvSpPr>
        <dsp:cNvPr id="0" name=""/>
        <dsp:cNvSpPr/>
      </dsp:nvSpPr>
      <dsp:spPr>
        <a:xfrm>
          <a:off x="6624" y="596704"/>
          <a:ext cx="2070745" cy="99395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44" tIns="165100" rIns="204544" bIns="165100" numCol="1" spcCol="1270" anchor="ctr" anchorCtr="0">
          <a:noAutofit/>
        </a:bodyPr>
        <a:lstStyle/>
        <a:p>
          <a:pPr marL="0" lvl="0" indent="0" algn="l" defTabSz="2222500">
            <a:lnSpc>
              <a:spcPct val="90000"/>
            </a:lnSpc>
            <a:spcBef>
              <a:spcPct val="0"/>
            </a:spcBef>
            <a:spcAft>
              <a:spcPct val="35000"/>
            </a:spcAft>
            <a:buNone/>
          </a:pPr>
          <a:r>
            <a:rPr lang="en-US" sz="5000" kern="1200"/>
            <a:t>01</a:t>
          </a:r>
        </a:p>
      </dsp:txBody>
      <dsp:txXfrm>
        <a:off x="6624" y="596704"/>
        <a:ext cx="2070745" cy="993957"/>
      </dsp:txXfrm>
    </dsp:sp>
    <dsp:sp modelId="{7E0BFF63-F007-4087-B7E3-D21CBFF42866}">
      <dsp:nvSpPr>
        <dsp:cNvPr id="0" name=""/>
        <dsp:cNvSpPr/>
      </dsp:nvSpPr>
      <dsp:spPr>
        <a:xfrm>
          <a:off x="2243029" y="596704"/>
          <a:ext cx="2070745" cy="2484894"/>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44" tIns="0" rIns="204544" bIns="330200" numCol="1" spcCol="1270" anchor="t" anchorCtr="0">
          <a:noAutofit/>
        </a:bodyPr>
        <a:lstStyle/>
        <a:p>
          <a:pPr marL="0" lvl="0" indent="0" algn="l" defTabSz="844550">
            <a:lnSpc>
              <a:spcPct val="90000"/>
            </a:lnSpc>
            <a:spcBef>
              <a:spcPct val="0"/>
            </a:spcBef>
            <a:spcAft>
              <a:spcPct val="35000"/>
            </a:spcAft>
            <a:buNone/>
          </a:pPr>
          <a:r>
            <a:rPr lang="es-ES" sz="1900" kern="1200"/>
            <a:t>Etapa de Segmentación de Caracteres</a:t>
          </a:r>
          <a:endParaRPr lang="en-US" sz="1900" kern="1200"/>
        </a:p>
      </dsp:txBody>
      <dsp:txXfrm>
        <a:off x="2243029" y="1590662"/>
        <a:ext cx="2070745" cy="1490936"/>
      </dsp:txXfrm>
    </dsp:sp>
    <dsp:sp modelId="{BB5B3A8B-FF62-4092-A3AA-FCAF810DF597}">
      <dsp:nvSpPr>
        <dsp:cNvPr id="0" name=""/>
        <dsp:cNvSpPr/>
      </dsp:nvSpPr>
      <dsp:spPr>
        <a:xfrm>
          <a:off x="2243029" y="596704"/>
          <a:ext cx="2070745" cy="99395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44" tIns="165100" rIns="204544" bIns="165100" numCol="1" spcCol="1270" anchor="ctr" anchorCtr="0">
          <a:noAutofit/>
        </a:bodyPr>
        <a:lstStyle/>
        <a:p>
          <a:pPr marL="0" lvl="0" indent="0" algn="l" defTabSz="2222500">
            <a:lnSpc>
              <a:spcPct val="90000"/>
            </a:lnSpc>
            <a:spcBef>
              <a:spcPct val="0"/>
            </a:spcBef>
            <a:spcAft>
              <a:spcPct val="35000"/>
            </a:spcAft>
            <a:buNone/>
          </a:pPr>
          <a:r>
            <a:rPr lang="en-US" sz="5000" kern="1200"/>
            <a:t>02</a:t>
          </a:r>
        </a:p>
      </dsp:txBody>
      <dsp:txXfrm>
        <a:off x="2243029" y="596704"/>
        <a:ext cx="2070745" cy="993957"/>
      </dsp:txXfrm>
    </dsp:sp>
    <dsp:sp modelId="{46BE7B0B-77B5-4EB6-A6B0-20F6864AEE71}">
      <dsp:nvSpPr>
        <dsp:cNvPr id="0" name=""/>
        <dsp:cNvSpPr/>
      </dsp:nvSpPr>
      <dsp:spPr>
        <a:xfrm>
          <a:off x="4479434" y="596704"/>
          <a:ext cx="2070745" cy="2484894"/>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44" tIns="0" rIns="204544" bIns="330200" numCol="1" spcCol="1270" anchor="t" anchorCtr="0">
          <a:noAutofit/>
        </a:bodyPr>
        <a:lstStyle/>
        <a:p>
          <a:pPr marL="0" lvl="0" indent="0" algn="l" defTabSz="844550">
            <a:lnSpc>
              <a:spcPct val="90000"/>
            </a:lnSpc>
            <a:spcBef>
              <a:spcPct val="0"/>
            </a:spcBef>
            <a:spcAft>
              <a:spcPct val="35000"/>
            </a:spcAft>
            <a:buNone/>
          </a:pPr>
          <a:r>
            <a:rPr lang="es-ES" sz="1900" kern="1200"/>
            <a:t>Etapa de Reconocimiento de Caracteres</a:t>
          </a:r>
          <a:endParaRPr lang="en-US" sz="1900" kern="1200"/>
        </a:p>
      </dsp:txBody>
      <dsp:txXfrm>
        <a:off x="4479434" y="1590662"/>
        <a:ext cx="2070745" cy="1490936"/>
      </dsp:txXfrm>
    </dsp:sp>
    <dsp:sp modelId="{64F81765-8DCF-4A7D-AEBD-27625B7E20E2}">
      <dsp:nvSpPr>
        <dsp:cNvPr id="0" name=""/>
        <dsp:cNvSpPr/>
      </dsp:nvSpPr>
      <dsp:spPr>
        <a:xfrm>
          <a:off x="4479434" y="596704"/>
          <a:ext cx="2070745" cy="99395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44" tIns="165100" rIns="204544" bIns="165100" numCol="1" spcCol="1270" anchor="ctr" anchorCtr="0">
          <a:noAutofit/>
        </a:bodyPr>
        <a:lstStyle/>
        <a:p>
          <a:pPr marL="0" lvl="0" indent="0" algn="l" defTabSz="2222500">
            <a:lnSpc>
              <a:spcPct val="90000"/>
            </a:lnSpc>
            <a:spcBef>
              <a:spcPct val="0"/>
            </a:spcBef>
            <a:spcAft>
              <a:spcPct val="35000"/>
            </a:spcAft>
            <a:buNone/>
          </a:pPr>
          <a:r>
            <a:rPr lang="en-US" sz="5000" kern="1200"/>
            <a:t>03</a:t>
          </a:r>
        </a:p>
      </dsp:txBody>
      <dsp:txXfrm>
        <a:off x="4479434" y="596704"/>
        <a:ext cx="2070745" cy="993957"/>
      </dsp:txXfrm>
    </dsp:sp>
    <dsp:sp modelId="{44F6DBC8-1121-40CD-8FE8-CBF2831E8D96}">
      <dsp:nvSpPr>
        <dsp:cNvPr id="0" name=""/>
        <dsp:cNvSpPr/>
      </dsp:nvSpPr>
      <dsp:spPr>
        <a:xfrm>
          <a:off x="6715839" y="596704"/>
          <a:ext cx="2070745" cy="2484894"/>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44" tIns="0" rIns="204544" bIns="330200" numCol="1" spcCol="1270" anchor="t" anchorCtr="0">
          <a:noAutofit/>
        </a:bodyPr>
        <a:lstStyle/>
        <a:p>
          <a:pPr marL="0" lvl="0" indent="0" algn="l" defTabSz="844550">
            <a:lnSpc>
              <a:spcPct val="90000"/>
            </a:lnSpc>
            <a:spcBef>
              <a:spcPct val="0"/>
            </a:spcBef>
            <a:spcAft>
              <a:spcPct val="35000"/>
            </a:spcAft>
            <a:buNone/>
          </a:pPr>
          <a:r>
            <a:rPr lang="es-ES" sz="1900" kern="1200"/>
            <a:t>Conclusiones</a:t>
          </a:r>
          <a:endParaRPr lang="en-US" sz="1900" kern="1200"/>
        </a:p>
      </dsp:txBody>
      <dsp:txXfrm>
        <a:off x="6715839" y="1590662"/>
        <a:ext cx="2070745" cy="1490936"/>
      </dsp:txXfrm>
    </dsp:sp>
    <dsp:sp modelId="{BD2255A6-561A-41A0-B448-2CB74A1B4330}">
      <dsp:nvSpPr>
        <dsp:cNvPr id="0" name=""/>
        <dsp:cNvSpPr/>
      </dsp:nvSpPr>
      <dsp:spPr>
        <a:xfrm>
          <a:off x="6715839" y="596704"/>
          <a:ext cx="2070745" cy="99395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44" tIns="165100" rIns="204544" bIns="165100" numCol="1" spcCol="1270" anchor="ctr" anchorCtr="0">
          <a:noAutofit/>
        </a:bodyPr>
        <a:lstStyle/>
        <a:p>
          <a:pPr marL="0" lvl="0" indent="0" algn="l" defTabSz="2222500">
            <a:lnSpc>
              <a:spcPct val="90000"/>
            </a:lnSpc>
            <a:spcBef>
              <a:spcPct val="0"/>
            </a:spcBef>
            <a:spcAft>
              <a:spcPct val="35000"/>
            </a:spcAft>
            <a:buNone/>
          </a:pPr>
          <a:r>
            <a:rPr lang="en-US" sz="5000" kern="1200"/>
            <a:t>04</a:t>
          </a:r>
        </a:p>
      </dsp:txBody>
      <dsp:txXfrm>
        <a:off x="6715839" y="596704"/>
        <a:ext cx="2070745" cy="993957"/>
      </dsp:txXfrm>
    </dsp:sp>
    <dsp:sp modelId="{D304AD70-D80A-4BDE-84E7-246360DCF857}">
      <dsp:nvSpPr>
        <dsp:cNvPr id="0" name=""/>
        <dsp:cNvSpPr/>
      </dsp:nvSpPr>
      <dsp:spPr>
        <a:xfrm>
          <a:off x="8952245" y="596704"/>
          <a:ext cx="2070745" cy="2484894"/>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44" tIns="0" rIns="204544" bIns="330200" numCol="1" spcCol="1270" anchor="t" anchorCtr="0">
          <a:noAutofit/>
        </a:bodyPr>
        <a:lstStyle/>
        <a:p>
          <a:pPr marL="0" lvl="0" indent="0" algn="l" defTabSz="844550">
            <a:lnSpc>
              <a:spcPct val="90000"/>
            </a:lnSpc>
            <a:spcBef>
              <a:spcPct val="0"/>
            </a:spcBef>
            <a:spcAft>
              <a:spcPct val="35000"/>
            </a:spcAft>
            <a:buNone/>
          </a:pPr>
          <a:r>
            <a:rPr lang="es-ES" sz="1900" kern="1200"/>
            <a:t>Valoración Personal de la Asignatura</a:t>
          </a:r>
          <a:endParaRPr lang="en-US" sz="1900" kern="1200"/>
        </a:p>
      </dsp:txBody>
      <dsp:txXfrm>
        <a:off x="8952245" y="1590662"/>
        <a:ext cx="2070745" cy="1490936"/>
      </dsp:txXfrm>
    </dsp:sp>
    <dsp:sp modelId="{B1C4FE2C-A5CB-4961-BB4B-CB96D5771F34}">
      <dsp:nvSpPr>
        <dsp:cNvPr id="0" name=""/>
        <dsp:cNvSpPr/>
      </dsp:nvSpPr>
      <dsp:spPr>
        <a:xfrm>
          <a:off x="8952245" y="596704"/>
          <a:ext cx="2070745" cy="99395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44" tIns="165100" rIns="204544" bIns="165100" numCol="1" spcCol="1270" anchor="ctr" anchorCtr="0">
          <a:noAutofit/>
        </a:bodyPr>
        <a:lstStyle/>
        <a:p>
          <a:pPr marL="0" lvl="0" indent="0" algn="l" defTabSz="2222500">
            <a:lnSpc>
              <a:spcPct val="90000"/>
            </a:lnSpc>
            <a:spcBef>
              <a:spcPct val="0"/>
            </a:spcBef>
            <a:spcAft>
              <a:spcPct val="35000"/>
            </a:spcAft>
            <a:buNone/>
          </a:pPr>
          <a:r>
            <a:rPr lang="en-US" sz="5000" kern="1200"/>
            <a:t>05</a:t>
          </a:r>
        </a:p>
      </dsp:txBody>
      <dsp:txXfrm>
        <a:off x="8952245" y="596704"/>
        <a:ext cx="2070745" cy="99395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14/02/2024</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14/02/2024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22</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14/02/2024</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14/02/2024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14/02/2024</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14/02/2024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14/02/2024</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14/02/2024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14/02/2024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14/02/2024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14/02/2024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14/02/2024</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14/02/2024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14/02/2024</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a:extLst>
              <a:ext uri="{FF2B5EF4-FFF2-40B4-BE49-F238E27FC236}">
                <a16:creationId xmlns:a16="http://schemas.microsoft.com/office/drawing/2014/main" id="{3840F91C-EDD0-4D4E-A4AB-E6C77856C88C}"/>
              </a:ext>
            </a:extLst>
          </p:cNvPr>
          <p:cNvPicPr>
            <a:picLocks noChangeAspect="1"/>
          </p:cNvPicPr>
          <p:nvPr/>
        </p:nvPicPr>
        <p:blipFill rotWithShape="1">
          <a:blip r:embed="rId3"/>
          <a:srcRect t="13" b="13"/>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3200" dirty="0">
                <a:solidFill>
                  <a:schemeClr val="bg1"/>
                </a:solidFill>
              </a:rPr>
              <a:t>SEGMENTACIÓN Y RECONOCIMIENTO DE CARACTÉRES EN PLACAS DE MATRÍCULA</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dirty="0">
                <a:solidFill>
                  <a:srgbClr val="7CEBFF"/>
                </a:solidFill>
              </a:rPr>
              <a:t>Saúl RODRÍGUEZ NARANJO | VISIÓN POR COMPUTADOR | INGENIERÍA INFORMÁTICA | 2023 - 2024</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BAD9B-2B5D-EA2A-AC50-C5E8BC1B653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B41E003-44E2-A859-9FA3-ECF164BE138F}"/>
              </a:ext>
            </a:extLst>
          </p:cNvPr>
          <p:cNvSpPr>
            <a:spLocks noGrp="1"/>
          </p:cNvSpPr>
          <p:nvPr>
            <p:ph type="title"/>
          </p:nvPr>
        </p:nvSpPr>
        <p:spPr/>
        <p:txBody>
          <a:bodyPr/>
          <a:lstStyle/>
          <a:p>
            <a:r>
              <a:rPr lang="es-ES" dirty="0"/>
              <a:t>Etapa de segmentación de caracteres</a:t>
            </a:r>
          </a:p>
        </p:txBody>
      </p:sp>
      <p:sp>
        <p:nvSpPr>
          <p:cNvPr id="3" name="Marcador de contenido 2">
            <a:extLst>
              <a:ext uri="{FF2B5EF4-FFF2-40B4-BE49-F238E27FC236}">
                <a16:creationId xmlns:a16="http://schemas.microsoft.com/office/drawing/2014/main" id="{67342302-6B44-11B5-6222-A74CBAF650DA}"/>
              </a:ext>
            </a:extLst>
          </p:cNvPr>
          <p:cNvSpPr>
            <a:spLocks noGrp="1"/>
          </p:cNvSpPr>
          <p:nvPr>
            <p:ph idx="1"/>
          </p:nvPr>
        </p:nvSpPr>
        <p:spPr>
          <a:xfrm>
            <a:off x="581193" y="2180496"/>
            <a:ext cx="5514808" cy="3678303"/>
          </a:xfrm>
        </p:spPr>
        <p:txBody>
          <a:bodyPr>
            <a:normAutofit fontScale="92500" lnSpcReduction="10000"/>
          </a:bodyPr>
          <a:lstStyle/>
          <a:p>
            <a:pPr algn="just"/>
            <a:r>
              <a:rPr lang="es-ES" dirty="0"/>
              <a:t>Se ha elaborado una función </a:t>
            </a:r>
            <a:r>
              <a:rPr lang="es-ES" sz="1600" dirty="0">
                <a:latin typeface="Consolas" panose="020B0609020204030204" pitchFamily="49" charset="0"/>
              </a:rPr>
              <a:t>caracteres = </a:t>
            </a:r>
            <a:r>
              <a:rPr lang="es-ES" sz="1600" dirty="0" err="1">
                <a:latin typeface="Consolas" panose="020B0609020204030204" pitchFamily="49" charset="0"/>
              </a:rPr>
              <a:t>segmentacionDeCaracteres</a:t>
            </a:r>
            <a:r>
              <a:rPr lang="es-ES" sz="1600" dirty="0">
                <a:latin typeface="Consolas" panose="020B0609020204030204" pitchFamily="49" charset="0"/>
              </a:rPr>
              <a:t>(imagen) </a:t>
            </a:r>
            <a:r>
              <a:rPr lang="es-ES" dirty="0"/>
              <a:t>que lleva a cabo esta etapa. </a:t>
            </a:r>
          </a:p>
          <a:p>
            <a:pPr algn="just"/>
            <a:r>
              <a:rPr lang="es-ES" dirty="0" err="1"/>
              <a:t>Ateniendonos</a:t>
            </a:r>
            <a:r>
              <a:rPr lang="es-ES" dirty="0"/>
              <a:t> a la casuística,  ya que existe ruido o suciedad presente cerca de los caracteres se utiliza el filtro de la mediana para intentar reducirlo.</a:t>
            </a:r>
          </a:p>
          <a:p>
            <a:pPr algn="just"/>
            <a:r>
              <a:rPr lang="es-ES" dirty="0"/>
              <a:t>Al manifestarse el ruido en pequeñas agrupaciones de pixeles, un buen candidato indicado es el filtro de la mediana, ya que es efectivo al eliminar el ruido de sal y pimienta, que aparece como pixeles blancos o negros dispersos en la imagen.</a:t>
            </a:r>
          </a:p>
          <a:p>
            <a:pPr algn="just"/>
            <a:r>
              <a:rPr lang="es-ES" dirty="0"/>
              <a:t>Se utiliza una máscara de 9x9 ya que al ser más grande elimina mejor el ruido de sal y pimienta.</a:t>
            </a:r>
          </a:p>
        </p:txBody>
      </p:sp>
      <p:pic>
        <p:nvPicPr>
          <p:cNvPr id="5" name="Imagen 4">
            <a:extLst>
              <a:ext uri="{FF2B5EF4-FFF2-40B4-BE49-F238E27FC236}">
                <a16:creationId xmlns:a16="http://schemas.microsoft.com/office/drawing/2014/main" id="{B99C41AF-DA3A-7033-A8F0-9BFBE6DCDAA7}"/>
              </a:ext>
            </a:extLst>
          </p:cNvPr>
          <p:cNvPicPr>
            <a:picLocks noChangeAspect="1"/>
          </p:cNvPicPr>
          <p:nvPr/>
        </p:nvPicPr>
        <p:blipFill>
          <a:blip r:embed="rId2"/>
          <a:stretch>
            <a:fillRect/>
          </a:stretch>
        </p:blipFill>
        <p:spPr>
          <a:xfrm>
            <a:off x="2041185" y="5960915"/>
            <a:ext cx="8682064" cy="724848"/>
          </a:xfrm>
          <a:prstGeom prst="rect">
            <a:avLst/>
          </a:prstGeom>
        </p:spPr>
      </p:pic>
      <p:pic>
        <p:nvPicPr>
          <p:cNvPr id="7" name="Imagen 6">
            <a:extLst>
              <a:ext uri="{FF2B5EF4-FFF2-40B4-BE49-F238E27FC236}">
                <a16:creationId xmlns:a16="http://schemas.microsoft.com/office/drawing/2014/main" id="{C33C3DE9-F4CD-55DE-09C9-BB3AC49AB6AF}"/>
              </a:ext>
            </a:extLst>
          </p:cNvPr>
          <p:cNvPicPr>
            <a:picLocks noChangeAspect="1"/>
          </p:cNvPicPr>
          <p:nvPr/>
        </p:nvPicPr>
        <p:blipFill>
          <a:blip r:embed="rId3"/>
          <a:stretch>
            <a:fillRect/>
          </a:stretch>
        </p:blipFill>
        <p:spPr>
          <a:xfrm>
            <a:off x="6382217" y="2804236"/>
            <a:ext cx="5228590" cy="2685594"/>
          </a:xfrm>
          <a:prstGeom prst="rect">
            <a:avLst/>
          </a:prstGeom>
        </p:spPr>
      </p:pic>
    </p:spTree>
    <p:extLst>
      <p:ext uri="{BB962C8B-B14F-4D97-AF65-F5344CB8AC3E}">
        <p14:creationId xmlns:p14="http://schemas.microsoft.com/office/powerpoint/2010/main" val="348814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46219-FEBE-1CC3-03AB-AD25906841E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393AA22-58E4-132E-9596-C69391B1CAC5}"/>
              </a:ext>
            </a:extLst>
          </p:cNvPr>
          <p:cNvSpPr>
            <a:spLocks noGrp="1"/>
          </p:cNvSpPr>
          <p:nvPr>
            <p:ph type="title"/>
          </p:nvPr>
        </p:nvSpPr>
        <p:spPr/>
        <p:txBody>
          <a:bodyPr/>
          <a:lstStyle/>
          <a:p>
            <a:r>
              <a:rPr lang="es-ES" dirty="0"/>
              <a:t>Etapa de segmentación de caracteres</a:t>
            </a:r>
          </a:p>
        </p:txBody>
      </p:sp>
      <p:sp>
        <p:nvSpPr>
          <p:cNvPr id="3" name="Marcador de contenido 2">
            <a:extLst>
              <a:ext uri="{FF2B5EF4-FFF2-40B4-BE49-F238E27FC236}">
                <a16:creationId xmlns:a16="http://schemas.microsoft.com/office/drawing/2014/main" id="{A1CBAE88-E1DE-F260-4BF6-58AD8D756BE1}"/>
              </a:ext>
            </a:extLst>
          </p:cNvPr>
          <p:cNvSpPr>
            <a:spLocks noGrp="1"/>
          </p:cNvSpPr>
          <p:nvPr>
            <p:ph idx="1"/>
          </p:nvPr>
        </p:nvSpPr>
        <p:spPr>
          <a:xfrm>
            <a:off x="581192" y="2180496"/>
            <a:ext cx="5627103" cy="3678303"/>
          </a:xfrm>
        </p:spPr>
        <p:txBody>
          <a:bodyPr>
            <a:normAutofit fontScale="92500" lnSpcReduction="20000"/>
          </a:bodyPr>
          <a:lstStyle/>
          <a:p>
            <a:pPr algn="just"/>
            <a:r>
              <a:rPr lang="es-ES" dirty="0"/>
              <a:t>Posteriormente se debe </a:t>
            </a:r>
            <a:r>
              <a:rPr lang="es-ES" dirty="0" err="1"/>
              <a:t>binarizar</a:t>
            </a:r>
            <a:r>
              <a:rPr lang="es-ES" dirty="0"/>
              <a:t> la imagen para poder separar los objetos del resto de la imagen. Es decir, se representa la imagen con dos valores 0 o 1, quedando los objetos marcados en blanco sobre fondo negro.</a:t>
            </a:r>
          </a:p>
          <a:p>
            <a:pPr algn="just"/>
            <a:r>
              <a:rPr lang="es-ES" dirty="0"/>
              <a:t>Se debe </a:t>
            </a:r>
            <a:r>
              <a:rPr lang="es-ES" dirty="0" err="1"/>
              <a:t>binarizar</a:t>
            </a:r>
            <a:r>
              <a:rPr lang="es-ES" dirty="0"/>
              <a:t> la imagen con un método adecuado, ya que existen imágenes dentro del proceso de </a:t>
            </a:r>
            <a:r>
              <a:rPr lang="es-ES" dirty="0" err="1"/>
              <a:t>testing</a:t>
            </a:r>
            <a:r>
              <a:rPr lang="es-ES" dirty="0"/>
              <a:t> que presentan fallos en la iluminación, lo cual afecta al valor de la escala de grises en esas zonas. Una </a:t>
            </a:r>
            <a:r>
              <a:rPr lang="es-ES" dirty="0" err="1"/>
              <a:t>umbralización</a:t>
            </a:r>
            <a:r>
              <a:rPr lang="es-ES" dirty="0"/>
              <a:t> global resultaría ineficiente en este caso.</a:t>
            </a:r>
          </a:p>
          <a:p>
            <a:pPr algn="just"/>
            <a:r>
              <a:rPr lang="es-ES" dirty="0"/>
              <a:t>El método que mejor resultados ofrece es la </a:t>
            </a:r>
            <a:r>
              <a:rPr lang="es-ES" dirty="0" err="1"/>
              <a:t>umbralización</a:t>
            </a:r>
            <a:r>
              <a:rPr lang="es-ES" dirty="0"/>
              <a:t> local de la imagen para </a:t>
            </a:r>
            <a:r>
              <a:rPr lang="es-ES" dirty="0" err="1"/>
              <a:t>binarizarla</a:t>
            </a:r>
            <a:r>
              <a:rPr lang="es-ES" dirty="0"/>
              <a:t>, ya que tiene en cuenta las variaciones en función de la iluminación. Se utiliza una función auxiliar que la implementa: </a:t>
            </a:r>
            <a:r>
              <a:rPr lang="es-ES" sz="1600" dirty="0" err="1">
                <a:latin typeface="Consolas" panose="020B0609020204030204" pitchFamily="49" charset="0"/>
              </a:rPr>
              <a:t>imagenBinarizadaUmbralLocal</a:t>
            </a:r>
            <a:r>
              <a:rPr lang="es-ES" sz="1600" dirty="0">
                <a:latin typeface="Consolas" panose="020B0609020204030204" pitchFamily="49" charset="0"/>
              </a:rPr>
              <a:t> = </a:t>
            </a:r>
            <a:r>
              <a:rPr lang="es-ES" sz="1600" dirty="0" err="1">
                <a:latin typeface="Consolas" panose="020B0609020204030204" pitchFamily="49" charset="0"/>
              </a:rPr>
              <a:t>binarizaUmbralLocal</a:t>
            </a:r>
            <a:r>
              <a:rPr lang="es-ES" sz="1600" dirty="0">
                <a:latin typeface="Consolas" panose="020B0609020204030204" pitchFamily="49" charset="0"/>
              </a:rPr>
              <a:t>(imagen).</a:t>
            </a:r>
            <a:endParaRPr lang="es-ES" dirty="0">
              <a:latin typeface="Consolas" panose="020B0609020204030204" pitchFamily="49" charset="0"/>
            </a:endParaRPr>
          </a:p>
        </p:txBody>
      </p:sp>
      <p:pic>
        <p:nvPicPr>
          <p:cNvPr id="5" name="Imagen 4">
            <a:extLst>
              <a:ext uri="{FF2B5EF4-FFF2-40B4-BE49-F238E27FC236}">
                <a16:creationId xmlns:a16="http://schemas.microsoft.com/office/drawing/2014/main" id="{DD4E9A52-AEB8-9584-E60F-41A4CF26B877}"/>
              </a:ext>
            </a:extLst>
          </p:cNvPr>
          <p:cNvPicPr>
            <a:picLocks noChangeAspect="1"/>
          </p:cNvPicPr>
          <p:nvPr/>
        </p:nvPicPr>
        <p:blipFill>
          <a:blip r:embed="rId2"/>
          <a:stretch>
            <a:fillRect/>
          </a:stretch>
        </p:blipFill>
        <p:spPr>
          <a:xfrm>
            <a:off x="6482463" y="2396969"/>
            <a:ext cx="5627103" cy="376036"/>
          </a:xfrm>
          <a:prstGeom prst="rect">
            <a:avLst/>
          </a:prstGeom>
        </p:spPr>
      </p:pic>
      <p:pic>
        <p:nvPicPr>
          <p:cNvPr id="7" name="Imagen 6">
            <a:extLst>
              <a:ext uri="{FF2B5EF4-FFF2-40B4-BE49-F238E27FC236}">
                <a16:creationId xmlns:a16="http://schemas.microsoft.com/office/drawing/2014/main" id="{096DFCD5-E601-0C76-98BE-2601F2F517A8}"/>
              </a:ext>
            </a:extLst>
          </p:cNvPr>
          <p:cNvPicPr>
            <a:picLocks noChangeAspect="1"/>
          </p:cNvPicPr>
          <p:nvPr/>
        </p:nvPicPr>
        <p:blipFill>
          <a:blip r:embed="rId3"/>
          <a:stretch>
            <a:fillRect/>
          </a:stretch>
        </p:blipFill>
        <p:spPr>
          <a:xfrm>
            <a:off x="6800740" y="3056425"/>
            <a:ext cx="4716379" cy="2537273"/>
          </a:xfrm>
          <a:prstGeom prst="rect">
            <a:avLst/>
          </a:prstGeom>
        </p:spPr>
      </p:pic>
    </p:spTree>
    <p:extLst>
      <p:ext uri="{BB962C8B-B14F-4D97-AF65-F5344CB8AC3E}">
        <p14:creationId xmlns:p14="http://schemas.microsoft.com/office/powerpoint/2010/main" val="274151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69C0C-36F5-F190-9599-2616E8B943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1B34988-26C7-D6E2-DADD-DA8304426EBE}"/>
              </a:ext>
            </a:extLst>
          </p:cNvPr>
          <p:cNvSpPr>
            <a:spLocks noGrp="1"/>
          </p:cNvSpPr>
          <p:nvPr>
            <p:ph type="title"/>
          </p:nvPr>
        </p:nvSpPr>
        <p:spPr/>
        <p:txBody>
          <a:bodyPr/>
          <a:lstStyle/>
          <a:p>
            <a:r>
              <a:rPr lang="es-ES" dirty="0"/>
              <a:t>Etapa de segmentación de caracteres</a:t>
            </a:r>
          </a:p>
        </p:txBody>
      </p:sp>
      <p:sp>
        <p:nvSpPr>
          <p:cNvPr id="3" name="Marcador de contenido 2">
            <a:extLst>
              <a:ext uri="{FF2B5EF4-FFF2-40B4-BE49-F238E27FC236}">
                <a16:creationId xmlns:a16="http://schemas.microsoft.com/office/drawing/2014/main" id="{218F82EA-BB8C-9444-1B60-E39032D3C438}"/>
              </a:ext>
            </a:extLst>
          </p:cNvPr>
          <p:cNvSpPr>
            <a:spLocks noGrp="1"/>
          </p:cNvSpPr>
          <p:nvPr>
            <p:ph idx="1"/>
          </p:nvPr>
        </p:nvSpPr>
        <p:spPr/>
        <p:txBody>
          <a:bodyPr>
            <a:normAutofit lnSpcReduction="10000"/>
          </a:bodyPr>
          <a:lstStyle/>
          <a:p>
            <a:r>
              <a:rPr lang="es-ES" dirty="0"/>
              <a:t>Una vez </a:t>
            </a:r>
            <a:r>
              <a:rPr lang="es-ES" dirty="0" err="1"/>
              <a:t>binarizada</a:t>
            </a:r>
            <a:r>
              <a:rPr lang="es-ES" dirty="0"/>
              <a:t> la imagen se procede a extraer sus </a:t>
            </a:r>
            <a:r>
              <a:rPr lang="es-ES" dirty="0" err="1"/>
              <a:t>bounding</a:t>
            </a:r>
            <a:r>
              <a:rPr lang="es-ES" dirty="0"/>
              <a:t> boxes, esto se realiza mediante la etiquetación de la imagen mediante </a:t>
            </a:r>
            <a:r>
              <a:rPr lang="es-ES" sz="1600" dirty="0" err="1">
                <a:latin typeface="Consolas" panose="020B0609020204030204" pitchFamily="49" charset="0"/>
              </a:rPr>
              <a:t>bwlabel</a:t>
            </a:r>
            <a:r>
              <a:rPr lang="es-ES" sz="1600" dirty="0">
                <a:latin typeface="Consolas" panose="020B0609020204030204" pitchFamily="49" charset="0"/>
              </a:rPr>
              <a:t>, </a:t>
            </a:r>
            <a:r>
              <a:rPr lang="es-ES" dirty="0"/>
              <a:t>que asigna etiquetas numéricas a cada región conectada.</a:t>
            </a:r>
          </a:p>
          <a:p>
            <a:endParaRPr lang="es-ES" dirty="0"/>
          </a:p>
          <a:p>
            <a:endParaRPr lang="es-ES" dirty="0"/>
          </a:p>
          <a:p>
            <a:r>
              <a:rPr lang="es-ES" dirty="0"/>
              <a:t>Cuando ya está etiquetada la imagen, se extraen las </a:t>
            </a:r>
            <a:r>
              <a:rPr lang="es-ES" dirty="0" err="1"/>
              <a:t>bounding</a:t>
            </a:r>
            <a:r>
              <a:rPr lang="es-ES" dirty="0"/>
              <a:t> boxes, junto con el área de cada región de interés con </a:t>
            </a:r>
            <a:r>
              <a:rPr lang="es-ES" sz="1600" dirty="0" err="1">
                <a:latin typeface="Consolas" panose="020B0609020204030204" pitchFamily="49" charset="0"/>
              </a:rPr>
              <a:t>regionprops</a:t>
            </a:r>
            <a:r>
              <a:rPr lang="es-ES" dirty="0"/>
              <a:t>, una función de Matlab que mide las propiedades de cada uno de los objetos de la imagen binaria etiquetados por </a:t>
            </a:r>
            <a:r>
              <a:rPr lang="es-ES" dirty="0" err="1"/>
              <a:t>bwlabel</a:t>
            </a:r>
            <a:r>
              <a:rPr lang="es-ES" dirty="0"/>
              <a:t>.</a:t>
            </a:r>
          </a:p>
          <a:p>
            <a:endParaRPr lang="es-ES" dirty="0"/>
          </a:p>
          <a:p>
            <a:endParaRPr lang="es-ES" dirty="0"/>
          </a:p>
          <a:p>
            <a:r>
              <a:rPr lang="es-ES" dirty="0"/>
              <a:t>Obtenidas el área y las </a:t>
            </a:r>
            <a:r>
              <a:rPr lang="es-ES" dirty="0" err="1"/>
              <a:t>bounding</a:t>
            </a:r>
            <a:r>
              <a:rPr lang="es-ES" dirty="0"/>
              <a:t> boxes, se filtran aquellas que cumplen con un cierto tamaño de área que se ha aproximado mediante prueba y error.</a:t>
            </a:r>
          </a:p>
        </p:txBody>
      </p:sp>
      <p:pic>
        <p:nvPicPr>
          <p:cNvPr id="5" name="Imagen 4">
            <a:extLst>
              <a:ext uri="{FF2B5EF4-FFF2-40B4-BE49-F238E27FC236}">
                <a16:creationId xmlns:a16="http://schemas.microsoft.com/office/drawing/2014/main" id="{B060B55A-DE55-00B6-232E-4F28737BD644}"/>
              </a:ext>
            </a:extLst>
          </p:cNvPr>
          <p:cNvPicPr>
            <a:picLocks noChangeAspect="1"/>
          </p:cNvPicPr>
          <p:nvPr/>
        </p:nvPicPr>
        <p:blipFill>
          <a:blip r:embed="rId2"/>
          <a:stretch>
            <a:fillRect/>
          </a:stretch>
        </p:blipFill>
        <p:spPr>
          <a:xfrm>
            <a:off x="3829748" y="2883568"/>
            <a:ext cx="4532501" cy="806116"/>
          </a:xfrm>
          <a:prstGeom prst="rect">
            <a:avLst/>
          </a:prstGeom>
        </p:spPr>
      </p:pic>
      <p:pic>
        <p:nvPicPr>
          <p:cNvPr id="9" name="Imagen 8">
            <a:extLst>
              <a:ext uri="{FF2B5EF4-FFF2-40B4-BE49-F238E27FC236}">
                <a16:creationId xmlns:a16="http://schemas.microsoft.com/office/drawing/2014/main" id="{26EA80CC-978C-8FF9-1A2B-C4DA21AA3FBD}"/>
              </a:ext>
            </a:extLst>
          </p:cNvPr>
          <p:cNvPicPr>
            <a:picLocks noChangeAspect="1"/>
          </p:cNvPicPr>
          <p:nvPr/>
        </p:nvPicPr>
        <p:blipFill>
          <a:blip r:embed="rId3"/>
          <a:stretch>
            <a:fillRect/>
          </a:stretch>
        </p:blipFill>
        <p:spPr>
          <a:xfrm>
            <a:off x="4399045" y="4250476"/>
            <a:ext cx="5999617" cy="806116"/>
          </a:xfrm>
          <a:prstGeom prst="rect">
            <a:avLst/>
          </a:prstGeom>
        </p:spPr>
      </p:pic>
      <p:pic>
        <p:nvPicPr>
          <p:cNvPr id="11" name="Imagen 10">
            <a:extLst>
              <a:ext uri="{FF2B5EF4-FFF2-40B4-BE49-F238E27FC236}">
                <a16:creationId xmlns:a16="http://schemas.microsoft.com/office/drawing/2014/main" id="{0E6F99E7-6EEF-E3F0-2BEF-CD492EBA4BB1}"/>
              </a:ext>
            </a:extLst>
          </p:cNvPr>
          <p:cNvPicPr>
            <a:picLocks noChangeAspect="1"/>
          </p:cNvPicPr>
          <p:nvPr/>
        </p:nvPicPr>
        <p:blipFill>
          <a:blip r:embed="rId4"/>
          <a:stretch>
            <a:fillRect/>
          </a:stretch>
        </p:blipFill>
        <p:spPr>
          <a:xfrm>
            <a:off x="982245" y="5856845"/>
            <a:ext cx="5349679" cy="806116"/>
          </a:xfrm>
          <a:prstGeom prst="rect">
            <a:avLst/>
          </a:prstGeom>
        </p:spPr>
      </p:pic>
      <p:pic>
        <p:nvPicPr>
          <p:cNvPr id="13" name="Imagen 12">
            <a:extLst>
              <a:ext uri="{FF2B5EF4-FFF2-40B4-BE49-F238E27FC236}">
                <a16:creationId xmlns:a16="http://schemas.microsoft.com/office/drawing/2014/main" id="{11DC7B37-5EA6-AC7D-D8F1-8FBA60AB01FF}"/>
              </a:ext>
            </a:extLst>
          </p:cNvPr>
          <p:cNvPicPr>
            <a:picLocks noChangeAspect="1"/>
          </p:cNvPicPr>
          <p:nvPr/>
        </p:nvPicPr>
        <p:blipFill>
          <a:blip r:embed="rId5"/>
          <a:stretch>
            <a:fillRect/>
          </a:stretch>
        </p:blipFill>
        <p:spPr>
          <a:xfrm>
            <a:off x="6331924" y="5670123"/>
            <a:ext cx="5709503" cy="891748"/>
          </a:xfrm>
          <a:prstGeom prst="rect">
            <a:avLst/>
          </a:prstGeom>
        </p:spPr>
      </p:pic>
    </p:spTree>
    <p:extLst>
      <p:ext uri="{BB962C8B-B14F-4D97-AF65-F5344CB8AC3E}">
        <p14:creationId xmlns:p14="http://schemas.microsoft.com/office/powerpoint/2010/main" val="88593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6D6E5-867A-C162-952E-36D6B9590A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4144DD0-6FF5-9145-A4D8-AA8B1E0B4364}"/>
              </a:ext>
            </a:extLst>
          </p:cNvPr>
          <p:cNvSpPr>
            <a:spLocks noGrp="1"/>
          </p:cNvSpPr>
          <p:nvPr>
            <p:ph type="title"/>
          </p:nvPr>
        </p:nvSpPr>
        <p:spPr/>
        <p:txBody>
          <a:bodyPr/>
          <a:lstStyle/>
          <a:p>
            <a:r>
              <a:rPr lang="es-ES" dirty="0"/>
              <a:t>Etapa de segmentación de caracteres</a:t>
            </a:r>
          </a:p>
        </p:txBody>
      </p:sp>
      <p:sp>
        <p:nvSpPr>
          <p:cNvPr id="3" name="Marcador de contenido 2">
            <a:extLst>
              <a:ext uri="{FF2B5EF4-FFF2-40B4-BE49-F238E27FC236}">
                <a16:creationId xmlns:a16="http://schemas.microsoft.com/office/drawing/2014/main" id="{637D0D33-11FE-36BB-CDF7-33730D852329}"/>
              </a:ext>
            </a:extLst>
          </p:cNvPr>
          <p:cNvSpPr>
            <a:spLocks noGrp="1"/>
          </p:cNvSpPr>
          <p:nvPr>
            <p:ph idx="1"/>
          </p:nvPr>
        </p:nvSpPr>
        <p:spPr>
          <a:xfrm>
            <a:off x="581192" y="1589847"/>
            <a:ext cx="5632996" cy="3678303"/>
          </a:xfrm>
        </p:spPr>
        <p:txBody>
          <a:bodyPr/>
          <a:lstStyle/>
          <a:p>
            <a:r>
              <a:rPr lang="es-ES" dirty="0"/>
              <a:t>Finalmente se obtienen las </a:t>
            </a:r>
            <a:r>
              <a:rPr lang="es-ES" dirty="0" err="1"/>
              <a:t>bounding</a:t>
            </a:r>
            <a:r>
              <a:rPr lang="es-ES" dirty="0"/>
              <a:t> boxes dentro de este umbral definido por las áreas, y se almacenan.</a:t>
            </a:r>
          </a:p>
        </p:txBody>
      </p:sp>
      <p:pic>
        <p:nvPicPr>
          <p:cNvPr id="5" name="Imagen 4">
            <a:extLst>
              <a:ext uri="{FF2B5EF4-FFF2-40B4-BE49-F238E27FC236}">
                <a16:creationId xmlns:a16="http://schemas.microsoft.com/office/drawing/2014/main" id="{673998AD-C0B9-282D-F3E7-39C0EC91899B}"/>
              </a:ext>
            </a:extLst>
          </p:cNvPr>
          <p:cNvPicPr>
            <a:picLocks noChangeAspect="1"/>
          </p:cNvPicPr>
          <p:nvPr/>
        </p:nvPicPr>
        <p:blipFill>
          <a:blip r:embed="rId2"/>
          <a:stretch>
            <a:fillRect/>
          </a:stretch>
        </p:blipFill>
        <p:spPr>
          <a:xfrm>
            <a:off x="6096000" y="2229188"/>
            <a:ext cx="5855532" cy="2399620"/>
          </a:xfrm>
          <a:prstGeom prst="rect">
            <a:avLst/>
          </a:prstGeom>
        </p:spPr>
      </p:pic>
      <p:pic>
        <p:nvPicPr>
          <p:cNvPr id="7" name="Imagen 6">
            <a:extLst>
              <a:ext uri="{FF2B5EF4-FFF2-40B4-BE49-F238E27FC236}">
                <a16:creationId xmlns:a16="http://schemas.microsoft.com/office/drawing/2014/main" id="{DBE0E051-DEC8-DE7A-24CE-4319A95DBD5B}"/>
              </a:ext>
            </a:extLst>
          </p:cNvPr>
          <p:cNvPicPr>
            <a:picLocks noChangeAspect="1"/>
          </p:cNvPicPr>
          <p:nvPr/>
        </p:nvPicPr>
        <p:blipFill>
          <a:blip r:embed="rId3"/>
          <a:stretch>
            <a:fillRect/>
          </a:stretch>
        </p:blipFill>
        <p:spPr>
          <a:xfrm>
            <a:off x="844031" y="4677503"/>
            <a:ext cx="10858500" cy="2028825"/>
          </a:xfrm>
          <a:prstGeom prst="rect">
            <a:avLst/>
          </a:prstGeom>
        </p:spPr>
      </p:pic>
    </p:spTree>
    <p:extLst>
      <p:ext uri="{BB962C8B-B14F-4D97-AF65-F5344CB8AC3E}">
        <p14:creationId xmlns:p14="http://schemas.microsoft.com/office/powerpoint/2010/main" val="167662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9C72D-A31D-5EE3-3154-DE8885A7107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3BA99FC-E19B-83C3-912F-FCED502BF3F5}"/>
              </a:ext>
            </a:extLst>
          </p:cNvPr>
          <p:cNvSpPr>
            <a:spLocks noGrp="1"/>
          </p:cNvSpPr>
          <p:nvPr>
            <p:ph type="ctrTitle"/>
          </p:nvPr>
        </p:nvSpPr>
        <p:spPr/>
        <p:txBody>
          <a:bodyPr/>
          <a:lstStyle/>
          <a:p>
            <a:r>
              <a:rPr lang="es-ES" dirty="0"/>
              <a:t>ETAPA DE RECONOCIMIENTO DE CARACTERES</a:t>
            </a:r>
          </a:p>
        </p:txBody>
      </p:sp>
      <p:sp>
        <p:nvSpPr>
          <p:cNvPr id="3" name="Subtítulo 2">
            <a:extLst>
              <a:ext uri="{FF2B5EF4-FFF2-40B4-BE49-F238E27FC236}">
                <a16:creationId xmlns:a16="http://schemas.microsoft.com/office/drawing/2014/main" id="{ED9B1B0A-226B-02C1-1FAF-138F140C0CB1}"/>
              </a:ext>
            </a:extLst>
          </p:cNvPr>
          <p:cNvSpPr>
            <a:spLocks noGrp="1"/>
          </p:cNvSpPr>
          <p:nvPr>
            <p:ph type="subTitle" idx="1"/>
          </p:nvPr>
        </p:nvSpPr>
        <p:spPr/>
        <p:txBody>
          <a:bodyPr>
            <a:normAutofit/>
          </a:bodyPr>
          <a:lstStyle/>
          <a:p>
            <a:r>
              <a:rPr lang="es-ES" dirty="0"/>
              <a:t>Objetivo,  Material facilitado, Metodología (descripción de la metodología),  Resultados,  Análisis cuantitativo del algoritmo de reconocimiento.</a:t>
            </a:r>
          </a:p>
        </p:txBody>
      </p:sp>
    </p:spTree>
    <p:extLst>
      <p:ext uri="{BB962C8B-B14F-4D97-AF65-F5344CB8AC3E}">
        <p14:creationId xmlns:p14="http://schemas.microsoft.com/office/powerpoint/2010/main" val="217800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6F962C-BDA8-E538-0C3B-ABF8C98BA15F}"/>
              </a:ext>
            </a:extLst>
          </p:cNvPr>
          <p:cNvSpPr>
            <a:spLocks noGrp="1"/>
          </p:cNvSpPr>
          <p:nvPr>
            <p:ph type="title"/>
          </p:nvPr>
        </p:nvSpPr>
        <p:spPr/>
        <p:txBody>
          <a:bodyPr/>
          <a:lstStyle/>
          <a:p>
            <a:r>
              <a:rPr lang="es-ES" dirty="0"/>
              <a:t>ETAPA DE RECONOCIMIENTO DE CARACTERES</a:t>
            </a:r>
          </a:p>
        </p:txBody>
      </p:sp>
      <p:sp>
        <p:nvSpPr>
          <p:cNvPr id="3" name="Marcador de contenido 2">
            <a:extLst>
              <a:ext uri="{FF2B5EF4-FFF2-40B4-BE49-F238E27FC236}">
                <a16:creationId xmlns:a16="http://schemas.microsoft.com/office/drawing/2014/main" id="{27A0DC3D-6670-6C2D-7CC2-4EB90D4A9186}"/>
              </a:ext>
            </a:extLst>
          </p:cNvPr>
          <p:cNvSpPr>
            <a:spLocks noGrp="1"/>
          </p:cNvSpPr>
          <p:nvPr>
            <p:ph idx="1"/>
          </p:nvPr>
        </p:nvSpPr>
        <p:spPr/>
        <p:txBody>
          <a:bodyPr/>
          <a:lstStyle/>
          <a:p>
            <a:r>
              <a:rPr lang="es-ES" dirty="0"/>
              <a:t>Se busca reconocer los caracteres que integran las matrículas proporcionadas en las imágenes de training y de test disponibles en \</a:t>
            </a:r>
            <a:r>
              <a:rPr lang="es-ES" dirty="0" err="1"/>
              <a:t>Material_Imagenes_Plantillas</a:t>
            </a:r>
            <a:r>
              <a:rPr lang="es-ES" dirty="0"/>
              <a:t>\01_Training y \</a:t>
            </a:r>
            <a:r>
              <a:rPr lang="es-ES" dirty="0" err="1"/>
              <a:t>Material_Imagenes_Plantillas</a:t>
            </a:r>
            <a:r>
              <a:rPr lang="es-ES" dirty="0"/>
              <a:t>\02_Test. </a:t>
            </a:r>
          </a:p>
          <a:p>
            <a:r>
              <a:rPr lang="es-ES" dirty="0"/>
              <a:t>Para ello se utilizan las plantillas disponibles \</a:t>
            </a:r>
            <a:r>
              <a:rPr lang="es-ES" dirty="0" err="1"/>
              <a:t>Material_Imagenes_Plantillas</a:t>
            </a:r>
            <a:r>
              <a:rPr lang="es-ES" dirty="0"/>
              <a:t>\00_Plantillas y poder hacer correlación bidimensional normalizada</a:t>
            </a:r>
          </a:p>
        </p:txBody>
      </p:sp>
      <p:pic>
        <p:nvPicPr>
          <p:cNvPr id="5" name="Imagen 4">
            <a:extLst>
              <a:ext uri="{FF2B5EF4-FFF2-40B4-BE49-F238E27FC236}">
                <a16:creationId xmlns:a16="http://schemas.microsoft.com/office/drawing/2014/main" id="{3EDF7168-1396-8190-8BD8-F77DD53E2BAD}"/>
              </a:ext>
            </a:extLst>
          </p:cNvPr>
          <p:cNvPicPr>
            <a:picLocks noChangeAspect="1"/>
          </p:cNvPicPr>
          <p:nvPr/>
        </p:nvPicPr>
        <p:blipFill>
          <a:blip r:embed="rId2"/>
          <a:stretch>
            <a:fillRect/>
          </a:stretch>
        </p:blipFill>
        <p:spPr>
          <a:xfrm>
            <a:off x="742952" y="5020599"/>
            <a:ext cx="5181600" cy="838200"/>
          </a:xfrm>
          <a:prstGeom prst="rect">
            <a:avLst/>
          </a:prstGeom>
        </p:spPr>
      </p:pic>
      <p:pic>
        <p:nvPicPr>
          <p:cNvPr id="7" name="Imagen 6">
            <a:extLst>
              <a:ext uri="{FF2B5EF4-FFF2-40B4-BE49-F238E27FC236}">
                <a16:creationId xmlns:a16="http://schemas.microsoft.com/office/drawing/2014/main" id="{A2CD85C6-68C6-C519-E65E-47A45D2995C3}"/>
              </a:ext>
            </a:extLst>
          </p:cNvPr>
          <p:cNvPicPr>
            <a:picLocks noChangeAspect="1"/>
          </p:cNvPicPr>
          <p:nvPr/>
        </p:nvPicPr>
        <p:blipFill>
          <a:blip r:embed="rId3"/>
          <a:stretch>
            <a:fillRect/>
          </a:stretch>
        </p:blipFill>
        <p:spPr>
          <a:xfrm>
            <a:off x="6348329" y="4940883"/>
            <a:ext cx="4838700" cy="1152525"/>
          </a:xfrm>
          <a:prstGeom prst="rect">
            <a:avLst/>
          </a:prstGeom>
        </p:spPr>
      </p:pic>
    </p:spTree>
    <p:extLst>
      <p:ext uri="{BB962C8B-B14F-4D97-AF65-F5344CB8AC3E}">
        <p14:creationId xmlns:p14="http://schemas.microsoft.com/office/powerpoint/2010/main" val="2438922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F1E6B-6900-49C5-3157-B3CF2814CA8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1F1396C-1C94-559B-E2E5-E73AAC671D9E}"/>
              </a:ext>
            </a:extLst>
          </p:cNvPr>
          <p:cNvSpPr>
            <a:spLocks noGrp="1"/>
          </p:cNvSpPr>
          <p:nvPr>
            <p:ph type="title"/>
          </p:nvPr>
        </p:nvSpPr>
        <p:spPr/>
        <p:txBody>
          <a:bodyPr/>
          <a:lstStyle/>
          <a:p>
            <a:r>
              <a:rPr lang="es-ES" dirty="0"/>
              <a:t>ETAPA DE RECONOCIMIENTO DE CARACTERES</a:t>
            </a:r>
          </a:p>
        </p:txBody>
      </p:sp>
      <p:sp>
        <p:nvSpPr>
          <p:cNvPr id="3" name="Marcador de contenido 2">
            <a:extLst>
              <a:ext uri="{FF2B5EF4-FFF2-40B4-BE49-F238E27FC236}">
                <a16:creationId xmlns:a16="http://schemas.microsoft.com/office/drawing/2014/main" id="{D69971D1-DBFC-38C7-783C-030E2EABEFA4}"/>
              </a:ext>
            </a:extLst>
          </p:cNvPr>
          <p:cNvSpPr>
            <a:spLocks noGrp="1"/>
          </p:cNvSpPr>
          <p:nvPr>
            <p:ph idx="1"/>
          </p:nvPr>
        </p:nvSpPr>
        <p:spPr/>
        <p:txBody>
          <a:bodyPr/>
          <a:lstStyle/>
          <a:p>
            <a:r>
              <a:rPr lang="es-ES" dirty="0"/>
              <a:t>Se implementa la función </a:t>
            </a:r>
            <a:r>
              <a:rPr lang="es-ES" sz="1600" dirty="0" err="1">
                <a:latin typeface="Consolas" panose="020B0609020204030204" pitchFamily="49" charset="0"/>
              </a:rPr>
              <a:t>reconocimientoDeCaracteres</a:t>
            </a:r>
            <a:r>
              <a:rPr lang="es-ES" sz="1600" dirty="0">
                <a:latin typeface="Consolas" panose="020B0609020204030204" pitchFamily="49" charset="0"/>
              </a:rPr>
              <a:t>(</a:t>
            </a:r>
            <a:r>
              <a:rPr lang="es-ES" sz="1600" dirty="0" err="1">
                <a:latin typeface="Consolas" panose="020B0609020204030204" pitchFamily="49" charset="0"/>
              </a:rPr>
              <a:t>caracteresImagen</a:t>
            </a:r>
            <a:r>
              <a:rPr lang="es-ES" sz="1600" dirty="0">
                <a:latin typeface="Consolas" panose="020B0609020204030204" pitchFamily="49" charset="0"/>
              </a:rPr>
              <a:t>) </a:t>
            </a:r>
            <a:r>
              <a:rPr lang="es-ES" dirty="0"/>
              <a:t>para esta etapa, que recibe como parámetro de entrada los caracteres separados detectados en la anterior etapa.</a:t>
            </a:r>
          </a:p>
          <a:p>
            <a:r>
              <a:rPr lang="es-ES" dirty="0"/>
              <a:t>Se itera sobre cada carácter detectado, comparándolo con cada plantilla en su respectivo ángulo mediante correlación bidimensional, llevada a cabo por una función de utilidad:  </a:t>
            </a:r>
            <a:r>
              <a:rPr lang="es-ES" sz="1600" dirty="0" err="1">
                <a:latin typeface="Consolas" panose="020B0609020204030204" pitchFamily="49" charset="0"/>
              </a:rPr>
              <a:t>Funcion_CorrelacionEntreMatrices</a:t>
            </a:r>
            <a:r>
              <a:rPr lang="es-ES" sz="1600" dirty="0">
                <a:latin typeface="Consolas" panose="020B0609020204030204" pitchFamily="49" charset="0"/>
              </a:rPr>
              <a:t>(Matriz1, Matriz2)</a:t>
            </a:r>
            <a:r>
              <a:rPr lang="es-ES" dirty="0"/>
              <a:t>. Esta función recibe como parámetro el carácter recortado y la plantilla en el ángulo correspondiente. Ambas deben estar en el mismo tamaño, para logarlo se utiliza la función </a:t>
            </a:r>
            <a:r>
              <a:rPr lang="es-ES" sz="1600" dirty="0" err="1">
                <a:latin typeface="Consolas" panose="020B0609020204030204" pitchFamily="49" charset="0"/>
              </a:rPr>
              <a:t>imresize</a:t>
            </a:r>
            <a:r>
              <a:rPr lang="es-ES" dirty="0"/>
              <a:t>.</a:t>
            </a:r>
          </a:p>
          <a:p>
            <a:r>
              <a:rPr lang="es-ES" dirty="0"/>
              <a:t>El resultado final de esta función es devolver la cadena de caracteres que forma la matrícula.</a:t>
            </a:r>
          </a:p>
        </p:txBody>
      </p:sp>
    </p:spTree>
    <p:extLst>
      <p:ext uri="{BB962C8B-B14F-4D97-AF65-F5344CB8AC3E}">
        <p14:creationId xmlns:p14="http://schemas.microsoft.com/office/powerpoint/2010/main" val="227725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75F25-11B9-E7A2-1E99-654A28239C4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7F5C4C-C160-E0A5-93F3-9AD3CEFED171}"/>
              </a:ext>
            </a:extLst>
          </p:cNvPr>
          <p:cNvSpPr>
            <a:spLocks noGrp="1"/>
          </p:cNvSpPr>
          <p:nvPr>
            <p:ph type="title"/>
          </p:nvPr>
        </p:nvSpPr>
        <p:spPr/>
        <p:txBody>
          <a:bodyPr/>
          <a:lstStyle/>
          <a:p>
            <a:r>
              <a:rPr lang="es-ES" dirty="0"/>
              <a:t>ETAPA DE RECONOCIMIENTO DE CARACTERES</a:t>
            </a:r>
          </a:p>
        </p:txBody>
      </p:sp>
      <p:sp>
        <p:nvSpPr>
          <p:cNvPr id="3" name="Marcador de contenido 2">
            <a:extLst>
              <a:ext uri="{FF2B5EF4-FFF2-40B4-BE49-F238E27FC236}">
                <a16:creationId xmlns:a16="http://schemas.microsoft.com/office/drawing/2014/main" id="{DFFBCE68-7A69-D04B-C6F7-52BE80715687}"/>
              </a:ext>
            </a:extLst>
          </p:cNvPr>
          <p:cNvSpPr>
            <a:spLocks noGrp="1"/>
          </p:cNvSpPr>
          <p:nvPr>
            <p:ph idx="1"/>
          </p:nvPr>
        </p:nvSpPr>
        <p:spPr>
          <a:xfrm>
            <a:off x="581192" y="2180497"/>
            <a:ext cx="11029615" cy="1013800"/>
          </a:xfrm>
        </p:spPr>
        <p:txBody>
          <a:bodyPr/>
          <a:lstStyle/>
          <a:p>
            <a:r>
              <a:rPr lang="es-ES" dirty="0"/>
              <a:t>Se logra el siguiente resultado, no exento de errores, también se detectan matrículas que al haber regiones de interés más allá de los caracteres, producen resultados incorrectos.</a:t>
            </a:r>
          </a:p>
        </p:txBody>
      </p:sp>
      <p:pic>
        <p:nvPicPr>
          <p:cNvPr id="5" name="Imagen 4">
            <a:extLst>
              <a:ext uri="{FF2B5EF4-FFF2-40B4-BE49-F238E27FC236}">
                <a16:creationId xmlns:a16="http://schemas.microsoft.com/office/drawing/2014/main" id="{00A5876C-19DB-7BE6-C2B0-49C17D29101B}"/>
              </a:ext>
            </a:extLst>
          </p:cNvPr>
          <p:cNvPicPr>
            <a:picLocks noChangeAspect="1"/>
          </p:cNvPicPr>
          <p:nvPr/>
        </p:nvPicPr>
        <p:blipFill>
          <a:blip r:embed="rId2"/>
          <a:stretch>
            <a:fillRect/>
          </a:stretch>
        </p:blipFill>
        <p:spPr>
          <a:xfrm>
            <a:off x="1485350" y="3194297"/>
            <a:ext cx="8714540" cy="1705527"/>
          </a:xfrm>
          <a:prstGeom prst="rect">
            <a:avLst/>
          </a:prstGeom>
        </p:spPr>
      </p:pic>
      <p:pic>
        <p:nvPicPr>
          <p:cNvPr id="7" name="Imagen 6">
            <a:extLst>
              <a:ext uri="{FF2B5EF4-FFF2-40B4-BE49-F238E27FC236}">
                <a16:creationId xmlns:a16="http://schemas.microsoft.com/office/drawing/2014/main" id="{2E4744D5-A33C-30C9-D92C-5FD657311B3C}"/>
              </a:ext>
            </a:extLst>
          </p:cNvPr>
          <p:cNvPicPr>
            <a:picLocks noChangeAspect="1"/>
          </p:cNvPicPr>
          <p:nvPr/>
        </p:nvPicPr>
        <p:blipFill>
          <a:blip r:embed="rId3"/>
          <a:stretch>
            <a:fillRect/>
          </a:stretch>
        </p:blipFill>
        <p:spPr>
          <a:xfrm>
            <a:off x="1485350" y="4759545"/>
            <a:ext cx="8714540" cy="1977972"/>
          </a:xfrm>
          <a:prstGeom prst="rect">
            <a:avLst/>
          </a:prstGeom>
        </p:spPr>
      </p:pic>
    </p:spTree>
    <p:extLst>
      <p:ext uri="{BB962C8B-B14F-4D97-AF65-F5344CB8AC3E}">
        <p14:creationId xmlns:p14="http://schemas.microsoft.com/office/powerpoint/2010/main" val="3757069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62FC6-9A59-67AB-47B5-DB7F292D799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E733C46-CF31-C099-8E0E-0B11D7FF8098}"/>
              </a:ext>
            </a:extLst>
          </p:cNvPr>
          <p:cNvSpPr>
            <a:spLocks noGrp="1"/>
          </p:cNvSpPr>
          <p:nvPr>
            <p:ph type="ctrTitle"/>
          </p:nvPr>
        </p:nvSpPr>
        <p:spPr/>
        <p:txBody>
          <a:bodyPr/>
          <a:lstStyle/>
          <a:p>
            <a:r>
              <a:rPr lang="es-ES" dirty="0"/>
              <a:t>Conclusiones</a:t>
            </a:r>
          </a:p>
        </p:txBody>
      </p:sp>
      <p:sp>
        <p:nvSpPr>
          <p:cNvPr id="3" name="Subtítulo 2">
            <a:extLst>
              <a:ext uri="{FF2B5EF4-FFF2-40B4-BE49-F238E27FC236}">
                <a16:creationId xmlns:a16="http://schemas.microsoft.com/office/drawing/2014/main" id="{3E6177C0-34AA-6ABB-4467-2263EDDBE253}"/>
              </a:ext>
            </a:extLst>
          </p:cNvPr>
          <p:cNvSpPr>
            <a:spLocks noGrp="1"/>
          </p:cNvSpPr>
          <p:nvPr>
            <p:ph type="subTitle" idx="1"/>
          </p:nvPr>
        </p:nvSpPr>
        <p:spPr/>
        <p:txBody>
          <a:bodyPr/>
          <a:lstStyle/>
          <a:p>
            <a:r>
              <a:rPr lang="es-ES" dirty="0"/>
              <a:t>Conclusiones respecto al reconocimiento de caracteres</a:t>
            </a:r>
          </a:p>
        </p:txBody>
      </p:sp>
    </p:spTree>
    <p:extLst>
      <p:ext uri="{BB962C8B-B14F-4D97-AF65-F5344CB8AC3E}">
        <p14:creationId xmlns:p14="http://schemas.microsoft.com/office/powerpoint/2010/main" val="24938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1445C-545A-D76B-E139-B9F9B1420ED1}"/>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DAE0DE81-467E-D7C1-6571-8274D4502D2E}"/>
              </a:ext>
            </a:extLst>
          </p:cNvPr>
          <p:cNvSpPr>
            <a:spLocks noGrp="1"/>
          </p:cNvSpPr>
          <p:nvPr>
            <p:ph idx="1"/>
          </p:nvPr>
        </p:nvSpPr>
        <p:spPr/>
        <p:txBody>
          <a:bodyPr/>
          <a:lstStyle/>
          <a:p>
            <a:r>
              <a:rPr lang="es-ES" dirty="0"/>
              <a:t>A pesar de haber utilizado valores umbrales para el área que delimitan los caracteres de la matricula, existe margen de error que detecta elementos ajenos, por lo que no se tiene la precisión deseada del 100%.</a:t>
            </a:r>
          </a:p>
          <a:p>
            <a:r>
              <a:rPr lang="es-ES" dirty="0"/>
              <a:t>El filtrado de las imágenes para la eliminación del ruido no ha logrado eliminarlo por completo, pero si atenuarlo bastante, aun así, no se ha podido generar una imagen </a:t>
            </a:r>
            <a:r>
              <a:rPr lang="es-ES" dirty="0" err="1"/>
              <a:t>binarizada</a:t>
            </a:r>
            <a:r>
              <a:rPr lang="es-ES" dirty="0"/>
              <a:t> limpia debido a esto.</a:t>
            </a:r>
          </a:p>
          <a:p>
            <a:r>
              <a:rPr lang="es-ES" dirty="0"/>
              <a:t>En términos generales se ofrecen unos resultados si bien no perfectos, aceptables.</a:t>
            </a:r>
          </a:p>
        </p:txBody>
      </p:sp>
    </p:spTree>
    <p:extLst>
      <p:ext uri="{BB962C8B-B14F-4D97-AF65-F5344CB8AC3E}">
        <p14:creationId xmlns:p14="http://schemas.microsoft.com/office/powerpoint/2010/main" val="382365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AD46F-2432-DFD2-91D5-81E8857A095D}"/>
              </a:ext>
            </a:extLst>
          </p:cNvPr>
          <p:cNvSpPr>
            <a:spLocks noGrp="1"/>
          </p:cNvSpPr>
          <p:nvPr>
            <p:ph type="title"/>
          </p:nvPr>
        </p:nvSpPr>
        <p:spPr>
          <a:xfrm>
            <a:off x="581192" y="702156"/>
            <a:ext cx="11029616" cy="1013800"/>
          </a:xfrm>
        </p:spPr>
        <p:txBody>
          <a:bodyPr anchor="b">
            <a:normAutofit/>
          </a:bodyPr>
          <a:lstStyle/>
          <a:p>
            <a:r>
              <a:rPr lang="es-ES" dirty="0"/>
              <a:t>ÍNDICE</a:t>
            </a:r>
          </a:p>
        </p:txBody>
      </p:sp>
      <p:graphicFrame>
        <p:nvGraphicFramePr>
          <p:cNvPr id="5" name="Marcador de contenido 2">
            <a:extLst>
              <a:ext uri="{FF2B5EF4-FFF2-40B4-BE49-F238E27FC236}">
                <a16:creationId xmlns:a16="http://schemas.microsoft.com/office/drawing/2014/main" id="{86113936-9A90-F9DE-DED0-1FE000B08D11}"/>
              </a:ext>
            </a:extLst>
          </p:cNvPr>
          <p:cNvGraphicFramePr>
            <a:graphicFrameLocks noGrp="1"/>
          </p:cNvGraphicFramePr>
          <p:nvPr>
            <p:ph idx="1"/>
            <p:extLst>
              <p:ext uri="{D42A27DB-BD31-4B8C-83A1-F6EECF244321}">
                <p14:modId xmlns:p14="http://schemas.microsoft.com/office/powerpoint/2010/main" val="38139975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27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73F62-5D36-D0D8-EF09-56CDF4B7542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EAAF6F-655C-951A-264E-52FEE26A1441}"/>
              </a:ext>
            </a:extLst>
          </p:cNvPr>
          <p:cNvSpPr>
            <a:spLocks noGrp="1"/>
          </p:cNvSpPr>
          <p:nvPr>
            <p:ph type="ctrTitle"/>
          </p:nvPr>
        </p:nvSpPr>
        <p:spPr/>
        <p:txBody>
          <a:bodyPr/>
          <a:lstStyle/>
          <a:p>
            <a:r>
              <a:rPr lang="es-ES" dirty="0"/>
              <a:t>Valoración personal de la asignatura</a:t>
            </a:r>
          </a:p>
        </p:txBody>
      </p:sp>
      <p:sp>
        <p:nvSpPr>
          <p:cNvPr id="3" name="Subtítulo 2">
            <a:extLst>
              <a:ext uri="{FF2B5EF4-FFF2-40B4-BE49-F238E27FC236}">
                <a16:creationId xmlns:a16="http://schemas.microsoft.com/office/drawing/2014/main" id="{5D8E4A49-0ECC-77BC-01BB-3FC34D4001DA}"/>
              </a:ext>
            </a:extLst>
          </p:cNvPr>
          <p:cNvSpPr>
            <a:spLocks noGrp="1"/>
          </p:cNvSpPr>
          <p:nvPr>
            <p:ph type="subTitle" idx="1"/>
          </p:nvPr>
        </p:nvSpPr>
        <p:spPr/>
        <p:txBody>
          <a:bodyPr/>
          <a:lstStyle/>
          <a:p>
            <a:r>
              <a:rPr lang="es-ES" dirty="0"/>
              <a:t>Valoración general</a:t>
            </a:r>
          </a:p>
        </p:txBody>
      </p:sp>
    </p:spTree>
    <p:extLst>
      <p:ext uri="{BB962C8B-B14F-4D97-AF65-F5344CB8AC3E}">
        <p14:creationId xmlns:p14="http://schemas.microsoft.com/office/powerpoint/2010/main" val="936121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47CA7-CE7C-CCCF-A67E-D9A9A11E81BF}"/>
              </a:ext>
            </a:extLst>
          </p:cNvPr>
          <p:cNvSpPr>
            <a:spLocks noGrp="1"/>
          </p:cNvSpPr>
          <p:nvPr>
            <p:ph type="title"/>
          </p:nvPr>
        </p:nvSpPr>
        <p:spPr/>
        <p:txBody>
          <a:bodyPr/>
          <a:lstStyle/>
          <a:p>
            <a:r>
              <a:rPr lang="es-ES" dirty="0"/>
              <a:t>VALORACIÓN PERSONAL DE LA ASIGNATURA</a:t>
            </a:r>
          </a:p>
        </p:txBody>
      </p:sp>
      <p:sp>
        <p:nvSpPr>
          <p:cNvPr id="3" name="Marcador de contenido 2">
            <a:extLst>
              <a:ext uri="{FF2B5EF4-FFF2-40B4-BE49-F238E27FC236}">
                <a16:creationId xmlns:a16="http://schemas.microsoft.com/office/drawing/2014/main" id="{B575716D-2198-D462-BE6B-989E09F29B59}"/>
              </a:ext>
            </a:extLst>
          </p:cNvPr>
          <p:cNvSpPr>
            <a:spLocks noGrp="1"/>
          </p:cNvSpPr>
          <p:nvPr>
            <p:ph idx="1"/>
          </p:nvPr>
        </p:nvSpPr>
        <p:spPr/>
        <p:txBody>
          <a:bodyPr/>
          <a:lstStyle/>
          <a:p>
            <a:r>
              <a:rPr lang="es-ES" dirty="0"/>
              <a:t>La asignatura si bien presenta un desafío considerable para aquellos estudiantes alejados de la rama de computación, complementa su formación con conocimientos muy interesantes y que ejercen de una base necesaria para desarrollar las competencias del alumno como ingeniero.</a:t>
            </a:r>
          </a:p>
          <a:p>
            <a:r>
              <a:rPr lang="es-ES" dirty="0"/>
              <a:t>En cuanto a mi caso personal, estudiante de la rama de software, doy una buena valoración a los contenidos ya que considero que han mejorado mi entendimiento lógico y matemático, además de formarme más allá de los conocimientos propios de la rama que curso.</a:t>
            </a:r>
          </a:p>
          <a:p>
            <a:r>
              <a:rPr lang="es-ES" dirty="0"/>
              <a:t>Sin duda una asignatura interesante que recomendaría a todo alumno de la carrera.</a:t>
            </a:r>
          </a:p>
        </p:txBody>
      </p:sp>
    </p:spTree>
    <p:extLst>
      <p:ext uri="{BB962C8B-B14F-4D97-AF65-F5344CB8AC3E}">
        <p14:creationId xmlns:p14="http://schemas.microsoft.com/office/powerpoint/2010/main" val="273833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dirty="0">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s-ES" dirty="0">
              <a:solidFill>
                <a:schemeClr val="bg2"/>
              </a:solidFill>
            </a:endParaRPr>
          </a:p>
          <a:p>
            <a:pPr rtl="0"/>
            <a:endParaRPr lang="es-ES" dirty="0">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C6F13-72D4-749D-B254-376A3CA4ADC7}"/>
              </a:ext>
            </a:extLst>
          </p:cNvPr>
          <p:cNvSpPr>
            <a:spLocks noGrp="1"/>
          </p:cNvSpPr>
          <p:nvPr>
            <p:ph type="ctrTitle"/>
          </p:nvPr>
        </p:nvSpPr>
        <p:spPr/>
        <p:txBody>
          <a:bodyPr/>
          <a:lstStyle/>
          <a:p>
            <a:r>
              <a:rPr lang="es-ES" dirty="0"/>
              <a:t>Objetivo</a:t>
            </a:r>
          </a:p>
        </p:txBody>
      </p:sp>
      <p:sp>
        <p:nvSpPr>
          <p:cNvPr id="3" name="Subtítulo 2">
            <a:extLst>
              <a:ext uri="{FF2B5EF4-FFF2-40B4-BE49-F238E27FC236}">
                <a16:creationId xmlns:a16="http://schemas.microsoft.com/office/drawing/2014/main" id="{06EF43CB-17D0-3D5D-154C-47384059B215}"/>
              </a:ext>
            </a:extLst>
          </p:cNvPr>
          <p:cNvSpPr>
            <a:spLocks noGrp="1"/>
          </p:cNvSpPr>
          <p:nvPr>
            <p:ph type="subTitle" idx="1"/>
          </p:nvPr>
        </p:nvSpPr>
        <p:spPr/>
        <p:txBody>
          <a:bodyPr/>
          <a:lstStyle/>
          <a:p>
            <a:r>
              <a:rPr lang="es-ES" dirty="0"/>
              <a:t>Presentación de objetivo del trabajo</a:t>
            </a:r>
          </a:p>
        </p:txBody>
      </p:sp>
    </p:spTree>
    <p:extLst>
      <p:ext uri="{BB962C8B-B14F-4D97-AF65-F5344CB8AC3E}">
        <p14:creationId xmlns:p14="http://schemas.microsoft.com/office/powerpoint/2010/main" val="336161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F49D3-2FA3-1B77-0BB2-576EFCE99D9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0E73920-521B-6D58-1807-F586E113785E}"/>
              </a:ext>
            </a:extLst>
          </p:cNvPr>
          <p:cNvSpPr>
            <a:spLocks noGrp="1"/>
          </p:cNvSpPr>
          <p:nvPr>
            <p:ph type="title"/>
          </p:nvPr>
        </p:nvSpPr>
        <p:spPr>
          <a:xfrm>
            <a:off x="581193" y="729658"/>
            <a:ext cx="11029616" cy="988332"/>
          </a:xfrm>
        </p:spPr>
        <p:txBody>
          <a:bodyPr anchor="b">
            <a:normAutofit/>
          </a:bodyPr>
          <a:lstStyle/>
          <a:p>
            <a:r>
              <a:rPr lang="es-ES" dirty="0"/>
              <a:t>Objetivo</a:t>
            </a:r>
          </a:p>
        </p:txBody>
      </p:sp>
      <p:sp>
        <p:nvSpPr>
          <p:cNvPr id="3" name="Marcador de contenido 2">
            <a:extLst>
              <a:ext uri="{FF2B5EF4-FFF2-40B4-BE49-F238E27FC236}">
                <a16:creationId xmlns:a16="http://schemas.microsoft.com/office/drawing/2014/main" id="{B6607B3C-8592-5226-4CA3-E964C7A2B002}"/>
              </a:ext>
            </a:extLst>
          </p:cNvPr>
          <p:cNvSpPr>
            <a:spLocks noGrp="1"/>
          </p:cNvSpPr>
          <p:nvPr>
            <p:ph sz="half" idx="1"/>
          </p:nvPr>
        </p:nvSpPr>
        <p:spPr>
          <a:xfrm>
            <a:off x="581193" y="2228003"/>
            <a:ext cx="5422390" cy="3633047"/>
          </a:xfrm>
        </p:spPr>
        <p:txBody>
          <a:bodyPr anchor="ctr">
            <a:normAutofit/>
          </a:bodyPr>
          <a:lstStyle/>
          <a:p>
            <a:pPr algn="just"/>
            <a:r>
              <a:rPr lang="es-ES" dirty="0"/>
              <a:t>El principal objetivo es implementar un algoritmo que segmente y reconozca los números y las letras de imágenes de placas de matrícula a partir de una única función: </a:t>
            </a:r>
            <a:r>
              <a:rPr lang="es-ES" dirty="0" err="1"/>
              <a:t>Funcion_Reconoce_Matricula</a:t>
            </a:r>
            <a:r>
              <a:rPr lang="es-ES" dirty="0"/>
              <a:t> (</a:t>
            </a:r>
            <a:r>
              <a:rPr lang="es-ES" dirty="0" err="1"/>
              <a:t>RutaImagen</a:t>
            </a:r>
            <a:r>
              <a:rPr lang="es-ES" dirty="0"/>
              <a:t>)</a:t>
            </a:r>
          </a:p>
          <a:p>
            <a:pPr algn="just"/>
            <a:r>
              <a:rPr lang="es-ES" dirty="0"/>
              <a:t>La función producirá como resultado una figure que contenga la imagen original de entrada y el título de la ventana formado por los caracteres reconocidos.</a:t>
            </a:r>
          </a:p>
          <a:p>
            <a:pPr algn="just"/>
            <a:r>
              <a:rPr lang="es-ES" dirty="0"/>
              <a:t>Para ello se plantean dos fases para el desarrollo: Segmentación de caracteres y reconocimiento de caracteres.</a:t>
            </a:r>
          </a:p>
        </p:txBody>
      </p:sp>
      <p:pic>
        <p:nvPicPr>
          <p:cNvPr id="5" name="Imagen 4" descr="Texto&#10;&#10;Descripción generada automáticamente con confianza baja">
            <a:extLst>
              <a:ext uri="{FF2B5EF4-FFF2-40B4-BE49-F238E27FC236}">
                <a16:creationId xmlns:a16="http://schemas.microsoft.com/office/drawing/2014/main" id="{41719DAA-CC87-85AE-2AAF-803F0EBC4717}"/>
              </a:ext>
            </a:extLst>
          </p:cNvPr>
          <p:cNvPicPr>
            <a:picLocks noChangeAspect="1"/>
          </p:cNvPicPr>
          <p:nvPr/>
        </p:nvPicPr>
        <p:blipFill>
          <a:blip r:embed="rId2"/>
          <a:stretch>
            <a:fillRect/>
          </a:stretch>
        </p:blipFill>
        <p:spPr>
          <a:xfrm>
            <a:off x="6188417" y="3346394"/>
            <a:ext cx="5422392" cy="1396265"/>
          </a:xfrm>
          <a:prstGeom prst="rect">
            <a:avLst/>
          </a:prstGeom>
          <a:noFill/>
        </p:spPr>
      </p:pic>
    </p:spTree>
    <p:extLst>
      <p:ext uri="{BB962C8B-B14F-4D97-AF65-F5344CB8AC3E}">
        <p14:creationId xmlns:p14="http://schemas.microsoft.com/office/powerpoint/2010/main" val="403511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4B961-83EB-7CAB-A521-1BB3FF7627A8}"/>
              </a:ext>
            </a:extLst>
          </p:cNvPr>
          <p:cNvSpPr>
            <a:spLocks noGrp="1"/>
          </p:cNvSpPr>
          <p:nvPr>
            <p:ph type="title"/>
          </p:nvPr>
        </p:nvSpPr>
        <p:spPr/>
        <p:txBody>
          <a:bodyPr/>
          <a:lstStyle/>
          <a:p>
            <a:r>
              <a:rPr lang="es-ES" dirty="0"/>
              <a:t>Objetivo – Segmentación de caracteres</a:t>
            </a:r>
          </a:p>
        </p:txBody>
      </p:sp>
      <p:sp>
        <p:nvSpPr>
          <p:cNvPr id="3" name="Marcador de contenido 2">
            <a:extLst>
              <a:ext uri="{FF2B5EF4-FFF2-40B4-BE49-F238E27FC236}">
                <a16:creationId xmlns:a16="http://schemas.microsoft.com/office/drawing/2014/main" id="{6CBF52CC-7C6B-B0D5-A203-F5532A126BED}"/>
              </a:ext>
            </a:extLst>
          </p:cNvPr>
          <p:cNvSpPr>
            <a:spLocks noGrp="1"/>
          </p:cNvSpPr>
          <p:nvPr>
            <p:ph idx="1"/>
          </p:nvPr>
        </p:nvSpPr>
        <p:spPr>
          <a:xfrm>
            <a:off x="581192" y="2180496"/>
            <a:ext cx="7151103" cy="3678303"/>
          </a:xfrm>
        </p:spPr>
        <p:txBody>
          <a:bodyPr/>
          <a:lstStyle/>
          <a:p>
            <a:pPr algn="just"/>
            <a:r>
              <a:rPr lang="es-ES" dirty="0"/>
              <a:t>Se segmentan los pixeles de la imagen original que integra cada carácter de la matrícula y se obtiene su </a:t>
            </a:r>
            <a:r>
              <a:rPr lang="es-ES" dirty="0" err="1"/>
              <a:t>bounding</a:t>
            </a:r>
            <a:r>
              <a:rPr lang="es-ES" dirty="0"/>
              <a:t> box, que es el rectángulo más pequeño que delimita dichos pixeles. Para ello se establece una casuística y ciertos principios de aplicación. Además, se deberán utilizar las matrículas dentro de \</a:t>
            </a:r>
            <a:r>
              <a:rPr lang="es-ES" dirty="0" err="1"/>
              <a:t>Material_Imagenes_Plantillas</a:t>
            </a:r>
            <a:r>
              <a:rPr lang="es-ES" dirty="0"/>
              <a:t>\01_Training para desarrollar el algoritmo.</a:t>
            </a:r>
          </a:p>
        </p:txBody>
      </p:sp>
      <p:pic>
        <p:nvPicPr>
          <p:cNvPr id="5" name="Imagen 4">
            <a:extLst>
              <a:ext uri="{FF2B5EF4-FFF2-40B4-BE49-F238E27FC236}">
                <a16:creationId xmlns:a16="http://schemas.microsoft.com/office/drawing/2014/main" id="{A7B3B153-B1B7-5749-2658-DF2A00B5FEE6}"/>
              </a:ext>
            </a:extLst>
          </p:cNvPr>
          <p:cNvPicPr>
            <a:picLocks noChangeAspect="1"/>
          </p:cNvPicPr>
          <p:nvPr/>
        </p:nvPicPr>
        <p:blipFill>
          <a:blip r:embed="rId2"/>
          <a:stretch>
            <a:fillRect/>
          </a:stretch>
        </p:blipFill>
        <p:spPr>
          <a:xfrm>
            <a:off x="1019175" y="5201073"/>
            <a:ext cx="5076825" cy="685800"/>
          </a:xfrm>
          <a:prstGeom prst="rect">
            <a:avLst/>
          </a:prstGeom>
        </p:spPr>
      </p:pic>
      <p:pic>
        <p:nvPicPr>
          <p:cNvPr id="7" name="Imagen 6">
            <a:extLst>
              <a:ext uri="{FF2B5EF4-FFF2-40B4-BE49-F238E27FC236}">
                <a16:creationId xmlns:a16="http://schemas.microsoft.com/office/drawing/2014/main" id="{13733A13-28FC-CB0E-C384-D6D6EFC4021C}"/>
              </a:ext>
            </a:extLst>
          </p:cNvPr>
          <p:cNvPicPr>
            <a:picLocks noChangeAspect="1"/>
          </p:cNvPicPr>
          <p:nvPr/>
        </p:nvPicPr>
        <p:blipFill>
          <a:blip r:embed="rId3"/>
          <a:stretch>
            <a:fillRect/>
          </a:stretch>
        </p:blipFill>
        <p:spPr>
          <a:xfrm>
            <a:off x="8170278" y="2381673"/>
            <a:ext cx="3381375" cy="3505200"/>
          </a:xfrm>
          <a:prstGeom prst="rect">
            <a:avLst/>
          </a:prstGeom>
        </p:spPr>
      </p:pic>
    </p:spTree>
    <p:extLst>
      <p:ext uri="{BB962C8B-B14F-4D97-AF65-F5344CB8AC3E}">
        <p14:creationId xmlns:p14="http://schemas.microsoft.com/office/powerpoint/2010/main" val="176213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435F0-3388-FCFE-55D4-78DEAC35BB6D}"/>
              </a:ext>
            </a:extLst>
          </p:cNvPr>
          <p:cNvSpPr>
            <a:spLocks noGrp="1"/>
          </p:cNvSpPr>
          <p:nvPr>
            <p:ph type="title"/>
          </p:nvPr>
        </p:nvSpPr>
        <p:spPr/>
        <p:txBody>
          <a:bodyPr/>
          <a:lstStyle/>
          <a:p>
            <a:r>
              <a:rPr lang="es-ES" dirty="0"/>
              <a:t>Objetivo – reconocimiento de caracteres</a:t>
            </a:r>
          </a:p>
        </p:txBody>
      </p:sp>
      <p:sp>
        <p:nvSpPr>
          <p:cNvPr id="3" name="Marcador de contenido 2">
            <a:extLst>
              <a:ext uri="{FF2B5EF4-FFF2-40B4-BE49-F238E27FC236}">
                <a16:creationId xmlns:a16="http://schemas.microsoft.com/office/drawing/2014/main" id="{870B4C70-405A-EC39-C5CF-065C92DA110B}"/>
              </a:ext>
            </a:extLst>
          </p:cNvPr>
          <p:cNvSpPr>
            <a:spLocks noGrp="1"/>
          </p:cNvSpPr>
          <p:nvPr>
            <p:ph idx="1"/>
          </p:nvPr>
        </p:nvSpPr>
        <p:spPr/>
        <p:txBody>
          <a:bodyPr/>
          <a:lstStyle/>
          <a:p>
            <a:r>
              <a:rPr lang="es-ES" dirty="0"/>
              <a:t>Se deben reconocer los caracteres que integran las matrículas proporcionadas en las imágenes de training.</a:t>
            </a:r>
          </a:p>
          <a:p>
            <a:r>
              <a:rPr lang="es-ES" dirty="0"/>
              <a:t>Para ello se realizará correlación bidimensional normalizada, que evalúa la similitud del carácter desconocido con plantillas generadas a priori de caracteres conocidos. El reconocimiento se decide según la plantilla para la que se alcanza máxima solicitud.</a:t>
            </a:r>
          </a:p>
        </p:txBody>
      </p:sp>
      <p:pic>
        <p:nvPicPr>
          <p:cNvPr id="5" name="Imagen 4">
            <a:extLst>
              <a:ext uri="{FF2B5EF4-FFF2-40B4-BE49-F238E27FC236}">
                <a16:creationId xmlns:a16="http://schemas.microsoft.com/office/drawing/2014/main" id="{67D90AAF-2264-7AAB-B143-BAF641CE9856}"/>
              </a:ext>
            </a:extLst>
          </p:cNvPr>
          <p:cNvPicPr>
            <a:picLocks noChangeAspect="1"/>
          </p:cNvPicPr>
          <p:nvPr/>
        </p:nvPicPr>
        <p:blipFill>
          <a:blip r:embed="rId2"/>
          <a:stretch>
            <a:fillRect/>
          </a:stretch>
        </p:blipFill>
        <p:spPr>
          <a:xfrm>
            <a:off x="761999" y="5061973"/>
            <a:ext cx="5334000" cy="1009650"/>
          </a:xfrm>
          <a:prstGeom prst="rect">
            <a:avLst/>
          </a:prstGeom>
        </p:spPr>
      </p:pic>
      <p:pic>
        <p:nvPicPr>
          <p:cNvPr id="7" name="Imagen 6">
            <a:extLst>
              <a:ext uri="{FF2B5EF4-FFF2-40B4-BE49-F238E27FC236}">
                <a16:creationId xmlns:a16="http://schemas.microsoft.com/office/drawing/2014/main" id="{5247B5E9-15CC-2E79-57E1-0CBBB4F17441}"/>
              </a:ext>
            </a:extLst>
          </p:cNvPr>
          <p:cNvPicPr>
            <a:picLocks noChangeAspect="1"/>
          </p:cNvPicPr>
          <p:nvPr/>
        </p:nvPicPr>
        <p:blipFill>
          <a:blip r:embed="rId3"/>
          <a:stretch>
            <a:fillRect/>
          </a:stretch>
        </p:blipFill>
        <p:spPr>
          <a:xfrm>
            <a:off x="6276806" y="4976248"/>
            <a:ext cx="4781550" cy="1095375"/>
          </a:xfrm>
          <a:prstGeom prst="rect">
            <a:avLst/>
          </a:prstGeom>
        </p:spPr>
      </p:pic>
    </p:spTree>
    <p:extLst>
      <p:ext uri="{BB962C8B-B14F-4D97-AF65-F5344CB8AC3E}">
        <p14:creationId xmlns:p14="http://schemas.microsoft.com/office/powerpoint/2010/main" val="227047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4CC6-320F-D381-502E-00C70A5A4C1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366A9D-4B77-03EF-8D52-0B7BA92F6A8A}"/>
              </a:ext>
            </a:extLst>
          </p:cNvPr>
          <p:cNvSpPr>
            <a:spLocks noGrp="1"/>
          </p:cNvSpPr>
          <p:nvPr>
            <p:ph type="ctrTitle"/>
          </p:nvPr>
        </p:nvSpPr>
        <p:spPr/>
        <p:txBody>
          <a:bodyPr/>
          <a:lstStyle/>
          <a:p>
            <a:r>
              <a:rPr lang="es-ES" dirty="0"/>
              <a:t>Etapa de segmentación de caracteres</a:t>
            </a:r>
          </a:p>
        </p:txBody>
      </p:sp>
      <p:sp>
        <p:nvSpPr>
          <p:cNvPr id="3" name="Subtítulo 2">
            <a:extLst>
              <a:ext uri="{FF2B5EF4-FFF2-40B4-BE49-F238E27FC236}">
                <a16:creationId xmlns:a16="http://schemas.microsoft.com/office/drawing/2014/main" id="{8287DFFB-D300-1FFD-D3DB-2BB535678988}"/>
              </a:ext>
            </a:extLst>
          </p:cNvPr>
          <p:cNvSpPr>
            <a:spLocks noGrp="1"/>
          </p:cNvSpPr>
          <p:nvPr>
            <p:ph type="subTitle" idx="1"/>
          </p:nvPr>
        </p:nvSpPr>
        <p:spPr/>
        <p:txBody>
          <a:bodyPr>
            <a:normAutofit/>
          </a:bodyPr>
          <a:lstStyle/>
          <a:p>
            <a:r>
              <a:rPr lang="es-ES" dirty="0"/>
              <a:t>Objetivo, Material facilitado, Metodología,  Resultados.</a:t>
            </a:r>
          </a:p>
        </p:txBody>
      </p:sp>
    </p:spTree>
    <p:extLst>
      <p:ext uri="{BB962C8B-B14F-4D97-AF65-F5344CB8AC3E}">
        <p14:creationId xmlns:p14="http://schemas.microsoft.com/office/powerpoint/2010/main" val="224310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9ED8F-33CC-9609-1AA9-1767AEAC10F8}"/>
              </a:ext>
            </a:extLst>
          </p:cNvPr>
          <p:cNvSpPr>
            <a:spLocks noGrp="1"/>
          </p:cNvSpPr>
          <p:nvPr>
            <p:ph type="title"/>
          </p:nvPr>
        </p:nvSpPr>
        <p:spPr/>
        <p:txBody>
          <a:bodyPr/>
          <a:lstStyle/>
          <a:p>
            <a:r>
              <a:rPr lang="es-ES" dirty="0"/>
              <a:t>Etapa de segmentación de caracteres</a:t>
            </a:r>
          </a:p>
        </p:txBody>
      </p:sp>
      <p:sp>
        <p:nvSpPr>
          <p:cNvPr id="3" name="Marcador de contenido 2">
            <a:extLst>
              <a:ext uri="{FF2B5EF4-FFF2-40B4-BE49-F238E27FC236}">
                <a16:creationId xmlns:a16="http://schemas.microsoft.com/office/drawing/2014/main" id="{A110ACC9-D3F4-7061-CB5E-258327DFEDBA}"/>
              </a:ext>
            </a:extLst>
          </p:cNvPr>
          <p:cNvSpPr>
            <a:spLocks noGrp="1"/>
          </p:cNvSpPr>
          <p:nvPr>
            <p:ph idx="1"/>
          </p:nvPr>
        </p:nvSpPr>
        <p:spPr>
          <a:xfrm>
            <a:off x="581193" y="2180496"/>
            <a:ext cx="6701924" cy="3678303"/>
          </a:xfrm>
        </p:spPr>
        <p:txBody>
          <a:bodyPr/>
          <a:lstStyle/>
          <a:p>
            <a:pPr algn="just"/>
            <a:r>
              <a:rPr lang="es-ES" dirty="0"/>
              <a:t>Segmentar en la imagen original los píxeles que integran cada carácter de la matrícula y obtener la región compuesta por el rectángulo más pequeño que delimita dichos píxeles (“</a:t>
            </a:r>
            <a:r>
              <a:rPr lang="es-ES" dirty="0" err="1"/>
              <a:t>bounding</a:t>
            </a:r>
            <a:r>
              <a:rPr lang="es-ES" dirty="0"/>
              <a:t> box‟). </a:t>
            </a:r>
          </a:p>
          <a:p>
            <a:pPr algn="just"/>
            <a:r>
              <a:rPr lang="es-ES" dirty="0"/>
              <a:t>El algoritmo de segmentación debe ser desarrollado teniendo en cuenta exclusivamente las imágenes disponibles en \</a:t>
            </a:r>
            <a:r>
              <a:rPr lang="es-ES" dirty="0" err="1"/>
              <a:t>Material_Imagenes_Plantillas</a:t>
            </a:r>
            <a:r>
              <a:rPr lang="es-ES" dirty="0"/>
              <a:t>\01_Training</a:t>
            </a:r>
          </a:p>
          <a:p>
            <a:endParaRPr lang="es-ES" dirty="0"/>
          </a:p>
        </p:txBody>
      </p:sp>
      <p:pic>
        <p:nvPicPr>
          <p:cNvPr id="7" name="Imagen 6">
            <a:extLst>
              <a:ext uri="{FF2B5EF4-FFF2-40B4-BE49-F238E27FC236}">
                <a16:creationId xmlns:a16="http://schemas.microsoft.com/office/drawing/2014/main" id="{EF28642A-D357-8486-1DDF-82E6B0B66D7E}"/>
              </a:ext>
            </a:extLst>
          </p:cNvPr>
          <p:cNvPicPr>
            <a:picLocks noChangeAspect="1"/>
          </p:cNvPicPr>
          <p:nvPr/>
        </p:nvPicPr>
        <p:blipFill>
          <a:blip r:embed="rId2"/>
          <a:stretch>
            <a:fillRect/>
          </a:stretch>
        </p:blipFill>
        <p:spPr>
          <a:xfrm>
            <a:off x="988595" y="5334924"/>
            <a:ext cx="4953000" cy="523875"/>
          </a:xfrm>
          <a:prstGeom prst="rect">
            <a:avLst/>
          </a:prstGeom>
        </p:spPr>
      </p:pic>
      <p:pic>
        <p:nvPicPr>
          <p:cNvPr id="9" name="Imagen 8">
            <a:extLst>
              <a:ext uri="{FF2B5EF4-FFF2-40B4-BE49-F238E27FC236}">
                <a16:creationId xmlns:a16="http://schemas.microsoft.com/office/drawing/2014/main" id="{E6FCE149-7752-7213-85E1-592DA69E3211}"/>
              </a:ext>
            </a:extLst>
          </p:cNvPr>
          <p:cNvPicPr>
            <a:picLocks noChangeAspect="1"/>
          </p:cNvPicPr>
          <p:nvPr/>
        </p:nvPicPr>
        <p:blipFill>
          <a:blip r:embed="rId3"/>
          <a:stretch>
            <a:fillRect/>
          </a:stretch>
        </p:blipFill>
        <p:spPr>
          <a:xfrm>
            <a:off x="7869655" y="2305147"/>
            <a:ext cx="3333750" cy="3429000"/>
          </a:xfrm>
          <a:prstGeom prst="rect">
            <a:avLst/>
          </a:prstGeom>
        </p:spPr>
      </p:pic>
    </p:spTree>
    <p:extLst>
      <p:ext uri="{BB962C8B-B14F-4D97-AF65-F5344CB8AC3E}">
        <p14:creationId xmlns:p14="http://schemas.microsoft.com/office/powerpoint/2010/main" val="24091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06004-DFAC-1D57-4D30-A335A0EB39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68B2A31-BC24-C1A6-691E-EC1242806844}"/>
              </a:ext>
            </a:extLst>
          </p:cNvPr>
          <p:cNvSpPr>
            <a:spLocks noGrp="1"/>
          </p:cNvSpPr>
          <p:nvPr>
            <p:ph type="title"/>
          </p:nvPr>
        </p:nvSpPr>
        <p:spPr/>
        <p:txBody>
          <a:bodyPr/>
          <a:lstStyle/>
          <a:p>
            <a:r>
              <a:rPr lang="es-ES" dirty="0"/>
              <a:t>Etapa de segmentación de caracteres</a:t>
            </a:r>
          </a:p>
        </p:txBody>
      </p:sp>
      <p:pic>
        <p:nvPicPr>
          <p:cNvPr id="5" name="Marcador de contenido 4">
            <a:extLst>
              <a:ext uri="{FF2B5EF4-FFF2-40B4-BE49-F238E27FC236}">
                <a16:creationId xmlns:a16="http://schemas.microsoft.com/office/drawing/2014/main" id="{F2FBF2DD-4738-EC85-34B5-12D973C9C1C3}"/>
              </a:ext>
            </a:extLst>
          </p:cNvPr>
          <p:cNvPicPr>
            <a:picLocks noGrp="1" noChangeAspect="1"/>
          </p:cNvPicPr>
          <p:nvPr>
            <p:ph idx="1"/>
          </p:nvPr>
        </p:nvPicPr>
        <p:blipFill>
          <a:blip r:embed="rId2"/>
          <a:stretch>
            <a:fillRect/>
          </a:stretch>
        </p:blipFill>
        <p:spPr>
          <a:xfrm>
            <a:off x="801473" y="2298456"/>
            <a:ext cx="5102653" cy="3678238"/>
          </a:xfrm>
        </p:spPr>
      </p:pic>
      <p:pic>
        <p:nvPicPr>
          <p:cNvPr id="7" name="Imagen 6">
            <a:extLst>
              <a:ext uri="{FF2B5EF4-FFF2-40B4-BE49-F238E27FC236}">
                <a16:creationId xmlns:a16="http://schemas.microsoft.com/office/drawing/2014/main" id="{DD40F7C1-8F34-9835-E939-05F23090FA61}"/>
              </a:ext>
            </a:extLst>
          </p:cNvPr>
          <p:cNvPicPr>
            <a:picLocks noChangeAspect="1"/>
          </p:cNvPicPr>
          <p:nvPr/>
        </p:nvPicPr>
        <p:blipFill>
          <a:blip r:embed="rId3"/>
          <a:stretch>
            <a:fillRect/>
          </a:stretch>
        </p:blipFill>
        <p:spPr>
          <a:xfrm>
            <a:off x="6096000" y="2908850"/>
            <a:ext cx="5610225" cy="2457450"/>
          </a:xfrm>
          <a:prstGeom prst="rect">
            <a:avLst/>
          </a:prstGeom>
        </p:spPr>
      </p:pic>
    </p:spTree>
    <p:extLst>
      <p:ext uri="{BB962C8B-B14F-4D97-AF65-F5344CB8AC3E}">
        <p14:creationId xmlns:p14="http://schemas.microsoft.com/office/powerpoint/2010/main" val="3566610143"/>
      </p:ext>
    </p:extLst>
  </p:cSld>
  <p:clrMapOvr>
    <a:masterClrMapping/>
  </p:clrMapOvr>
</p:sld>
</file>

<file path=ppt/theme/theme1.xml><?xml version="1.0" encoding="utf-8"?>
<a:theme xmlns:a="http://schemas.openxmlformats.org/drawingml/2006/main" name="Personaliza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FCB14B3E-2B92-48B8-A334-05E7A8EE34E1}" vid="{B6EC9E21-8C82-4EB1-BBE7-A370F785D0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{671F0289-95BE-4294-9776-59E22170DF4C}tf56390039_win32</Template>
  <TotalTime>341</TotalTime>
  <Words>1209</Words>
  <Application>Microsoft Office PowerPoint</Application>
  <PresentationFormat>Panorámica</PresentationFormat>
  <Paragraphs>75</Paragraphs>
  <Slides>22</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Consolas</vt:lpstr>
      <vt:lpstr>Gill Sans MT</vt:lpstr>
      <vt:lpstr>Wingdings 2</vt:lpstr>
      <vt:lpstr>Personalizado</vt:lpstr>
      <vt:lpstr>SEGMENTACIÓN Y RECONOCIMIENTO DE CARACTÉRES EN PLACAS DE MATRÍCULA</vt:lpstr>
      <vt:lpstr>ÍNDICE</vt:lpstr>
      <vt:lpstr>Objetivo</vt:lpstr>
      <vt:lpstr>Objetivo</vt:lpstr>
      <vt:lpstr>Objetivo – Segmentación de caracteres</vt:lpstr>
      <vt:lpstr>Objetivo – reconocimiento de caracteres</vt:lpstr>
      <vt:lpstr>Etapa de segmentación de caracteres</vt:lpstr>
      <vt:lpstr>Etapa de segmentación de caracteres</vt:lpstr>
      <vt:lpstr>Etapa de segmentación de caracteres</vt:lpstr>
      <vt:lpstr>Etapa de segmentación de caracteres</vt:lpstr>
      <vt:lpstr>Etapa de segmentación de caracteres</vt:lpstr>
      <vt:lpstr>Etapa de segmentación de caracteres</vt:lpstr>
      <vt:lpstr>Etapa de segmentación de caracteres</vt:lpstr>
      <vt:lpstr>ETAPA DE RECONOCIMIENTO DE CARACTERES</vt:lpstr>
      <vt:lpstr>ETAPA DE RECONOCIMIENTO DE CARACTERES</vt:lpstr>
      <vt:lpstr>ETAPA DE RECONOCIMIENTO DE CARACTERES</vt:lpstr>
      <vt:lpstr>ETAPA DE RECONOCIMIENTO DE CARACTERES</vt:lpstr>
      <vt:lpstr>Conclusiones</vt:lpstr>
      <vt:lpstr>CONCLUSIONES</vt:lpstr>
      <vt:lpstr>Valoración personal de la asignatura</vt:lpstr>
      <vt:lpstr>VALORACIÓN PERSONAL DE LA ASIGNATURA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tecnológico</dc:title>
  <dc:creator>Saúl Rodríguez</dc:creator>
  <cp:lastModifiedBy>Saúl Rodríguez</cp:lastModifiedBy>
  <cp:revision>40</cp:revision>
  <dcterms:created xsi:type="dcterms:W3CDTF">2024-02-14T02:11:45Z</dcterms:created>
  <dcterms:modified xsi:type="dcterms:W3CDTF">2024-02-14T07:52:52Z</dcterms:modified>
</cp:coreProperties>
</file>