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sldIdLst>
    <p:sldId id="276" r:id="rId5"/>
    <p:sldId id="277" r:id="rId6"/>
    <p:sldId id="305" r:id="rId7"/>
    <p:sldId id="306" r:id="rId8"/>
    <p:sldId id="324" r:id="rId9"/>
    <p:sldId id="307" r:id="rId10"/>
    <p:sldId id="308" r:id="rId11"/>
    <p:sldId id="309" r:id="rId12"/>
    <p:sldId id="310" r:id="rId13"/>
    <p:sldId id="301" r:id="rId14"/>
    <p:sldId id="314" r:id="rId15"/>
    <p:sldId id="313" r:id="rId16"/>
    <p:sldId id="312" r:id="rId17"/>
    <p:sldId id="316" r:id="rId18"/>
    <p:sldId id="317" r:id="rId19"/>
    <p:sldId id="318" r:id="rId20"/>
    <p:sldId id="319" r:id="rId21"/>
    <p:sldId id="320" r:id="rId22"/>
    <p:sldId id="321" r:id="rId23"/>
    <p:sldId id="322" r:id="rId24"/>
    <p:sldId id="304" r:id="rId25"/>
    <p:sldId id="323" r:id="rId26"/>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850"/>
    <a:srgbClr val="041E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50D39-820F-41DF-851F-0C4EFC3CDA8D}" v="23" dt="2023-06-03T21:41:10.1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8" autoAdjust="0"/>
    <p:restoredTop sz="94660"/>
  </p:normalViewPr>
  <p:slideViewPr>
    <p:cSldViewPr snapToGrid="0">
      <p:cViewPr varScale="1">
        <p:scale>
          <a:sx n="111" d="100"/>
          <a:sy n="111"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D9BF4-3FBC-467B-8B1B-A7143917D8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SV"/>
          </a:p>
        </p:txBody>
      </p:sp>
      <p:sp>
        <p:nvSpPr>
          <p:cNvPr id="3" name="Subtítulo 2">
            <a:extLst>
              <a:ext uri="{FF2B5EF4-FFF2-40B4-BE49-F238E27FC236}">
                <a16:creationId xmlns:a16="http://schemas.microsoft.com/office/drawing/2014/main" id="{99DBBFCB-B19F-4417-9337-0308D7C2F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SV"/>
          </a:p>
        </p:txBody>
      </p:sp>
      <p:sp>
        <p:nvSpPr>
          <p:cNvPr id="4" name="Marcador de fecha 3">
            <a:extLst>
              <a:ext uri="{FF2B5EF4-FFF2-40B4-BE49-F238E27FC236}">
                <a16:creationId xmlns:a16="http://schemas.microsoft.com/office/drawing/2014/main" id="{9EFC77D4-B165-4C7B-ABFC-3788D3FEC5F0}"/>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D65C8C9F-A4D9-4AB4-A10F-D729B31E27C0}"/>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1E035B8B-8732-4171-9E6D-53706C0867FF}"/>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3899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7F38F-CA11-441B-8830-28C1463B3992}"/>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D4D659A8-EEBF-4AD0-8E88-9D2B8B31A2B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0DB0E9CC-DE72-4AD1-8817-9D62B841C1CA}"/>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01453B50-6540-4C12-A0D7-A542683B85DA}"/>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EE63F18F-ED99-48AB-87C2-28844BB3ED87}"/>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215002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54BE26-8139-4D64-A811-B6B30C890CF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EDD348EA-DDBC-4BD6-9C2C-B4AE09E1C6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D2B79955-C6CF-4352-B63D-9D59F7BFBD01}"/>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2C2E9D21-13FC-456F-8F81-4E3C224EEDD1}"/>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C95092A1-78A8-4B5C-A6DE-E3C75556B59F}"/>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82533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64C31-8308-4435-BBB8-ED3A6E528BC2}"/>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A199E060-5B0F-465D-ADE7-0FA6DB78E40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5641AAED-1D95-4B13-B49A-8A18DFF5CBF0}"/>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DB133D7A-6FF9-473A-BCB3-B0A1B2FA763E}"/>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5238FE3F-5A07-4218-BA00-02D186BE63E3}"/>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3912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4A1B3-C85C-417A-A555-DF8CAC8343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10A2251C-A5EB-4DB2-B4CE-B3A4A6747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2B38375-8AED-473B-A521-63A493F14117}"/>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8B90273B-7E9A-4BC6-A5ED-05A97D0F7716}"/>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D9394C72-72E1-41E8-9410-499BEC5BE8F7}"/>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297640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9989-7810-42FA-B996-586528EE406F}"/>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4C5F91CD-BC22-4DC7-87A2-E2E2576631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a:extLst>
              <a:ext uri="{FF2B5EF4-FFF2-40B4-BE49-F238E27FC236}">
                <a16:creationId xmlns:a16="http://schemas.microsoft.com/office/drawing/2014/main" id="{1A62EAC1-5819-4E89-A7CB-E544233695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a:extLst>
              <a:ext uri="{FF2B5EF4-FFF2-40B4-BE49-F238E27FC236}">
                <a16:creationId xmlns:a16="http://schemas.microsoft.com/office/drawing/2014/main" id="{E6A36B51-F2F5-441D-B7BA-0BDFC029C9C8}"/>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6" name="Marcador de pie de página 5">
            <a:extLst>
              <a:ext uri="{FF2B5EF4-FFF2-40B4-BE49-F238E27FC236}">
                <a16:creationId xmlns:a16="http://schemas.microsoft.com/office/drawing/2014/main" id="{3A094B18-50F9-4873-8592-60A6A72772AC}"/>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3D6F880F-B979-4C46-987A-B09CD433162C}"/>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206107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A1EB9-93A3-4037-8572-CA018B9968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75251471-49DA-44B1-BBA7-88BA42A67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472138-5BB2-4253-A0E1-98B42CB964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a:extLst>
              <a:ext uri="{FF2B5EF4-FFF2-40B4-BE49-F238E27FC236}">
                <a16:creationId xmlns:a16="http://schemas.microsoft.com/office/drawing/2014/main" id="{1DFD3467-2AE3-43BA-9867-5AA0B2905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811480D-F020-45C3-B4BD-9F30023E77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a:extLst>
              <a:ext uri="{FF2B5EF4-FFF2-40B4-BE49-F238E27FC236}">
                <a16:creationId xmlns:a16="http://schemas.microsoft.com/office/drawing/2014/main" id="{977AFC1F-AC58-49EE-8CF5-9511456789D7}"/>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8" name="Marcador de pie de página 7">
            <a:extLst>
              <a:ext uri="{FF2B5EF4-FFF2-40B4-BE49-F238E27FC236}">
                <a16:creationId xmlns:a16="http://schemas.microsoft.com/office/drawing/2014/main" id="{C790F809-6FA2-4F33-8994-B15011406382}"/>
              </a:ext>
            </a:extLst>
          </p:cNvPr>
          <p:cNvSpPr>
            <a:spLocks noGrp="1"/>
          </p:cNvSpPr>
          <p:nvPr>
            <p:ph type="ftr" sz="quarter" idx="11"/>
          </p:nvPr>
        </p:nvSpPr>
        <p:spPr/>
        <p:txBody>
          <a:bodyPr/>
          <a:lstStyle/>
          <a:p>
            <a:endParaRPr lang="es-SV"/>
          </a:p>
        </p:txBody>
      </p:sp>
      <p:sp>
        <p:nvSpPr>
          <p:cNvPr id="9" name="Marcador de número de diapositiva 8">
            <a:extLst>
              <a:ext uri="{FF2B5EF4-FFF2-40B4-BE49-F238E27FC236}">
                <a16:creationId xmlns:a16="http://schemas.microsoft.com/office/drawing/2014/main" id="{164C4445-0493-4E54-8667-6492E8029164}"/>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364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AE700-440F-4574-8567-8EAA24BD8768}"/>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fecha 2">
            <a:extLst>
              <a:ext uri="{FF2B5EF4-FFF2-40B4-BE49-F238E27FC236}">
                <a16:creationId xmlns:a16="http://schemas.microsoft.com/office/drawing/2014/main" id="{BA6028CE-9A7C-43AC-8613-BB6D66480C24}"/>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4" name="Marcador de pie de página 3">
            <a:extLst>
              <a:ext uri="{FF2B5EF4-FFF2-40B4-BE49-F238E27FC236}">
                <a16:creationId xmlns:a16="http://schemas.microsoft.com/office/drawing/2014/main" id="{A113F857-DEFC-48C4-8406-61A48683C21A}"/>
              </a:ext>
            </a:extLst>
          </p:cNvPr>
          <p:cNvSpPr>
            <a:spLocks noGrp="1"/>
          </p:cNvSpPr>
          <p:nvPr>
            <p:ph type="ftr" sz="quarter" idx="11"/>
          </p:nvPr>
        </p:nvSpPr>
        <p:spPr/>
        <p:txBody>
          <a:bodyPr/>
          <a:lstStyle/>
          <a:p>
            <a:endParaRPr lang="es-SV"/>
          </a:p>
        </p:txBody>
      </p:sp>
      <p:sp>
        <p:nvSpPr>
          <p:cNvPr id="5" name="Marcador de número de diapositiva 4">
            <a:extLst>
              <a:ext uri="{FF2B5EF4-FFF2-40B4-BE49-F238E27FC236}">
                <a16:creationId xmlns:a16="http://schemas.microsoft.com/office/drawing/2014/main" id="{26874CEA-3F9A-4951-A60B-33648B529D25}"/>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7886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EA8FAB-0D10-4AE1-9684-6B8E6F686EA8}"/>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3" name="Marcador de pie de página 2">
            <a:extLst>
              <a:ext uri="{FF2B5EF4-FFF2-40B4-BE49-F238E27FC236}">
                <a16:creationId xmlns:a16="http://schemas.microsoft.com/office/drawing/2014/main" id="{F3BA090D-61D4-4574-B49A-3F2176909B4E}"/>
              </a:ext>
            </a:extLst>
          </p:cNvPr>
          <p:cNvSpPr>
            <a:spLocks noGrp="1"/>
          </p:cNvSpPr>
          <p:nvPr>
            <p:ph type="ftr" sz="quarter" idx="11"/>
          </p:nvPr>
        </p:nvSpPr>
        <p:spPr/>
        <p:txBody>
          <a:bodyPr/>
          <a:lstStyle/>
          <a:p>
            <a:endParaRPr lang="es-SV"/>
          </a:p>
        </p:txBody>
      </p:sp>
      <p:sp>
        <p:nvSpPr>
          <p:cNvPr id="4" name="Marcador de número de diapositiva 3">
            <a:extLst>
              <a:ext uri="{FF2B5EF4-FFF2-40B4-BE49-F238E27FC236}">
                <a16:creationId xmlns:a16="http://schemas.microsoft.com/office/drawing/2014/main" id="{655100F4-E1FC-4FAB-8198-57A445EE7D68}"/>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2172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A3E8C-67CF-4639-8CFB-FCC52B16E5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CED0A78F-65E5-471B-9DF8-11ED56141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a:extLst>
              <a:ext uri="{FF2B5EF4-FFF2-40B4-BE49-F238E27FC236}">
                <a16:creationId xmlns:a16="http://schemas.microsoft.com/office/drawing/2014/main" id="{6A01BEC5-C8AF-4139-840A-274D59E12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D695D0-34CD-4E4E-A5A0-AC6B4A376332}"/>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6" name="Marcador de pie de página 5">
            <a:extLst>
              <a:ext uri="{FF2B5EF4-FFF2-40B4-BE49-F238E27FC236}">
                <a16:creationId xmlns:a16="http://schemas.microsoft.com/office/drawing/2014/main" id="{D5189B4C-1808-4876-8A00-A0A5FB05523C}"/>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2492F991-B243-4228-A00C-88AF345BB140}"/>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8645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00EB0-CE10-4D8B-A313-CE1A30FF88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a:extLst>
              <a:ext uri="{FF2B5EF4-FFF2-40B4-BE49-F238E27FC236}">
                <a16:creationId xmlns:a16="http://schemas.microsoft.com/office/drawing/2014/main" id="{E913DED4-A8D8-4314-A079-C630D93C2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a:extLst>
              <a:ext uri="{FF2B5EF4-FFF2-40B4-BE49-F238E27FC236}">
                <a16:creationId xmlns:a16="http://schemas.microsoft.com/office/drawing/2014/main" id="{704DAE58-0898-4090-8BE9-B9F252847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1189D1-A0C9-4C09-A498-23C85DC6F3BC}"/>
              </a:ext>
            </a:extLst>
          </p:cNvPr>
          <p:cNvSpPr>
            <a:spLocks noGrp="1"/>
          </p:cNvSpPr>
          <p:nvPr>
            <p:ph type="dt" sz="half" idx="10"/>
          </p:nvPr>
        </p:nvSpPr>
        <p:spPr/>
        <p:txBody>
          <a:bodyPr/>
          <a:lstStyle/>
          <a:p>
            <a:fld id="{EB51BB52-7223-453D-8C2E-8B69A3B155C7}" type="datetimeFigureOut">
              <a:rPr lang="es-SV" smtClean="0"/>
              <a:t>3/6/2023</a:t>
            </a:fld>
            <a:endParaRPr lang="es-SV"/>
          </a:p>
        </p:txBody>
      </p:sp>
      <p:sp>
        <p:nvSpPr>
          <p:cNvPr id="6" name="Marcador de pie de página 5">
            <a:extLst>
              <a:ext uri="{FF2B5EF4-FFF2-40B4-BE49-F238E27FC236}">
                <a16:creationId xmlns:a16="http://schemas.microsoft.com/office/drawing/2014/main" id="{56F406C5-D8CC-4E8E-B00D-C24B5CD3DB13}"/>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5F5CD251-D8C7-4A42-A635-8BF774743E9C}"/>
              </a:ext>
            </a:extLst>
          </p:cNvPr>
          <p:cNvSpPr>
            <a:spLocks noGrp="1"/>
          </p:cNvSpPr>
          <p:nvPr>
            <p:ph type="sldNum" sz="quarter" idx="12"/>
          </p:nvPr>
        </p:nvSpPr>
        <p:spPr/>
        <p:txBody>
          <a:bodyPr/>
          <a:lstStyle/>
          <a:p>
            <a:fld id="{CB92DD95-AAF4-4424-A0C9-A286647E7E21}" type="slidenum">
              <a:rPr lang="es-SV" smtClean="0"/>
              <a:t>‹Nº›</a:t>
            </a:fld>
            <a:endParaRPr lang="es-SV"/>
          </a:p>
        </p:txBody>
      </p:sp>
    </p:spTree>
    <p:extLst>
      <p:ext uri="{BB962C8B-B14F-4D97-AF65-F5344CB8AC3E}">
        <p14:creationId xmlns:p14="http://schemas.microsoft.com/office/powerpoint/2010/main" val="126817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BF3CEB-C18F-40EB-B2D6-034C4F87F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42785847-53E5-4412-9AB7-D95D4C783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B46453A6-D44C-4B4C-9F98-65951F291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1BB52-7223-453D-8C2E-8B69A3B155C7}" type="datetimeFigureOut">
              <a:rPr lang="es-SV" smtClean="0"/>
              <a:t>3/6/2023</a:t>
            </a:fld>
            <a:endParaRPr lang="es-SV"/>
          </a:p>
        </p:txBody>
      </p:sp>
      <p:sp>
        <p:nvSpPr>
          <p:cNvPr id="5" name="Marcador de pie de página 4">
            <a:extLst>
              <a:ext uri="{FF2B5EF4-FFF2-40B4-BE49-F238E27FC236}">
                <a16:creationId xmlns:a16="http://schemas.microsoft.com/office/drawing/2014/main" id="{0907BFB1-B4F9-4826-9F4E-30B828512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a:extLst>
              <a:ext uri="{FF2B5EF4-FFF2-40B4-BE49-F238E27FC236}">
                <a16:creationId xmlns:a16="http://schemas.microsoft.com/office/drawing/2014/main" id="{0D471879-CB5C-4212-A332-4049F22E3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2DD95-AAF4-4424-A0C9-A286647E7E21}" type="slidenum">
              <a:rPr lang="es-SV" smtClean="0"/>
              <a:t>‹Nº›</a:t>
            </a:fld>
            <a:endParaRPr lang="es-SV"/>
          </a:p>
        </p:txBody>
      </p:sp>
    </p:spTree>
    <p:extLst>
      <p:ext uri="{BB962C8B-B14F-4D97-AF65-F5344CB8AC3E}">
        <p14:creationId xmlns:p14="http://schemas.microsoft.com/office/powerpoint/2010/main" val="1079844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Imagen 5">
            <a:extLst>
              <a:ext uri="{FF2B5EF4-FFF2-40B4-BE49-F238E27FC236}">
                <a16:creationId xmlns:a16="http://schemas.microsoft.com/office/drawing/2014/main" id="{D843E76F-64AF-49B4-9819-69365F8C3EE1}"/>
              </a:ext>
            </a:extLst>
          </p:cNvPr>
          <p:cNvPicPr>
            <a:picLocks noChangeAspect="1"/>
          </p:cNvPicPr>
          <p:nvPr/>
        </p:nvPicPr>
        <p:blipFill>
          <a:blip r:embed="rId2"/>
          <a:stretch>
            <a:fillRect/>
          </a:stretch>
        </p:blipFill>
        <p:spPr>
          <a:xfrm>
            <a:off x="4942728" y="0"/>
            <a:ext cx="2306542" cy="3074901"/>
          </a:xfrm>
          <a:prstGeom prst="rect">
            <a:avLst/>
          </a:prstGeom>
        </p:spPr>
      </p:pic>
      <p:sp>
        <p:nvSpPr>
          <p:cNvPr id="14" name="Título 1">
            <a:extLst>
              <a:ext uri="{FF2B5EF4-FFF2-40B4-BE49-F238E27FC236}">
                <a16:creationId xmlns:a16="http://schemas.microsoft.com/office/drawing/2014/main" id="{096A517E-C1CA-42E7-A075-20223B106BDB}"/>
              </a:ext>
            </a:extLst>
          </p:cNvPr>
          <p:cNvSpPr txBox="1">
            <a:spLocks/>
          </p:cNvSpPr>
          <p:nvPr/>
        </p:nvSpPr>
        <p:spPr>
          <a:xfrm>
            <a:off x="3555653" y="3049788"/>
            <a:ext cx="4897909" cy="7803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SV" sz="3600" dirty="0">
                <a:solidFill>
                  <a:schemeClr val="tx1">
                    <a:lumMod val="65000"/>
                    <a:lumOff val="35000"/>
                  </a:schemeClr>
                </a:solidFill>
              </a:rPr>
              <a:t>SISTEMA VENTAS DE CINE</a:t>
            </a:r>
          </a:p>
        </p:txBody>
      </p:sp>
      <p:sp>
        <p:nvSpPr>
          <p:cNvPr id="15" name="Rectángulo 14">
            <a:extLst>
              <a:ext uri="{FF2B5EF4-FFF2-40B4-BE49-F238E27FC236}">
                <a16:creationId xmlns:a16="http://schemas.microsoft.com/office/drawing/2014/main" id="{FE420C11-4B88-478C-8469-BC6D8D30FE9F}"/>
              </a:ext>
            </a:extLst>
          </p:cNvPr>
          <p:cNvSpPr/>
          <p:nvPr/>
        </p:nvSpPr>
        <p:spPr>
          <a:xfrm flipV="1">
            <a:off x="3470696" y="3657410"/>
            <a:ext cx="4982866"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graphicFrame>
        <p:nvGraphicFramePr>
          <p:cNvPr id="2" name="Tabla 1">
            <a:extLst>
              <a:ext uri="{FF2B5EF4-FFF2-40B4-BE49-F238E27FC236}">
                <a16:creationId xmlns:a16="http://schemas.microsoft.com/office/drawing/2014/main" id="{0EFB8F55-EB98-5EA6-19AE-ED91034B3C66}"/>
              </a:ext>
            </a:extLst>
          </p:cNvPr>
          <p:cNvGraphicFramePr>
            <a:graphicFrameLocks noGrp="1"/>
          </p:cNvGraphicFramePr>
          <p:nvPr>
            <p:extLst>
              <p:ext uri="{D42A27DB-BD31-4B8C-83A1-F6EECF244321}">
                <p14:modId xmlns:p14="http://schemas.microsoft.com/office/powerpoint/2010/main" val="2660111128"/>
              </p:ext>
            </p:extLst>
          </p:nvPr>
        </p:nvGraphicFramePr>
        <p:xfrm>
          <a:off x="2357561" y="3855241"/>
          <a:ext cx="7476877" cy="2315309"/>
        </p:xfrm>
        <a:graphic>
          <a:graphicData uri="http://schemas.openxmlformats.org/drawingml/2006/table">
            <a:tbl>
              <a:tblPr firstRow="1" firstCol="1" bandRow="1"/>
              <a:tblGrid>
                <a:gridCol w="3934820">
                  <a:extLst>
                    <a:ext uri="{9D8B030D-6E8A-4147-A177-3AD203B41FA5}">
                      <a16:colId xmlns:a16="http://schemas.microsoft.com/office/drawing/2014/main" val="2527492274"/>
                    </a:ext>
                  </a:extLst>
                </a:gridCol>
                <a:gridCol w="1692156">
                  <a:extLst>
                    <a:ext uri="{9D8B030D-6E8A-4147-A177-3AD203B41FA5}">
                      <a16:colId xmlns:a16="http://schemas.microsoft.com/office/drawing/2014/main" val="524155801"/>
                    </a:ext>
                  </a:extLst>
                </a:gridCol>
                <a:gridCol w="1479442">
                  <a:extLst>
                    <a:ext uri="{9D8B030D-6E8A-4147-A177-3AD203B41FA5}">
                      <a16:colId xmlns:a16="http://schemas.microsoft.com/office/drawing/2014/main" val="769501053"/>
                    </a:ext>
                  </a:extLst>
                </a:gridCol>
                <a:gridCol w="370459">
                  <a:extLst>
                    <a:ext uri="{9D8B030D-6E8A-4147-A177-3AD203B41FA5}">
                      <a16:colId xmlns:a16="http://schemas.microsoft.com/office/drawing/2014/main" val="4245847823"/>
                    </a:ext>
                  </a:extLst>
                </a:gridCol>
              </a:tblGrid>
              <a:tr h="345181">
                <a:tc>
                  <a:txBody>
                    <a:bodyPr/>
                    <a:lstStyle/>
                    <a:p>
                      <a:pPr algn="ctr" fontAlgn="base">
                        <a:lnSpc>
                          <a:spcPct val="107000"/>
                        </a:lnSpc>
                        <a:spcAft>
                          <a:spcPts val="800"/>
                        </a:spcAft>
                      </a:pPr>
                      <a:r>
                        <a:rPr lang="es-419"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INTEGRANTES</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9050" cap="flat" cmpd="sng" algn="ctr">
                      <a:solidFill>
                        <a:srgbClr val="C9C9C9"/>
                      </a:solidFill>
                      <a:prstDash val="solid"/>
                      <a:round/>
                      <a:headEnd type="none" w="med" len="med"/>
                      <a:tailEnd type="none" w="med" len="med"/>
                    </a:lnB>
                    <a:solidFill>
                      <a:srgbClr val="FFFFFF"/>
                    </a:solidFill>
                  </a:tcPr>
                </a:tc>
                <a:tc>
                  <a:txBody>
                    <a:bodyPr/>
                    <a:lstStyle/>
                    <a:p>
                      <a:pPr algn="ctr" fontAlgn="base">
                        <a:lnSpc>
                          <a:spcPct val="107000"/>
                        </a:lnSpc>
                        <a:spcAft>
                          <a:spcPts val="800"/>
                        </a:spcAft>
                      </a:pPr>
                      <a:r>
                        <a:rPr lang="es-419"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CARNÉ</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9050" cap="flat" cmpd="sng" algn="ctr">
                      <a:solidFill>
                        <a:srgbClr val="C9C9C9"/>
                      </a:solidFill>
                      <a:prstDash val="solid"/>
                      <a:round/>
                      <a:headEnd type="none" w="med" len="med"/>
                      <a:tailEnd type="none" w="med" len="med"/>
                    </a:lnB>
                    <a:solidFill>
                      <a:srgbClr val="FFFFFF"/>
                    </a:solidFill>
                  </a:tcPr>
                </a:tc>
                <a:tc>
                  <a:txBody>
                    <a:bodyPr/>
                    <a:lstStyle/>
                    <a:p>
                      <a:pPr algn="ctr" fontAlgn="base">
                        <a:lnSpc>
                          <a:spcPct val="107000"/>
                        </a:lnSpc>
                        <a:spcAft>
                          <a:spcPts val="800"/>
                        </a:spcAft>
                      </a:pPr>
                      <a:r>
                        <a:rPr lang="es-419"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PORCENTAJE</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9050" cap="flat" cmpd="sng" algn="ctr">
                      <a:solidFill>
                        <a:srgbClr val="C9C9C9"/>
                      </a:solidFill>
                      <a:prstDash val="solid"/>
                      <a:round/>
                      <a:headEnd type="none" w="med" len="med"/>
                      <a:tailEnd type="none" w="med" len="med"/>
                    </a:lnB>
                    <a:solidFill>
                      <a:srgbClr val="FFFFFF"/>
                    </a:solidFill>
                  </a:tcPr>
                </a:tc>
                <a:tc>
                  <a:txBody>
                    <a:bodyPr/>
                    <a:lstStyle/>
                    <a:p>
                      <a:pPr>
                        <a:lnSpc>
                          <a:spcPct val="107000"/>
                        </a:lnSpc>
                        <a:spcAft>
                          <a:spcPts val="800"/>
                        </a:spcAft>
                      </a:pPr>
                      <a:r>
                        <a:rPr lang="es-SV" sz="140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a16="http://schemas.microsoft.com/office/drawing/2014/main" val="3082727579"/>
                  </a:ext>
                </a:extLst>
              </a:tr>
              <a:tr h="571232">
                <a:tc>
                  <a:txBody>
                    <a:bodyPr/>
                    <a:lstStyle/>
                    <a:p>
                      <a:pPr fontAlgn="base">
                        <a:lnSpc>
                          <a:spcPct val="107000"/>
                        </a:lnSpc>
                        <a:spcAft>
                          <a:spcPts val="800"/>
                        </a:spcAft>
                      </a:pPr>
                      <a:r>
                        <a:rPr lang="es-SV" sz="1400" dirty="0">
                          <a:effectLst/>
                          <a:latin typeface="Arial" panose="020B0604020202020204" pitchFamily="34" charset="0"/>
                          <a:ea typeface="Calibri" panose="020F0502020204030204" pitchFamily="34" charset="0"/>
                          <a:cs typeface="Times New Roman" panose="02020603050405020304" pitchFamily="18" charset="0"/>
                        </a:rPr>
                        <a:t>SAUL ARIEL SALAZAR RAMIREZ</a:t>
                      </a:r>
                    </a:p>
                  </a:txBody>
                  <a:tcPr marL="68580" marR="68580" marT="0" marB="0" anchor="ctr">
                    <a:lnL>
                      <a:noFill/>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SR100219</a:t>
                      </a:r>
                      <a:endParaRPr lang="es-SV"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a:noFill/>
                    </a:lnR>
                    <a:lnT w="1905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nSpc>
                          <a:spcPct val="107000"/>
                        </a:lnSpc>
                        <a:spcAft>
                          <a:spcPts val="800"/>
                        </a:spcAft>
                      </a:pPr>
                      <a:r>
                        <a:rPr lang="es-SV" sz="140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a16="http://schemas.microsoft.com/office/drawing/2014/main" val="3592761010"/>
                  </a:ext>
                </a:extLst>
              </a:tr>
              <a:tr h="345181">
                <a:tc>
                  <a:txBody>
                    <a:bodyPr/>
                    <a:lstStyle/>
                    <a:p>
                      <a:pPr fontAlgn="base">
                        <a:lnSpc>
                          <a:spcPct val="107000"/>
                        </a:lnSpc>
                        <a:spcAft>
                          <a:spcPts val="800"/>
                        </a:spcAft>
                      </a:pPr>
                      <a:r>
                        <a:rPr lang="es-419" sz="1400">
                          <a:effectLst/>
                          <a:latin typeface="Arial" panose="020B0604020202020204" pitchFamily="34" charset="0"/>
                          <a:ea typeface="Times New Roman" panose="02020603050405020304" pitchFamily="18" charset="0"/>
                          <a:cs typeface="Arial" panose="020B0604020202020204" pitchFamily="34" charset="0"/>
                        </a:rPr>
                        <a:t>JUAN CARLOS ESCOTTO DE LA O</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fontAlgn="base">
                        <a:lnSpc>
                          <a:spcPct val="107000"/>
                        </a:lnSpc>
                        <a:spcAft>
                          <a:spcPts val="800"/>
                        </a:spcAft>
                      </a:pPr>
                      <a:r>
                        <a:rPr lang="es-419" sz="1400">
                          <a:effectLst/>
                          <a:latin typeface="Arial" panose="020B0604020202020204" pitchFamily="34" charset="0"/>
                          <a:ea typeface="Times New Roman" panose="02020603050405020304" pitchFamily="18" charset="0"/>
                          <a:cs typeface="Arial" panose="020B0604020202020204" pitchFamily="34" charset="0"/>
                        </a:rPr>
                        <a:t>ED100217</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fontAlgn="base">
                        <a:lnSpc>
                          <a:spcPct val="107000"/>
                        </a:lnSpc>
                        <a:spcAft>
                          <a:spcPts val="800"/>
                        </a:spcAft>
                      </a:pPr>
                      <a:r>
                        <a:rPr lang="es-419" sz="1400">
                          <a:effectLst/>
                          <a:latin typeface="Arial" panose="020B0604020202020204" pitchFamily="34" charset="0"/>
                          <a:ea typeface="Times New Roman" panose="02020603050405020304" pitchFamily="18" charset="0"/>
                          <a:cs typeface="Arial" panose="020B0604020202020204" pitchFamily="34" charset="0"/>
                        </a:rPr>
                        <a:t>100%</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fontAlgn="base">
                        <a:lnSpc>
                          <a:spcPct val="107000"/>
                        </a:lnSpc>
                        <a:spcAft>
                          <a:spcPts val="800"/>
                        </a:spcAft>
                      </a:pPr>
                      <a:r>
                        <a:rPr lang="es-419" sz="1400">
                          <a:effectLst/>
                          <a:latin typeface="Arial" panose="020B0604020202020204" pitchFamily="34" charset="0"/>
                          <a:ea typeface="Times New Roman" panose="02020603050405020304" pitchFamily="18" charset="0"/>
                          <a:cs typeface="Arial" panose="020B0604020202020204" pitchFamily="34" charset="0"/>
                        </a:rPr>
                        <a:t> </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a:noFill/>
                    </a:lnR>
                    <a:lnT>
                      <a:noFill/>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858889422"/>
                  </a:ext>
                </a:extLst>
              </a:tr>
              <a:tr h="274895">
                <a:tc>
                  <a:txBody>
                    <a:bodyPr/>
                    <a:lstStyle/>
                    <a:p>
                      <a:pP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LUIS ENRIQUE SANTOS LÓPEZ</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SL100319</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03392111"/>
                  </a:ext>
                </a:extLst>
              </a:tr>
              <a:tr h="345181">
                <a:tc>
                  <a:txBody>
                    <a:bodyPr/>
                    <a:lstStyle/>
                    <a:p>
                      <a:pPr fontAlgn="base">
                        <a:lnSpc>
                          <a:spcPct val="107000"/>
                        </a:lnSpc>
                        <a:spcAft>
                          <a:spcPts val="800"/>
                        </a:spcAft>
                      </a:pPr>
                      <a:r>
                        <a:rPr lang="es-SV" sz="1400" dirty="0">
                          <a:effectLst/>
                          <a:latin typeface="Arial" panose="020B0604020202020204" pitchFamily="34" charset="0"/>
                          <a:ea typeface="Calibri" panose="020F0502020204030204" pitchFamily="34" charset="0"/>
                          <a:cs typeface="Times New Roman" panose="02020603050405020304" pitchFamily="18" charset="0"/>
                        </a:rPr>
                        <a:t>JOSE LUIS ANDRADE SERVELLÓN </a:t>
                      </a:r>
                    </a:p>
                  </a:txBody>
                  <a:tcPr marL="68580" marR="68580" marT="0" marB="0" anchor="ctr">
                    <a:lnL>
                      <a:noFill/>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fontAlgn="base">
                        <a:lnSpc>
                          <a:spcPct val="107000"/>
                        </a:lnSpc>
                        <a:spcAft>
                          <a:spcPts val="800"/>
                        </a:spcAft>
                      </a:pPr>
                      <a:r>
                        <a:rPr lang="es-419"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AS100519</a:t>
                      </a:r>
                      <a:endParaRPr lang="es-SV"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fontAlgn="base">
                        <a:lnSpc>
                          <a:spcPct val="107000"/>
                        </a:lnSpc>
                        <a:spcAft>
                          <a:spcPts val="800"/>
                        </a:spcAft>
                      </a:pPr>
                      <a:r>
                        <a:rPr lang="es-419" sz="1400">
                          <a:effectLst/>
                          <a:latin typeface="Arial" panose="020B0604020202020204" pitchFamily="34" charset="0"/>
                          <a:ea typeface="Times New Roman" panose="02020603050405020304" pitchFamily="18" charset="0"/>
                          <a:cs typeface="Arial" panose="020B0604020202020204" pitchFamily="34" charset="0"/>
                        </a:rPr>
                        <a:t>100%</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nSpc>
                          <a:spcPct val="107000"/>
                        </a:lnSpc>
                        <a:spcAft>
                          <a:spcPts val="800"/>
                        </a:spcAft>
                      </a:pPr>
                      <a:r>
                        <a:rPr lang="es-SV" sz="140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w="12700" cap="flat" cmpd="sng" algn="ctr">
                      <a:solidFill>
                        <a:srgbClr val="C9C9C9"/>
                      </a:solidFill>
                      <a:prstDash val="solid"/>
                      <a:round/>
                      <a:headEnd type="none" w="med" len="med"/>
                      <a:tailEnd type="none" w="med" len="med"/>
                    </a:lnT>
                    <a:lnB>
                      <a:noFill/>
                    </a:lnB>
                  </a:tcPr>
                </a:tc>
                <a:extLst>
                  <a:ext uri="{0D108BD9-81ED-4DB2-BD59-A6C34878D82A}">
                    <a16:rowId xmlns:a16="http://schemas.microsoft.com/office/drawing/2014/main" val="186368253"/>
                  </a:ext>
                </a:extLst>
              </a:tr>
              <a:tr h="433639">
                <a:tc>
                  <a:txBody>
                    <a:bodyPr/>
                    <a:lstStyle/>
                    <a:p>
                      <a:pP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VANESSA ELIZABETH LEÓN RODRÍGUEZ</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LR100319</a:t>
                      </a:r>
                      <a:endParaRPr lang="es-SV"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base">
                        <a:lnSpc>
                          <a:spcPct val="107000"/>
                        </a:lnSpc>
                        <a:spcAft>
                          <a:spcPts val="800"/>
                        </a:spcAft>
                      </a:pPr>
                      <a:r>
                        <a:rPr lang="es-419"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a:t>
                      </a:r>
                      <a:endParaRPr lang="es-SV"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nSpc>
                          <a:spcPct val="107000"/>
                        </a:lnSpc>
                        <a:spcAft>
                          <a:spcPts val="800"/>
                        </a:spcAft>
                      </a:pPr>
                      <a:r>
                        <a:rPr lang="es-SV" sz="1400" dirty="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a16="http://schemas.microsoft.com/office/drawing/2014/main" val="895734918"/>
                  </a:ext>
                </a:extLst>
              </a:tr>
            </a:tbl>
          </a:graphicData>
        </a:graphic>
      </p:graphicFrame>
    </p:spTree>
    <p:extLst>
      <p:ext uri="{BB962C8B-B14F-4D97-AF65-F5344CB8AC3E}">
        <p14:creationId xmlns:p14="http://schemas.microsoft.com/office/powerpoint/2010/main" val="319153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ítulo 4">
            <a:extLst>
              <a:ext uri="{FF2B5EF4-FFF2-40B4-BE49-F238E27FC236}">
                <a16:creationId xmlns:a16="http://schemas.microsoft.com/office/drawing/2014/main" id="{C7E0AD96-FBAD-88E3-1AAC-53F258280FC2}"/>
              </a:ext>
            </a:extLst>
          </p:cNvPr>
          <p:cNvSpPr>
            <a:spLocks noGrp="1"/>
          </p:cNvSpPr>
          <p:nvPr>
            <p:ph type="title"/>
          </p:nvPr>
        </p:nvSpPr>
        <p:spPr>
          <a:xfrm>
            <a:off x="1695201" y="813082"/>
            <a:ext cx="6448135" cy="839986"/>
          </a:xfrm>
        </p:spPr>
        <p:txBody>
          <a:bodyPr>
            <a:normAutofit fontScale="90000"/>
          </a:bodyPr>
          <a:lstStyle/>
          <a:p>
            <a:r>
              <a:rPr lang="es-ES" dirty="0"/>
              <a:t>EXPLICACION DEL PROYECTO</a:t>
            </a:r>
            <a:endParaRPr lang="es-SV" dirty="0"/>
          </a:p>
        </p:txBody>
      </p:sp>
      <p:sp>
        <p:nvSpPr>
          <p:cNvPr id="6" name="Rectángulo 5">
            <a:extLst>
              <a:ext uri="{FF2B5EF4-FFF2-40B4-BE49-F238E27FC236}">
                <a16:creationId xmlns:a16="http://schemas.microsoft.com/office/drawing/2014/main" id="{E5FFD38F-253F-40C8-DF8B-7CBA31085DBC}"/>
              </a:ext>
            </a:extLst>
          </p:cNvPr>
          <p:cNvSpPr/>
          <p:nvPr/>
        </p:nvSpPr>
        <p:spPr>
          <a:xfrm flipV="1">
            <a:off x="1777301" y="1476707"/>
            <a:ext cx="644813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CuadroTexto 7">
            <a:extLst>
              <a:ext uri="{FF2B5EF4-FFF2-40B4-BE49-F238E27FC236}">
                <a16:creationId xmlns:a16="http://schemas.microsoft.com/office/drawing/2014/main" id="{B69672E2-FD0B-0527-5E28-65A6889BD07D}"/>
              </a:ext>
            </a:extLst>
          </p:cNvPr>
          <p:cNvSpPr txBox="1"/>
          <p:nvPr/>
        </p:nvSpPr>
        <p:spPr>
          <a:xfrm>
            <a:off x="1570342" y="2771865"/>
            <a:ext cx="5910942" cy="1754326"/>
          </a:xfrm>
          <a:prstGeom prst="rect">
            <a:avLst/>
          </a:prstGeom>
          <a:noFill/>
        </p:spPr>
        <p:txBody>
          <a:bodyPr wrap="square">
            <a:spAutoFit/>
          </a:bodyPr>
          <a:lstStyle/>
          <a:p>
            <a:pPr algn="just"/>
            <a:r>
              <a:rPr lang="es-ES"/>
              <a:t>El sistema se desarrollará con Visual Studio y C# para hacer esto. Para representar los diversos componentes del sistema, como Factura, Ventas, Productos, Clientes, Empleados y Pagos, se crearán varias clases y objetos. Cada clase tendrá sus propios atributos y métodos para registrar y procesar las ventas.</a:t>
            </a:r>
            <a:endParaRPr lang="es-ES" dirty="0"/>
          </a:p>
        </p:txBody>
      </p:sp>
      <p:pic>
        <p:nvPicPr>
          <p:cNvPr id="15" name="Imagen 14">
            <a:extLst>
              <a:ext uri="{FF2B5EF4-FFF2-40B4-BE49-F238E27FC236}">
                <a16:creationId xmlns:a16="http://schemas.microsoft.com/office/drawing/2014/main" id="{0FC59E23-45F1-950B-C2A2-53F979EC4B70}"/>
              </a:ext>
            </a:extLst>
          </p:cNvPr>
          <p:cNvPicPr>
            <a:picLocks noChangeAspect="1"/>
          </p:cNvPicPr>
          <p:nvPr/>
        </p:nvPicPr>
        <p:blipFill>
          <a:blip r:embed="rId2"/>
          <a:stretch>
            <a:fillRect/>
          </a:stretch>
        </p:blipFill>
        <p:spPr>
          <a:xfrm>
            <a:off x="8568505" y="2090059"/>
            <a:ext cx="2677882" cy="2677882"/>
          </a:xfrm>
          <a:prstGeom prst="rect">
            <a:avLst/>
          </a:prstGeom>
        </p:spPr>
      </p:pic>
    </p:spTree>
    <p:extLst>
      <p:ext uri="{BB962C8B-B14F-4D97-AF65-F5344CB8AC3E}">
        <p14:creationId xmlns:p14="http://schemas.microsoft.com/office/powerpoint/2010/main" val="246257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ítulo 4">
            <a:extLst>
              <a:ext uri="{FF2B5EF4-FFF2-40B4-BE49-F238E27FC236}">
                <a16:creationId xmlns:a16="http://schemas.microsoft.com/office/drawing/2014/main" id="{C7E0AD96-FBAD-88E3-1AAC-53F258280FC2}"/>
              </a:ext>
            </a:extLst>
          </p:cNvPr>
          <p:cNvSpPr>
            <a:spLocks noGrp="1"/>
          </p:cNvSpPr>
          <p:nvPr>
            <p:ph type="title"/>
          </p:nvPr>
        </p:nvSpPr>
        <p:spPr>
          <a:xfrm>
            <a:off x="1695201" y="813082"/>
            <a:ext cx="5447471" cy="839986"/>
          </a:xfrm>
        </p:spPr>
        <p:txBody>
          <a:bodyPr/>
          <a:lstStyle/>
          <a:p>
            <a:r>
              <a:rPr lang="es-ES" dirty="0"/>
              <a:t>BENEFICIOS</a:t>
            </a:r>
            <a:endParaRPr lang="es-SV" dirty="0"/>
          </a:p>
        </p:txBody>
      </p:sp>
      <p:sp>
        <p:nvSpPr>
          <p:cNvPr id="6" name="Rectángulo 5">
            <a:extLst>
              <a:ext uri="{FF2B5EF4-FFF2-40B4-BE49-F238E27FC236}">
                <a16:creationId xmlns:a16="http://schemas.microsoft.com/office/drawing/2014/main" id="{E5FFD38F-253F-40C8-DF8B-7CBA31085DBC}"/>
              </a:ext>
            </a:extLst>
          </p:cNvPr>
          <p:cNvSpPr/>
          <p:nvPr/>
        </p:nvSpPr>
        <p:spPr>
          <a:xfrm flipV="1">
            <a:off x="1777302" y="1476708"/>
            <a:ext cx="2937822"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CuadroTexto 7">
            <a:extLst>
              <a:ext uri="{FF2B5EF4-FFF2-40B4-BE49-F238E27FC236}">
                <a16:creationId xmlns:a16="http://schemas.microsoft.com/office/drawing/2014/main" id="{B69672E2-FD0B-0527-5E28-65A6889BD07D}"/>
              </a:ext>
            </a:extLst>
          </p:cNvPr>
          <p:cNvSpPr txBox="1"/>
          <p:nvPr/>
        </p:nvSpPr>
        <p:spPr>
          <a:xfrm>
            <a:off x="1570342" y="2494866"/>
            <a:ext cx="5910942" cy="2308324"/>
          </a:xfrm>
          <a:prstGeom prst="rect">
            <a:avLst/>
          </a:prstGeom>
          <a:noFill/>
        </p:spPr>
        <p:txBody>
          <a:bodyPr wrap="square">
            <a:spAutoFit/>
          </a:bodyPr>
          <a:lstStyle/>
          <a:p>
            <a:pPr marL="285750" indent="-285750" algn="just">
              <a:buFont typeface="Arial" panose="020B0604020202020204" pitchFamily="34" charset="0"/>
              <a:buChar char="•"/>
            </a:pPr>
            <a:r>
              <a:rPr lang="es-ES" dirty="0"/>
              <a:t>Facilidad de uso: El sistema tendrá una interfaz de usuario intuitiva que facilitará a los empleados del teatro el procesamiento de ventas y la creación de facturas de forma rápida y eficaz.</a:t>
            </a:r>
          </a:p>
          <a:p>
            <a:pPr algn="just"/>
            <a:endParaRPr lang="es-ES" dirty="0"/>
          </a:p>
          <a:p>
            <a:pPr marL="285750" indent="-285750" algn="just">
              <a:buFont typeface="Arial" panose="020B0604020202020204" pitchFamily="34" charset="0"/>
              <a:buChar char="•"/>
            </a:pPr>
            <a:r>
              <a:rPr lang="es-ES" dirty="0"/>
              <a:t>Mayor precisión: Al automatizar el proceso de facturación, el sistema reducirá los errores humanos, mejorando la precisión y la eficiencia del proceso.</a:t>
            </a:r>
          </a:p>
        </p:txBody>
      </p:sp>
      <p:pic>
        <p:nvPicPr>
          <p:cNvPr id="3" name="Imagen 2">
            <a:extLst>
              <a:ext uri="{FF2B5EF4-FFF2-40B4-BE49-F238E27FC236}">
                <a16:creationId xmlns:a16="http://schemas.microsoft.com/office/drawing/2014/main" id="{79CA8EE9-3510-1DBE-7ECA-DE55A5753B3D}"/>
              </a:ext>
            </a:extLst>
          </p:cNvPr>
          <p:cNvPicPr>
            <a:picLocks noChangeAspect="1"/>
          </p:cNvPicPr>
          <p:nvPr/>
        </p:nvPicPr>
        <p:blipFill>
          <a:blip r:embed="rId2"/>
          <a:stretch>
            <a:fillRect/>
          </a:stretch>
        </p:blipFill>
        <p:spPr>
          <a:xfrm>
            <a:off x="8453562" y="2324100"/>
            <a:ext cx="2209800" cy="2209800"/>
          </a:xfrm>
          <a:prstGeom prst="rect">
            <a:avLst/>
          </a:prstGeom>
        </p:spPr>
      </p:pic>
    </p:spTree>
    <p:extLst>
      <p:ext uri="{BB962C8B-B14F-4D97-AF65-F5344CB8AC3E}">
        <p14:creationId xmlns:p14="http://schemas.microsoft.com/office/powerpoint/2010/main" val="163013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ítulo 4">
            <a:extLst>
              <a:ext uri="{FF2B5EF4-FFF2-40B4-BE49-F238E27FC236}">
                <a16:creationId xmlns:a16="http://schemas.microsoft.com/office/drawing/2014/main" id="{C7E0AD96-FBAD-88E3-1AAC-53F258280FC2}"/>
              </a:ext>
            </a:extLst>
          </p:cNvPr>
          <p:cNvSpPr>
            <a:spLocks noGrp="1"/>
          </p:cNvSpPr>
          <p:nvPr>
            <p:ph type="title"/>
          </p:nvPr>
        </p:nvSpPr>
        <p:spPr>
          <a:xfrm>
            <a:off x="1695201" y="813082"/>
            <a:ext cx="6762999" cy="839986"/>
          </a:xfrm>
        </p:spPr>
        <p:txBody>
          <a:bodyPr>
            <a:normAutofit fontScale="90000"/>
          </a:bodyPr>
          <a:lstStyle/>
          <a:p>
            <a:r>
              <a:rPr lang="es-ES" dirty="0"/>
              <a:t>CARACTERISTICAS PRINCIPALES</a:t>
            </a:r>
            <a:endParaRPr lang="es-SV" dirty="0"/>
          </a:p>
        </p:txBody>
      </p:sp>
      <p:sp>
        <p:nvSpPr>
          <p:cNvPr id="6" name="Rectángulo 5">
            <a:extLst>
              <a:ext uri="{FF2B5EF4-FFF2-40B4-BE49-F238E27FC236}">
                <a16:creationId xmlns:a16="http://schemas.microsoft.com/office/drawing/2014/main" id="{E5FFD38F-253F-40C8-DF8B-7CBA31085DBC}"/>
              </a:ext>
            </a:extLst>
          </p:cNvPr>
          <p:cNvSpPr/>
          <p:nvPr/>
        </p:nvSpPr>
        <p:spPr>
          <a:xfrm flipV="1">
            <a:off x="1777302" y="1445001"/>
            <a:ext cx="6805757"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8" name="CuadroTexto 7">
            <a:extLst>
              <a:ext uri="{FF2B5EF4-FFF2-40B4-BE49-F238E27FC236}">
                <a16:creationId xmlns:a16="http://schemas.microsoft.com/office/drawing/2014/main" id="{B69672E2-FD0B-0527-5E28-65A6889BD07D}"/>
              </a:ext>
            </a:extLst>
          </p:cNvPr>
          <p:cNvSpPr txBox="1"/>
          <p:nvPr/>
        </p:nvSpPr>
        <p:spPr>
          <a:xfrm>
            <a:off x="1570342" y="2481932"/>
            <a:ext cx="6251044" cy="2585323"/>
          </a:xfrm>
          <a:prstGeom prst="rect">
            <a:avLst/>
          </a:prstGeom>
          <a:noFill/>
        </p:spPr>
        <p:txBody>
          <a:bodyPr wrap="square">
            <a:spAutoFit/>
          </a:bodyPr>
          <a:lstStyle/>
          <a:p>
            <a:pPr marL="285750" indent="-285750" algn="just">
              <a:buFont typeface="Arial" panose="020B0604020202020204" pitchFamily="34" charset="0"/>
              <a:buChar char="•"/>
            </a:pPr>
            <a:r>
              <a:rPr lang="es-ES" dirty="0"/>
              <a:t>Interfaz de usuario amigable: El sistema tendrá una interfaz de usuario amigable y fácil de usar, lo que permitirá a los empleados del teatro procesar las ventas y las facturas de manera rápida y efectiva.</a:t>
            </a:r>
          </a:p>
          <a:p>
            <a:pPr algn="just"/>
            <a:endParaRPr lang="es-ES" dirty="0"/>
          </a:p>
          <a:p>
            <a:pPr marL="285750" indent="-285750" algn="just">
              <a:buFont typeface="Arial" panose="020B0604020202020204" pitchFamily="34" charset="0"/>
              <a:buChar char="•"/>
            </a:pPr>
            <a:r>
              <a:rPr lang="es-ES" dirty="0"/>
              <a:t>Sistema de facturación automatizado: Al automatizar el proceso de facturación, el sistema reduce la posibilidad de error humano al mismo tiempo que mejora la precisión y la eficiencia.</a:t>
            </a:r>
          </a:p>
        </p:txBody>
      </p:sp>
      <p:pic>
        <p:nvPicPr>
          <p:cNvPr id="3" name="Imagen 2">
            <a:extLst>
              <a:ext uri="{FF2B5EF4-FFF2-40B4-BE49-F238E27FC236}">
                <a16:creationId xmlns:a16="http://schemas.microsoft.com/office/drawing/2014/main" id="{99239C37-496B-501B-A50B-32A104AA829F}"/>
              </a:ext>
            </a:extLst>
          </p:cNvPr>
          <p:cNvPicPr>
            <a:picLocks noChangeAspect="1"/>
          </p:cNvPicPr>
          <p:nvPr/>
        </p:nvPicPr>
        <p:blipFill>
          <a:blip r:embed="rId2"/>
          <a:stretch>
            <a:fillRect/>
          </a:stretch>
        </p:blipFill>
        <p:spPr>
          <a:xfrm>
            <a:off x="8583059" y="2122639"/>
            <a:ext cx="2585324" cy="2585324"/>
          </a:xfrm>
          <a:prstGeom prst="rect">
            <a:avLst/>
          </a:prstGeom>
        </p:spPr>
      </p:pic>
    </p:spTree>
    <p:extLst>
      <p:ext uri="{BB962C8B-B14F-4D97-AF65-F5344CB8AC3E}">
        <p14:creationId xmlns:p14="http://schemas.microsoft.com/office/powerpoint/2010/main" val="309038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7F141EB-857D-48D1-A1E4-FCE67008959F}"/>
              </a:ext>
            </a:extLst>
          </p:cNvPr>
          <p:cNvSpPr>
            <a:spLocks noGrp="1"/>
          </p:cNvSpPr>
          <p:nvPr>
            <p:ph type="title"/>
          </p:nvPr>
        </p:nvSpPr>
        <p:spPr>
          <a:xfrm>
            <a:off x="3792518" y="3119876"/>
            <a:ext cx="460696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DIAGRAMAS UML</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Rectángulo 2">
            <a:extLst>
              <a:ext uri="{FF2B5EF4-FFF2-40B4-BE49-F238E27FC236}">
                <a16:creationId xmlns:a16="http://schemas.microsoft.com/office/drawing/2014/main" id="{9A5A3925-DC49-4C2B-B896-9F001BB369D1}"/>
              </a:ext>
            </a:extLst>
          </p:cNvPr>
          <p:cNvSpPr/>
          <p:nvPr/>
        </p:nvSpPr>
        <p:spPr>
          <a:xfrm>
            <a:off x="3915342" y="3766068"/>
            <a:ext cx="4780084"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380832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BE4AE1A-7E19-8264-A225-8E3511351DD1}"/>
              </a:ext>
            </a:extLst>
          </p:cNvPr>
          <p:cNvPicPr>
            <a:picLocks noChangeAspect="1"/>
          </p:cNvPicPr>
          <p:nvPr/>
        </p:nvPicPr>
        <p:blipFill>
          <a:blip r:embed="rId2"/>
          <a:stretch>
            <a:fillRect/>
          </a:stretch>
        </p:blipFill>
        <p:spPr>
          <a:xfrm>
            <a:off x="6285466" y="0"/>
            <a:ext cx="5911157" cy="6858000"/>
          </a:xfrm>
          <a:prstGeom prst="rect">
            <a:avLst/>
          </a:prstGeom>
        </p:spPr>
      </p:pic>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441960" y="3099753"/>
            <a:ext cx="5756923"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DE CLASE</a:t>
            </a:r>
          </a:p>
        </p:txBody>
      </p:sp>
      <p:sp>
        <p:nvSpPr>
          <p:cNvPr id="10" name="Rectángulo 9">
            <a:extLst>
              <a:ext uri="{FF2B5EF4-FFF2-40B4-BE49-F238E27FC236}">
                <a16:creationId xmlns:a16="http://schemas.microsoft.com/office/drawing/2014/main" id="{64FB6713-7167-D7CD-D931-568555879BCB}"/>
              </a:ext>
            </a:extLst>
          </p:cNvPr>
          <p:cNvSpPr/>
          <p:nvPr/>
        </p:nvSpPr>
        <p:spPr>
          <a:xfrm>
            <a:off x="576919" y="3758247"/>
            <a:ext cx="5621964"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242376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2701448" y="356553"/>
            <a:ext cx="678910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DE </a:t>
            </a:r>
            <a:r>
              <a:rPr lang="en-US" sz="4800" dirty="0"/>
              <a:t>SECUENCIA</a:t>
            </a:r>
            <a:endParaRPr lang="en-US" sz="4800" kern="1200" dirty="0">
              <a:solidFill>
                <a:schemeClr val="tx1"/>
              </a:solidFill>
              <a:latin typeface="+mj-lt"/>
              <a:ea typeface="+mj-ea"/>
              <a:cs typeface="+mj-cs"/>
            </a:endParaRPr>
          </a:p>
        </p:txBody>
      </p:sp>
      <p:sp>
        <p:nvSpPr>
          <p:cNvPr id="2" name="Rectángulo 1">
            <a:extLst>
              <a:ext uri="{FF2B5EF4-FFF2-40B4-BE49-F238E27FC236}">
                <a16:creationId xmlns:a16="http://schemas.microsoft.com/office/drawing/2014/main" id="{2EBA3417-0CC6-DA6D-B956-F1F2DB4D46F8}"/>
              </a:ext>
            </a:extLst>
          </p:cNvPr>
          <p:cNvSpPr/>
          <p:nvPr/>
        </p:nvSpPr>
        <p:spPr>
          <a:xfrm>
            <a:off x="3311492" y="1015047"/>
            <a:ext cx="699707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7" name="Imagen 6">
            <a:extLst>
              <a:ext uri="{FF2B5EF4-FFF2-40B4-BE49-F238E27FC236}">
                <a16:creationId xmlns:a16="http://schemas.microsoft.com/office/drawing/2014/main" id="{D9545122-E773-CC41-02EE-ECCFD1DB20DC}"/>
              </a:ext>
            </a:extLst>
          </p:cNvPr>
          <p:cNvPicPr>
            <a:picLocks noChangeAspect="1"/>
          </p:cNvPicPr>
          <p:nvPr/>
        </p:nvPicPr>
        <p:blipFill>
          <a:blip r:embed="rId2"/>
          <a:stretch>
            <a:fillRect/>
          </a:stretch>
        </p:blipFill>
        <p:spPr>
          <a:xfrm>
            <a:off x="2134282" y="1498409"/>
            <a:ext cx="7923435" cy="4578989"/>
          </a:xfrm>
          <a:prstGeom prst="rect">
            <a:avLst/>
          </a:prstGeom>
        </p:spPr>
      </p:pic>
    </p:spTree>
    <p:extLst>
      <p:ext uri="{BB962C8B-B14F-4D97-AF65-F5344CB8AC3E}">
        <p14:creationId xmlns:p14="http://schemas.microsoft.com/office/powerpoint/2010/main" val="3788751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2701448" y="356553"/>
            <a:ext cx="678910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DE </a:t>
            </a:r>
            <a:r>
              <a:rPr lang="en-US" sz="4800" dirty="0"/>
              <a:t>SECUENCIA</a:t>
            </a:r>
            <a:endParaRPr lang="en-US" sz="4800" kern="1200" dirty="0">
              <a:solidFill>
                <a:schemeClr val="tx1"/>
              </a:solidFill>
              <a:latin typeface="+mj-lt"/>
              <a:ea typeface="+mj-ea"/>
              <a:cs typeface="+mj-cs"/>
            </a:endParaRPr>
          </a:p>
        </p:txBody>
      </p:sp>
      <p:sp>
        <p:nvSpPr>
          <p:cNvPr id="2" name="Rectángulo 1">
            <a:extLst>
              <a:ext uri="{FF2B5EF4-FFF2-40B4-BE49-F238E27FC236}">
                <a16:creationId xmlns:a16="http://schemas.microsoft.com/office/drawing/2014/main" id="{2EBA3417-0CC6-DA6D-B956-F1F2DB4D46F8}"/>
              </a:ext>
            </a:extLst>
          </p:cNvPr>
          <p:cNvSpPr/>
          <p:nvPr/>
        </p:nvSpPr>
        <p:spPr>
          <a:xfrm>
            <a:off x="3311492" y="1015047"/>
            <a:ext cx="699707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3" name="Imagen 2">
            <a:extLst>
              <a:ext uri="{FF2B5EF4-FFF2-40B4-BE49-F238E27FC236}">
                <a16:creationId xmlns:a16="http://schemas.microsoft.com/office/drawing/2014/main" id="{4D9334AF-6BC2-10B6-6943-BD8E19A7F3D6}"/>
              </a:ext>
            </a:extLst>
          </p:cNvPr>
          <p:cNvPicPr>
            <a:picLocks noChangeAspect="1"/>
          </p:cNvPicPr>
          <p:nvPr/>
        </p:nvPicPr>
        <p:blipFill>
          <a:blip r:embed="rId2"/>
          <a:stretch>
            <a:fillRect/>
          </a:stretch>
        </p:blipFill>
        <p:spPr>
          <a:xfrm>
            <a:off x="2427757" y="1673541"/>
            <a:ext cx="7336486" cy="4492701"/>
          </a:xfrm>
          <a:prstGeom prst="rect">
            <a:avLst/>
          </a:prstGeom>
        </p:spPr>
      </p:pic>
    </p:spTree>
    <p:extLst>
      <p:ext uri="{BB962C8B-B14F-4D97-AF65-F5344CB8AC3E}">
        <p14:creationId xmlns:p14="http://schemas.microsoft.com/office/powerpoint/2010/main" val="201373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2701448" y="356553"/>
            <a:ext cx="678910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DE </a:t>
            </a:r>
            <a:r>
              <a:rPr lang="en-US" sz="4800" dirty="0"/>
              <a:t>SECUENCIA</a:t>
            </a:r>
            <a:endParaRPr lang="en-US" sz="4800" kern="1200" dirty="0">
              <a:solidFill>
                <a:schemeClr val="tx1"/>
              </a:solidFill>
              <a:latin typeface="+mj-lt"/>
              <a:ea typeface="+mj-ea"/>
              <a:cs typeface="+mj-cs"/>
            </a:endParaRPr>
          </a:p>
        </p:txBody>
      </p:sp>
      <p:sp>
        <p:nvSpPr>
          <p:cNvPr id="2" name="Rectángulo 1">
            <a:extLst>
              <a:ext uri="{FF2B5EF4-FFF2-40B4-BE49-F238E27FC236}">
                <a16:creationId xmlns:a16="http://schemas.microsoft.com/office/drawing/2014/main" id="{2EBA3417-0CC6-DA6D-B956-F1F2DB4D46F8}"/>
              </a:ext>
            </a:extLst>
          </p:cNvPr>
          <p:cNvSpPr/>
          <p:nvPr/>
        </p:nvSpPr>
        <p:spPr>
          <a:xfrm>
            <a:off x="3311492" y="1015047"/>
            <a:ext cx="699707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4" name="Imagen 3">
            <a:extLst>
              <a:ext uri="{FF2B5EF4-FFF2-40B4-BE49-F238E27FC236}">
                <a16:creationId xmlns:a16="http://schemas.microsoft.com/office/drawing/2014/main" id="{949A1720-963F-7F49-9057-DC5C9A091CAD}"/>
              </a:ext>
            </a:extLst>
          </p:cNvPr>
          <p:cNvPicPr>
            <a:picLocks noChangeAspect="1"/>
          </p:cNvPicPr>
          <p:nvPr/>
        </p:nvPicPr>
        <p:blipFill>
          <a:blip r:embed="rId2"/>
          <a:stretch>
            <a:fillRect/>
          </a:stretch>
        </p:blipFill>
        <p:spPr>
          <a:xfrm>
            <a:off x="1966799" y="1276709"/>
            <a:ext cx="8258402" cy="4942936"/>
          </a:xfrm>
          <a:prstGeom prst="rect">
            <a:avLst/>
          </a:prstGeom>
        </p:spPr>
      </p:pic>
    </p:spTree>
    <p:extLst>
      <p:ext uri="{BB962C8B-B14F-4D97-AF65-F5344CB8AC3E}">
        <p14:creationId xmlns:p14="http://schemas.microsoft.com/office/powerpoint/2010/main" val="122953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2701448" y="356553"/>
            <a:ext cx="678910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DE </a:t>
            </a:r>
            <a:r>
              <a:rPr lang="en-US" sz="4800" dirty="0"/>
              <a:t>SECUENCIA</a:t>
            </a:r>
            <a:endParaRPr lang="en-US" sz="4800" kern="1200" dirty="0">
              <a:solidFill>
                <a:schemeClr val="tx1"/>
              </a:solidFill>
              <a:latin typeface="+mj-lt"/>
              <a:ea typeface="+mj-ea"/>
              <a:cs typeface="+mj-cs"/>
            </a:endParaRPr>
          </a:p>
        </p:txBody>
      </p:sp>
      <p:sp>
        <p:nvSpPr>
          <p:cNvPr id="2" name="Rectángulo 1">
            <a:extLst>
              <a:ext uri="{FF2B5EF4-FFF2-40B4-BE49-F238E27FC236}">
                <a16:creationId xmlns:a16="http://schemas.microsoft.com/office/drawing/2014/main" id="{2EBA3417-0CC6-DA6D-B956-F1F2DB4D46F8}"/>
              </a:ext>
            </a:extLst>
          </p:cNvPr>
          <p:cNvSpPr/>
          <p:nvPr/>
        </p:nvSpPr>
        <p:spPr>
          <a:xfrm>
            <a:off x="3311492" y="1015047"/>
            <a:ext cx="699707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3" name="Imagen 2">
            <a:extLst>
              <a:ext uri="{FF2B5EF4-FFF2-40B4-BE49-F238E27FC236}">
                <a16:creationId xmlns:a16="http://schemas.microsoft.com/office/drawing/2014/main" id="{50AF8C04-1ABA-40AC-5DE7-E0EDCEF62B10}"/>
              </a:ext>
            </a:extLst>
          </p:cNvPr>
          <p:cNvPicPr>
            <a:picLocks noChangeAspect="1"/>
          </p:cNvPicPr>
          <p:nvPr/>
        </p:nvPicPr>
        <p:blipFill>
          <a:blip r:embed="rId2"/>
          <a:stretch>
            <a:fillRect/>
          </a:stretch>
        </p:blipFill>
        <p:spPr>
          <a:xfrm>
            <a:off x="2213962" y="1371041"/>
            <a:ext cx="7764076" cy="4845171"/>
          </a:xfrm>
          <a:prstGeom prst="rect">
            <a:avLst/>
          </a:prstGeom>
        </p:spPr>
      </p:pic>
    </p:spTree>
    <p:extLst>
      <p:ext uri="{BB962C8B-B14F-4D97-AF65-F5344CB8AC3E}">
        <p14:creationId xmlns:p14="http://schemas.microsoft.com/office/powerpoint/2010/main" val="166008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2701448" y="356553"/>
            <a:ext cx="6789104"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a:t>
            </a:r>
            <a:r>
              <a:rPr lang="en-US" sz="4800" dirty="0"/>
              <a:t>CASO DE USO</a:t>
            </a:r>
            <a:endParaRPr lang="en-US" sz="4800" kern="1200" dirty="0">
              <a:solidFill>
                <a:schemeClr val="tx1"/>
              </a:solidFill>
              <a:latin typeface="+mj-lt"/>
              <a:ea typeface="+mj-ea"/>
              <a:cs typeface="+mj-cs"/>
            </a:endParaRPr>
          </a:p>
        </p:txBody>
      </p:sp>
      <p:sp>
        <p:nvSpPr>
          <p:cNvPr id="2" name="Rectángulo 1">
            <a:extLst>
              <a:ext uri="{FF2B5EF4-FFF2-40B4-BE49-F238E27FC236}">
                <a16:creationId xmlns:a16="http://schemas.microsoft.com/office/drawing/2014/main" id="{2EBA3417-0CC6-DA6D-B956-F1F2DB4D46F8}"/>
              </a:ext>
            </a:extLst>
          </p:cNvPr>
          <p:cNvSpPr/>
          <p:nvPr/>
        </p:nvSpPr>
        <p:spPr>
          <a:xfrm>
            <a:off x="3311492" y="1015047"/>
            <a:ext cx="699707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3" name="Imagen 2">
            <a:extLst>
              <a:ext uri="{FF2B5EF4-FFF2-40B4-BE49-F238E27FC236}">
                <a16:creationId xmlns:a16="http://schemas.microsoft.com/office/drawing/2014/main" id="{D3746E04-B720-673B-D057-8DE2D44867C7}"/>
              </a:ext>
            </a:extLst>
          </p:cNvPr>
          <p:cNvPicPr>
            <a:picLocks noChangeAspect="1"/>
          </p:cNvPicPr>
          <p:nvPr/>
        </p:nvPicPr>
        <p:blipFill>
          <a:blip r:embed="rId2"/>
          <a:stretch>
            <a:fillRect/>
          </a:stretch>
        </p:blipFill>
        <p:spPr>
          <a:xfrm>
            <a:off x="2149974" y="1176518"/>
            <a:ext cx="7892052" cy="5473521"/>
          </a:xfrm>
          <a:prstGeom prst="rect">
            <a:avLst/>
          </a:prstGeom>
        </p:spPr>
      </p:pic>
    </p:spTree>
    <p:extLst>
      <p:ext uri="{BB962C8B-B14F-4D97-AF65-F5344CB8AC3E}">
        <p14:creationId xmlns:p14="http://schemas.microsoft.com/office/powerpoint/2010/main" val="142539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p:txBody>
          <a:bodyPr/>
          <a:lstStyle/>
          <a:p>
            <a:r>
              <a:rPr lang="es-ES" dirty="0"/>
              <a:t>I</a:t>
            </a:r>
            <a:r>
              <a:rPr lang="es-SV" dirty="0"/>
              <a:t>NTRODUCCION</a:t>
            </a:r>
          </a:p>
        </p:txBody>
      </p:sp>
      <p:sp>
        <p:nvSpPr>
          <p:cNvPr id="3" name="Rectángulo 2">
            <a:extLst>
              <a:ext uri="{FF2B5EF4-FFF2-40B4-BE49-F238E27FC236}">
                <a16:creationId xmlns:a16="http://schemas.microsoft.com/office/drawing/2014/main" id="{94B2D80C-DB29-4643-8FD7-C610A4DDA2F2}"/>
              </a:ext>
            </a:extLst>
          </p:cNvPr>
          <p:cNvSpPr/>
          <p:nvPr/>
        </p:nvSpPr>
        <p:spPr>
          <a:xfrm>
            <a:off x="983673" y="1274618"/>
            <a:ext cx="4545859" cy="624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983673" y="1863852"/>
            <a:ext cx="6718540" cy="2957861"/>
          </a:xfrm>
          <a:prstGeom prst="rect">
            <a:avLst/>
          </a:prstGeom>
          <a:noFill/>
        </p:spPr>
        <p:txBody>
          <a:bodyPr wrap="square">
            <a:spAutoFit/>
          </a:bodyPr>
          <a:lstStyle/>
          <a:p>
            <a:pPr algn="just">
              <a:lnSpc>
                <a:spcPct val="150000"/>
              </a:lnSpc>
            </a:pPr>
            <a:r>
              <a:rPr lang="es-ES" dirty="0"/>
              <a:t>La industria del entretenimiento se ha convertido en un componente crucial de la vida diaria de las personas. El cine es una de las piedras angulares de la industria mundial del entretenimiento, estos son lugares donde la gente se reúne para ver películas en pantalla grande con amigos y familiares. La venta de entradas es un proceso crucial en la industria cinematográfica y puede afectar la capacidad de la empresa para generar ganancias.</a:t>
            </a:r>
            <a:endParaRPr lang="es-SV" dirty="0"/>
          </a:p>
        </p:txBody>
      </p:sp>
      <p:pic>
        <p:nvPicPr>
          <p:cNvPr id="5" name="Imagen 4">
            <a:extLst>
              <a:ext uri="{FF2B5EF4-FFF2-40B4-BE49-F238E27FC236}">
                <a16:creationId xmlns:a16="http://schemas.microsoft.com/office/drawing/2014/main" id="{2DF24464-D2F5-78B4-6078-E7CE97708F6B}"/>
              </a:ext>
            </a:extLst>
          </p:cNvPr>
          <p:cNvPicPr>
            <a:picLocks noChangeAspect="1"/>
          </p:cNvPicPr>
          <p:nvPr/>
        </p:nvPicPr>
        <p:blipFill>
          <a:blip r:embed="rId2"/>
          <a:stretch>
            <a:fillRect/>
          </a:stretch>
        </p:blipFill>
        <p:spPr>
          <a:xfrm>
            <a:off x="8421995" y="1562819"/>
            <a:ext cx="2786332" cy="2786332"/>
          </a:xfrm>
          <a:prstGeom prst="rect">
            <a:avLst/>
          </a:prstGeom>
        </p:spPr>
      </p:pic>
    </p:spTree>
    <p:extLst>
      <p:ext uri="{BB962C8B-B14F-4D97-AF65-F5344CB8AC3E}">
        <p14:creationId xmlns:p14="http://schemas.microsoft.com/office/powerpoint/2010/main" val="4013741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01B40034-EA14-E540-AD7A-B6DFB6ED3D69}"/>
              </a:ext>
            </a:extLst>
          </p:cNvPr>
          <p:cNvSpPr>
            <a:spLocks noGrp="1"/>
          </p:cNvSpPr>
          <p:nvPr>
            <p:ph type="title"/>
          </p:nvPr>
        </p:nvSpPr>
        <p:spPr>
          <a:xfrm>
            <a:off x="3236286" y="356553"/>
            <a:ext cx="3871880" cy="658494"/>
          </a:xfrm>
        </p:spPr>
        <p:txBody>
          <a:bodyPr vert="horz" lIns="91440" tIns="45720" rIns="91440" bIns="45720" rtlCol="0" anchor="t">
            <a:noAutofit/>
          </a:bodyPr>
          <a:lstStyle/>
          <a:p>
            <a:r>
              <a:rPr lang="en-US" sz="4800" kern="1200" dirty="0">
                <a:solidFill>
                  <a:schemeClr val="tx1"/>
                </a:solidFill>
                <a:latin typeface="+mj-lt"/>
                <a:ea typeface="+mj-ea"/>
                <a:cs typeface="+mj-cs"/>
              </a:rPr>
              <a:t>DIAGRAMA ER</a:t>
            </a:r>
          </a:p>
        </p:txBody>
      </p:sp>
      <p:sp>
        <p:nvSpPr>
          <p:cNvPr id="2" name="Rectángulo 1">
            <a:extLst>
              <a:ext uri="{FF2B5EF4-FFF2-40B4-BE49-F238E27FC236}">
                <a16:creationId xmlns:a16="http://schemas.microsoft.com/office/drawing/2014/main" id="{2EBA3417-0CC6-DA6D-B956-F1F2DB4D46F8}"/>
              </a:ext>
            </a:extLst>
          </p:cNvPr>
          <p:cNvSpPr/>
          <p:nvPr/>
        </p:nvSpPr>
        <p:spPr>
          <a:xfrm>
            <a:off x="3311493" y="1015047"/>
            <a:ext cx="4952614"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4" name="Imagen 3">
            <a:extLst>
              <a:ext uri="{FF2B5EF4-FFF2-40B4-BE49-F238E27FC236}">
                <a16:creationId xmlns:a16="http://schemas.microsoft.com/office/drawing/2014/main" id="{4CCBB75C-A3A7-8CCA-834A-37F70A92ECCB}"/>
              </a:ext>
            </a:extLst>
          </p:cNvPr>
          <p:cNvPicPr>
            <a:picLocks noChangeAspect="1"/>
          </p:cNvPicPr>
          <p:nvPr/>
        </p:nvPicPr>
        <p:blipFill>
          <a:blip r:embed="rId2"/>
          <a:stretch>
            <a:fillRect/>
          </a:stretch>
        </p:blipFill>
        <p:spPr>
          <a:xfrm>
            <a:off x="1783363" y="1129777"/>
            <a:ext cx="8008873" cy="5663898"/>
          </a:xfrm>
          <a:prstGeom prst="rect">
            <a:avLst/>
          </a:prstGeom>
        </p:spPr>
      </p:pic>
    </p:spTree>
    <p:extLst>
      <p:ext uri="{BB962C8B-B14F-4D97-AF65-F5344CB8AC3E}">
        <p14:creationId xmlns:p14="http://schemas.microsoft.com/office/powerpoint/2010/main" val="18112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7F141EB-857D-48D1-A1E4-FCE67008959F}"/>
              </a:ext>
            </a:extLst>
          </p:cNvPr>
          <p:cNvSpPr>
            <a:spLocks noGrp="1"/>
          </p:cNvSpPr>
          <p:nvPr>
            <p:ph type="title"/>
          </p:nvPr>
        </p:nvSpPr>
        <p:spPr>
          <a:xfrm>
            <a:off x="2419968" y="3052572"/>
            <a:ext cx="7936302" cy="658494"/>
          </a:xfrm>
        </p:spPr>
        <p:txBody>
          <a:bodyPr vert="horz" lIns="91440" tIns="45720" rIns="91440" bIns="45720" rtlCol="0" anchor="t">
            <a:noAutofit/>
          </a:bodyPr>
          <a:lstStyle/>
          <a:p>
            <a:r>
              <a:rPr lang="en-US" sz="4800" kern="1200" dirty="0">
                <a:solidFill>
                  <a:schemeClr val="tx1"/>
                </a:solidFill>
                <a:latin typeface="+mj-lt"/>
                <a:ea typeface="+mj-ea"/>
                <a:cs typeface="+mj-cs"/>
              </a:rPr>
              <a:t>PRESENTACION DE PROYECTO</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Rectángulo 2">
            <a:extLst>
              <a:ext uri="{FF2B5EF4-FFF2-40B4-BE49-F238E27FC236}">
                <a16:creationId xmlns:a16="http://schemas.microsoft.com/office/drawing/2014/main" id="{9A5A3925-DC49-4C2B-B896-9F001BB369D1}"/>
              </a:ext>
            </a:extLst>
          </p:cNvPr>
          <p:cNvSpPr/>
          <p:nvPr/>
        </p:nvSpPr>
        <p:spPr>
          <a:xfrm>
            <a:off x="2526489" y="3711066"/>
            <a:ext cx="833416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383866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7F141EB-857D-48D1-A1E4-FCE67008959F}"/>
              </a:ext>
            </a:extLst>
          </p:cNvPr>
          <p:cNvSpPr>
            <a:spLocks noGrp="1"/>
          </p:cNvSpPr>
          <p:nvPr>
            <p:ph type="title"/>
          </p:nvPr>
        </p:nvSpPr>
        <p:spPr>
          <a:xfrm>
            <a:off x="4907972" y="3099753"/>
            <a:ext cx="2376055" cy="658494"/>
          </a:xfrm>
        </p:spPr>
        <p:txBody>
          <a:bodyPr vert="horz" lIns="91440" tIns="45720" rIns="91440" bIns="45720" rtlCol="0" anchor="t">
            <a:noAutofit/>
          </a:bodyPr>
          <a:lstStyle/>
          <a:p>
            <a:r>
              <a:rPr lang="en-US" sz="4800" kern="1200" dirty="0">
                <a:solidFill>
                  <a:schemeClr val="tx1"/>
                </a:solidFill>
                <a:latin typeface="+mj-lt"/>
                <a:ea typeface="+mj-ea"/>
                <a:cs typeface="+mj-cs"/>
              </a:rPr>
              <a:t>GRACIAS</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Rectángulo 2">
            <a:extLst>
              <a:ext uri="{FF2B5EF4-FFF2-40B4-BE49-F238E27FC236}">
                <a16:creationId xmlns:a16="http://schemas.microsoft.com/office/drawing/2014/main" id="{9A5A3925-DC49-4C2B-B896-9F001BB369D1}"/>
              </a:ext>
            </a:extLst>
          </p:cNvPr>
          <p:cNvSpPr/>
          <p:nvPr/>
        </p:nvSpPr>
        <p:spPr>
          <a:xfrm>
            <a:off x="5045402" y="3720349"/>
            <a:ext cx="268543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19131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PLANTEAMIENTO DEL PROBLEMA</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a:off x="1501257" y="1317750"/>
            <a:ext cx="8583021"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4410973" y="2408700"/>
            <a:ext cx="5673305" cy="2126864"/>
          </a:xfrm>
          <a:prstGeom prst="rect">
            <a:avLst/>
          </a:prstGeom>
          <a:noFill/>
        </p:spPr>
        <p:txBody>
          <a:bodyPr wrap="square">
            <a:spAutoFit/>
          </a:bodyPr>
          <a:lstStyle/>
          <a:p>
            <a:pPr algn="just">
              <a:lnSpc>
                <a:spcPct val="150000"/>
              </a:lnSpc>
            </a:pPr>
            <a:r>
              <a:rPr lang="es-ES" dirty="0"/>
              <a:t>La venta de entradas para cualquier evento es un proceso crucial que tiene el potencial de generar una cantidad considerable de dinero. Sin embargo, el proceso manual para vender boletos puede ser ineficaz, propenso a errores y puede afectar negativamente la experiencia del cliente</a:t>
            </a:r>
            <a:endParaRPr lang="es-SV" dirty="0"/>
          </a:p>
        </p:txBody>
      </p:sp>
      <p:pic>
        <p:nvPicPr>
          <p:cNvPr id="6" name="Imagen 5">
            <a:extLst>
              <a:ext uri="{FF2B5EF4-FFF2-40B4-BE49-F238E27FC236}">
                <a16:creationId xmlns:a16="http://schemas.microsoft.com/office/drawing/2014/main" id="{4499B2F6-83F1-905D-D3F8-CFF913D3A256}"/>
              </a:ext>
            </a:extLst>
          </p:cNvPr>
          <p:cNvPicPr>
            <a:picLocks noChangeAspect="1"/>
          </p:cNvPicPr>
          <p:nvPr/>
        </p:nvPicPr>
        <p:blipFill>
          <a:blip r:embed="rId2"/>
          <a:stretch>
            <a:fillRect/>
          </a:stretch>
        </p:blipFill>
        <p:spPr>
          <a:xfrm>
            <a:off x="1501257" y="2272962"/>
            <a:ext cx="2632494" cy="2632494"/>
          </a:xfrm>
          <a:prstGeom prst="rect">
            <a:avLst/>
          </a:prstGeom>
        </p:spPr>
      </p:pic>
    </p:spTree>
    <p:extLst>
      <p:ext uri="{BB962C8B-B14F-4D97-AF65-F5344CB8AC3E}">
        <p14:creationId xmlns:p14="http://schemas.microsoft.com/office/powerpoint/2010/main" val="377260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OBJETIVO GENERAL</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flipV="1">
            <a:off x="1501258" y="1250829"/>
            <a:ext cx="5287732" cy="6692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1398917" y="2333347"/>
            <a:ext cx="8685361" cy="1711366"/>
          </a:xfrm>
          <a:prstGeom prst="rect">
            <a:avLst/>
          </a:prstGeom>
          <a:noFill/>
        </p:spPr>
        <p:txBody>
          <a:bodyPr wrap="square">
            <a:spAutoFit/>
          </a:bodyPr>
          <a:lstStyle/>
          <a:p>
            <a:pPr algn="just">
              <a:lnSpc>
                <a:spcPct val="150000"/>
              </a:lnSpc>
            </a:pPr>
            <a:r>
              <a:rPr lang="es-ES" dirty="0"/>
              <a:t>Desarrollar un sistema de facturación para la venta de entradas de cine que permita la automatización de los procesos de venta, mejore la precisión y eficiencia de la gestión de ingresos, mejore la satisfacción del cliente y garantice la escalabilidad, el mantenimiento y la seguridad a largo plazo del sistema.</a:t>
            </a:r>
            <a:endParaRPr lang="es-SV" dirty="0"/>
          </a:p>
        </p:txBody>
      </p:sp>
    </p:spTree>
    <p:extLst>
      <p:ext uri="{BB962C8B-B14F-4D97-AF65-F5344CB8AC3E}">
        <p14:creationId xmlns:p14="http://schemas.microsoft.com/office/powerpoint/2010/main" val="92674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OBJETIVOS ESPECIFICOS</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flipV="1">
            <a:off x="1501258" y="1250829"/>
            <a:ext cx="5287732" cy="6692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1501258" y="2157818"/>
            <a:ext cx="8685361" cy="25423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dirty="0"/>
              <a:t>Implemente un módulo de facturación que calcule automáticamente el costo total de la compra del cliente, teniendo en cuenta los descuentos y promociones aplicables.</a:t>
            </a:r>
          </a:p>
          <a:p>
            <a:pPr algn="just">
              <a:lnSpc>
                <a:spcPct val="150000"/>
              </a:lnSpc>
            </a:pPr>
            <a:endParaRPr lang="es-ES" dirty="0"/>
          </a:p>
          <a:p>
            <a:pPr marL="285750" indent="-285750" algn="just">
              <a:lnSpc>
                <a:spcPct val="150000"/>
              </a:lnSpc>
              <a:buFont typeface="Arial" panose="020B0604020202020204" pitchFamily="34" charset="0"/>
              <a:buChar char="•"/>
            </a:pPr>
            <a:r>
              <a:rPr lang="es-ES" dirty="0"/>
              <a:t>Desarrollar una interfaz de usuario intuitiva y amigable que facilite el uso del sistema de facturación de cines por parte de los empleados, con el objetivo de reducir el tiempo de capacitación y mejorar la eficiencia en la atención al cliente.</a:t>
            </a:r>
          </a:p>
        </p:txBody>
      </p:sp>
    </p:spTree>
    <p:extLst>
      <p:ext uri="{BB962C8B-B14F-4D97-AF65-F5344CB8AC3E}">
        <p14:creationId xmlns:p14="http://schemas.microsoft.com/office/powerpoint/2010/main" val="22742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ALCANCES</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flipV="1">
            <a:off x="1501258" y="1272031"/>
            <a:ext cx="3096622"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1088367" y="2060337"/>
            <a:ext cx="6735792" cy="33733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dirty="0"/>
              <a:t>Diseño e implementación de un sistema de venta de boletos que permita a los usuarios seleccionar la película que deseen ver, elegir su asiento en una pantalla interactiva y realizar el pago de manera segura y rápida.</a:t>
            </a:r>
          </a:p>
          <a:p>
            <a:pPr marL="285750" indent="-285750" algn="just">
              <a:lnSpc>
                <a:spcPct val="150000"/>
              </a:lnSpc>
              <a:buFont typeface="Arial" panose="020B0604020202020204" pitchFamily="34" charset="0"/>
              <a:buChar char="•"/>
            </a:pPr>
            <a:r>
              <a:rPr lang="es-ES" dirty="0"/>
              <a:t>Capacitación de los empleados del cine para el manejo del sistema de venta de boletos y la resolución de posibles incidencias.</a:t>
            </a:r>
          </a:p>
          <a:p>
            <a:pPr marL="285750" indent="-285750" algn="just">
              <a:lnSpc>
                <a:spcPct val="150000"/>
              </a:lnSpc>
              <a:buFont typeface="Arial" panose="020B0604020202020204" pitchFamily="34" charset="0"/>
              <a:buChar char="•"/>
            </a:pPr>
            <a:r>
              <a:rPr lang="es-ES" dirty="0"/>
              <a:t>Análisis de las especificaciones del sistema de facturación de cine actual para identificar problemas y oportunidades de mejora.</a:t>
            </a:r>
          </a:p>
        </p:txBody>
      </p:sp>
      <p:pic>
        <p:nvPicPr>
          <p:cNvPr id="5" name="Imagen 4">
            <a:extLst>
              <a:ext uri="{FF2B5EF4-FFF2-40B4-BE49-F238E27FC236}">
                <a16:creationId xmlns:a16="http://schemas.microsoft.com/office/drawing/2014/main" id="{BF5F2CB6-4DFF-B872-CCB6-7570606AE9B3}"/>
              </a:ext>
            </a:extLst>
          </p:cNvPr>
          <p:cNvPicPr>
            <a:picLocks noChangeAspect="1"/>
          </p:cNvPicPr>
          <p:nvPr/>
        </p:nvPicPr>
        <p:blipFill>
          <a:blip r:embed="rId2"/>
          <a:stretch>
            <a:fillRect/>
          </a:stretch>
        </p:blipFill>
        <p:spPr>
          <a:xfrm>
            <a:off x="8845050" y="2507788"/>
            <a:ext cx="2478456" cy="2478456"/>
          </a:xfrm>
          <a:prstGeom prst="rect">
            <a:avLst/>
          </a:prstGeom>
        </p:spPr>
      </p:pic>
    </p:spTree>
    <p:extLst>
      <p:ext uri="{BB962C8B-B14F-4D97-AF65-F5344CB8AC3E}">
        <p14:creationId xmlns:p14="http://schemas.microsoft.com/office/powerpoint/2010/main" val="77313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LIMITACIONES</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a:off x="1501257" y="1317750"/>
            <a:ext cx="365733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4530306" y="2250773"/>
            <a:ext cx="6735792" cy="2957861"/>
          </a:xfrm>
          <a:prstGeom prst="rect">
            <a:avLst/>
          </a:prstGeom>
          <a:noFill/>
        </p:spPr>
        <p:txBody>
          <a:bodyPr wrap="square">
            <a:spAutoFit/>
          </a:bodyPr>
          <a:lstStyle/>
          <a:p>
            <a:pPr algn="just">
              <a:lnSpc>
                <a:spcPct val="150000"/>
              </a:lnSpc>
            </a:pPr>
            <a:r>
              <a:rPr lang="es-ES" dirty="0"/>
              <a:t>La poca demanda que se tiene de proveedores de cines a estos contar con su propio sistema de boletería (por ejemplo, Cinépolis, Cinemark, etc.)</a:t>
            </a:r>
          </a:p>
          <a:p>
            <a:pPr algn="just">
              <a:lnSpc>
                <a:spcPct val="150000"/>
              </a:lnSpc>
            </a:pPr>
            <a:r>
              <a:rPr lang="es-ES" dirty="0"/>
              <a:t>Los costos asociados con la compra de equipos y software especiales son necesarios para implementar el sistema en el cine.</a:t>
            </a:r>
          </a:p>
          <a:p>
            <a:pPr algn="just">
              <a:lnSpc>
                <a:spcPct val="150000"/>
              </a:lnSpc>
            </a:pPr>
            <a:r>
              <a:rPr lang="es-ES" dirty="0"/>
              <a:t>Los problemas técnicos durante la implementación del sistema de boletos afectan la satisfacción del cliente al comprar boletos.</a:t>
            </a:r>
          </a:p>
        </p:txBody>
      </p:sp>
      <p:pic>
        <p:nvPicPr>
          <p:cNvPr id="6" name="Imagen 5">
            <a:extLst>
              <a:ext uri="{FF2B5EF4-FFF2-40B4-BE49-F238E27FC236}">
                <a16:creationId xmlns:a16="http://schemas.microsoft.com/office/drawing/2014/main" id="{CF71A190-927B-095E-365B-57C630416090}"/>
              </a:ext>
            </a:extLst>
          </p:cNvPr>
          <p:cNvPicPr>
            <a:picLocks noChangeAspect="1"/>
          </p:cNvPicPr>
          <p:nvPr/>
        </p:nvPicPr>
        <p:blipFill>
          <a:blip r:embed="rId2"/>
          <a:stretch>
            <a:fillRect/>
          </a:stretch>
        </p:blipFill>
        <p:spPr>
          <a:xfrm>
            <a:off x="1501257" y="2551480"/>
            <a:ext cx="2356449" cy="2356449"/>
          </a:xfrm>
          <a:prstGeom prst="rect">
            <a:avLst/>
          </a:prstGeom>
        </p:spPr>
      </p:pic>
    </p:spTree>
    <p:extLst>
      <p:ext uri="{BB962C8B-B14F-4D97-AF65-F5344CB8AC3E}">
        <p14:creationId xmlns:p14="http://schemas.microsoft.com/office/powerpoint/2010/main" val="42025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MARCO TEORICO</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a:off x="1501257" y="1317750"/>
            <a:ext cx="47183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11" name="CuadroTexto 10">
            <a:extLst>
              <a:ext uri="{FF2B5EF4-FFF2-40B4-BE49-F238E27FC236}">
                <a16:creationId xmlns:a16="http://schemas.microsoft.com/office/drawing/2014/main" id="{7A50F71B-48AF-3283-22B1-4228F6EE27AB}"/>
              </a:ext>
            </a:extLst>
          </p:cNvPr>
          <p:cNvSpPr txBox="1"/>
          <p:nvPr/>
        </p:nvSpPr>
        <p:spPr>
          <a:xfrm>
            <a:off x="1387415" y="2157818"/>
            <a:ext cx="6735792" cy="2542363"/>
          </a:xfrm>
          <a:prstGeom prst="rect">
            <a:avLst/>
          </a:prstGeom>
          <a:noFill/>
        </p:spPr>
        <p:txBody>
          <a:bodyPr wrap="square">
            <a:spAutoFit/>
          </a:bodyPr>
          <a:lstStyle/>
          <a:p>
            <a:pPr algn="just">
              <a:lnSpc>
                <a:spcPct val="150000"/>
              </a:lnSpc>
            </a:pPr>
            <a:r>
              <a:rPr lang="es-ES" dirty="0"/>
              <a:t>La implementación de un sistema de ticket para cines es importante tener en cuenta algunos aspectos clave, como la selección de un proveedor de software confiable y seguro, la integración con otros sistemas y plataformas tecnológicas del cine, la formación del personal en el uso del sistema y la promoción del sistema entre los clientes. </a:t>
            </a:r>
          </a:p>
        </p:txBody>
      </p:sp>
      <p:pic>
        <p:nvPicPr>
          <p:cNvPr id="8" name="Imagen 7">
            <a:extLst>
              <a:ext uri="{FF2B5EF4-FFF2-40B4-BE49-F238E27FC236}">
                <a16:creationId xmlns:a16="http://schemas.microsoft.com/office/drawing/2014/main" id="{9EBB964C-BFA2-1561-AF7A-CDA849635CC6}"/>
              </a:ext>
            </a:extLst>
          </p:cNvPr>
          <p:cNvPicPr>
            <a:picLocks noChangeAspect="1"/>
          </p:cNvPicPr>
          <p:nvPr/>
        </p:nvPicPr>
        <p:blipFill>
          <a:blip r:embed="rId2"/>
          <a:stretch>
            <a:fillRect/>
          </a:stretch>
        </p:blipFill>
        <p:spPr>
          <a:xfrm>
            <a:off x="8617788" y="1919600"/>
            <a:ext cx="2780581" cy="2780581"/>
          </a:xfrm>
          <a:prstGeom prst="rect">
            <a:avLst/>
          </a:prstGeom>
        </p:spPr>
      </p:pic>
    </p:spTree>
    <p:extLst>
      <p:ext uri="{BB962C8B-B14F-4D97-AF65-F5344CB8AC3E}">
        <p14:creationId xmlns:p14="http://schemas.microsoft.com/office/powerpoint/2010/main" val="87127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1B722-9ABD-4829-BAD8-A9369C0A4420}"/>
              </a:ext>
            </a:extLst>
          </p:cNvPr>
          <p:cNvSpPr>
            <a:spLocks noGrp="1"/>
          </p:cNvSpPr>
          <p:nvPr>
            <p:ph type="title"/>
          </p:nvPr>
        </p:nvSpPr>
        <p:spPr>
          <a:xfrm>
            <a:off x="1398917" y="347872"/>
            <a:ext cx="9867181" cy="1325563"/>
          </a:xfrm>
        </p:spPr>
        <p:txBody>
          <a:bodyPr/>
          <a:lstStyle/>
          <a:p>
            <a:r>
              <a:rPr lang="es-ES" dirty="0"/>
              <a:t>MARCO TEORICO</a:t>
            </a:r>
            <a:endParaRPr lang="es-SV" dirty="0"/>
          </a:p>
        </p:txBody>
      </p:sp>
      <p:sp>
        <p:nvSpPr>
          <p:cNvPr id="3" name="Rectángulo 2">
            <a:extLst>
              <a:ext uri="{FF2B5EF4-FFF2-40B4-BE49-F238E27FC236}">
                <a16:creationId xmlns:a16="http://schemas.microsoft.com/office/drawing/2014/main" id="{94B2D80C-DB29-4643-8FD7-C610A4DDA2F2}"/>
              </a:ext>
            </a:extLst>
          </p:cNvPr>
          <p:cNvSpPr/>
          <p:nvPr/>
        </p:nvSpPr>
        <p:spPr>
          <a:xfrm>
            <a:off x="1501257" y="1317750"/>
            <a:ext cx="47183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CuadroTexto 4">
            <a:extLst>
              <a:ext uri="{FF2B5EF4-FFF2-40B4-BE49-F238E27FC236}">
                <a16:creationId xmlns:a16="http://schemas.microsoft.com/office/drawing/2014/main" id="{FC1E444C-18A0-308C-90D1-7DD6A46888E4}"/>
              </a:ext>
            </a:extLst>
          </p:cNvPr>
          <p:cNvSpPr txBox="1"/>
          <p:nvPr/>
        </p:nvSpPr>
        <p:spPr>
          <a:xfrm>
            <a:off x="4158193" y="2136337"/>
            <a:ext cx="7107905" cy="2585323"/>
          </a:xfrm>
          <a:prstGeom prst="rect">
            <a:avLst/>
          </a:prstGeom>
          <a:noFill/>
        </p:spPr>
        <p:txBody>
          <a:bodyPr wrap="square">
            <a:spAutoFit/>
          </a:bodyPr>
          <a:lstStyle/>
          <a:p>
            <a:pPr marL="285750" indent="-285750" algn="just">
              <a:buFont typeface="Arial" panose="020B0604020202020204" pitchFamily="34" charset="0"/>
              <a:buChar char="•"/>
            </a:pPr>
            <a:r>
              <a:rPr lang="es-ES" dirty="0"/>
              <a:t>Es importante considerar las implicaciones legales y regulatorias en la implementación de un sistema de ticket para cines, como el cumplimiento con la ley de protección de datos personales.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implementación de un sistema de ticket también puede traer consigo algunos desafíos, como la resistencia al cambio por parte del personal y los clientes, la necesidad de una inversión inicial en software y hardware, y la necesidad de una gestión y mantenimiento continuo del sistema.</a:t>
            </a:r>
          </a:p>
        </p:txBody>
      </p:sp>
      <p:pic>
        <p:nvPicPr>
          <p:cNvPr id="7" name="Imagen 6">
            <a:extLst>
              <a:ext uri="{FF2B5EF4-FFF2-40B4-BE49-F238E27FC236}">
                <a16:creationId xmlns:a16="http://schemas.microsoft.com/office/drawing/2014/main" id="{4DF61260-6836-B1F1-83F2-5E3993457075}"/>
              </a:ext>
            </a:extLst>
          </p:cNvPr>
          <p:cNvPicPr>
            <a:picLocks noChangeAspect="1"/>
          </p:cNvPicPr>
          <p:nvPr/>
        </p:nvPicPr>
        <p:blipFill>
          <a:blip r:embed="rId2"/>
          <a:stretch>
            <a:fillRect/>
          </a:stretch>
        </p:blipFill>
        <p:spPr>
          <a:xfrm>
            <a:off x="1398917" y="2314035"/>
            <a:ext cx="2229929" cy="2229929"/>
          </a:xfrm>
          <a:prstGeom prst="rect">
            <a:avLst/>
          </a:prstGeom>
        </p:spPr>
      </p:pic>
    </p:spTree>
    <p:extLst>
      <p:ext uri="{BB962C8B-B14F-4D97-AF65-F5344CB8AC3E}">
        <p14:creationId xmlns:p14="http://schemas.microsoft.com/office/powerpoint/2010/main" val="4239166797"/>
      </p:ext>
    </p:extLst>
  </p:cSld>
  <p:clrMapOvr>
    <a:masterClrMapping/>
  </p:clrMapOvr>
</p:sld>
</file>

<file path=ppt/theme/theme1.xml><?xml version="1.0" encoding="utf-8"?>
<a:theme xmlns:a="http://schemas.openxmlformats.org/drawingml/2006/main" name="Tema de Office">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168deae-9542-449b-aba0-096e7816965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1FD1CB43D24124FBFE35965ECD158AE" ma:contentTypeVersion="15" ma:contentTypeDescription="Crear nuevo documento." ma:contentTypeScope="" ma:versionID="6051cde38dc98ee3f86141f6077e3dde">
  <xsd:schema xmlns:xsd="http://www.w3.org/2001/XMLSchema" xmlns:xs="http://www.w3.org/2001/XMLSchema" xmlns:p="http://schemas.microsoft.com/office/2006/metadata/properties" xmlns:ns3="8168deae-9542-449b-aba0-096e78169653" xmlns:ns4="927559b5-5049-4510-8ccb-e066b6cec326" targetNamespace="http://schemas.microsoft.com/office/2006/metadata/properties" ma:root="true" ma:fieldsID="25ad250a97e7e481d6dcc6dd577dae43" ns3:_="" ns4:_="">
    <xsd:import namespace="8168deae-9542-449b-aba0-096e78169653"/>
    <xsd:import namespace="927559b5-5049-4510-8ccb-e066b6cec3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8deae-9542-449b-aba0-096e781696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7559b5-5049-4510-8ccb-e066b6cec3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6CF834-8935-4AFD-BF50-B7BC1716267B}">
  <ds:schemaRefs>
    <ds:schemaRef ds:uri="http://schemas.microsoft.com/sharepoint/v3/contenttype/forms"/>
  </ds:schemaRefs>
</ds:datastoreItem>
</file>

<file path=customXml/itemProps2.xml><?xml version="1.0" encoding="utf-8"?>
<ds:datastoreItem xmlns:ds="http://schemas.openxmlformats.org/officeDocument/2006/customXml" ds:itemID="{1E2A7389-8DBC-4669-9FD3-5ED79E769039}">
  <ds:schemaRefs>
    <ds:schemaRef ds:uri="http://purl.org/dc/dcmitype/"/>
    <ds:schemaRef ds:uri="http://schemas.microsoft.com/office/2006/documentManagement/types"/>
    <ds:schemaRef ds:uri="8168deae-9542-449b-aba0-096e78169653"/>
    <ds:schemaRef ds:uri="http://purl.org/dc/terms/"/>
    <ds:schemaRef ds:uri="http://schemas.microsoft.com/office/infopath/2007/PartnerControls"/>
    <ds:schemaRef ds:uri="http://schemas.openxmlformats.org/package/2006/metadata/core-properties"/>
    <ds:schemaRef ds:uri="http://schemas.microsoft.com/office/2006/metadata/properties"/>
    <ds:schemaRef ds:uri="927559b5-5049-4510-8ccb-e066b6cec326"/>
    <ds:schemaRef ds:uri="http://www.w3.org/XML/1998/namespace"/>
    <ds:schemaRef ds:uri="http://purl.org/dc/elements/1.1/"/>
  </ds:schemaRefs>
</ds:datastoreItem>
</file>

<file path=customXml/itemProps3.xml><?xml version="1.0" encoding="utf-8"?>
<ds:datastoreItem xmlns:ds="http://schemas.openxmlformats.org/officeDocument/2006/customXml" ds:itemID="{4648EECE-2FC8-42B4-9145-A3E3FED56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68deae-9542-449b-aba0-096e78169653"/>
    <ds:schemaRef ds:uri="927559b5-5049-4510-8ccb-e066b6cec3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766</TotalTime>
  <Words>820</Words>
  <Application>Microsoft Office PowerPoint</Application>
  <PresentationFormat>Panorámica</PresentationFormat>
  <Paragraphs>69</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Presentación de PowerPoint</vt:lpstr>
      <vt:lpstr>INTRODUCCION</vt:lpstr>
      <vt:lpstr>PLANTEAMIENTO DEL PROBLEMA</vt:lpstr>
      <vt:lpstr>OBJETIVO GENERAL</vt:lpstr>
      <vt:lpstr>OBJETIVOS ESPECIFICOS</vt:lpstr>
      <vt:lpstr>ALCANCES</vt:lpstr>
      <vt:lpstr>LIMITACIONES</vt:lpstr>
      <vt:lpstr>MARCO TEORICO</vt:lpstr>
      <vt:lpstr>MARCO TEORICO</vt:lpstr>
      <vt:lpstr>EXPLICACION DEL PROYECTO</vt:lpstr>
      <vt:lpstr>BENEFICIOS</vt:lpstr>
      <vt:lpstr>CARACTERISTICAS PRINCIPALES</vt:lpstr>
      <vt:lpstr>DIAGRAMAS UML</vt:lpstr>
      <vt:lpstr>DIAGRAMA DE CLASE</vt:lpstr>
      <vt:lpstr>DIAGRAMA DE SECUENCIA</vt:lpstr>
      <vt:lpstr>DIAGRAMA DE SECUENCIA</vt:lpstr>
      <vt:lpstr>DIAGRAMA DE SECUENCIA</vt:lpstr>
      <vt:lpstr>DIAGRAMA DE SECUENCIA</vt:lpstr>
      <vt:lpstr>DIAGRAMA CASO DE USO</vt:lpstr>
      <vt:lpstr>DIAGRAMA ER</vt:lpstr>
      <vt:lpstr>PRESENTACION DE PROYECTO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VENTAS DE ELEMENTOS TECNOLOGICOS EN LINEA</dc:title>
  <dc:creator>Saul Ariel Salazar Ramirez</dc:creator>
  <cp:lastModifiedBy>Saul Ariel Salazar Ramirez</cp:lastModifiedBy>
  <cp:revision>3</cp:revision>
  <dcterms:created xsi:type="dcterms:W3CDTF">2022-03-28T17:22:14Z</dcterms:created>
  <dcterms:modified xsi:type="dcterms:W3CDTF">2023-06-03T21:41:11Z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0x01010071FD1CB43D24124FBFE35965ECD158AE</vt:lpwstr>
  </property>
</Properties>
</file>