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71" r:id="rId4"/>
    <p:sldId id="272" r:id="rId5"/>
    <p:sldId id="275" r:id="rId6"/>
    <p:sldId id="277" r:id="rId7"/>
    <p:sldId id="278" r:id="rId8"/>
    <p:sldId id="276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A9E59-E3C6-4799-8D37-6F831B6FD7BC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916F-61E6-4D9F-BACE-A9A8AAC8D8E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A9E59-E3C6-4799-8D37-6F831B6FD7BC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916F-61E6-4D9F-BACE-A9A8AAC8D8E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A9E59-E3C6-4799-8D37-6F831B6FD7BC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916F-61E6-4D9F-BACE-A9A8AAC8D8E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A9E59-E3C6-4799-8D37-6F831B6FD7BC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916F-61E6-4D9F-BACE-A9A8AAC8D8E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A9E59-E3C6-4799-8D37-6F831B6FD7BC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916F-61E6-4D9F-BACE-A9A8AAC8D8E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A9E59-E3C6-4799-8D37-6F831B6FD7BC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916F-61E6-4D9F-BACE-A9A8AAC8D8E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A9E59-E3C6-4799-8D37-6F831B6FD7BC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916F-61E6-4D9F-BACE-A9A8AAC8D8E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A9E59-E3C6-4799-8D37-6F831B6FD7BC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916F-61E6-4D9F-BACE-A9A8AAC8D8E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A9E59-E3C6-4799-8D37-6F831B6FD7BC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916F-61E6-4D9F-BACE-A9A8AAC8D8E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A9E59-E3C6-4799-8D37-6F831B6FD7BC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916F-61E6-4D9F-BACE-A9A8AAC8D8E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A9E59-E3C6-4799-8D37-6F831B6FD7BC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A07916F-61E6-4D9F-BACE-A9A8AAC8D8EE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0A9E59-E3C6-4799-8D37-6F831B6FD7BC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07916F-61E6-4D9F-BACE-A9A8AAC8D8EE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899643"/>
          </a:xfrm>
        </p:spPr>
        <p:txBody>
          <a:bodyPr>
            <a:normAutofit fontScale="90000"/>
          </a:bodyPr>
          <a:lstStyle/>
          <a:p>
            <a:pPr algn="r"/>
            <a:r>
              <a:rPr lang="es-ES" sz="2700" dirty="0" smtClean="0"/>
              <a:t/>
            </a:r>
            <a:br>
              <a:rPr lang="es-ES" sz="2700" dirty="0" smtClean="0"/>
            </a:br>
            <a:r>
              <a:rPr lang="es-AR" sz="2700" dirty="0"/>
              <a:t/>
            </a:r>
            <a:br>
              <a:rPr lang="es-AR" sz="2700" dirty="0"/>
            </a:br>
            <a:r>
              <a:rPr lang="es-ES" sz="2700" dirty="0"/>
              <a:t>Análisis Matemático I </a:t>
            </a:r>
            <a:r>
              <a:rPr lang="es-AR" sz="2700" dirty="0"/>
              <a:t/>
            </a:r>
            <a:br>
              <a:rPr lang="es-AR" sz="2700" dirty="0"/>
            </a:br>
            <a:r>
              <a:rPr lang="es-ES" dirty="0"/>
              <a:t> 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512168"/>
          </a:xfrm>
        </p:spPr>
        <p:txBody>
          <a:bodyPr>
            <a:normAutofit/>
          </a:bodyPr>
          <a:lstStyle/>
          <a:p>
            <a:pPr algn="ctr"/>
            <a:r>
              <a:rPr lang="es-ES" sz="4000" b="1" u="sng" dirty="0" smtClean="0"/>
              <a:t>Unidad </a:t>
            </a:r>
            <a:r>
              <a:rPr lang="es-ES" sz="4000" b="1" u="sng" dirty="0"/>
              <a:t>N° </a:t>
            </a:r>
            <a:r>
              <a:rPr lang="es-ES" sz="4000" b="1" u="sng" dirty="0" smtClean="0"/>
              <a:t>2</a:t>
            </a:r>
          </a:p>
          <a:p>
            <a:pPr algn="ctr"/>
            <a:r>
              <a:rPr lang="es-ES" sz="4000" b="1" u="sng" dirty="0" smtClean="0"/>
              <a:t>Funciones</a:t>
            </a:r>
            <a:endParaRPr lang="es-AR" sz="4000" b="1" u="sng" dirty="0"/>
          </a:p>
          <a:p>
            <a:endParaRPr lang="es-AR" sz="3600" dirty="0"/>
          </a:p>
        </p:txBody>
      </p:sp>
      <p:sp>
        <p:nvSpPr>
          <p:cNvPr id="5" name="4 Rectángulo"/>
          <p:cNvSpPr/>
          <p:nvPr/>
        </p:nvSpPr>
        <p:spPr>
          <a:xfrm>
            <a:off x="6300192" y="5661248"/>
            <a:ext cx="228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20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  <a:t>Ing. Norma </a:t>
            </a:r>
            <a:r>
              <a:rPr lang="es-ES" sz="20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  <a:t>Bianchi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395536" y="1052736"/>
            <a:ext cx="321138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  <a:t>ISFT N° 130 </a:t>
            </a:r>
            <a:r>
              <a:rPr lang="es-AR" sz="20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  <a:t/>
            </a:r>
            <a:br>
              <a:rPr lang="es-AR" sz="20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</a:br>
            <a:r>
              <a:rPr lang="es-ES" sz="20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  <a:t>Tecnicatura Superior </a:t>
            </a:r>
            <a:r>
              <a:rPr lang="es-AR" sz="20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  <a:t/>
            </a:r>
            <a:br>
              <a:rPr lang="es-AR" sz="20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</a:br>
            <a:r>
              <a:rPr lang="es-ES" sz="20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  <a:t>en Análisis de Sistemas</a:t>
            </a:r>
            <a:br>
              <a:rPr lang="es-ES" sz="20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</a:br>
            <a:endParaRPr lang="es-AR" sz="14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AR" sz="4000" dirty="0" smtClean="0"/>
              <a:t>FUNCIONES POLINÓMICAS</a:t>
            </a:r>
            <a:endParaRPr lang="es-AR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827584" y="1772816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Ya conocemos las funciones </a:t>
            </a:r>
            <a:r>
              <a:rPr lang="es-AR" dirty="0" smtClean="0"/>
              <a:t>lineales y cuadráticas</a:t>
            </a:r>
            <a:r>
              <a:rPr lang="es-AR" dirty="0" smtClean="0"/>
              <a:t>, que son funciones </a:t>
            </a:r>
            <a:r>
              <a:rPr lang="es-AR" dirty="0" err="1" smtClean="0"/>
              <a:t>polinómicas</a:t>
            </a:r>
            <a:r>
              <a:rPr lang="es-AR" dirty="0" smtClean="0"/>
              <a:t> </a:t>
            </a:r>
            <a:r>
              <a:rPr lang="es-AR" dirty="0" smtClean="0"/>
              <a:t>de  1° y </a:t>
            </a:r>
            <a:r>
              <a:rPr lang="es-AR" dirty="0" smtClean="0"/>
              <a:t>2° </a:t>
            </a:r>
            <a:r>
              <a:rPr lang="es-AR" dirty="0" smtClean="0"/>
              <a:t>grado, respectivamente. </a:t>
            </a:r>
          </a:p>
          <a:p>
            <a:r>
              <a:rPr lang="es-AR" dirty="0" smtClean="0"/>
              <a:t>Para las funciones </a:t>
            </a:r>
            <a:r>
              <a:rPr lang="es-AR" dirty="0" smtClean="0"/>
              <a:t>cuadráticas, vimos </a:t>
            </a:r>
            <a:r>
              <a:rPr lang="es-AR" dirty="0" smtClean="0"/>
              <a:t>tres formas de expresar las ecuaciones, a partir de distintos parámetros:</a:t>
            </a:r>
            <a:endParaRPr lang="es-A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18206" t="30341" r="21604" b="26596"/>
          <a:stretch>
            <a:fillRect/>
          </a:stretch>
        </p:blipFill>
        <p:spPr bwMode="auto">
          <a:xfrm>
            <a:off x="1403648" y="3284984"/>
            <a:ext cx="590465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5373216"/>
            <a:ext cx="7416824" cy="7109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s-AR" sz="2400" i="1" dirty="0" smtClean="0">
                <a:ln w="6350"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>UNA FUNCIÓN POLINÓMICA DE GRADO “n” TIENE COMO MÁXIMO “n” RAÍCES REALES </a:t>
            </a:r>
            <a:endParaRPr lang="es-AR" sz="2400" i="1" dirty="0">
              <a:ln w="6350">
                <a:solidFill>
                  <a:schemeClr val="tx1"/>
                </a:solidFill>
              </a:ln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9875" t="59612" r="37479" b="31961"/>
          <a:stretch>
            <a:fillRect/>
          </a:stretch>
        </p:blipFill>
        <p:spPr bwMode="auto">
          <a:xfrm>
            <a:off x="2915816" y="1628800"/>
            <a:ext cx="309634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683568" y="112474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Si </a:t>
            </a:r>
            <a:r>
              <a:rPr lang="es-AR" dirty="0" smtClean="0"/>
              <a:t>nos enfocamos en la </a:t>
            </a:r>
            <a:r>
              <a:rPr lang="es-AR" dirty="0" smtClean="0"/>
              <a:t>forma </a:t>
            </a:r>
            <a:r>
              <a:rPr lang="es-AR" dirty="0" err="1" smtClean="0"/>
              <a:t>factorizada</a:t>
            </a:r>
            <a:r>
              <a:rPr lang="es-AR" dirty="0" smtClean="0"/>
              <a:t>: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2492896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</a:t>
            </a:r>
            <a:r>
              <a:rPr lang="es-AR" dirty="0" smtClean="0"/>
              <a:t> a esta función</a:t>
            </a:r>
            <a:r>
              <a:rPr lang="es-AR" dirty="0" smtClean="0"/>
              <a:t> </a:t>
            </a:r>
            <a:r>
              <a:rPr lang="es-AR" dirty="0" smtClean="0"/>
              <a:t>la multiplicamos por mas binomios de la forma (x – x</a:t>
            </a:r>
            <a:r>
              <a:rPr lang="es-AR" baseline="-25000" dirty="0" smtClean="0"/>
              <a:t>i</a:t>
            </a:r>
            <a:r>
              <a:rPr lang="es-AR" dirty="0" smtClean="0"/>
              <a:t>), obtendremos funciones </a:t>
            </a:r>
            <a:r>
              <a:rPr lang="es-AR" dirty="0" err="1" smtClean="0"/>
              <a:t>polinómicas</a:t>
            </a:r>
            <a:r>
              <a:rPr lang="es-AR" dirty="0" smtClean="0"/>
              <a:t> de grados mayores que 2:</a:t>
            </a:r>
          </a:p>
          <a:p>
            <a:r>
              <a:rPr lang="es-AR" dirty="0" smtClean="0"/>
              <a:t>Por ejemplo, 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Es una función </a:t>
            </a:r>
            <a:r>
              <a:rPr lang="es-AR" dirty="0" err="1" smtClean="0"/>
              <a:t>polinómica</a:t>
            </a:r>
            <a:r>
              <a:rPr lang="es-AR" dirty="0" smtClean="0"/>
              <a:t> de grado 3 donde </a:t>
            </a:r>
          </a:p>
          <a:p>
            <a:pPr lvl="1"/>
            <a:r>
              <a:rPr lang="es-AR" b="1" dirty="0" smtClean="0"/>
              <a:t>a</a:t>
            </a:r>
            <a:r>
              <a:rPr lang="es-AR" dirty="0" smtClean="0"/>
              <a:t> es simplemente un factor distinto de cero</a:t>
            </a:r>
          </a:p>
          <a:p>
            <a:pPr lvl="1"/>
            <a:r>
              <a:rPr lang="es-AR" b="1" dirty="0" smtClean="0"/>
              <a:t>x</a:t>
            </a:r>
            <a:r>
              <a:rPr lang="es-AR" b="1" baseline="-25000" dirty="0" smtClean="0"/>
              <a:t>1</a:t>
            </a:r>
            <a:r>
              <a:rPr lang="es-AR" b="1" dirty="0" smtClean="0"/>
              <a:t>, x</a:t>
            </a:r>
            <a:r>
              <a:rPr lang="es-AR" b="1" baseline="-25000" dirty="0" smtClean="0"/>
              <a:t>2</a:t>
            </a:r>
            <a:r>
              <a:rPr lang="es-AR" dirty="0" smtClean="0"/>
              <a:t> y </a:t>
            </a:r>
            <a:r>
              <a:rPr lang="es-AR" b="1" dirty="0" smtClean="0"/>
              <a:t>x</a:t>
            </a:r>
            <a:r>
              <a:rPr lang="es-AR" b="1" baseline="-25000" dirty="0" smtClean="0"/>
              <a:t>3</a:t>
            </a:r>
            <a:r>
              <a:rPr lang="es-AR" dirty="0" smtClean="0"/>
              <a:t> son las raíces</a:t>
            </a:r>
          </a:p>
          <a:p>
            <a:pPr lvl="1"/>
            <a:endParaRPr lang="es-AR" dirty="0" smtClean="0"/>
          </a:p>
          <a:p>
            <a:endParaRPr lang="es-AR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3573016"/>
            <a:ext cx="6149483" cy="504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Marcador de contenido" descr="2022-06-1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1545" t="19268" r="27853" b="6910"/>
          <a:stretch>
            <a:fillRect/>
          </a:stretch>
        </p:blipFill>
        <p:spPr>
          <a:xfrm>
            <a:off x="1259632" y="2358819"/>
            <a:ext cx="6624736" cy="3883403"/>
          </a:xfrm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/>
              <a:t>FUNCIONES POLINÓMICAS  CON RAÍCES SIMPLES</a:t>
            </a:r>
            <a:endParaRPr lang="es-AR" sz="2800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1844824"/>
            <a:ext cx="5191777" cy="504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738336"/>
          </a:xfrm>
        </p:spPr>
        <p:txBody>
          <a:bodyPr>
            <a:normAutofit/>
          </a:bodyPr>
          <a:lstStyle/>
          <a:p>
            <a:pPr algn="ctr"/>
            <a:r>
              <a:rPr lang="es-AR" sz="2800" b="1" dirty="0" smtClean="0"/>
              <a:t>FUNCIONES POLINÓMICAS CON RAÍCES MÚLTIPLES</a:t>
            </a:r>
            <a:endParaRPr lang="es-AR" sz="2800" b="1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016" y="3140968"/>
            <a:ext cx="3956840" cy="504056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467544" y="1196752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Cuando </a:t>
            </a:r>
            <a:r>
              <a:rPr lang="es-AR" sz="2000" dirty="0" err="1" smtClean="0"/>
              <a:t>factorizamos</a:t>
            </a:r>
            <a:r>
              <a:rPr lang="es-AR" sz="2000" dirty="0" smtClean="0"/>
              <a:t> una función </a:t>
            </a:r>
            <a:r>
              <a:rPr lang="es-AR" sz="2000" dirty="0" err="1" smtClean="0"/>
              <a:t>polinómica</a:t>
            </a:r>
            <a:r>
              <a:rPr lang="es-AR" sz="2000" dirty="0" smtClean="0"/>
              <a:t> y nos encontramos con que alguno de los binomios está elevado a una potencia, entonces el número que hace cero a ese binomio es </a:t>
            </a:r>
            <a:r>
              <a:rPr lang="es-AR" sz="2000" b="1" u="sng" dirty="0" smtClean="0"/>
              <a:t>raíz múltiple</a:t>
            </a:r>
            <a:r>
              <a:rPr lang="es-AR" sz="2000" dirty="0" smtClean="0"/>
              <a:t>. </a:t>
            </a:r>
          </a:p>
          <a:p>
            <a:r>
              <a:rPr lang="es-AR" sz="2000" dirty="0" smtClean="0"/>
              <a:t>Si el binomio está elevado al CUADRADO, es una raíz DOBLE</a:t>
            </a:r>
          </a:p>
          <a:p>
            <a:r>
              <a:rPr lang="es-AR" sz="2000" dirty="0" smtClean="0"/>
              <a:t>Si está elevado al CUBO, es una raíz TRIPLE</a:t>
            </a:r>
          </a:p>
          <a:p>
            <a:r>
              <a:rPr lang="es-AR" sz="2000" dirty="0" smtClean="0"/>
              <a:t>Y así sucesivamente</a:t>
            </a:r>
            <a:endParaRPr lang="es-AR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4788024" y="4005064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Raíz doble en “x=-1”</a:t>
            </a:r>
          </a:p>
          <a:p>
            <a:r>
              <a:rPr lang="es-AR" sz="2800" dirty="0" smtClean="0"/>
              <a:t>Raíz simple en “x=3”</a:t>
            </a:r>
            <a:endParaRPr lang="es-AR" sz="28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l="35437" t="19000" r="37158" b="5401"/>
          <a:stretch>
            <a:fillRect/>
          </a:stretch>
        </p:blipFill>
        <p:spPr bwMode="auto">
          <a:xfrm>
            <a:off x="611560" y="3212976"/>
            <a:ext cx="3312368" cy="339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AR" sz="2800" b="1" dirty="0" smtClean="0"/>
              <a:t>FUNCIONES POLINÓMICAS CON RAÍCES MÚLTIPLES</a:t>
            </a:r>
            <a:endParaRPr lang="es-AR" sz="2800" b="1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8" name="7 CuadroTexto"/>
          <p:cNvSpPr txBox="1"/>
          <p:nvPr/>
        </p:nvSpPr>
        <p:spPr>
          <a:xfrm>
            <a:off x="4427984" y="3284984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Raíz triple en “x=-1”</a:t>
            </a:r>
          </a:p>
          <a:p>
            <a:r>
              <a:rPr lang="es-AR" sz="2800" dirty="0" smtClean="0"/>
              <a:t>Raíz doble en “x=3”</a:t>
            </a:r>
            <a:endParaRPr lang="es-AR" sz="2800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7081" t="19268" r="31545" b="5270"/>
          <a:stretch>
            <a:fillRect/>
          </a:stretch>
        </p:blipFill>
        <p:spPr bwMode="auto">
          <a:xfrm>
            <a:off x="251520" y="1628800"/>
            <a:ext cx="4032447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95580" y="2060848"/>
            <a:ext cx="4208868" cy="504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522312"/>
          </a:xfrm>
        </p:spPr>
        <p:txBody>
          <a:bodyPr>
            <a:normAutofit/>
          </a:bodyPr>
          <a:lstStyle/>
          <a:p>
            <a:pPr algn="ctr"/>
            <a:r>
              <a:rPr lang="es-AR" sz="2800" b="1" dirty="0" smtClean="0"/>
              <a:t>FUNCIONES POLINÓMICAS CON RAÍCES MÚLTIPLES</a:t>
            </a:r>
            <a:endParaRPr lang="es-AR" sz="2800" b="1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7081" t="19268" r="31545" b="5270"/>
          <a:stretch>
            <a:fillRect/>
          </a:stretch>
        </p:blipFill>
        <p:spPr bwMode="auto">
          <a:xfrm>
            <a:off x="899592" y="1628800"/>
            <a:ext cx="283531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1268760"/>
            <a:ext cx="3024336" cy="362196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 l="35437" t="19000" r="37158" b="5401"/>
          <a:stretch>
            <a:fillRect/>
          </a:stretch>
        </p:blipFill>
        <p:spPr bwMode="auto">
          <a:xfrm>
            <a:off x="5292080" y="1628800"/>
            <a:ext cx="2555747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056" y="1196752"/>
            <a:ext cx="2952328" cy="376093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539552" y="4725144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Cuando la función </a:t>
            </a:r>
            <a:r>
              <a:rPr lang="es-AR" dirty="0" err="1" smtClean="0"/>
              <a:t>polinómica</a:t>
            </a:r>
            <a:r>
              <a:rPr lang="es-AR" dirty="0" smtClean="0"/>
              <a:t> tiene las raíces múltiples PARES, las curvas en el gráfico son “TANGENTES” al eje “x”, es decir, que de ambos lados de la raíz, la función es del mismo signo:  es siempre positiva o siempre negativa. </a:t>
            </a:r>
          </a:p>
          <a:p>
            <a:r>
              <a:rPr lang="es-AR" dirty="0" smtClean="0"/>
              <a:t>En cambio, en las raíces múltiples IMPARES la curva “ATRAVIESA” al eje “x” o sea,  a ambos lados de la raíz, la función tiene distinto signo.</a:t>
            </a:r>
          </a:p>
          <a:p>
            <a:r>
              <a:rPr lang="es-AR" dirty="0" smtClean="0"/>
              <a:t>O sea, a ambos lados de la raíz múltiple impar la función pasa de ser positiva  a negativa o viceversa.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323528" y="2636912"/>
            <a:ext cx="5544616" cy="3624416"/>
          </a:xfrm>
        </p:spPr>
        <p:txBody>
          <a:bodyPr/>
          <a:lstStyle/>
          <a:p>
            <a:pPr>
              <a:buNone/>
            </a:pPr>
            <a:r>
              <a:rPr lang="es-AR" sz="2000" dirty="0" smtClean="0"/>
              <a:t>x=-2 </a:t>
            </a:r>
            <a:r>
              <a:rPr lang="es-AR" sz="2000" dirty="0" smtClean="0"/>
              <a:t>raíz </a:t>
            </a:r>
            <a:r>
              <a:rPr lang="es-AR" sz="2000" dirty="0" smtClean="0"/>
              <a:t>simple </a:t>
            </a:r>
            <a:r>
              <a:rPr lang="es-AR" sz="2000" dirty="0" smtClean="0">
                <a:sym typeface="Symbol"/>
              </a:rPr>
              <a:t> la curva atraviesa al eje x</a:t>
            </a:r>
          </a:p>
          <a:p>
            <a:pPr>
              <a:buNone/>
            </a:pPr>
            <a:r>
              <a:rPr lang="es-AR" sz="1800" dirty="0" smtClean="0">
                <a:sym typeface="Symbol"/>
              </a:rPr>
              <a:t>				(</a:t>
            </a:r>
            <a:r>
              <a:rPr lang="es-AR" sz="1800" dirty="0" smtClean="0">
                <a:sym typeface="Symbol"/>
              </a:rPr>
              <a:t>analizamos </a:t>
            </a:r>
            <a:r>
              <a:rPr lang="es-AR" sz="1800" dirty="0" smtClean="0">
                <a:sym typeface="Symbol"/>
              </a:rPr>
              <a:t>signos)</a:t>
            </a:r>
          </a:p>
          <a:p>
            <a:pPr>
              <a:buNone/>
            </a:pPr>
            <a:r>
              <a:rPr lang="es-AR" sz="2000" dirty="0" smtClean="0"/>
              <a:t>x=1 raíz doble (par) </a:t>
            </a:r>
            <a:r>
              <a:rPr lang="es-AR" sz="2000" dirty="0" smtClean="0">
                <a:sym typeface="Symbol"/>
              </a:rPr>
              <a:t> curva tangente al eje x</a:t>
            </a:r>
          </a:p>
          <a:p>
            <a:pPr>
              <a:buNone/>
            </a:pPr>
            <a:r>
              <a:rPr lang="es-AR" sz="2800" dirty="0" smtClean="0">
                <a:sym typeface="Symbol"/>
              </a:rPr>
              <a:t>				</a:t>
            </a:r>
            <a:r>
              <a:rPr lang="es-AR" sz="1800" dirty="0" smtClean="0">
                <a:sym typeface="Symbol"/>
              </a:rPr>
              <a:t>(analizamos signo</a:t>
            </a:r>
            <a:r>
              <a:rPr lang="es-AR" sz="1800" dirty="0" smtClean="0">
                <a:sym typeface="Symbol"/>
              </a:rPr>
              <a:t>)</a:t>
            </a:r>
          </a:p>
          <a:p>
            <a:pPr>
              <a:buNone/>
            </a:pPr>
            <a:endParaRPr lang="es-AR" sz="2000" dirty="0" smtClean="0"/>
          </a:p>
          <a:p>
            <a:pPr>
              <a:buNone/>
            </a:pPr>
            <a:r>
              <a:rPr lang="es-AR" sz="2000" smtClean="0"/>
              <a:t>x</a:t>
            </a:r>
            <a:r>
              <a:rPr lang="es-AR" sz="2000" dirty="0" smtClean="0"/>
              <a:t>= </a:t>
            </a:r>
            <a:r>
              <a:rPr lang="es-AR" sz="2000" dirty="0" smtClean="0"/>
              <a:t>5 raíz triple </a:t>
            </a:r>
            <a:r>
              <a:rPr lang="es-AR" sz="2000" dirty="0" smtClean="0">
                <a:sym typeface="Symbol"/>
              </a:rPr>
              <a:t> la función atraviesa al eje x y presenta un cambio de concavidad </a:t>
            </a:r>
            <a:endParaRPr lang="es-AR" sz="2000" dirty="0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1844824"/>
            <a:ext cx="5040560" cy="473292"/>
          </a:xfrm>
          <a:prstGeom prst="rect">
            <a:avLst/>
          </a:prstGeom>
          <a:noFill/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136830" cy="996950"/>
          </a:xfrm>
        </p:spPr>
        <p:txBody>
          <a:bodyPr>
            <a:normAutofit/>
          </a:bodyPr>
          <a:lstStyle/>
          <a:p>
            <a:pPr algn="ctr"/>
            <a:r>
              <a:rPr lang="es-AR" sz="2400" b="1" dirty="0" smtClean="0"/>
              <a:t>GRÁFICAS APROXIMADAS DE FUNCIONES POLINÓMICAS</a:t>
            </a:r>
            <a:endParaRPr lang="es-AR" sz="2400" b="1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 l="47277" t="18160" r="38911" b="4561"/>
          <a:stretch>
            <a:fillRect/>
          </a:stretch>
        </p:blipFill>
        <p:spPr bwMode="auto">
          <a:xfrm>
            <a:off x="6012160" y="1700808"/>
            <a:ext cx="2664296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Rectángulo"/>
          <p:cNvSpPr/>
          <p:nvPr/>
        </p:nvSpPr>
        <p:spPr>
          <a:xfrm>
            <a:off x="323528" y="83671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dirty="0" smtClean="0"/>
              <a:t>Si tenemos la función </a:t>
            </a:r>
            <a:r>
              <a:rPr lang="es-AR" dirty="0" err="1" smtClean="0"/>
              <a:t>factorizada</a:t>
            </a:r>
            <a:r>
              <a:rPr lang="es-AR" dirty="0" smtClean="0"/>
              <a:t>, conocemos las raíces y su el grado de multiplicidad, podemos trazar la gráfica aproximada: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383</Words>
  <Application>Microsoft Office PowerPoint</Application>
  <PresentationFormat>Presentación en pantalla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Flujo</vt:lpstr>
      <vt:lpstr>  Análisis Matemático I     </vt:lpstr>
      <vt:lpstr>FUNCIONES POLINÓMICAS</vt:lpstr>
      <vt:lpstr>UNA FUNCIÓN POLINÓMICA DE GRADO “n” TIENE COMO MÁXIMO “n” RAÍCES REALES </vt:lpstr>
      <vt:lpstr>FUNCIONES POLINÓMICAS  CON RAÍCES SIMPLES</vt:lpstr>
      <vt:lpstr>FUNCIONES POLINÓMICAS CON RAÍCES MÚLTIPLES</vt:lpstr>
      <vt:lpstr>FUNCIONES POLINÓMICAS CON RAÍCES MÚLTIPLES</vt:lpstr>
      <vt:lpstr>FUNCIONES POLINÓMICAS CON RAÍCES MÚLTIPLES</vt:lpstr>
      <vt:lpstr>GRÁFICAS APROXIMADAS DE FUNCIONES POLINÓMICAS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Matemático I</dc:title>
  <dc:creator>Norma Bianchi</dc:creator>
  <cp:lastModifiedBy>Norma Bianchi</cp:lastModifiedBy>
  <cp:revision>12</cp:revision>
  <dcterms:created xsi:type="dcterms:W3CDTF">2022-06-08T14:20:48Z</dcterms:created>
  <dcterms:modified xsi:type="dcterms:W3CDTF">2023-06-07T15:45:19Z</dcterms:modified>
</cp:coreProperties>
</file>