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285" r:id="rId25"/>
    <p:sldId id="286" r:id="rId26"/>
    <p:sldId id="287" r:id="rId27"/>
    <p:sldId id="288" r:id="rId28"/>
    <p:sldId id="290" r:id="rId29"/>
    <p:sldId id="292" r:id="rId30"/>
    <p:sldId id="293" r:id="rId31"/>
    <p:sldId id="294" r:id="rId32"/>
    <p:sldId id="295" r:id="rId33"/>
    <p:sldId id="297" r:id="rId34"/>
    <p:sldId id="299" r:id="rId35"/>
    <p:sldId id="300" r:id="rId36"/>
    <p:sldId id="301" r:id="rId37"/>
    <p:sldId id="302" r:id="rId38"/>
    <p:sldId id="303" r:id="rId39"/>
    <p:sldId id="305" r:id="rId40"/>
    <p:sldId id="307" r:id="rId41"/>
    <p:sldId id="308" r:id="rId42"/>
    <p:sldId id="309" r:id="rId43"/>
    <p:sldId id="317" r:id="rId44"/>
    <p:sldId id="318" r:id="rId45"/>
  </p:sldIdLst>
  <p:sldSz cx="9880600" cy="68453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0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4000">
              <a:schemeClr val="tx2">
                <a:lumMod val="60000"/>
                <a:lumOff val="40000"/>
              </a:schemeClr>
            </a:gs>
            <a:gs pos="59000">
              <a:schemeClr val="accent1">
                <a:lumMod val="40000"/>
                <a:lumOff val="60000"/>
              </a:schemeClr>
            </a:gs>
            <a:gs pos="88000">
              <a:schemeClr val="accent1">
                <a:lumMod val="60000"/>
                <a:lumOff val="40000"/>
              </a:schemeClr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87639" y="1288796"/>
            <a:ext cx="7010400" cy="2057400"/>
          </a:xfrm>
          <a:custGeom>
            <a:avLst/>
            <a:gdLst>
              <a:gd name="connsiteX0" fmla="*/ 0 w 7010400"/>
              <a:gd name="connsiteY0" fmla="*/ 2057400 h 2057400"/>
              <a:gd name="connsiteX1" fmla="*/ 7010399 w 7010400"/>
              <a:gd name="connsiteY1" fmla="*/ 2057400 h 2057400"/>
              <a:gd name="connsiteX2" fmla="*/ 7010399 w 7010400"/>
              <a:gd name="connsiteY2" fmla="*/ 0 h 2057400"/>
              <a:gd name="connsiteX3" fmla="*/ 0 w 7010400"/>
              <a:gd name="connsiteY3" fmla="*/ 0 h 2057400"/>
              <a:gd name="connsiteX4" fmla="*/ 0 w 7010400"/>
              <a:gd name="connsiteY4" fmla="*/ 2057400 h 205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10400" h="2057400">
                <a:moveTo>
                  <a:pt x="0" y="2057400"/>
                </a:moveTo>
                <a:lnTo>
                  <a:pt x="7010399" y="2057400"/>
                </a:lnTo>
                <a:lnTo>
                  <a:pt x="7010399" y="0"/>
                </a:lnTo>
                <a:lnTo>
                  <a:pt x="0" y="0"/>
                </a:lnTo>
                <a:lnTo>
                  <a:pt x="0" y="205740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81289" y="1282446"/>
            <a:ext cx="7023100" cy="2070100"/>
          </a:xfrm>
          <a:custGeom>
            <a:avLst/>
            <a:gdLst>
              <a:gd name="connsiteX0" fmla="*/ 6350 w 7023100"/>
              <a:gd name="connsiteY0" fmla="*/ 2063750 h 2070100"/>
              <a:gd name="connsiteX1" fmla="*/ 7016749 w 7023100"/>
              <a:gd name="connsiteY1" fmla="*/ 2063750 h 2070100"/>
              <a:gd name="connsiteX2" fmla="*/ 7016749 w 7023100"/>
              <a:gd name="connsiteY2" fmla="*/ 6350 h 2070100"/>
              <a:gd name="connsiteX3" fmla="*/ 6350 w 7023100"/>
              <a:gd name="connsiteY3" fmla="*/ 6350 h 2070100"/>
              <a:gd name="connsiteX4" fmla="*/ 6350 w 7023100"/>
              <a:gd name="connsiteY4" fmla="*/ 2063750 h 207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23100" h="2070100">
                <a:moveTo>
                  <a:pt x="6350" y="2063750"/>
                </a:moveTo>
                <a:lnTo>
                  <a:pt x="7016749" y="2063750"/>
                </a:lnTo>
                <a:lnTo>
                  <a:pt x="7016749" y="6350"/>
                </a:lnTo>
                <a:lnTo>
                  <a:pt x="6350" y="6350"/>
                </a:lnTo>
                <a:lnTo>
                  <a:pt x="6350" y="2063750"/>
                </a:lnTo>
              </a:path>
            </a:pathLst>
          </a:custGeom>
          <a:solidFill>
            <a:schemeClr val="tx2">
              <a:alpha val="0"/>
            </a:scheme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86900" y="63373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75487" y="1739900"/>
            <a:ext cx="7669535" cy="345735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3500"/>
              </a:lnSpc>
              <a:tabLst>
                <a:tab pos="190500" algn="l"/>
                <a:tab pos="279400" algn="l"/>
                <a:tab pos="317500" algn="l"/>
                <a:tab pos="546100" algn="l"/>
                <a:tab pos="1104900" algn="l"/>
              </a:tabLst>
            </a:pPr>
            <a:r>
              <a:rPr lang="en-US" altLang="zh-CN" sz="3197" dirty="0" err="1" smtClean="0">
                <a:solidFill>
                  <a:srgbClr val="FFFFFF"/>
                </a:solidFill>
                <a:latin typeface="Comic Sans MS" pitchFamily="18" charset="0"/>
                <a:cs typeface="Comic Sans MS" pitchFamily="18" charset="0"/>
              </a:rPr>
              <a:t>Unidad</a:t>
            </a:r>
            <a:r>
              <a:rPr lang="en-US" altLang="zh-CN" sz="3197" dirty="0" smtClean="0">
                <a:solidFill>
                  <a:srgbClr val="FFFFFF"/>
                </a:solidFill>
                <a:latin typeface="Comic Sans MS" pitchFamily="18" charset="0"/>
                <a:cs typeface="Comic Sans MS" pitchFamily="18" charset="0"/>
              </a:rPr>
              <a:t> 3:</a:t>
            </a:r>
          </a:p>
          <a:p>
            <a:pPr algn="ctr">
              <a:lnSpc>
                <a:spcPts val="3800"/>
              </a:lnSpc>
              <a:tabLst>
                <a:tab pos="190500" algn="l"/>
                <a:tab pos="279400" algn="l"/>
                <a:tab pos="317500" algn="l"/>
                <a:tab pos="546100" algn="l"/>
                <a:tab pos="1104900" algn="l"/>
              </a:tabLst>
            </a:pPr>
            <a:r>
              <a:rPr lang="en-US" altLang="zh-CN" sz="3197" dirty="0" err="1" smtClean="0">
                <a:solidFill>
                  <a:srgbClr val="FFFFFF"/>
                </a:solidFill>
                <a:latin typeface="Comic Sans MS" pitchFamily="18" charset="0"/>
                <a:cs typeface="Comic Sans MS" pitchFamily="18" charset="0"/>
              </a:rPr>
              <a:t>Álgebra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FFFFFF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FFFFFF"/>
                </a:solidFill>
                <a:latin typeface="Comic Sans MS" pitchFamily="18" charset="0"/>
                <a:cs typeface="Comic Sans MS" pitchFamily="18" charset="0"/>
              </a:rPr>
              <a:t>Boole</a:t>
            </a:r>
          </a:p>
          <a:p>
            <a:pPr algn="ctr">
              <a:lnSpc>
                <a:spcPts val="3800"/>
              </a:lnSpc>
              <a:tabLst>
                <a:tab pos="190500" algn="l"/>
                <a:tab pos="279400" algn="l"/>
                <a:tab pos="317500" algn="l"/>
                <a:tab pos="546100" algn="l"/>
                <a:tab pos="1104900" algn="l"/>
              </a:tabLst>
            </a:pPr>
            <a:r>
              <a:rPr lang="en-US" altLang="zh-CN" sz="3197" dirty="0" err="1" smtClean="0">
                <a:solidFill>
                  <a:srgbClr val="FFFFFF"/>
                </a:solidFill>
                <a:latin typeface="Comic Sans MS" pitchFamily="18" charset="0"/>
                <a:cs typeface="Comic Sans MS" pitchFamily="18" charset="0"/>
              </a:rPr>
              <a:t>Funciones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FFFFFF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algn="ctr">
              <a:lnSpc>
                <a:spcPts val="1000"/>
              </a:lnSpc>
            </a:pPr>
            <a:endParaRPr lang="en-US" altLang="zh-CN" dirty="0" smtClean="0"/>
          </a:p>
          <a:p>
            <a:pPr algn="ctr">
              <a:lnSpc>
                <a:spcPts val="1000"/>
              </a:lnSpc>
            </a:pPr>
            <a:r>
              <a:rPr lang="en-US" altLang="zh-CN" sz="2800" dirty="0" err="1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Tecnicatura</a:t>
            </a:r>
            <a:r>
              <a:rPr lang="en-US" altLang="zh-CN" sz="2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 Superior en </a:t>
            </a:r>
            <a:r>
              <a:rPr lang="en-US" altLang="zh-CN" sz="2800" dirty="0" err="1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Análisis</a:t>
            </a:r>
            <a:r>
              <a:rPr lang="en-US" altLang="zh-CN" sz="2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 de </a:t>
            </a:r>
            <a:r>
              <a:rPr lang="en-US" altLang="zh-CN" sz="2800" dirty="0" err="1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Sistemas</a:t>
            </a:r>
            <a:endParaRPr lang="en-US" altLang="zh-CN" sz="2800" dirty="0" smtClean="0">
              <a:solidFill>
                <a:srgbClr val="000000"/>
              </a:solidFill>
              <a:latin typeface="Comic Sans MS" pitchFamily="18" charset="0"/>
              <a:cs typeface="Comic Sans MS" pitchFamily="18" charset="0"/>
            </a:endParaRPr>
          </a:p>
          <a:p>
            <a:pPr algn="ctr">
              <a:lnSpc>
                <a:spcPts val="1000"/>
              </a:lnSpc>
            </a:pPr>
            <a:endParaRPr lang="en-US" altLang="zh-CN" sz="2800" dirty="0">
              <a:solidFill>
                <a:srgbClr val="000000"/>
              </a:solidFill>
              <a:latin typeface="Comic Sans MS" pitchFamily="18" charset="0"/>
              <a:cs typeface="Comic Sans MS" pitchFamily="18" charset="0"/>
            </a:endParaRPr>
          </a:p>
          <a:p>
            <a:pPr algn="ctr">
              <a:lnSpc>
                <a:spcPts val="1000"/>
              </a:lnSpc>
            </a:pPr>
            <a:endParaRPr lang="en-US" altLang="zh-CN" sz="2800" dirty="0" smtClean="0"/>
          </a:p>
          <a:p>
            <a:pPr algn="ctr">
              <a:lnSpc>
                <a:spcPts val="2200"/>
              </a:lnSpc>
              <a:tabLst>
                <a:tab pos="190500" algn="l"/>
                <a:tab pos="279400" algn="l"/>
                <a:tab pos="317500" algn="l"/>
                <a:tab pos="546100" algn="l"/>
                <a:tab pos="1104900" algn="l"/>
              </a:tabLst>
            </a:pPr>
            <a:r>
              <a:rPr lang="en-US" altLang="zh-CN" sz="2800" dirty="0" err="1" smtClean="0">
                <a:latin typeface="Comic Sans MS" pitchFamily="66" charset="0"/>
              </a:rPr>
              <a:t>Instituto</a:t>
            </a:r>
            <a:r>
              <a:rPr lang="en-US" altLang="zh-CN" sz="2800" dirty="0" smtClean="0">
                <a:latin typeface="Comic Sans MS" pitchFamily="66" charset="0"/>
              </a:rPr>
              <a:t> Superior de </a:t>
            </a:r>
            <a:r>
              <a:rPr lang="en-US" altLang="zh-CN" sz="2800" dirty="0" err="1" smtClean="0">
                <a:latin typeface="Comic Sans MS" pitchFamily="66" charset="0"/>
              </a:rPr>
              <a:t>Formación</a:t>
            </a:r>
            <a:endParaRPr lang="en-US" altLang="zh-CN" sz="2800" dirty="0" smtClean="0">
              <a:latin typeface="Comic Sans MS" pitchFamily="66" charset="0"/>
            </a:endParaRPr>
          </a:p>
          <a:p>
            <a:pPr algn="ctr">
              <a:lnSpc>
                <a:spcPts val="2200"/>
              </a:lnSpc>
              <a:tabLst>
                <a:tab pos="190500" algn="l"/>
                <a:tab pos="279400" algn="l"/>
                <a:tab pos="317500" algn="l"/>
                <a:tab pos="546100" algn="l"/>
                <a:tab pos="1104900" algn="l"/>
              </a:tabLst>
            </a:pPr>
            <a:endParaRPr lang="en-US" altLang="zh-CN" sz="2800" dirty="0" smtClean="0">
              <a:solidFill>
                <a:srgbClr val="000000"/>
              </a:solidFill>
              <a:latin typeface="Comic Sans MS" pitchFamily="66" charset="0"/>
              <a:cs typeface="Comic Sans MS" pitchFamily="18" charset="0"/>
            </a:endParaRPr>
          </a:p>
          <a:p>
            <a:pPr algn="ctr">
              <a:lnSpc>
                <a:spcPts val="2100"/>
              </a:lnSpc>
              <a:tabLst>
                <a:tab pos="190500" algn="l"/>
                <a:tab pos="279400" algn="l"/>
                <a:tab pos="317500" algn="l"/>
                <a:tab pos="546100" algn="l"/>
                <a:tab pos="1104900" algn="l"/>
              </a:tabLst>
            </a:pPr>
            <a:r>
              <a:rPr lang="en-US" altLang="zh-CN" sz="2800" dirty="0" err="1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Técnica</a:t>
            </a:r>
            <a:r>
              <a:rPr lang="en-US" altLang="zh-CN" sz="28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 Nº 130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38789" y="2490216"/>
            <a:ext cx="22225" cy="1765300"/>
          </a:xfrm>
          <a:custGeom>
            <a:avLst/>
            <a:gdLst>
              <a:gd name="connsiteX0" fmla="*/ 6350 w 22225"/>
              <a:gd name="connsiteY0" fmla="*/ 6350 h 1765300"/>
              <a:gd name="connsiteX1" fmla="*/ 6350 w 22225"/>
              <a:gd name="connsiteY1" fmla="*/ 1758949 h 176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765300">
                <a:moveTo>
                  <a:pt x="6350" y="6350"/>
                </a:moveTo>
                <a:lnTo>
                  <a:pt x="6350" y="17589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448189" y="2947416"/>
            <a:ext cx="1911604" cy="22225"/>
          </a:xfrm>
          <a:custGeom>
            <a:avLst/>
            <a:gdLst>
              <a:gd name="connsiteX0" fmla="*/ 6350 w 1911604"/>
              <a:gd name="connsiteY0" fmla="*/ 6350 h 22225"/>
              <a:gd name="connsiteX1" fmla="*/ 1905254 w 1911604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11604" h="22225">
                <a:moveTo>
                  <a:pt x="6350" y="6350"/>
                </a:moveTo>
                <a:lnTo>
                  <a:pt x="190525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71500" y="17907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771900" y="2603500"/>
            <a:ext cx="2921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838700" y="2603500"/>
            <a:ext cx="2286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977900"/>
            <a:ext cx="6195607" cy="11875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2098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Amplificador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209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verdad: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71500" y="47498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74700" y="4711700"/>
            <a:ext cx="2286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Ecuación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975100" y="5372100"/>
            <a:ext cx="914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12800" y="1117600"/>
            <a:ext cx="7441140" cy="38164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457200" algn="l"/>
                <a:tab pos="1816100" algn="l"/>
              </a:tabLst>
            </a:pPr>
            <a:r>
              <a:rPr lang="en-US" altLang="zh-CN" dirty="0" smtClean="0"/>
              <a:t>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NOT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o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Inversor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  <a:tab pos="457200" algn="l"/>
                <a:tab pos="1816100" algn="l"/>
              </a:tabLst>
            </a:pPr>
            <a:r>
              <a:rPr lang="en-US" altLang="zh-CN" sz="2802" dirty="0" smtClean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Realiza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denominada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inversión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18161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complementación.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1816100" algn="l"/>
              </a:tabLst>
            </a:pPr>
            <a:r>
              <a:rPr lang="en-US" altLang="zh-CN" sz="2802" dirty="0" smtClean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Cambia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opuesto.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1816100" algn="l"/>
              </a:tabLst>
            </a:pPr>
            <a:r>
              <a:rPr lang="en-US" altLang="zh-CN" sz="2802" dirty="0" smtClean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términos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bits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cambia: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457200" algn="l"/>
                <a:tab pos="1816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  <a:tab pos="457200" algn="l"/>
                <a:tab pos="1816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2527300"/>
            <a:ext cx="1727200" cy="9398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0600" y="4445000"/>
            <a:ext cx="5524500" cy="172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12800" y="1028700"/>
            <a:ext cx="8156079" cy="145680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NOT: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Símbolo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Funcionamiento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540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Símbolo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estándar: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12800" y="3403600"/>
            <a:ext cx="7522316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Funcionamiento:</a:t>
            </a:r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Cuando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Cuando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0" y="5295900"/>
            <a:ext cx="1612900" cy="1498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679700"/>
            <a:ext cx="228600" cy="2159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530739" y="2590292"/>
          <a:ext cx="2579357" cy="1335022"/>
        </p:xfrm>
        <a:graphic>
          <a:graphicData uri="http://schemas.openxmlformats.org/drawingml/2006/table">
            <a:tbl>
              <a:tblPr/>
              <a:tblGrid>
                <a:gridCol w="1290828"/>
                <a:gridCol w="1288529"/>
              </a:tblGrid>
              <a:tr h="4450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7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EntradaA</a:t>
                      </a:r>
                      <a:endParaRPr lang="zh-CN" altLang="en-US" sz="1997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7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Salida</a:t>
                      </a:r>
                      <a:endParaRPr lang="zh-CN" altLang="en-US" sz="1997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1997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1997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4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1997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1997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12800" y="800100"/>
            <a:ext cx="7543732" cy="17004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901700" algn="l"/>
                <a:tab pos="20193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NOT: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Verdad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y</a:t>
            </a:r>
          </a:p>
          <a:p>
            <a:pPr>
              <a:lnSpc>
                <a:spcPts val="3800"/>
              </a:lnSpc>
              <a:tabLst>
                <a:tab pos="901700" algn="l"/>
                <a:tab pos="2019300" algn="l"/>
              </a:tabLst>
            </a:pPr>
            <a:r>
              <a:rPr lang="en-US" altLang="zh-CN" dirty="0" smtClean="0">
                <a:solidFill>
                  <a:schemeClr val="bg1"/>
                </a:solidFill>
              </a:rPr>
              <a:t>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Diagrama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Tiempos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901700" algn="l"/>
                <a:tab pos="20193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verdad: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12800" y="4279900"/>
            <a:ext cx="8146461" cy="10207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  <a:tab pos="7493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Diagrama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tiempos:</a:t>
            </a:r>
          </a:p>
          <a:p>
            <a:pPr>
              <a:lnSpc>
                <a:spcPts val="2700"/>
              </a:lnSpc>
              <a:tabLst>
                <a:tab pos="4572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gráfica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precisa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más</a:t>
            </a:r>
          </a:p>
          <a:p>
            <a:pPr>
              <a:lnSpc>
                <a:spcPts val="2300"/>
              </a:lnSpc>
              <a:tabLst>
                <a:tab pos="4572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tiempo.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5422900"/>
            <a:ext cx="2298700" cy="100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130300"/>
            <a:ext cx="7708900" cy="429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29337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  <a:tab pos="29337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básicas</a:t>
            </a:r>
          </a:p>
          <a:p>
            <a:pPr>
              <a:lnSpc>
                <a:spcPts val="3300"/>
              </a:lnSpc>
              <a:tabLst>
                <a:tab pos="3429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construyen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todas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funciones</a:t>
            </a:r>
          </a:p>
          <a:p>
            <a:pPr>
              <a:lnSpc>
                <a:spcPts val="3300"/>
              </a:lnSpc>
              <a:tabLst>
                <a:tab pos="3429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lógicas.</a:t>
            </a:r>
          </a:p>
          <a:p>
            <a:pPr>
              <a:lnSpc>
                <a:spcPts val="4000"/>
              </a:lnSpc>
              <a:tabLst>
                <a:tab pos="342900" algn="l"/>
                <a:tab pos="29337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Tiene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más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única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salida.</a:t>
            </a:r>
          </a:p>
          <a:p>
            <a:pPr>
              <a:lnSpc>
                <a:spcPts val="4000"/>
              </a:lnSpc>
              <a:tabLst>
                <a:tab pos="342900" algn="l"/>
                <a:tab pos="29337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Realiza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conoce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como</a:t>
            </a:r>
          </a:p>
          <a:p>
            <a:pPr>
              <a:lnSpc>
                <a:spcPts val="3300"/>
              </a:lnSpc>
              <a:tabLst>
                <a:tab pos="342900" algn="l"/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multiplicación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lógica.</a:t>
            </a:r>
          </a:p>
          <a:p>
            <a:pPr>
              <a:lnSpc>
                <a:spcPts val="4000"/>
              </a:lnSpc>
              <a:tabLst>
                <a:tab pos="342900" algn="l"/>
                <a:tab pos="29337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Símbolo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estándar: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597400"/>
            <a:ext cx="5334000" cy="167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104900"/>
            <a:ext cx="73152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457200" algn="l"/>
                <a:tab pos="749300" algn="l"/>
                <a:tab pos="914400" algn="l"/>
                <a:tab pos="1308100" algn="l"/>
              </a:tabLst>
            </a:pPr>
            <a:r>
              <a:rPr lang="en-US" altLang="zh-CN" dirty="0" smtClean="0"/>
              <a:t>	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AND: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Funcionamiento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457200" algn="l"/>
                <a:tab pos="749300" algn="l"/>
                <a:tab pos="914400" algn="l"/>
                <a:tab pos="13081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  <a:tab pos="749300" algn="l"/>
                <a:tab pos="9144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</a:p>
          <a:p>
            <a:pPr>
              <a:lnSpc>
                <a:spcPts val="2800"/>
              </a:lnSpc>
              <a:tabLst>
                <a:tab pos="457200" algn="l"/>
                <a:tab pos="749300" algn="l"/>
                <a:tab pos="914400" algn="l"/>
                <a:tab pos="1308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  <a:tab pos="749300" algn="l"/>
                <a:tab pos="9144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  <a:tab pos="749300" algn="l"/>
                <a:tab pos="914400" algn="l"/>
                <a:tab pos="1308100" algn="l"/>
              </a:tabLst>
            </a:pPr>
            <a:r>
              <a:rPr lang="en-US" altLang="zh-CN" dirty="0" smtClean="0"/>
              <a:t>			</a:t>
            </a:r>
            <a:r>
              <a:rPr lang="en-US" altLang="zh-CN" sz="1997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  <a:tab pos="749300" algn="l"/>
                <a:tab pos="914400" algn="l"/>
                <a:tab pos="1308100" algn="l"/>
              </a:tabLst>
            </a:pPr>
            <a:r>
              <a:rPr lang="en-US" altLang="zh-CN" dirty="0" smtClean="0"/>
              <a:t>			</a:t>
            </a:r>
            <a:r>
              <a:rPr lang="en-US" altLang="zh-CN" sz="1997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  <a:tab pos="749300" algn="l"/>
                <a:tab pos="914400" algn="l"/>
                <a:tab pos="1308100" algn="l"/>
              </a:tabLst>
            </a:pPr>
            <a:r>
              <a:rPr lang="en-US" altLang="zh-CN" dirty="0" smtClean="0"/>
              <a:t>			</a:t>
            </a:r>
            <a:r>
              <a:rPr lang="en-US" altLang="zh-CN" sz="1997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965591" y="3246373"/>
          <a:ext cx="5900927" cy="2286000"/>
        </p:xfrm>
        <a:graphic>
          <a:graphicData uri="http://schemas.openxmlformats.org/drawingml/2006/table">
            <a:tbl>
              <a:tblPr/>
              <a:tblGrid>
                <a:gridCol w="1966722"/>
                <a:gridCol w="1966721"/>
                <a:gridCol w="1967484"/>
              </a:tblGrid>
              <a:tr h="4556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EntradaA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EntradaB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SalidaX=AB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41400"/>
            <a:ext cx="7314503" cy="17645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AND: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Verdad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11176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verdad: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12800" y="1130300"/>
            <a:ext cx="7861300" cy="441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457200" algn="l"/>
                <a:tab pos="1244600" algn="l"/>
                <a:tab pos="3797300" algn="l"/>
              </a:tabLst>
            </a:pPr>
            <a:r>
              <a:rPr lang="en-US" altLang="zh-CN" dirty="0" smtClean="0"/>
              <a:t>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AND: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Ecuación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Lógica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1244600" algn="l"/>
                <a:tab pos="3797300" algn="l"/>
              </a:tabLst>
            </a:pPr>
            <a:r>
              <a:rPr lang="en-US" altLang="zh-CN" sz="1997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ecuación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variables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representa:</a:t>
            </a:r>
          </a:p>
          <a:p>
            <a:pPr>
              <a:lnSpc>
                <a:spcPts val="2200"/>
              </a:lnSpc>
              <a:tabLst>
                <a:tab pos="342900" algn="l"/>
                <a:tab pos="457200" algn="l"/>
                <a:tab pos="1244600" algn="l"/>
                <a:tab pos="3797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Colocando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punto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A·B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1244600" algn="l"/>
                <a:tab pos="3797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Escribiendo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letras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juntas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punto: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1244600" algn="l"/>
                <a:tab pos="3797300" algn="l"/>
              </a:tabLst>
            </a:pPr>
            <a:r>
              <a:rPr lang="en-US" altLang="zh-CN" sz="1997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multiplicación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booleana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sigue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mismas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reglas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básicas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1244600" algn="l"/>
                <a:tab pos="37973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multiplicación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binaria:</a:t>
            </a:r>
          </a:p>
          <a:p>
            <a:pPr>
              <a:lnSpc>
                <a:spcPts val="2200"/>
              </a:lnSpc>
              <a:tabLst>
                <a:tab pos="342900" algn="l"/>
                <a:tab pos="457200" algn="l"/>
                <a:tab pos="1244600" algn="l"/>
                <a:tab pos="3797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0·0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1244600" algn="l"/>
                <a:tab pos="3797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0·1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1244600" algn="l"/>
                <a:tab pos="3797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1·0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1244600" algn="l"/>
                <a:tab pos="3797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1·1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1244600" algn="l"/>
                <a:tab pos="3797300" algn="l"/>
              </a:tabLst>
            </a:pPr>
            <a:r>
              <a:rPr lang="en-US" altLang="zh-CN" sz="1997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Ecuación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expresión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booleana: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632200" y="5486400"/>
            <a:ext cx="723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0" y="5486400"/>
            <a:ext cx="774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A·B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3302000"/>
            <a:ext cx="8915400" cy="142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41400"/>
            <a:ext cx="7952498" cy="1944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AND: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Múltiples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Entradas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  <a:tab pos="9271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utilizan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nuevas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letras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cada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variable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</a:p>
          <a:p>
            <a:pPr>
              <a:lnSpc>
                <a:spcPts val="3300"/>
              </a:lnSpc>
              <a:tabLst>
                <a:tab pos="3429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102100"/>
            <a:ext cx="5308600" cy="2197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92200"/>
            <a:ext cx="7774564" cy="30726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457200" algn="l"/>
                <a:tab pos="635000" algn="l"/>
                <a:tab pos="7493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AND: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Ejemplo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Aplicación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  <a:tab pos="457200" algn="l"/>
                <a:tab pos="635000" algn="l"/>
                <a:tab pos="749300" algn="l"/>
                <a:tab pos="9144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sistema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alarma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cinturón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635000" algn="l"/>
                <a:tab pos="7493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seguridad: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457200" algn="l"/>
                <a:tab pos="635000" algn="l"/>
                <a:tab pos="7493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interruptor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puesta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marcha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activado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635000" algn="l"/>
                <a:tab pos="7493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cinturón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desabrochado,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durante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segundos: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42900" algn="l"/>
                <a:tab pos="457200" algn="l"/>
                <a:tab pos="635000" algn="l"/>
                <a:tab pos="749300" algn="l"/>
                <a:tab pos="914400" algn="l"/>
              </a:tabLst>
            </a:pPr>
            <a:r>
              <a:rPr lang="en-US" altLang="zh-CN" dirty="0" smtClean="0"/>
              <a:t>					</a:t>
            </a:r>
            <a:r>
              <a:rPr lang="en-US" altLang="zh-CN" sz="1997" dirty="0" smtClean="0">
                <a:solidFill>
                  <a:srgbClr val="00009A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alarma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audible.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3657600"/>
            <a:ext cx="4216400" cy="17653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581400"/>
            <a:ext cx="4610100" cy="191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86900" y="63373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82600" y="368300"/>
            <a:ext cx="9299021" cy="32778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667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Magnitudes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Analógicas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Digitales</a:t>
            </a:r>
          </a:p>
          <a:p>
            <a:pPr>
              <a:lnSpc>
                <a:spcPts val="2800"/>
              </a:lnSpc>
              <a:tabLst>
                <a:tab pos="266700" algn="l"/>
                <a:tab pos="9525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circuitos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electrónicos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dividen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categorías: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digitales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</a:p>
          <a:p>
            <a:pPr>
              <a:lnSpc>
                <a:spcPts val="1900"/>
              </a:lnSpc>
              <a:tabLst>
                <a:tab pos="2667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analógicos.</a:t>
            </a:r>
          </a:p>
          <a:p>
            <a:pPr>
              <a:lnSpc>
                <a:spcPts val="2500"/>
              </a:lnSpc>
              <a:tabLst>
                <a:tab pos="266700" algn="l"/>
                <a:tab pos="9525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electrónica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digital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utiliza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magnitudes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digitales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toman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valores</a:t>
            </a:r>
          </a:p>
          <a:p>
            <a:pPr>
              <a:lnSpc>
                <a:spcPts val="1900"/>
              </a:lnSpc>
              <a:tabLst>
                <a:tab pos="2667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discretos.</a:t>
            </a:r>
          </a:p>
          <a:p>
            <a:pPr>
              <a:lnSpc>
                <a:spcPts val="2500"/>
              </a:lnSpc>
              <a:tabLst>
                <a:tab pos="266700" algn="l"/>
                <a:tab pos="9525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electrónica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analógica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emplea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magnitudes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analógicas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toman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valores</a:t>
            </a:r>
          </a:p>
          <a:p>
            <a:pPr>
              <a:lnSpc>
                <a:spcPts val="1900"/>
              </a:lnSpc>
              <a:tabLst>
                <a:tab pos="2667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continuos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.</a:t>
            </a:r>
          </a:p>
          <a:p>
            <a:pPr>
              <a:lnSpc>
                <a:spcPts val="2500"/>
              </a:lnSpc>
              <a:tabLst>
                <a:tab pos="266700" algn="l"/>
                <a:tab pos="9525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aplicaciones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electrónicas,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datos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digitales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pueden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procesar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</a:p>
          <a:p>
            <a:pPr>
              <a:lnSpc>
                <a:spcPts val="1900"/>
              </a:lnSpc>
              <a:tabLst>
                <a:tab pos="2667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forma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más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fiable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datos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analógicos.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Cuando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necesario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su</a:t>
            </a:r>
          </a:p>
          <a:p>
            <a:pPr>
              <a:lnSpc>
                <a:spcPts val="1900"/>
              </a:lnSpc>
              <a:tabLst>
                <a:tab pos="2667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almacenamiento,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ruido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(fluctuaciones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tensión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deseadas)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afecta</a:t>
            </a:r>
          </a:p>
          <a:p>
            <a:pPr>
              <a:lnSpc>
                <a:spcPts val="1900"/>
              </a:lnSpc>
              <a:tabLst>
                <a:tab pos="2667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señales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digitales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tanto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señales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analógicas.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65200" y="5448300"/>
            <a:ext cx="3517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066800" algn="l"/>
              </a:tabLst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Gráfica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función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analógica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(temperatura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  <a:p>
            <a:pPr>
              <a:lnSpc>
                <a:spcPts val="1600"/>
              </a:lnSpc>
              <a:tabLst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función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tiempo)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130800" y="5537200"/>
            <a:ext cx="45974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Representación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valores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muestreados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(cuantificación)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magnitud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analógica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temperatura.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Cada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representado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punto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digitalizarse,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representándolo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código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130800" y="6159500"/>
            <a:ext cx="2946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digital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consta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7900" y="4991100"/>
            <a:ext cx="2654300" cy="1143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117600"/>
            <a:ext cx="7755328" cy="39061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31115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  <a:tab pos="31115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otra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básicas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</a:p>
          <a:p>
            <a:pPr>
              <a:lnSpc>
                <a:spcPts val="3300"/>
              </a:lnSpc>
              <a:tabLst>
                <a:tab pos="342900" algn="l"/>
                <a:tab pos="31115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construyen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todas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funciones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lógicas.</a:t>
            </a:r>
          </a:p>
          <a:p>
            <a:pPr>
              <a:lnSpc>
                <a:spcPts val="4000"/>
              </a:lnSpc>
              <a:tabLst>
                <a:tab pos="342900" algn="l"/>
                <a:tab pos="31115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Tiene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más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única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salida.</a:t>
            </a:r>
          </a:p>
          <a:p>
            <a:pPr>
              <a:lnSpc>
                <a:spcPts val="4000"/>
              </a:lnSpc>
              <a:tabLst>
                <a:tab pos="342900" algn="l"/>
                <a:tab pos="31115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Realiza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conoce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suma</a:t>
            </a:r>
          </a:p>
          <a:p>
            <a:pPr>
              <a:lnSpc>
                <a:spcPts val="3300"/>
              </a:lnSpc>
              <a:tabLst>
                <a:tab pos="342900" algn="l"/>
                <a:tab pos="31115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lógica.</a:t>
            </a:r>
          </a:p>
          <a:p>
            <a:pPr>
              <a:lnSpc>
                <a:spcPts val="4000"/>
              </a:lnSpc>
              <a:tabLst>
                <a:tab pos="342900" algn="l"/>
                <a:tab pos="31115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Símbolo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estándar: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8200" y="4102100"/>
            <a:ext cx="6299200" cy="2108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92200"/>
            <a:ext cx="8216900" cy="306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457200" algn="l"/>
                <a:tab pos="749300" algn="l"/>
                <a:tab pos="1473200" algn="l"/>
              </a:tabLst>
            </a:pPr>
            <a:r>
              <a:rPr lang="en-US" altLang="zh-CN" dirty="0" smtClean="0"/>
              <a:t>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OR: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Funcionamiento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457200" algn="l"/>
                <a:tab pos="749300" algn="l"/>
                <a:tab pos="14732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  <a:tab pos="749300" algn="l"/>
                <a:tab pos="147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cualquiera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>
              <a:lnSpc>
                <a:spcPts val="2800"/>
              </a:lnSpc>
              <a:tabLst>
                <a:tab pos="457200" algn="l"/>
                <a:tab pos="749300" algn="l"/>
                <a:tab pos="1473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ambas,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  <a:tab pos="749300" algn="l"/>
                <a:tab pos="147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ambas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457200" algn="l"/>
                <a:tab pos="749300" algn="l"/>
                <a:tab pos="1473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849767" y="3244850"/>
          <a:ext cx="6100558" cy="2286000"/>
        </p:xfrm>
        <a:graphic>
          <a:graphicData uri="http://schemas.openxmlformats.org/drawingml/2006/table">
            <a:tbl>
              <a:tblPr/>
              <a:tblGrid>
                <a:gridCol w="2033015"/>
                <a:gridCol w="2033765"/>
                <a:gridCol w="2033778"/>
              </a:tblGrid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EntradaA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EntradaB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SalidaX=A+B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28700"/>
            <a:ext cx="7141379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OR: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Verdad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2827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verdad: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3263900"/>
            <a:ext cx="7264400" cy="172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41400"/>
            <a:ext cx="7952498" cy="1944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OR: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Múltiples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Entradas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  <a:tab pos="11049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utilizan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nuevas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letras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cada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variable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</a:p>
          <a:p>
            <a:pPr>
              <a:lnSpc>
                <a:spcPts val="3300"/>
              </a:lnSpc>
              <a:tabLst>
                <a:tab pos="342900" algn="l"/>
                <a:tab pos="11049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962900" y="4025900"/>
            <a:ext cx="1206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X=A+B+C+D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9300" y="3429000"/>
            <a:ext cx="4038600" cy="280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66800"/>
            <a:ext cx="7614264" cy="24570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OR: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Ejemplo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Aplicación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  <a:tab pos="8128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Sistema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alarma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detección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intrusión.</a:t>
            </a:r>
          </a:p>
          <a:p>
            <a:pPr>
              <a:lnSpc>
                <a:spcPts val="4000"/>
              </a:lnSpc>
              <a:tabLst>
                <a:tab pos="342900" algn="l"/>
                <a:tab pos="8128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Genera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alarma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cuando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</a:p>
          <a:p>
            <a:pPr>
              <a:lnSpc>
                <a:spcPts val="3300"/>
              </a:lnSpc>
              <a:tabLst>
                <a:tab pos="3429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ventanas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abiertas.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5588000"/>
            <a:ext cx="1981200" cy="736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12800" y="1168400"/>
            <a:ext cx="8263481" cy="5522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457200" algn="l"/>
                <a:tab pos="635000" algn="l"/>
                <a:tab pos="749300" algn="l"/>
                <a:tab pos="2768600" algn="l"/>
              </a:tabLst>
            </a:pPr>
            <a:r>
              <a:rPr lang="en-US" altLang="zh-CN" dirty="0" smtClean="0"/>
              <a:t>		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  <a:tab pos="457200" algn="l"/>
                <a:tab pos="635000" algn="l"/>
                <a:tab pos="749300" algn="l"/>
                <a:tab pos="27686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elemento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popular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debido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635000" algn="l"/>
                <a:tab pos="749300" algn="l"/>
                <a:tab pos="2768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utilizar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universal: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457200" algn="l"/>
                <a:tab pos="635000" algn="l"/>
                <a:tab pos="749300" algn="l"/>
                <a:tab pos="2768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pueden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operaciones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635000" algn="l"/>
                <a:tab pos="749300" algn="l"/>
                <a:tab pos="27686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puertas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Inversor.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635000" algn="l"/>
                <a:tab pos="749300" algn="l"/>
                <a:tab pos="27686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término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contracción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NOT-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635000" algn="l"/>
                <a:tab pos="749300" algn="l"/>
                <a:tab pos="2768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implica: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457200" algn="l"/>
                <a:tab pos="635000" algn="l"/>
                <a:tab pos="749300" algn="l"/>
                <a:tab pos="2768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función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complementada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(negada).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635000" algn="l"/>
                <a:tab pos="749300" algn="l"/>
                <a:tab pos="27686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Símbolo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estándar: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457200" algn="l"/>
                <a:tab pos="635000" algn="l"/>
                <a:tab pos="749300" algn="l"/>
                <a:tab pos="2768600" algn="l"/>
              </a:tabLst>
            </a:pPr>
            <a:r>
              <a:rPr lang="en-US" altLang="zh-CN" dirty="0" smtClean="0"/>
              <a:t>			</a:t>
            </a:r>
            <a:endParaRPr lang="en-US" altLang="zh-CN" sz="1397" dirty="0" smtClean="0">
              <a:solidFill>
                <a:srgbClr val="000000"/>
              </a:solidFill>
              <a:latin typeface="Comic Sans MS" pitchFamily="18" charset="0"/>
              <a:cs typeface="Comic Sans MS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5400" y="4457700"/>
            <a:ext cx="5016500" cy="173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117600"/>
            <a:ext cx="7950200" cy="374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457200" algn="l"/>
                <a:tab pos="749300" algn="l"/>
                <a:tab pos="1143000" algn="l"/>
              </a:tabLst>
            </a:pPr>
            <a:r>
              <a:rPr lang="en-US" altLang="zh-CN" dirty="0" smtClean="0"/>
              <a:t>	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NAND: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Funcionamiento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749300" algn="l"/>
                <a:tab pos="11430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457200" algn="l"/>
                <a:tab pos="7493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493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  <a:tab pos="457200" algn="l"/>
                <a:tab pos="7493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493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ambas,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49300" algn="l"/>
                <a:tab pos="11430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opuesta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49300" algn="l"/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849767" y="3244850"/>
          <a:ext cx="5900152" cy="2286000"/>
        </p:xfrm>
        <a:graphic>
          <a:graphicData uri="http://schemas.openxmlformats.org/drawingml/2006/table">
            <a:tbl>
              <a:tblPr/>
              <a:tblGrid>
                <a:gridCol w="1966721"/>
                <a:gridCol w="1966722"/>
                <a:gridCol w="1966709"/>
              </a:tblGrid>
              <a:tr h="4556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EntradaA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EntradaB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SalidaX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28700"/>
            <a:ext cx="7481215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NAND: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Verdad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9525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verdad: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8900" y="4902200"/>
            <a:ext cx="2946400" cy="160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130300"/>
            <a:ext cx="8584081" cy="40087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NAND:</a:t>
            </a:r>
            <a:r>
              <a:rPr lang="en-US" altLang="zh-CN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Equivalencia</a:t>
            </a:r>
            <a:r>
              <a:rPr lang="en-US" altLang="zh-CN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con</a:t>
            </a:r>
            <a:r>
              <a:rPr lang="en-US" altLang="zh-CN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Negativa-OR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50800" algn="l"/>
                <a:tab pos="342900" algn="l"/>
              </a:tabLst>
            </a:pPr>
            <a:r>
              <a:rPr lang="en-US" altLang="zh-CN" sz="2597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puede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usar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realizar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</a:p>
          <a:p>
            <a:pPr>
              <a:lnSpc>
                <a:spcPts val="31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requiere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más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BAJO,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para</a:t>
            </a:r>
          </a:p>
          <a:p>
            <a:pPr>
              <a:lnSpc>
                <a:spcPts val="31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generar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ALTO.</a:t>
            </a:r>
          </a:p>
          <a:p>
            <a:pPr>
              <a:lnSpc>
                <a:spcPts val="3700"/>
              </a:lnSpc>
              <a:tabLst>
                <a:tab pos="50800" algn="l"/>
                <a:tab pos="342900" algn="l"/>
              </a:tabLst>
            </a:pPr>
            <a:r>
              <a:rPr lang="en-US" altLang="zh-CN" sz="2597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modo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denomina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Negativa-OR.</a:t>
            </a:r>
          </a:p>
          <a:p>
            <a:pPr>
              <a:lnSpc>
                <a:spcPts val="3700"/>
              </a:lnSpc>
              <a:tabLst>
                <a:tab pos="50800" algn="l"/>
                <a:tab pos="342900" algn="l"/>
              </a:tabLst>
            </a:pPr>
            <a:r>
              <a:rPr lang="en-US" altLang="zh-CN" sz="2597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término</a:t>
            </a:r>
            <a:r>
              <a:rPr lang="en-US" altLang="zh-CN" sz="27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45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negativa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significa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</a:p>
          <a:p>
            <a:pPr>
              <a:lnSpc>
                <a:spcPts val="30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definen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su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estado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activo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verdadero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sea</a:t>
            </a:r>
          </a:p>
          <a:p>
            <a:pPr>
              <a:lnSpc>
                <a:spcPts val="31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BAJO.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2100" y="3187700"/>
            <a:ext cx="4800600" cy="293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66800"/>
            <a:ext cx="7986161" cy="23673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NAND: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Ejemplo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Aplicación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  <a:tab pos="4699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emisor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luz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(LED)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permanece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encendido</a:t>
            </a:r>
          </a:p>
          <a:p>
            <a:pPr>
              <a:lnSpc>
                <a:spcPts val="3300"/>
              </a:lnSpc>
              <a:tabLst>
                <a:tab pos="342900" algn="l"/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mientras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tanques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superior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</a:p>
          <a:p>
            <a:pPr>
              <a:lnSpc>
                <a:spcPts val="3300"/>
              </a:lnSpc>
              <a:tabLst>
                <a:tab pos="342900" algn="l"/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4203700"/>
            <a:ext cx="56896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86900" y="63373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36600" y="393700"/>
            <a:ext cx="8988038" cy="38549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55600" algn="l"/>
                <a:tab pos="1651000" algn="l"/>
                <a:tab pos="2349500" algn="l"/>
              </a:tabLst>
            </a:pPr>
            <a:r>
              <a:rPr lang="en-US" altLang="zh-CN" dirty="0" smtClean="0"/>
              <a:t>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Señales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Digitales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55600" algn="l"/>
                <a:tab pos="1651000" algn="l"/>
                <a:tab pos="23495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información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binaria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manejan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sistemas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digitales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aparece</a:t>
            </a:r>
          </a:p>
          <a:p>
            <a:pPr>
              <a:lnSpc>
                <a:spcPts val="1900"/>
              </a:lnSpc>
              <a:tabLst>
                <a:tab pos="355600" algn="l"/>
                <a:tab pos="1651000" algn="l"/>
                <a:tab pos="23495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forma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señales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digitales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representan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secuencias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bits.</a:t>
            </a:r>
          </a:p>
          <a:p>
            <a:pPr>
              <a:lnSpc>
                <a:spcPts val="2500"/>
              </a:lnSpc>
              <a:tabLst>
                <a:tab pos="355600" algn="l"/>
                <a:tab pos="1651000" algn="l"/>
                <a:tab pos="23495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Cuando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señal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ALTO,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representa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binario,</a:t>
            </a:r>
          </a:p>
          <a:p>
            <a:pPr>
              <a:lnSpc>
                <a:spcPts val="1900"/>
              </a:lnSpc>
              <a:tabLst>
                <a:tab pos="355600" algn="l"/>
                <a:tab pos="1651000" algn="l"/>
                <a:tab pos="23495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mientras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señal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BAJO,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indica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0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binario.</a:t>
            </a:r>
          </a:p>
          <a:p>
            <a:pPr>
              <a:lnSpc>
                <a:spcPts val="2500"/>
              </a:lnSpc>
              <a:tabLst>
                <a:tab pos="355600" algn="l"/>
                <a:tab pos="1651000" algn="l"/>
                <a:tab pos="23495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bit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dentro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secuencia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ocupa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intervalo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tiempo</a:t>
            </a:r>
          </a:p>
          <a:p>
            <a:pPr>
              <a:lnSpc>
                <a:spcPts val="1900"/>
              </a:lnSpc>
              <a:tabLst>
                <a:tab pos="355600" algn="l"/>
                <a:tab pos="1651000" algn="l"/>
                <a:tab pos="23495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definido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denominado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periodo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bit.</a:t>
            </a:r>
          </a:p>
          <a:p>
            <a:pPr>
              <a:lnSpc>
                <a:spcPts val="2500"/>
              </a:lnSpc>
              <a:tabLst>
                <a:tab pos="355600" algn="l"/>
                <a:tab pos="1651000" algn="l"/>
                <a:tab pos="23495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sistemas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digitales,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todas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señales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sincronizan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</a:p>
          <a:p>
            <a:pPr>
              <a:lnSpc>
                <a:spcPts val="1900"/>
              </a:lnSpc>
              <a:tabLst>
                <a:tab pos="355600" algn="l"/>
                <a:tab pos="1651000" algn="l"/>
                <a:tab pos="23495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señal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temporización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básica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reloj.</a:t>
            </a:r>
          </a:p>
          <a:p>
            <a:pPr>
              <a:lnSpc>
                <a:spcPts val="2500"/>
              </a:lnSpc>
              <a:tabLst>
                <a:tab pos="355600" algn="l"/>
                <a:tab pos="1651000" algn="l"/>
                <a:tab pos="23495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reloj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señal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periódica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intervalo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entre</a:t>
            </a:r>
          </a:p>
          <a:p>
            <a:pPr>
              <a:lnSpc>
                <a:spcPts val="1900"/>
              </a:lnSpc>
              <a:tabLst>
                <a:tab pos="355600" algn="l"/>
                <a:tab pos="1651000" algn="l"/>
                <a:tab pos="23495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impulsos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periodo)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equivale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duración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bit.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55600" algn="l"/>
                <a:tab pos="1651000" algn="l"/>
                <a:tab pos="2349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Ejemplo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señal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reloj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sincronizada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señal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1300" y="5346700"/>
            <a:ext cx="2438400" cy="1130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130300"/>
            <a:ext cx="8204490" cy="44191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457200" algn="l"/>
                <a:tab pos="749300" algn="l"/>
                <a:tab pos="2946400" algn="l"/>
              </a:tabLst>
            </a:pPr>
            <a:r>
              <a:rPr lang="en-US" altLang="zh-CN" dirty="0" smtClean="0"/>
              <a:t>	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749300" algn="l"/>
                <a:tab pos="29464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igual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NAND,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elemento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útil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49300" algn="l"/>
                <a:tab pos="294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porque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también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emplear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49300" algn="l"/>
                <a:tab pos="294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universal: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749300" algn="l"/>
                <a:tab pos="29464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pueden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combinadas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implementar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749300" algn="l"/>
                <a:tab pos="2946400" algn="l"/>
              </a:tabLst>
            </a:pPr>
            <a:r>
              <a:rPr lang="en-US" altLang="zh-CN" dirty="0" smtClean="0"/>
              <a:t>			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Inversor.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749300" algn="l"/>
                <a:tab pos="29464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término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contracción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NOT-OR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49300" algn="l"/>
                <a:tab pos="294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implica: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749300" algn="l"/>
                <a:tab pos="29464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complementada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(negada).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749300" algn="l"/>
                <a:tab pos="29464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Símbolo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estándar: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4356100"/>
            <a:ext cx="5727700" cy="191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117600"/>
            <a:ext cx="8229600" cy="374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457200" algn="l"/>
                <a:tab pos="749300" algn="l"/>
                <a:tab pos="1308100" algn="l"/>
              </a:tabLst>
            </a:pPr>
            <a:r>
              <a:rPr lang="en-US" altLang="zh-CN" dirty="0" smtClean="0"/>
              <a:t>	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NOR: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Funcionamiento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749300" algn="l"/>
                <a:tab pos="13081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457200" algn="l"/>
                <a:tab pos="749300" algn="l"/>
                <a:tab pos="1308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cualquiera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49300" algn="l"/>
                <a:tab pos="13081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ambas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49300" algn="l"/>
                <a:tab pos="13081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  <a:tab pos="457200" algn="l"/>
                <a:tab pos="749300" algn="l"/>
                <a:tab pos="1308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49300" algn="l"/>
                <a:tab pos="13081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opuesta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493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849767" y="3244850"/>
          <a:ext cx="5900152" cy="2286000"/>
        </p:xfrm>
        <a:graphic>
          <a:graphicData uri="http://schemas.openxmlformats.org/drawingml/2006/table">
            <a:tbl>
              <a:tblPr/>
              <a:tblGrid>
                <a:gridCol w="1966721"/>
                <a:gridCol w="1966722"/>
                <a:gridCol w="1966709"/>
              </a:tblGrid>
              <a:tr h="4556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EntradaA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EntradaB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SalidaX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28700"/>
            <a:ext cx="7308091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NOR: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Verdad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1176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verdad: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700" y="4241800"/>
            <a:ext cx="3416300" cy="185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104900"/>
            <a:ext cx="8584081" cy="33034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0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NOR:</a:t>
            </a:r>
            <a:r>
              <a:rPr lang="en-US" altLang="zh-CN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Equivalencia</a:t>
            </a:r>
            <a:r>
              <a:rPr lang="en-US" altLang="zh-CN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con</a:t>
            </a:r>
            <a:r>
              <a:rPr lang="en-US" altLang="zh-CN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Negativa-AND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50800" algn="l"/>
                <a:tab pos="3429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usar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realizar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</a:p>
          <a:p>
            <a:pPr>
              <a:lnSpc>
                <a:spcPts val="33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cuyas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BAJO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generan</a:t>
            </a:r>
          </a:p>
          <a:p>
            <a:pPr>
              <a:lnSpc>
                <a:spcPts val="33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ALTO.</a:t>
            </a:r>
          </a:p>
          <a:p>
            <a:pPr>
              <a:lnSpc>
                <a:spcPts val="4000"/>
              </a:lnSpc>
              <a:tabLst>
                <a:tab pos="50800" algn="l"/>
                <a:tab pos="3429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modo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denomina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Negativa-</a:t>
            </a:r>
          </a:p>
          <a:p>
            <a:pPr>
              <a:lnSpc>
                <a:spcPts val="33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4432300"/>
            <a:ext cx="4292600" cy="237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104900"/>
            <a:ext cx="7785100" cy="345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6477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NOR: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Ejemplo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Aplicación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42900" algn="l"/>
                <a:tab pos="6477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Controlar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trenes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aterrizaje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avión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</a:p>
          <a:p>
            <a:pPr>
              <a:lnSpc>
                <a:spcPts val="2800"/>
              </a:lnSpc>
              <a:tabLst>
                <a:tab pos="342900" algn="l"/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encuentran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desplegados.</a:t>
            </a:r>
          </a:p>
          <a:p>
            <a:pPr>
              <a:lnSpc>
                <a:spcPts val="3400"/>
              </a:lnSpc>
              <a:tabLst>
                <a:tab pos="342900" algn="l"/>
                <a:tab pos="6477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Cuando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tren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aterrizaje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extiende,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sensor</a:t>
            </a:r>
          </a:p>
          <a:p>
            <a:pPr>
              <a:lnSpc>
                <a:spcPts val="2800"/>
              </a:lnSpc>
              <a:tabLst>
                <a:tab pos="342900" algn="l"/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correspondiente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genera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tensión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BAJO.</a:t>
            </a:r>
          </a:p>
          <a:p>
            <a:pPr>
              <a:lnSpc>
                <a:spcPts val="3400"/>
              </a:lnSpc>
              <a:tabLst>
                <a:tab pos="342900" algn="l"/>
                <a:tab pos="6477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enciende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verde.</a:t>
            </a:r>
          </a:p>
          <a:p>
            <a:pPr>
              <a:lnSpc>
                <a:spcPts val="3400"/>
              </a:lnSpc>
              <a:tabLst>
                <a:tab pos="342900" algn="l"/>
                <a:tab pos="6477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BAJO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enciende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rojo.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12800" y="1130300"/>
            <a:ext cx="7747000" cy="411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19685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XOR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XNOR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  <a:tab pos="19685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OR-exclusiva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(XOR)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NOR-</a:t>
            </a:r>
          </a:p>
          <a:p>
            <a:pPr>
              <a:lnSpc>
                <a:spcPts val="3300"/>
              </a:lnSpc>
              <a:tabLst>
                <a:tab pos="342900" algn="l"/>
                <a:tab pos="19685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exclusiva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(XNOR)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forman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mediante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</a:p>
          <a:p>
            <a:pPr>
              <a:lnSpc>
                <a:spcPts val="3300"/>
              </a:lnSpc>
              <a:tabLst>
                <a:tab pos="342900" algn="l"/>
                <a:tab pos="19685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combinación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otras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vistas.</a:t>
            </a:r>
          </a:p>
          <a:p>
            <a:pPr>
              <a:lnSpc>
                <a:spcPts val="4000"/>
              </a:lnSpc>
              <a:tabLst>
                <a:tab pos="342900" algn="l"/>
                <a:tab pos="19685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Debido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su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importancia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fundamental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</a:p>
          <a:p>
            <a:pPr>
              <a:lnSpc>
                <a:spcPts val="3300"/>
              </a:lnSpc>
              <a:tabLst>
                <a:tab pos="342900" algn="l"/>
                <a:tab pos="19685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muchas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aplicaciones,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tratan</a:t>
            </a:r>
          </a:p>
          <a:p>
            <a:pPr>
              <a:lnSpc>
                <a:spcPts val="3300"/>
              </a:lnSpc>
              <a:tabLst>
                <a:tab pos="342900" algn="l"/>
                <a:tab pos="19685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elementos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básicos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su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propio</a:t>
            </a:r>
          </a:p>
          <a:p>
            <a:pPr>
              <a:lnSpc>
                <a:spcPts val="3300"/>
              </a:lnSpc>
              <a:tabLst>
                <a:tab pos="342900" algn="l"/>
                <a:tab pos="19685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símbolo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único.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3390900"/>
            <a:ext cx="3632200" cy="152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54100"/>
            <a:ext cx="6767878" cy="2033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9591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XOR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9591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XOR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tiene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sólo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entradas.</a:t>
            </a:r>
          </a:p>
          <a:p>
            <a:pPr>
              <a:lnSpc>
                <a:spcPts val="4000"/>
              </a:lnSpc>
              <a:tabLst>
                <a:tab pos="29591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Símbolo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estándar: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0" y="4737100"/>
            <a:ext cx="4851400" cy="1511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117600"/>
            <a:ext cx="8051800" cy="374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457200" algn="l"/>
                <a:tab pos="749300" algn="l"/>
                <a:tab pos="1320800" algn="l"/>
              </a:tabLst>
            </a:pPr>
            <a:r>
              <a:rPr lang="en-US" altLang="zh-CN" dirty="0" smtClean="0"/>
              <a:t>	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XOR: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Funcionamiento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749300" algn="l"/>
                <a:tab pos="13208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457200" algn="l"/>
                <a:tab pos="749300" algn="l"/>
                <a:tab pos="1320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49300" algn="l"/>
                <a:tab pos="13208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  <a:tab pos="457200" algn="l"/>
                <a:tab pos="749300" algn="l"/>
                <a:tab pos="1320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49300" algn="l"/>
                <a:tab pos="13208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49300" algn="l"/>
                <a:tab pos="13208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BAJO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tanto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49300" algn="l"/>
                <a:tab pos="1320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ambas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BAJO.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849767" y="3244850"/>
          <a:ext cx="5900152" cy="2286000"/>
        </p:xfrm>
        <a:graphic>
          <a:graphicData uri="http://schemas.openxmlformats.org/drawingml/2006/table">
            <a:tbl>
              <a:tblPr/>
              <a:tblGrid>
                <a:gridCol w="1966721"/>
                <a:gridCol w="1966722"/>
                <a:gridCol w="1966709"/>
              </a:tblGrid>
              <a:tr h="4556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EntradaA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EntradaB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SalidaX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28700"/>
            <a:ext cx="7284045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1303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XOR: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Verdad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1303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verdad: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2476500"/>
            <a:ext cx="4025900" cy="356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28700"/>
            <a:ext cx="7756932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XOR: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Ejemplo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Aplicación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6604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utilizar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sumador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6900" y="63373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36600" y="838200"/>
            <a:ext cx="99386" cy="27135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2600"/>
              </a:lnSpc>
              <a:tabLst/>
            </a:pPr>
            <a:r>
              <a:rPr lang="en-US" altLang="zh-CN" sz="1997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39800" y="476250"/>
            <a:ext cx="8851782" cy="5983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dirty="0" smtClean="0"/>
              <a:t>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Variables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Funciones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</a:p>
          <a:p>
            <a:pPr>
              <a:lnSpc>
                <a:spcPts val="26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sz="24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Variable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Lógica</a:t>
            </a:r>
          </a:p>
          <a:p>
            <a:pPr>
              <a:lnSpc>
                <a:spcPts val="27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Representa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suceso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magnitud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toma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valores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posibles.</a:t>
            </a:r>
          </a:p>
          <a:p>
            <a:pPr>
              <a:lnSpc>
                <a:spcPts val="27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valores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excluyentes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ellos.</a:t>
            </a:r>
          </a:p>
          <a:p>
            <a:pPr>
              <a:lnSpc>
                <a:spcPts val="27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valores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expresan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mediante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proposiciones.</a:t>
            </a:r>
          </a:p>
          <a:p>
            <a:pPr>
              <a:lnSpc>
                <a:spcPts val="27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proposiciones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pueden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clasificar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verdaderas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como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falsas.</a:t>
            </a:r>
          </a:p>
          <a:p>
            <a:pPr>
              <a:lnSpc>
                <a:spcPts val="33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sz="24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Funciones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</a:p>
          <a:p>
            <a:pPr>
              <a:lnSpc>
                <a:spcPts val="27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Cuando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combinan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proposiciones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forman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funciones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</a:p>
          <a:p>
            <a:pPr>
              <a:lnSpc>
                <a:spcPts val="27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proposiciones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lógicas.</a:t>
            </a:r>
          </a:p>
          <a:p>
            <a:pPr>
              <a:lnSpc>
                <a:spcPts val="27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ejemplo: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“si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bombilla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fundida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interruptor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dado,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luz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encendida”.</a:t>
            </a:r>
          </a:p>
          <a:p>
            <a:pPr>
              <a:lnSpc>
                <a:spcPts val="27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primeras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proposiciones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condiciones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depende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proposición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“la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luz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encendida”.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Ésta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cierta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sólo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primeras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son.</a:t>
            </a:r>
          </a:p>
          <a:p>
            <a:pPr>
              <a:lnSpc>
                <a:spcPts val="27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tanto,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función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calcula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valor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variable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(dependiente)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partir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otra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otras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variables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(independientes).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3100" y="3810000"/>
            <a:ext cx="3657600" cy="1485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66800"/>
            <a:ext cx="8045472" cy="24570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27940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XNOR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  <a:tab pos="27940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XNOR,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igual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XOR,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sólo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tiene</a:t>
            </a:r>
          </a:p>
          <a:p>
            <a:pPr>
              <a:lnSpc>
                <a:spcPts val="3300"/>
              </a:lnSpc>
              <a:tabLst>
                <a:tab pos="342900" algn="l"/>
                <a:tab pos="27940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entradas.</a:t>
            </a:r>
          </a:p>
          <a:p>
            <a:pPr>
              <a:lnSpc>
                <a:spcPts val="4000"/>
              </a:lnSpc>
              <a:tabLst>
                <a:tab pos="342900" algn="l"/>
                <a:tab pos="27940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Símbolo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estándar: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9100" y="4165600"/>
            <a:ext cx="6223000" cy="189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92200"/>
            <a:ext cx="7607300" cy="311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42900" algn="l"/>
                <a:tab pos="457200" algn="l"/>
                <a:tab pos="1155700" algn="l"/>
              </a:tabLst>
            </a:pPr>
            <a:r>
              <a:rPr lang="en-US" altLang="zh-CN" dirty="0" smtClean="0"/>
              <a:t>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XNOR: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Funcionamiento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11557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BAJO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si: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42900" algn="l"/>
                <a:tab pos="457200" algn="l"/>
                <a:tab pos="11557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BAJO.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11557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ALTO,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están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1155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ambas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BAJO.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1155700" algn="l"/>
              </a:tabLst>
            </a:pPr>
            <a:r>
              <a:rPr lang="en-US" altLang="zh-CN" sz="2400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opuesta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XOR.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849767" y="3244850"/>
          <a:ext cx="5900152" cy="2286000"/>
        </p:xfrm>
        <a:graphic>
          <a:graphicData uri="http://schemas.openxmlformats.org/drawingml/2006/table">
            <a:tbl>
              <a:tblPr/>
              <a:tblGrid>
                <a:gridCol w="1966721"/>
                <a:gridCol w="1966722"/>
                <a:gridCol w="1966709"/>
              </a:tblGrid>
              <a:tr h="4556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EntradaA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EntradaB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solidFill>
                            <a:srgbClr val="8080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SalidaX</a:t>
                      </a:r>
                      <a:endParaRPr lang="zh-CN" altLang="en-US" sz="2400" dirty="0" smtClean="0">
                        <a:solidFill>
                          <a:srgbClr val="8080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0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Comic Sans MS" pitchFamily="18" charset="0"/>
                          <a:cs typeface="Comic Sans MS" pitchFamily="18" charset="0"/>
                        </a:rPr>
                        <a:t>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Comic Sans MS" pitchFamily="18" charset="0"/>
                        <a:cs typeface="Comic Sans MS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800" y="1028700"/>
            <a:ext cx="7450758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XNOR: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Verdad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965200" algn="l"/>
              </a:tabLst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Tabla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verdad: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66659" y="6100827"/>
            <a:ext cx="7290054" cy="107439"/>
          </a:xfrm>
          <a:custGeom>
            <a:avLst/>
            <a:gdLst>
              <a:gd name="connsiteX0" fmla="*/ 0 w 7290054"/>
              <a:gd name="connsiteY0" fmla="*/ 107439 h 107439"/>
              <a:gd name="connsiteX1" fmla="*/ 7290053 w 7290054"/>
              <a:gd name="connsiteY1" fmla="*/ 107439 h 107439"/>
              <a:gd name="connsiteX2" fmla="*/ 7290053 w 7290054"/>
              <a:gd name="connsiteY2" fmla="*/ 0 h 107439"/>
              <a:gd name="connsiteX3" fmla="*/ 0 w 7290054"/>
              <a:gd name="connsiteY3" fmla="*/ 0 h 107439"/>
              <a:gd name="connsiteX4" fmla="*/ 0 w 7290054"/>
              <a:gd name="connsiteY4" fmla="*/ 107439 h 107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90054" h="107439">
                <a:moveTo>
                  <a:pt x="0" y="107439"/>
                </a:moveTo>
                <a:lnTo>
                  <a:pt x="7290053" y="107439"/>
                </a:lnTo>
                <a:lnTo>
                  <a:pt x="7290053" y="0"/>
                </a:lnTo>
                <a:lnTo>
                  <a:pt x="0" y="0"/>
                </a:lnTo>
                <a:lnTo>
                  <a:pt x="0" y="10743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51000"/>
            <a:ext cx="7454900" cy="458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54100" y="520700"/>
            <a:ext cx="7675178" cy="11233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66700" algn="l"/>
                <a:tab pos="22606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Tipos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Integradas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66700" algn="l"/>
                <a:tab pos="2260600" algn="l"/>
              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Diagramas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configuración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pines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algunas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configuraciones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100"/>
              </a:lnSpc>
              <a:tabLst>
                <a:tab pos="266700" algn="l"/>
                <a:tab pos="2260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puertas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comunes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2032000"/>
            <a:ext cx="3924300" cy="36703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2900" y="2032000"/>
            <a:ext cx="3606800" cy="3683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79500" y="533400"/>
            <a:ext cx="7861126" cy="14311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41300" algn="l"/>
                <a:tab pos="34925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Tipos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Integradas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41300" algn="l"/>
                <a:tab pos="3492500" algn="l"/>
              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Encapsulados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típicos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dimensiones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básicas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numeración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100"/>
              </a:lnSpc>
              <a:tabLst>
                <a:tab pos="241300" algn="l"/>
                <a:tab pos="3492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6900" y="63373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06400" y="952500"/>
            <a:ext cx="99386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09600" y="431800"/>
            <a:ext cx="9255739" cy="49962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Variables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Funciones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ts val="31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sz="24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Álgebra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Boole</a:t>
            </a:r>
          </a:p>
          <a:p>
            <a:pPr>
              <a:lnSpc>
                <a:spcPts val="28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Hacia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1850,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matemático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irlandés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George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Boole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(1851-</a:t>
            </a:r>
          </a:p>
          <a:p>
            <a:pPr>
              <a:lnSpc>
                <a:spcPts val="22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1864),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desarrolló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sistema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matemático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formular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proposiciones</a:t>
            </a:r>
          </a:p>
          <a:p>
            <a:pPr>
              <a:lnSpc>
                <a:spcPts val="22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símbolos,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manera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problemas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pueden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ser</a:t>
            </a:r>
          </a:p>
          <a:p>
            <a:pPr>
              <a:lnSpc>
                <a:spcPts val="22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escritos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resueltos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forma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similar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álgebra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tradicional.</a:t>
            </a:r>
          </a:p>
          <a:p>
            <a:pPr>
              <a:lnSpc>
                <a:spcPts val="28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Álgebra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Boole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aplica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análisis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diseño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los</a:t>
            </a:r>
          </a:p>
          <a:p>
            <a:pPr>
              <a:lnSpc>
                <a:spcPts val="22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sistemas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digitales.</a:t>
            </a:r>
          </a:p>
          <a:p>
            <a:pPr>
              <a:lnSpc>
                <a:spcPts val="28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variable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booleana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cualquier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símbolo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instante</a:t>
            </a:r>
          </a:p>
          <a:p>
            <a:pPr>
              <a:lnSpc>
                <a:spcPts val="22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determinado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sólo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tomar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valores: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0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1.</a:t>
            </a:r>
          </a:p>
          <a:p>
            <a:pPr>
              <a:lnSpc>
                <a:spcPts val="28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Existen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varios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tipos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circuitos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utilizan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para</a:t>
            </a:r>
          </a:p>
          <a:p>
            <a:pPr>
              <a:lnSpc>
                <a:spcPts val="22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implementar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funciones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lógicas.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circuitos</a:t>
            </a:r>
          </a:p>
          <a:p>
            <a:pPr>
              <a:lnSpc>
                <a:spcPts val="22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elementos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básicos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constituyen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bloques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sobre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</a:p>
          <a:p>
            <a:pPr>
              <a:lnSpc>
                <a:spcPts val="22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construyen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sistemas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digitales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más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complejos,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ejemplo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</a:p>
          <a:p>
            <a:pPr>
              <a:lnSpc>
                <a:spcPts val="2200"/>
              </a:lnSpc>
              <a:tabLst>
                <a:tab pos="50800" algn="l"/>
                <a:tab pos="317500" algn="l"/>
                <a:tab pos="1257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computadora.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/>
          <p:cNvSpPr txBox="1"/>
          <p:nvPr/>
        </p:nvSpPr>
        <p:spPr>
          <a:xfrm>
            <a:off x="1054100" y="3803650"/>
            <a:ext cx="5078313" cy="27263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  <a:tab pos="177800" algn="l"/>
                <a:tab pos="317500" algn="l"/>
                <a:tab pos="1333500" algn="l"/>
                <a:tab pos="3556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Tablas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verdad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operaciones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lógicas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básicas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76200" algn="l"/>
                <a:tab pos="177800" algn="l"/>
                <a:tab pos="317500" algn="l"/>
                <a:tab pos="1333500" algn="l"/>
                <a:tab pos="3556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ts val="2500"/>
              </a:lnSpc>
              <a:tabLst>
                <a:tab pos="76200" algn="l"/>
                <a:tab pos="177800" algn="l"/>
                <a:tab pos="317500" algn="l"/>
                <a:tab pos="1333500" algn="l"/>
                <a:tab pos="3556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300"/>
              </a:lnSpc>
              <a:tabLst>
                <a:tab pos="76200" algn="l"/>
                <a:tab pos="177800" algn="l"/>
                <a:tab pos="317500" algn="l"/>
                <a:tab pos="1333500" algn="l"/>
                <a:tab pos="3556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900"/>
              </a:lnSpc>
              <a:tabLst>
                <a:tab pos="76200" algn="l"/>
                <a:tab pos="177800" algn="l"/>
                <a:tab pos="317500" algn="l"/>
                <a:tab pos="1333500" algn="l"/>
                <a:tab pos="35560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900"/>
              </a:lnSpc>
              <a:tabLst>
                <a:tab pos="76200" algn="l"/>
                <a:tab pos="177800" algn="l"/>
                <a:tab pos="317500" algn="l"/>
                <a:tab pos="1333500" algn="l"/>
                <a:tab pos="35560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300"/>
              </a:lnSpc>
              <a:tabLst>
                <a:tab pos="76200" algn="l"/>
                <a:tab pos="177800" algn="l"/>
                <a:tab pos="317500" algn="l"/>
                <a:tab pos="1333500" algn="l"/>
                <a:tab pos="35560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1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altLang="zh-CN" sz="1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entradas</a:t>
            </a:r>
            <a:r>
              <a:rPr lang="en-US" altLang="zh-CN" sz="1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0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1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altLang="zh-CN" sz="1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entradas</a:t>
            </a:r>
            <a:r>
              <a:rPr lang="en-US" altLang="zh-CN" sz="1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1000"/>
              </a:lnSpc>
              <a:tabLst>
                <a:tab pos="76200" algn="l"/>
                <a:tab pos="177800" algn="l"/>
                <a:tab pos="317500" algn="l"/>
                <a:tab pos="1333500" algn="l"/>
                <a:tab pos="3556000" algn="l"/>
              </a:tabLst>
            </a:pPr>
            <a:r>
              <a:rPr lang="en-US" altLang="zh-CN" dirty="0" smtClean="0"/>
              <a:t>					</a:t>
            </a:r>
            <a:r>
              <a:rPr lang="en-US" altLang="zh-CN" sz="1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177800" algn="l"/>
                <a:tab pos="317500" algn="l"/>
                <a:tab pos="1333500" algn="l"/>
                <a:tab pos="3556000" algn="l"/>
              </a:tabLst>
            </a:pPr>
            <a:r>
              <a:rPr lang="en-US" altLang="zh-CN" dirty="0" smtClean="0"/>
              <a:t>			</a:t>
            </a:r>
            <a:endParaRPr lang="en-US" altLang="zh-CN" sz="1397" dirty="0" smtClean="0">
              <a:solidFill>
                <a:srgbClr val="000000"/>
              </a:solidFill>
              <a:latin typeface="Comic Sans MS" pitchFamily="18" charset="0"/>
              <a:cs typeface="Comic Sans MS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466989" y="4101846"/>
            <a:ext cx="22225" cy="1155700"/>
          </a:xfrm>
          <a:custGeom>
            <a:avLst/>
            <a:gdLst>
              <a:gd name="connsiteX0" fmla="*/ 6350 w 22225"/>
              <a:gd name="connsiteY0" fmla="*/ 6350 h 1155700"/>
              <a:gd name="connsiteX1" fmla="*/ 6350 w 22225"/>
              <a:gd name="connsiteY1" fmla="*/ 11493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155700">
                <a:moveTo>
                  <a:pt x="6350" y="6350"/>
                </a:moveTo>
                <a:lnTo>
                  <a:pt x="6350" y="1149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71689" y="4406646"/>
            <a:ext cx="1085596" cy="22225"/>
          </a:xfrm>
          <a:custGeom>
            <a:avLst/>
            <a:gdLst>
              <a:gd name="connsiteX0" fmla="*/ 6350 w 1085596"/>
              <a:gd name="connsiteY0" fmla="*/ 6350 h 22225"/>
              <a:gd name="connsiteX1" fmla="*/ 1079245 w 1085596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85596" h="22225">
                <a:moveTo>
                  <a:pt x="6350" y="6350"/>
                </a:moveTo>
                <a:lnTo>
                  <a:pt x="107924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09939" y="4406646"/>
            <a:ext cx="1746250" cy="22225"/>
          </a:xfrm>
          <a:custGeom>
            <a:avLst/>
            <a:gdLst>
              <a:gd name="connsiteX0" fmla="*/ 6350 w 1746250"/>
              <a:gd name="connsiteY0" fmla="*/ 6350 h 22225"/>
              <a:gd name="connsiteX1" fmla="*/ 1739899 w 174625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46250" h="22225">
                <a:moveTo>
                  <a:pt x="6350" y="6350"/>
                </a:moveTo>
                <a:lnTo>
                  <a:pt x="173989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05239" y="4025646"/>
            <a:ext cx="22225" cy="1536700"/>
          </a:xfrm>
          <a:custGeom>
            <a:avLst/>
            <a:gdLst>
              <a:gd name="connsiteX0" fmla="*/ 6350 w 22225"/>
              <a:gd name="connsiteY0" fmla="*/ 6350 h 1536700"/>
              <a:gd name="connsiteX1" fmla="*/ 6350 w 22225"/>
              <a:gd name="connsiteY1" fmla="*/ 1530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536700">
                <a:moveTo>
                  <a:pt x="6350" y="6350"/>
                </a:moveTo>
                <a:lnTo>
                  <a:pt x="6350" y="153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82835" y="4025646"/>
            <a:ext cx="22225" cy="1536700"/>
          </a:xfrm>
          <a:custGeom>
            <a:avLst/>
            <a:gdLst>
              <a:gd name="connsiteX0" fmla="*/ 6350 w 22225"/>
              <a:gd name="connsiteY0" fmla="*/ 6350 h 1536700"/>
              <a:gd name="connsiteX1" fmla="*/ 6350 w 22225"/>
              <a:gd name="connsiteY1" fmla="*/ 1530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536700">
                <a:moveTo>
                  <a:pt x="6350" y="6350"/>
                </a:moveTo>
                <a:lnTo>
                  <a:pt x="6350" y="153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918075" y="4025646"/>
            <a:ext cx="22225" cy="1536700"/>
          </a:xfrm>
          <a:custGeom>
            <a:avLst/>
            <a:gdLst>
              <a:gd name="connsiteX0" fmla="*/ 6350 w 22225"/>
              <a:gd name="connsiteY0" fmla="*/ 6350 h 1536700"/>
              <a:gd name="connsiteX1" fmla="*/ 6350 w 22225"/>
              <a:gd name="connsiteY1" fmla="*/ 1530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536700">
                <a:moveTo>
                  <a:pt x="6350" y="6350"/>
                </a:moveTo>
                <a:lnTo>
                  <a:pt x="6350" y="153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451475" y="4025646"/>
            <a:ext cx="22225" cy="1536700"/>
          </a:xfrm>
          <a:custGeom>
            <a:avLst/>
            <a:gdLst>
              <a:gd name="connsiteX0" fmla="*/ 6350 w 22225"/>
              <a:gd name="connsiteY0" fmla="*/ 6350 h 1536700"/>
              <a:gd name="connsiteX1" fmla="*/ 6350 w 22225"/>
              <a:gd name="connsiteY1" fmla="*/ 1530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1536700">
                <a:moveTo>
                  <a:pt x="6350" y="6350"/>
                </a:moveTo>
                <a:lnTo>
                  <a:pt x="6350" y="153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191139" y="4406646"/>
            <a:ext cx="1746237" cy="22225"/>
          </a:xfrm>
          <a:custGeom>
            <a:avLst/>
            <a:gdLst>
              <a:gd name="connsiteX0" fmla="*/ 6350 w 1746237"/>
              <a:gd name="connsiteY0" fmla="*/ 6350 h 22225"/>
              <a:gd name="connsiteX1" fmla="*/ 1739887 w 1746237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46237" h="22225">
                <a:moveTo>
                  <a:pt x="6350" y="6350"/>
                </a:moveTo>
                <a:lnTo>
                  <a:pt x="17398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5600" y="1993900"/>
            <a:ext cx="6654800" cy="101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63800" y="4546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870200" y="4546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378200" y="4546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832100" y="5880100"/>
            <a:ext cx="546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altLang="zh-CN" sz="1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salida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486900" y="63373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71500" y="812800"/>
            <a:ext cx="99386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87400" y="3060700"/>
            <a:ext cx="84582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175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líneas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conectadas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izquierda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símbolo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</a:p>
          <a:p>
            <a:pPr>
              <a:lnSpc>
                <a:spcPts val="23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(input)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líneas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derecha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(output).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74700" y="317500"/>
            <a:ext cx="8810104" cy="17645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30200" algn="l"/>
                <a:tab pos="2019300" algn="l"/>
                <a:tab pos="21971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Operaciones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</a:p>
          <a:p>
            <a:pPr>
              <a:lnSpc>
                <a:spcPts val="3000"/>
              </a:lnSpc>
              <a:tabLst>
                <a:tab pos="330200" algn="l"/>
                <a:tab pos="2019300" algn="l"/>
                <a:tab pos="2197100" algn="l"/>
              </a:tabLst>
            </a:pPr>
            <a:r>
              <a:rPr lang="en-US" altLang="zh-CN" sz="24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Funciones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</a:p>
          <a:p>
            <a:pPr>
              <a:lnSpc>
                <a:spcPts val="2500"/>
              </a:lnSpc>
              <a:tabLst>
                <a:tab pos="330200" algn="l"/>
                <a:tab pos="2019300" algn="l"/>
                <a:tab pos="21971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pueden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representarse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través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símbolos</a:t>
            </a:r>
          </a:p>
          <a:p>
            <a:pPr>
              <a:lnSpc>
                <a:spcPts val="2300"/>
              </a:lnSpc>
              <a:tabLst>
                <a:tab pos="330200" algn="l"/>
                <a:tab pos="20193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gráficos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tablas</a:t>
            </a:r>
            <a:r>
              <a:rPr lang="en-US" altLang="zh-CN" sz="19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verdad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.</a:t>
            </a:r>
          </a:p>
          <a:p>
            <a:pPr>
              <a:lnSpc>
                <a:spcPts val="2100"/>
              </a:lnSpc>
              <a:tabLst>
                <a:tab pos="330200" algn="l"/>
                <a:tab pos="2019300" algn="l"/>
                <a:tab pos="21971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Símbolos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operaciones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lógicas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básicas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121400" y="3987800"/>
            <a:ext cx="3454400" cy="287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667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funcionamiento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puertas,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funciones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describe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tablas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verdad.</a:t>
            </a:r>
          </a:p>
          <a:p>
            <a:pPr>
              <a:lnSpc>
                <a:spcPts val="3100"/>
              </a:lnSpc>
              <a:tabLst>
                <a:tab pos="2667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representaciones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tabulares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especifican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función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todas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posibles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combinaciones</a:t>
            </a:r>
          </a:p>
          <a:p>
            <a:pPr>
              <a:lnSpc>
                <a:spcPts val="19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6900" y="63373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71500" y="927100"/>
            <a:ext cx="99386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49300" y="419100"/>
            <a:ext cx="8968802" cy="46243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dirty="0" smtClean="0">
                <a:solidFill>
                  <a:schemeClr val="bg1"/>
                </a:solidFill>
              </a:rPr>
              <a:t>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Operaciones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sz="24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Puertas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</a:p>
          <a:p>
            <a:pPr>
              <a:lnSpc>
                <a:spcPts val="28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Lógicas: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circuitos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aceptan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valores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</a:t>
            </a:r>
          </a:p>
          <a:p>
            <a:pPr>
              <a:lnSpc>
                <a:spcPts val="22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producen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valores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salida.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circuito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realiza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</a:p>
          <a:p>
            <a:pPr>
              <a:lnSpc>
                <a:spcPts val="22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determinada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(NOT,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OR)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llama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</a:p>
          <a:p>
            <a:pPr>
              <a:lnSpc>
                <a:spcPts val="22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lógica.</a:t>
            </a:r>
          </a:p>
          <a:p>
            <a:pPr>
              <a:lnSpc>
                <a:spcPts val="28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Combinatoria: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cuando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circuito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estado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</a:p>
          <a:p>
            <a:pPr>
              <a:lnSpc>
                <a:spcPts val="22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depende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sólo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estado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decir</a:t>
            </a:r>
          </a:p>
          <a:p>
            <a:pPr>
              <a:lnSpc>
                <a:spcPts val="22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combinaciones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diferentes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valores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</a:p>
          <a:p>
            <a:pPr>
              <a:lnSpc>
                <a:spcPts val="22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circuito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hacen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aparezcan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distintos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valores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</a:p>
          <a:p>
            <a:pPr>
              <a:lnSpc>
                <a:spcPts val="22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salida.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curso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tratará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Combinatoria.</a:t>
            </a:r>
          </a:p>
          <a:p>
            <a:pPr>
              <a:lnSpc>
                <a:spcPts val="28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Secuencial: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estado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depende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estado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</a:p>
          <a:p>
            <a:pPr>
              <a:lnSpc>
                <a:spcPts val="22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también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estado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anterior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circuito.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</a:t>
            </a:r>
          </a:p>
          <a:p>
            <a:pPr>
              <a:lnSpc>
                <a:spcPts val="2200"/>
              </a:lnSpc>
              <a:tabLst>
                <a:tab pos="25400" algn="l"/>
                <a:tab pos="355600" algn="l"/>
                <a:tab pos="20447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tratará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curso.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6900" y="63373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12800" y="2006600"/>
            <a:ext cx="139462" cy="40216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1155700"/>
            <a:ext cx="5379678" cy="4919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260600" algn="l"/>
              </a:tabLst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Puertas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Lógicas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2606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Amplificador</a:t>
            </a:r>
          </a:p>
          <a:p>
            <a:pPr>
              <a:lnSpc>
                <a:spcPts val="4000"/>
              </a:lnSpc>
              <a:tabLst>
                <a:tab pos="22606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Inversor</a:t>
            </a:r>
          </a:p>
          <a:p>
            <a:pPr>
              <a:lnSpc>
                <a:spcPts val="4000"/>
              </a:lnSpc>
              <a:tabLst>
                <a:tab pos="22606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</a:p>
          <a:p>
            <a:pPr>
              <a:lnSpc>
                <a:spcPts val="4000"/>
              </a:lnSpc>
              <a:tabLst>
                <a:tab pos="22606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OR</a:t>
            </a:r>
          </a:p>
          <a:p>
            <a:pPr>
              <a:lnSpc>
                <a:spcPts val="4000"/>
              </a:lnSpc>
              <a:tabLst>
                <a:tab pos="22606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NAND</a:t>
            </a:r>
          </a:p>
          <a:p>
            <a:pPr>
              <a:lnSpc>
                <a:spcPts val="4000"/>
              </a:lnSpc>
              <a:tabLst>
                <a:tab pos="22606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NOR</a:t>
            </a:r>
          </a:p>
          <a:p>
            <a:pPr>
              <a:lnSpc>
                <a:spcPts val="4000"/>
              </a:lnSpc>
              <a:tabLst>
                <a:tab pos="22606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XOR</a:t>
            </a:r>
          </a:p>
          <a:p>
            <a:pPr>
              <a:lnSpc>
                <a:spcPts val="4000"/>
              </a:lnSpc>
              <a:tabLst>
                <a:tab pos="22606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XNOR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546487" y="5911596"/>
            <a:ext cx="1003300" cy="22225"/>
          </a:xfrm>
          <a:custGeom>
            <a:avLst/>
            <a:gdLst>
              <a:gd name="connsiteX0" fmla="*/ 6350 w 1003300"/>
              <a:gd name="connsiteY0" fmla="*/ 6350 h 22225"/>
              <a:gd name="connsiteX1" fmla="*/ 996950 w 1003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03300" h="22225">
                <a:moveTo>
                  <a:pt x="6350" y="6350"/>
                </a:moveTo>
                <a:lnTo>
                  <a:pt x="996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37087" y="5530596"/>
            <a:ext cx="22225" cy="698502"/>
          </a:xfrm>
          <a:custGeom>
            <a:avLst/>
            <a:gdLst>
              <a:gd name="connsiteX0" fmla="*/ 6350 w 22225"/>
              <a:gd name="connsiteY0" fmla="*/ 6350 h 698502"/>
              <a:gd name="connsiteX1" fmla="*/ 6350 w 22225"/>
              <a:gd name="connsiteY1" fmla="*/ 692152 h 698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698502">
                <a:moveTo>
                  <a:pt x="6350" y="6350"/>
                </a:moveTo>
                <a:lnTo>
                  <a:pt x="6350" y="69215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37087" y="5530596"/>
            <a:ext cx="673354" cy="393700"/>
          </a:xfrm>
          <a:custGeom>
            <a:avLst/>
            <a:gdLst>
              <a:gd name="connsiteX0" fmla="*/ 6350 w 673354"/>
              <a:gd name="connsiteY0" fmla="*/ 6350 h 393700"/>
              <a:gd name="connsiteX1" fmla="*/ 667003 w 673354"/>
              <a:gd name="connsiteY1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3354" h="393700">
                <a:moveTo>
                  <a:pt x="6350" y="6350"/>
                </a:moveTo>
                <a:lnTo>
                  <a:pt x="667003" y="387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37087" y="5911596"/>
            <a:ext cx="673354" cy="317502"/>
          </a:xfrm>
          <a:custGeom>
            <a:avLst/>
            <a:gdLst>
              <a:gd name="connsiteX0" fmla="*/ 6350 w 673354"/>
              <a:gd name="connsiteY0" fmla="*/ 311152 h 317502"/>
              <a:gd name="connsiteX1" fmla="*/ 667003 w 673354"/>
              <a:gd name="connsiteY1" fmla="*/ 6350 h 3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3354" h="317502">
                <a:moveTo>
                  <a:pt x="6350" y="311152"/>
                </a:moveTo>
                <a:lnTo>
                  <a:pt x="66700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197741" y="5911596"/>
            <a:ext cx="837933" cy="22225"/>
          </a:xfrm>
          <a:custGeom>
            <a:avLst/>
            <a:gdLst>
              <a:gd name="connsiteX0" fmla="*/ 6350 w 837933"/>
              <a:gd name="connsiteY0" fmla="*/ 6350 h 22225"/>
              <a:gd name="connsiteX1" fmla="*/ 831583 w 837933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7933" h="22225">
                <a:moveTo>
                  <a:pt x="6350" y="6350"/>
                </a:moveTo>
                <a:lnTo>
                  <a:pt x="83158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98000" y="6337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0" y="5600700"/>
            <a:ext cx="215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626100" y="5600700"/>
            <a:ext cx="215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71500" y="1104900"/>
            <a:ext cx="8229600" cy="449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66700" algn="l"/>
                <a:tab pos="444500" algn="l"/>
                <a:tab pos="2413000" algn="l"/>
              </a:tabLst>
            </a:pPr>
            <a:r>
              <a:rPr lang="en-US" altLang="zh-CN" dirty="0" smtClean="0"/>
              <a:t>			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Puerta</a:t>
            </a:r>
            <a:r>
              <a:rPr lang="en-US" altLang="zh-CN" sz="3197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dirty="0" smtClean="0">
                <a:solidFill>
                  <a:schemeClr val="bg1"/>
                </a:solidFill>
                <a:latin typeface="Comic Sans MS" pitchFamily="18" charset="0"/>
                <a:cs typeface="Comic Sans MS" pitchFamily="18" charset="0"/>
              </a:rPr>
              <a:t>Amplificador</a:t>
            </a:r>
          </a:p>
          <a:p>
            <a:pPr>
              <a:lnSpc>
                <a:spcPts val="2800"/>
              </a:lnSpc>
              <a:tabLst>
                <a:tab pos="266700" algn="l"/>
                <a:tab pos="444500" algn="l"/>
                <a:tab pos="2413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Realiza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operación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denominada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amplificación.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444500" algn="l"/>
                <a:tab pos="2413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Mantiene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nivel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entrada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(A)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(X).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444500" algn="l"/>
                <a:tab pos="2413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términos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bits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mantiene: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444500" algn="l"/>
                <a:tab pos="24130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444500" algn="l"/>
                <a:tab pos="24130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0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por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0.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444500" algn="l"/>
                <a:tab pos="2413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utiliza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retrasar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transmisión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una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señal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para</a:t>
            </a:r>
          </a:p>
          <a:p>
            <a:pPr>
              <a:lnSpc>
                <a:spcPts val="2300"/>
              </a:lnSpc>
              <a:tabLst>
                <a:tab pos="266700" algn="l"/>
                <a:tab pos="444500" algn="l"/>
                <a:tab pos="24130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distribuir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señal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salida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más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componentes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que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señal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original.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444500" algn="l"/>
                <a:tab pos="2413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Símbolo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lógico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estándar: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268</Words>
  <Application>Microsoft Office PowerPoint</Application>
  <PresentationFormat>Personalizado</PresentationFormat>
  <Paragraphs>722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19</cp:revision>
  <dcterms:created xsi:type="dcterms:W3CDTF">2006-08-16T00:00:00Z</dcterms:created>
  <dcterms:modified xsi:type="dcterms:W3CDTF">2019-05-16T20:18:31Z</dcterms:modified>
</cp:coreProperties>
</file>