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305" r:id="rId2"/>
    <p:sldId id="256" r:id="rId3"/>
    <p:sldId id="257" r:id="rId4"/>
    <p:sldId id="297" r:id="rId5"/>
    <p:sldId id="298" r:id="rId6"/>
    <p:sldId id="258" r:id="rId7"/>
    <p:sldId id="299" r:id="rId8"/>
    <p:sldId id="303" r:id="rId9"/>
    <p:sldId id="302" r:id="rId10"/>
    <p:sldId id="301" r:id="rId11"/>
    <p:sldId id="300" r:id="rId12"/>
    <p:sldId id="260" r:id="rId13"/>
    <p:sldId id="304" r:id="rId14"/>
    <p:sldId id="263" r:id="rId15"/>
    <p:sldId id="268" r:id="rId16"/>
  </p:sldIdLst>
  <p:sldSz cx="9144000" cy="5143500" type="screen16x9"/>
  <p:notesSz cx="6858000" cy="9144000"/>
  <p:embeddedFontLst>
    <p:embeddedFont>
      <p:font typeface="Advent Pro SemiBold" charset="0"/>
      <p:regular r:id="rId18"/>
      <p:bold r:id="rId19"/>
      <p:italic r:id="rId20"/>
      <p:boldItalic r:id="rId21"/>
    </p:embeddedFont>
    <p:embeddedFont>
      <p:font typeface="Share Tech" charset="0"/>
      <p:regular r:id="rId22"/>
    </p:embeddedFont>
    <p:embeddedFont>
      <p:font typeface="Fira Sans Extra Condensed Medium" charset="0"/>
      <p:regular r:id="rId23"/>
      <p:bold r:id="rId24"/>
      <p:italic r:id="rId25"/>
      <p:boldItalic r:id="rId26"/>
    </p:embeddedFont>
    <p:embeddedFont>
      <p:font typeface="Maven Pro" charset="0"/>
      <p:regular r:id="rId27"/>
      <p:bold r:id="rId28"/>
    </p:embeddedFont>
    <p:embeddedFont>
      <p:font typeface="Fira Sans Condensed Medium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6152763-30EE-4EB3-BC11-1E3BC4B9F285}">
  <a:tblStyle styleId="{F6152763-30EE-4EB3-BC11-1E3BC4B9F2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3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124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9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59632" y="2203897"/>
            <a:ext cx="3240360" cy="837300"/>
          </a:xfrm>
        </p:spPr>
        <p:txBody>
          <a:bodyPr/>
          <a:lstStyle/>
          <a:p>
            <a:r>
              <a:rPr lang="es-ES" sz="3600" dirty="0" smtClean="0"/>
              <a:t>integrantes</a:t>
            </a:r>
            <a:endParaRPr lang="es-AR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67944" y="3054093"/>
            <a:ext cx="3644509" cy="1450444"/>
          </a:xfrm>
        </p:spPr>
        <p:txBody>
          <a:bodyPr/>
          <a:lstStyle/>
          <a:p>
            <a:r>
              <a:rPr lang="es-ES" dirty="0" err="1" smtClean="0"/>
              <a:t>Kolman</a:t>
            </a:r>
            <a:r>
              <a:rPr lang="es-ES" dirty="0" smtClean="0"/>
              <a:t> </a:t>
            </a:r>
            <a:r>
              <a:rPr lang="es-ES" dirty="0"/>
              <a:t>E</a:t>
            </a:r>
            <a:r>
              <a:rPr lang="es-ES" dirty="0" smtClean="0"/>
              <a:t>zequiel</a:t>
            </a:r>
          </a:p>
          <a:p>
            <a:r>
              <a:rPr lang="es-ES" dirty="0" smtClean="0"/>
              <a:t>Emiliano Sequeira</a:t>
            </a:r>
          </a:p>
          <a:p>
            <a:r>
              <a:rPr lang="es-ES" dirty="0" smtClean="0"/>
              <a:t>Castillo </a:t>
            </a:r>
            <a:r>
              <a:rPr lang="es-ES" dirty="0"/>
              <a:t>L</a:t>
            </a:r>
            <a:r>
              <a:rPr lang="es-ES" dirty="0" smtClean="0"/>
              <a:t>autaro</a:t>
            </a:r>
          </a:p>
          <a:p>
            <a:r>
              <a:rPr lang="es-ES" dirty="0" smtClean="0"/>
              <a:t>Sosa Poncetta Saul Horacio</a:t>
            </a:r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 idx="2"/>
          </p:nvPr>
        </p:nvSpPr>
        <p:spPr>
          <a:xfrm>
            <a:off x="827584" y="483518"/>
            <a:ext cx="7704856" cy="577800"/>
          </a:xfrm>
        </p:spPr>
        <p:txBody>
          <a:bodyPr/>
          <a:lstStyle/>
          <a:p>
            <a:pPr algn="l"/>
            <a:r>
              <a:rPr lang="es-ES" sz="4000" dirty="0" smtClean="0"/>
              <a:t>Sistemas y </a:t>
            </a:r>
            <a:r>
              <a:rPr lang="es-ES" sz="4000" dirty="0" err="1" smtClean="0"/>
              <a:t>Organzaciones</a:t>
            </a:r>
            <a:endParaRPr lang="es-AR" sz="4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067944" y="1347614"/>
            <a:ext cx="324036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ES" sz="3600" dirty="0"/>
              <a:t>g</a:t>
            </a:r>
            <a:r>
              <a:rPr lang="es-ES" sz="3600" dirty="0" smtClean="0"/>
              <a:t>rupo 8</a:t>
            </a:r>
            <a:endParaRPr lang="es-AR" sz="36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3568" y="4083918"/>
            <a:ext cx="324036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ES" sz="2800" dirty="0"/>
              <a:t>a</a:t>
            </a:r>
            <a:r>
              <a:rPr lang="es-ES" sz="2800" dirty="0" smtClean="0"/>
              <a:t>ño 2024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036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899592" y="2442182"/>
            <a:ext cx="3888432" cy="2289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b="1" dirty="0"/>
              <a:t>Objetivo</a:t>
            </a:r>
            <a:r>
              <a:rPr lang="es-ES" sz="1600" dirty="0"/>
              <a:t>: Traducir diseño en código ejecutable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r>
              <a:rPr lang="es-ES" sz="1600" b="1" dirty="0"/>
              <a:t>Actividades</a:t>
            </a:r>
            <a:r>
              <a:rPr lang="es-ES" sz="1600" dirty="0"/>
              <a:t>: Codificación, pruebas unitarias e integración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r>
              <a:rPr lang="es-ES" sz="1600" b="1" dirty="0"/>
              <a:t>Productos</a:t>
            </a:r>
            <a:r>
              <a:rPr lang="es-ES" sz="1600" dirty="0"/>
              <a:t>: Código fuente, planes y resultados de prueba.</a:t>
            </a:r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Etapas</a:t>
            </a:r>
            <a:endParaRPr dirty="0"/>
          </a:p>
        </p:txBody>
      </p:sp>
      <p:sp>
        <p:nvSpPr>
          <p:cNvPr id="38" name="Google Shape;483;p27"/>
          <p:cNvSpPr/>
          <p:nvPr/>
        </p:nvSpPr>
        <p:spPr>
          <a:xfrm>
            <a:off x="6124164" y="1606714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79;p27"/>
          <p:cNvSpPr txBox="1">
            <a:spLocks/>
          </p:cNvSpPr>
          <p:nvPr/>
        </p:nvSpPr>
        <p:spPr>
          <a:xfrm>
            <a:off x="6228184" y="2645900"/>
            <a:ext cx="7620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44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1331640" y="1439017"/>
            <a:ext cx="194421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2800" b="1" dirty="0"/>
              <a:t>Construcción</a:t>
            </a:r>
            <a:endParaRPr lang="es-ES" dirty="0"/>
          </a:p>
        </p:txBody>
      </p:sp>
      <p:cxnSp>
        <p:nvCxnSpPr>
          <p:cNvPr id="55" name="Google Shape;486;p27"/>
          <p:cNvCxnSpPr>
            <a:stCxn id="39" idx="1"/>
            <a:endCxn id="44" idx="3"/>
          </p:cNvCxnSpPr>
          <p:nvPr/>
        </p:nvCxnSpPr>
        <p:spPr>
          <a:xfrm rot="10800000">
            <a:off x="3275856" y="1727918"/>
            <a:ext cx="2952328" cy="12068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490;p27"/>
          <p:cNvSpPr/>
          <p:nvPr/>
        </p:nvSpPr>
        <p:spPr>
          <a:xfrm>
            <a:off x="6266703" y="1734751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8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Etapas</a:t>
            </a:r>
            <a:endParaRPr dirty="0"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82;p27"/>
          <p:cNvSpPr/>
          <p:nvPr/>
        </p:nvSpPr>
        <p:spPr>
          <a:xfrm>
            <a:off x="7708340" y="1606714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77;p27"/>
          <p:cNvSpPr txBox="1">
            <a:spLocks/>
          </p:cNvSpPr>
          <p:nvPr/>
        </p:nvSpPr>
        <p:spPr>
          <a:xfrm>
            <a:off x="7708340" y="2624893"/>
            <a:ext cx="82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45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1979712" y="1172286"/>
            <a:ext cx="173261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2800" b="1" dirty="0"/>
              <a:t>Despliegue</a:t>
            </a:r>
            <a:endParaRPr lang="es-ES" sz="2800" dirty="0"/>
          </a:p>
        </p:txBody>
      </p:sp>
      <p:cxnSp>
        <p:nvCxnSpPr>
          <p:cNvPr id="56" name="Google Shape;486;p27"/>
          <p:cNvCxnSpPr>
            <a:stCxn id="43" idx="1"/>
            <a:endCxn id="45" idx="3"/>
          </p:cNvCxnSpPr>
          <p:nvPr/>
        </p:nvCxnSpPr>
        <p:spPr>
          <a:xfrm rot="10800000">
            <a:off x="3712328" y="1461187"/>
            <a:ext cx="3996012" cy="14526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899592" y="2442182"/>
            <a:ext cx="3888432" cy="2289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b="1" dirty="0"/>
              <a:t>Objetivo</a:t>
            </a:r>
            <a:r>
              <a:rPr lang="es-ES" sz="1600" dirty="0"/>
              <a:t>: Entrega y evaluación del software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r>
              <a:rPr lang="es-ES" sz="1600" b="1" dirty="0"/>
              <a:t>Actividades</a:t>
            </a:r>
            <a:r>
              <a:rPr lang="es-ES" sz="1600" dirty="0"/>
              <a:t>: Corrección de errores, actualizaciones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r>
              <a:rPr lang="es-ES" sz="1600" b="1" dirty="0"/>
              <a:t>Productos</a:t>
            </a:r>
            <a:r>
              <a:rPr lang="es-ES" sz="1600" dirty="0"/>
              <a:t>: Parches, versiones actualizadas, documentación de cambios.</a:t>
            </a:r>
          </a:p>
        </p:txBody>
      </p:sp>
      <p:sp>
        <p:nvSpPr>
          <p:cNvPr id="48" name="Google Shape;490;p27"/>
          <p:cNvSpPr/>
          <p:nvPr/>
        </p:nvSpPr>
        <p:spPr>
          <a:xfrm>
            <a:off x="7831792" y="1755550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ctrTitle"/>
          </p:nvPr>
        </p:nvSpPr>
        <p:spPr>
          <a:xfrm>
            <a:off x="6364694" y="987574"/>
            <a:ext cx="18405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2800" b="1" dirty="0"/>
              <a:t>Ventajas</a:t>
            </a:r>
            <a:endParaRPr lang="es-ES"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755576" y="1726816"/>
            <a:ext cx="4176464" cy="2645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s-ES" sz="1600" dirty="0" smtClean="0"/>
              <a:t>Simplicidad </a:t>
            </a:r>
            <a:r>
              <a:rPr lang="es-ES" sz="1600" dirty="0"/>
              <a:t>y claridad.</a:t>
            </a:r>
          </a:p>
          <a:p>
            <a:pPr marL="114300" indent="0"/>
            <a:endParaRPr lang="es-ES" sz="1600" dirty="0" smtClean="0"/>
          </a:p>
          <a:p>
            <a:pPr marL="114300" indent="0"/>
            <a:r>
              <a:rPr lang="es-ES" sz="1600" dirty="0" smtClean="0"/>
              <a:t>Estructura </a:t>
            </a:r>
            <a:r>
              <a:rPr lang="es-ES" sz="1600" dirty="0"/>
              <a:t>ordenada y bien definida.</a:t>
            </a:r>
          </a:p>
          <a:p>
            <a:pPr marL="114300" indent="0"/>
            <a:endParaRPr lang="es-ES" sz="1600" dirty="0" smtClean="0"/>
          </a:p>
          <a:p>
            <a:pPr marL="114300" indent="0"/>
            <a:r>
              <a:rPr lang="es-ES" sz="1600" dirty="0" smtClean="0"/>
              <a:t>Documentación </a:t>
            </a:r>
            <a:r>
              <a:rPr lang="es-ES" sz="1600" dirty="0"/>
              <a:t>detallada en cada fase.</a:t>
            </a:r>
          </a:p>
          <a:p>
            <a:pPr marL="114300" indent="0"/>
            <a:endParaRPr lang="es-ES" sz="1600" dirty="0" smtClean="0"/>
          </a:p>
          <a:p>
            <a:pPr marL="114300" indent="0"/>
            <a:r>
              <a:rPr lang="es-ES" sz="1600" dirty="0" smtClean="0"/>
              <a:t>Control </a:t>
            </a:r>
            <a:r>
              <a:rPr lang="es-ES" sz="1600" dirty="0"/>
              <a:t>y gestión estrictos.</a:t>
            </a:r>
          </a:p>
          <a:p>
            <a:pPr marL="114300" indent="0"/>
            <a:endParaRPr lang="es-ES" sz="1600" dirty="0" smtClean="0"/>
          </a:p>
          <a:p>
            <a:pPr marL="114300" indent="0"/>
            <a:r>
              <a:rPr lang="es-ES" sz="1600" dirty="0" smtClean="0"/>
              <a:t>Adecuado </a:t>
            </a:r>
            <a:r>
              <a:rPr lang="es-ES" sz="1600" dirty="0"/>
              <a:t>para proyectos pequeños y con requisitos estables.</a:t>
            </a:r>
          </a:p>
        </p:txBody>
      </p:sp>
      <p:grpSp>
        <p:nvGrpSpPr>
          <p:cNvPr id="577" name="Google Shape;577;p29"/>
          <p:cNvGrpSpPr/>
          <p:nvPr/>
        </p:nvGrpSpPr>
        <p:grpSpPr>
          <a:xfrm>
            <a:off x="4139952" y="2837754"/>
            <a:ext cx="4594825" cy="1842617"/>
            <a:chOff x="3834069" y="2439811"/>
            <a:chExt cx="2413629" cy="967914"/>
          </a:xfrm>
        </p:grpSpPr>
        <p:grpSp>
          <p:nvGrpSpPr>
            <p:cNvPr id="578" name="Google Shape;578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2" name="Google Shape;592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3" name="Google Shape;593;p29"/>
          <p:cNvCxnSpPr>
            <a:stCxn id="573" idx="1"/>
            <a:endCxn id="574" idx="1"/>
          </p:cNvCxnSpPr>
          <p:nvPr/>
        </p:nvCxnSpPr>
        <p:spPr>
          <a:xfrm rot="10800000" flipV="1">
            <a:off x="755576" y="1276473"/>
            <a:ext cx="5609118" cy="1772909"/>
          </a:xfrm>
          <a:prstGeom prst="bentConnector3">
            <a:avLst>
              <a:gd name="adj1" fmla="val 104076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467544" y="3582446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824580" y="552332"/>
            <a:ext cx="38091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Ventajas y Desventajas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"/>
          <p:cNvSpPr txBox="1">
            <a:spLocks noGrp="1"/>
          </p:cNvSpPr>
          <p:nvPr>
            <p:ph type="ctrTitle" idx="2"/>
          </p:nvPr>
        </p:nvSpPr>
        <p:spPr>
          <a:xfrm>
            <a:off x="6084168" y="843558"/>
            <a:ext cx="2103511" cy="5731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2800" b="1" dirty="0" smtClean="0"/>
              <a:t>Desventajas</a:t>
            </a:r>
            <a:endParaRPr sz="2800" dirty="0"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3"/>
          </p:nvPr>
        </p:nvSpPr>
        <p:spPr>
          <a:xfrm>
            <a:off x="4716016" y="1275606"/>
            <a:ext cx="3759682" cy="3117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r>
              <a:rPr lang="es-ES" sz="1600" dirty="0"/>
              <a:t>Rigidez y falta de flexibilidad.</a:t>
            </a:r>
          </a:p>
          <a:p>
            <a:pPr marL="114300" indent="0" algn="l"/>
            <a:endParaRPr lang="es-ES" sz="1600" dirty="0" smtClean="0"/>
          </a:p>
          <a:p>
            <a:pPr marL="114300" indent="0" algn="l"/>
            <a:r>
              <a:rPr lang="es-ES" sz="1600" dirty="0" smtClean="0"/>
              <a:t>Dificultad </a:t>
            </a:r>
            <a:r>
              <a:rPr lang="es-ES" sz="1600" dirty="0"/>
              <a:t>para retroceder a fases anteriores.</a:t>
            </a:r>
          </a:p>
          <a:p>
            <a:pPr marL="114300" indent="0" algn="l"/>
            <a:endParaRPr lang="es-ES" sz="1600" dirty="0" smtClean="0"/>
          </a:p>
          <a:p>
            <a:pPr marL="114300" indent="0" algn="l"/>
            <a:r>
              <a:rPr lang="es-ES" sz="1600" dirty="0" smtClean="0"/>
              <a:t>Suposiciones </a:t>
            </a:r>
            <a:r>
              <a:rPr lang="es-ES" sz="1600" dirty="0"/>
              <a:t>de requisitos estáticos.</a:t>
            </a:r>
          </a:p>
          <a:p>
            <a:pPr marL="114300" indent="0" algn="l"/>
            <a:endParaRPr lang="es-ES" sz="1600" dirty="0" smtClean="0"/>
          </a:p>
          <a:p>
            <a:pPr marL="114300" indent="0" algn="l"/>
            <a:r>
              <a:rPr lang="es-ES" sz="1600" dirty="0" smtClean="0"/>
              <a:t>Riesgo </a:t>
            </a:r>
            <a:r>
              <a:rPr lang="es-ES" sz="1600" dirty="0"/>
              <a:t>de problemas no detectados hasta fases tardías.</a:t>
            </a:r>
          </a:p>
          <a:p>
            <a:pPr marL="114300" indent="0" algn="l"/>
            <a:endParaRPr lang="es-ES" sz="1600" dirty="0" smtClean="0"/>
          </a:p>
          <a:p>
            <a:pPr marL="114300" indent="0" algn="l"/>
            <a:r>
              <a:rPr lang="es-ES" sz="1600" dirty="0" smtClean="0"/>
              <a:t>Menos </a:t>
            </a:r>
            <a:r>
              <a:rPr lang="es-ES" sz="1600" dirty="0"/>
              <a:t>adaptabilidad a proyectos con requisitos cambiantes.</a:t>
            </a:r>
          </a:p>
        </p:txBody>
      </p:sp>
      <p:cxnSp>
        <p:nvCxnSpPr>
          <p:cNvPr id="594" name="Google Shape;594;p29"/>
          <p:cNvCxnSpPr>
            <a:stCxn id="575" idx="3"/>
          </p:cNvCxnSpPr>
          <p:nvPr/>
        </p:nvCxnSpPr>
        <p:spPr>
          <a:xfrm flipH="1">
            <a:off x="4427985" y="1130132"/>
            <a:ext cx="3759694" cy="3356819"/>
          </a:xfrm>
          <a:prstGeom prst="bentConnector3">
            <a:avLst>
              <a:gd name="adj1" fmla="val -1598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824580" y="552332"/>
            <a:ext cx="38091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Ventajas y Desventajas</a:t>
            </a:r>
            <a:endParaRPr dirty="0"/>
          </a:p>
        </p:txBody>
      </p:sp>
      <p:grpSp>
        <p:nvGrpSpPr>
          <p:cNvPr id="40" name="Google Shape;1561;p48"/>
          <p:cNvGrpSpPr/>
          <p:nvPr/>
        </p:nvGrpSpPr>
        <p:grpSpPr>
          <a:xfrm>
            <a:off x="486746" y="2099770"/>
            <a:ext cx="3672409" cy="2254335"/>
            <a:chOff x="6044762" y="3020260"/>
            <a:chExt cx="2069811" cy="1553187"/>
          </a:xfrm>
        </p:grpSpPr>
        <p:sp>
          <p:nvSpPr>
            <p:cNvPr id="41" name="Google Shape;1562;p48"/>
            <p:cNvSpPr/>
            <p:nvPr/>
          </p:nvSpPr>
          <p:spPr>
            <a:xfrm>
              <a:off x="6310417" y="3729166"/>
              <a:ext cx="623420" cy="152926"/>
            </a:xfrm>
            <a:custGeom>
              <a:avLst/>
              <a:gdLst/>
              <a:ahLst/>
              <a:cxnLst/>
              <a:rect l="l" t="t" r="r" b="b"/>
              <a:pathLst>
                <a:path w="12609" h="3093" extrusionOk="0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2" y="3092"/>
                    <a:pt x="2049" y="3092"/>
                  </a:cubicBezTo>
                  <a:cubicBezTo>
                    <a:pt x="2840" y="3092"/>
                    <a:pt x="3599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297" y="2952"/>
                    <a:pt x="10680" y="3092"/>
                    <a:pt x="11057" y="3092"/>
                  </a:cubicBezTo>
                  <a:cubicBezTo>
                    <a:pt x="11846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63;p48"/>
            <p:cNvSpPr/>
            <p:nvPr/>
          </p:nvSpPr>
          <p:spPr>
            <a:xfrm>
              <a:off x="6310417" y="3213382"/>
              <a:ext cx="1292427" cy="152876"/>
            </a:xfrm>
            <a:custGeom>
              <a:avLst/>
              <a:gdLst/>
              <a:ahLst/>
              <a:cxnLst/>
              <a:rect l="l" t="t" r="r" b="b"/>
              <a:pathLst>
                <a:path w="26140" h="3092" extrusionOk="0">
                  <a:moveTo>
                    <a:pt x="2061" y="0"/>
                  </a:moveTo>
                  <a:cubicBezTo>
                    <a:pt x="693" y="0"/>
                    <a:pt x="1" y="1665"/>
                    <a:pt x="973" y="2637"/>
                  </a:cubicBezTo>
                  <a:cubicBezTo>
                    <a:pt x="1287" y="2951"/>
                    <a:pt x="1674" y="3092"/>
                    <a:pt x="2053" y="3092"/>
                  </a:cubicBezTo>
                  <a:cubicBezTo>
                    <a:pt x="2847" y="3092"/>
                    <a:pt x="3610" y="2475"/>
                    <a:pt x="3610" y="1549"/>
                  </a:cubicBezTo>
                  <a:cubicBezTo>
                    <a:pt x="3610" y="692"/>
                    <a:pt x="2918" y="0"/>
                    <a:pt x="2061" y="0"/>
                  </a:cubicBezTo>
                  <a:close/>
                  <a:moveTo>
                    <a:pt x="6560" y="0"/>
                  </a:moveTo>
                  <a:cubicBezTo>
                    <a:pt x="5192" y="0"/>
                    <a:pt x="4500" y="1665"/>
                    <a:pt x="5472" y="2637"/>
                  </a:cubicBezTo>
                  <a:cubicBezTo>
                    <a:pt x="5786" y="2951"/>
                    <a:pt x="6173" y="3092"/>
                    <a:pt x="6552" y="3092"/>
                  </a:cubicBezTo>
                  <a:cubicBezTo>
                    <a:pt x="7347" y="3092"/>
                    <a:pt x="8109" y="2475"/>
                    <a:pt x="8109" y="1549"/>
                  </a:cubicBezTo>
                  <a:cubicBezTo>
                    <a:pt x="8109" y="692"/>
                    <a:pt x="7417" y="0"/>
                    <a:pt x="6560" y="0"/>
                  </a:cubicBezTo>
                  <a:close/>
                  <a:moveTo>
                    <a:pt x="11076" y="0"/>
                  </a:moveTo>
                  <a:cubicBezTo>
                    <a:pt x="9691" y="0"/>
                    <a:pt x="9016" y="1665"/>
                    <a:pt x="9988" y="2637"/>
                  </a:cubicBezTo>
                  <a:cubicBezTo>
                    <a:pt x="10302" y="2951"/>
                    <a:pt x="10687" y="3092"/>
                    <a:pt x="11064" y="3092"/>
                  </a:cubicBezTo>
                  <a:cubicBezTo>
                    <a:pt x="11853" y="3092"/>
                    <a:pt x="12609" y="2475"/>
                    <a:pt x="12609" y="1549"/>
                  </a:cubicBezTo>
                  <a:cubicBezTo>
                    <a:pt x="12609" y="692"/>
                    <a:pt x="11933" y="0"/>
                    <a:pt x="11076" y="0"/>
                  </a:cubicBezTo>
                  <a:close/>
                  <a:moveTo>
                    <a:pt x="15575" y="0"/>
                  </a:moveTo>
                  <a:cubicBezTo>
                    <a:pt x="14207" y="0"/>
                    <a:pt x="13515" y="1665"/>
                    <a:pt x="14487" y="2637"/>
                  </a:cubicBezTo>
                  <a:cubicBezTo>
                    <a:pt x="14802" y="2951"/>
                    <a:pt x="15188" y="3092"/>
                    <a:pt x="15567" y="3092"/>
                  </a:cubicBezTo>
                  <a:cubicBezTo>
                    <a:pt x="16362" y="3092"/>
                    <a:pt x="17124" y="2475"/>
                    <a:pt x="17124" y="1549"/>
                  </a:cubicBezTo>
                  <a:cubicBezTo>
                    <a:pt x="17124" y="692"/>
                    <a:pt x="16432" y="0"/>
                    <a:pt x="15592" y="0"/>
                  </a:cubicBezTo>
                  <a:close/>
                  <a:moveTo>
                    <a:pt x="20091" y="0"/>
                  </a:moveTo>
                  <a:cubicBezTo>
                    <a:pt x="18707" y="0"/>
                    <a:pt x="18031" y="1665"/>
                    <a:pt x="19003" y="2637"/>
                  </a:cubicBezTo>
                  <a:cubicBezTo>
                    <a:pt x="19317" y="2951"/>
                    <a:pt x="19702" y="3092"/>
                    <a:pt x="20079" y="3092"/>
                  </a:cubicBezTo>
                  <a:cubicBezTo>
                    <a:pt x="20869" y="3092"/>
                    <a:pt x="21624" y="2475"/>
                    <a:pt x="21624" y="1549"/>
                  </a:cubicBezTo>
                  <a:cubicBezTo>
                    <a:pt x="21624" y="692"/>
                    <a:pt x="20948" y="0"/>
                    <a:pt x="20091" y="0"/>
                  </a:cubicBezTo>
                  <a:close/>
                  <a:moveTo>
                    <a:pt x="24590" y="0"/>
                  </a:moveTo>
                  <a:cubicBezTo>
                    <a:pt x="23222" y="0"/>
                    <a:pt x="22530" y="1665"/>
                    <a:pt x="23503" y="2637"/>
                  </a:cubicBezTo>
                  <a:cubicBezTo>
                    <a:pt x="23817" y="2951"/>
                    <a:pt x="24203" y="3092"/>
                    <a:pt x="24582" y="3092"/>
                  </a:cubicBezTo>
                  <a:cubicBezTo>
                    <a:pt x="25377" y="3092"/>
                    <a:pt x="26140" y="2475"/>
                    <a:pt x="26140" y="1549"/>
                  </a:cubicBezTo>
                  <a:cubicBezTo>
                    <a:pt x="26140" y="692"/>
                    <a:pt x="25447" y="0"/>
                    <a:pt x="24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64;p48"/>
            <p:cNvSpPr/>
            <p:nvPr/>
          </p:nvSpPr>
          <p:spPr>
            <a:xfrm>
              <a:off x="6310417" y="4022509"/>
              <a:ext cx="1069145" cy="152926"/>
            </a:xfrm>
            <a:custGeom>
              <a:avLst/>
              <a:gdLst/>
              <a:ahLst/>
              <a:cxnLst/>
              <a:rect l="l" t="t" r="r" b="b"/>
              <a:pathLst>
                <a:path w="21624" h="3093" extrusionOk="0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4" y="3092"/>
                    <a:pt x="2053" y="3092"/>
                  </a:cubicBezTo>
                  <a:cubicBezTo>
                    <a:pt x="2847" y="3092"/>
                    <a:pt x="3610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302" y="2952"/>
                    <a:pt x="10687" y="3092"/>
                    <a:pt x="11064" y="3092"/>
                  </a:cubicBezTo>
                  <a:cubicBezTo>
                    <a:pt x="11853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  <a:moveTo>
                    <a:pt x="15575" y="1"/>
                  </a:moveTo>
                  <a:cubicBezTo>
                    <a:pt x="14207" y="1"/>
                    <a:pt x="13515" y="1665"/>
                    <a:pt x="14487" y="2638"/>
                  </a:cubicBezTo>
                  <a:cubicBezTo>
                    <a:pt x="14802" y="2952"/>
                    <a:pt x="15188" y="3092"/>
                    <a:pt x="15567" y="3092"/>
                  </a:cubicBezTo>
                  <a:cubicBezTo>
                    <a:pt x="16362" y="3092"/>
                    <a:pt x="17124" y="2476"/>
                    <a:pt x="17124" y="1550"/>
                  </a:cubicBezTo>
                  <a:cubicBezTo>
                    <a:pt x="17124" y="693"/>
                    <a:pt x="16432" y="1"/>
                    <a:pt x="15592" y="1"/>
                  </a:cubicBezTo>
                  <a:close/>
                  <a:moveTo>
                    <a:pt x="20091" y="1"/>
                  </a:moveTo>
                  <a:cubicBezTo>
                    <a:pt x="18707" y="1"/>
                    <a:pt x="18031" y="1665"/>
                    <a:pt x="19003" y="2638"/>
                  </a:cubicBezTo>
                  <a:cubicBezTo>
                    <a:pt x="19317" y="2952"/>
                    <a:pt x="19702" y="3092"/>
                    <a:pt x="20079" y="3092"/>
                  </a:cubicBezTo>
                  <a:cubicBezTo>
                    <a:pt x="20869" y="3092"/>
                    <a:pt x="21624" y="2476"/>
                    <a:pt x="21624" y="1550"/>
                  </a:cubicBezTo>
                  <a:cubicBezTo>
                    <a:pt x="21624" y="693"/>
                    <a:pt x="20948" y="1"/>
                    <a:pt x="20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65;p48"/>
            <p:cNvSpPr/>
            <p:nvPr/>
          </p:nvSpPr>
          <p:spPr>
            <a:xfrm>
              <a:off x="6310417" y="3471670"/>
              <a:ext cx="1784627" cy="152876"/>
            </a:xfrm>
            <a:custGeom>
              <a:avLst/>
              <a:gdLst/>
              <a:ahLst/>
              <a:cxnLst/>
              <a:rect l="l" t="t" r="r" b="b"/>
              <a:pathLst>
                <a:path w="36095" h="3092" extrusionOk="0">
                  <a:moveTo>
                    <a:pt x="2061" y="1"/>
                  </a:moveTo>
                  <a:cubicBezTo>
                    <a:pt x="693" y="1"/>
                    <a:pt x="1" y="1649"/>
                    <a:pt x="973" y="2638"/>
                  </a:cubicBezTo>
                  <a:cubicBezTo>
                    <a:pt x="1286" y="2951"/>
                    <a:pt x="1670" y="3092"/>
                    <a:pt x="2047" y="3092"/>
                  </a:cubicBezTo>
                  <a:cubicBezTo>
                    <a:pt x="2839" y="3092"/>
                    <a:pt x="3599" y="2471"/>
                    <a:pt x="3610" y="1533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692" y="1"/>
                  </a:moveTo>
                  <a:cubicBezTo>
                    <a:pt x="5324" y="1"/>
                    <a:pt x="4632" y="1665"/>
                    <a:pt x="5604" y="2638"/>
                  </a:cubicBezTo>
                  <a:cubicBezTo>
                    <a:pt x="5918" y="2951"/>
                    <a:pt x="6303" y="3092"/>
                    <a:pt x="6682" y="3092"/>
                  </a:cubicBezTo>
                  <a:cubicBezTo>
                    <a:pt x="7477" y="3092"/>
                    <a:pt x="8241" y="2471"/>
                    <a:pt x="8241" y="1533"/>
                  </a:cubicBezTo>
                  <a:cubicBezTo>
                    <a:pt x="8241" y="693"/>
                    <a:pt x="7549" y="1"/>
                    <a:pt x="6708" y="1"/>
                  </a:cubicBezTo>
                  <a:close/>
                  <a:moveTo>
                    <a:pt x="11340" y="1"/>
                  </a:moveTo>
                  <a:cubicBezTo>
                    <a:pt x="9955" y="1"/>
                    <a:pt x="9263" y="1649"/>
                    <a:pt x="10235" y="2638"/>
                  </a:cubicBezTo>
                  <a:cubicBezTo>
                    <a:pt x="10549" y="2951"/>
                    <a:pt x="10934" y="3092"/>
                    <a:pt x="11313" y="3092"/>
                  </a:cubicBezTo>
                  <a:cubicBezTo>
                    <a:pt x="12108" y="3092"/>
                    <a:pt x="12872" y="2471"/>
                    <a:pt x="12872" y="1533"/>
                  </a:cubicBezTo>
                  <a:cubicBezTo>
                    <a:pt x="12872" y="693"/>
                    <a:pt x="12197" y="1"/>
                    <a:pt x="11340" y="1"/>
                  </a:cubicBezTo>
                  <a:close/>
                  <a:moveTo>
                    <a:pt x="15971" y="1"/>
                  </a:moveTo>
                  <a:cubicBezTo>
                    <a:pt x="14603" y="1"/>
                    <a:pt x="13911" y="1665"/>
                    <a:pt x="14883" y="2638"/>
                  </a:cubicBezTo>
                  <a:cubicBezTo>
                    <a:pt x="15197" y="2951"/>
                    <a:pt x="15582" y="3092"/>
                    <a:pt x="15961" y="3092"/>
                  </a:cubicBezTo>
                  <a:cubicBezTo>
                    <a:pt x="16756" y="3092"/>
                    <a:pt x="17520" y="2471"/>
                    <a:pt x="17520" y="1533"/>
                  </a:cubicBezTo>
                  <a:cubicBezTo>
                    <a:pt x="17520" y="693"/>
                    <a:pt x="16844" y="1"/>
                    <a:pt x="16004" y="1"/>
                  </a:cubicBezTo>
                  <a:close/>
                  <a:moveTo>
                    <a:pt x="20618" y="1"/>
                  </a:moveTo>
                  <a:cubicBezTo>
                    <a:pt x="19251" y="1"/>
                    <a:pt x="18558" y="1649"/>
                    <a:pt x="19531" y="2638"/>
                  </a:cubicBezTo>
                  <a:cubicBezTo>
                    <a:pt x="19844" y="2951"/>
                    <a:pt x="20230" y="3092"/>
                    <a:pt x="20608" y="3092"/>
                  </a:cubicBezTo>
                  <a:cubicBezTo>
                    <a:pt x="21404" y="3092"/>
                    <a:pt x="22168" y="2471"/>
                    <a:pt x="22168" y="1533"/>
                  </a:cubicBezTo>
                  <a:cubicBezTo>
                    <a:pt x="22168" y="693"/>
                    <a:pt x="21475" y="1"/>
                    <a:pt x="20635" y="1"/>
                  </a:cubicBezTo>
                  <a:close/>
                  <a:moveTo>
                    <a:pt x="25266" y="1"/>
                  </a:moveTo>
                  <a:cubicBezTo>
                    <a:pt x="23882" y="1"/>
                    <a:pt x="23206" y="1665"/>
                    <a:pt x="24178" y="2638"/>
                  </a:cubicBezTo>
                  <a:cubicBezTo>
                    <a:pt x="24492" y="2951"/>
                    <a:pt x="24876" y="3092"/>
                    <a:pt x="25252" y="3092"/>
                  </a:cubicBezTo>
                  <a:cubicBezTo>
                    <a:pt x="26042" y="3092"/>
                    <a:pt x="26799" y="2471"/>
                    <a:pt x="26799" y="1533"/>
                  </a:cubicBezTo>
                  <a:cubicBezTo>
                    <a:pt x="26799" y="693"/>
                    <a:pt x="26123" y="1"/>
                    <a:pt x="25266" y="1"/>
                  </a:cubicBezTo>
                  <a:close/>
                  <a:moveTo>
                    <a:pt x="29897" y="1"/>
                  </a:moveTo>
                  <a:cubicBezTo>
                    <a:pt x="28529" y="1"/>
                    <a:pt x="27837" y="1649"/>
                    <a:pt x="28810" y="2638"/>
                  </a:cubicBezTo>
                  <a:cubicBezTo>
                    <a:pt x="29123" y="2951"/>
                    <a:pt x="29509" y="3092"/>
                    <a:pt x="29887" y="3092"/>
                  </a:cubicBezTo>
                  <a:cubicBezTo>
                    <a:pt x="30682" y="3092"/>
                    <a:pt x="31447" y="2471"/>
                    <a:pt x="31447" y="1533"/>
                  </a:cubicBezTo>
                  <a:cubicBezTo>
                    <a:pt x="31447" y="693"/>
                    <a:pt x="30771" y="1"/>
                    <a:pt x="29914" y="1"/>
                  </a:cubicBezTo>
                  <a:close/>
                  <a:moveTo>
                    <a:pt x="34545" y="1"/>
                  </a:moveTo>
                  <a:cubicBezTo>
                    <a:pt x="33177" y="1"/>
                    <a:pt x="32485" y="1665"/>
                    <a:pt x="33457" y="2638"/>
                  </a:cubicBezTo>
                  <a:cubicBezTo>
                    <a:pt x="33771" y="2951"/>
                    <a:pt x="34156" y="3092"/>
                    <a:pt x="34535" y="3092"/>
                  </a:cubicBezTo>
                  <a:cubicBezTo>
                    <a:pt x="35330" y="3092"/>
                    <a:pt x="36094" y="2471"/>
                    <a:pt x="36094" y="1533"/>
                  </a:cubicBezTo>
                  <a:cubicBezTo>
                    <a:pt x="36094" y="693"/>
                    <a:pt x="35402" y="1"/>
                    <a:pt x="34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66;p48"/>
            <p:cNvSpPr/>
            <p:nvPr/>
          </p:nvSpPr>
          <p:spPr>
            <a:xfrm>
              <a:off x="6044762" y="4338693"/>
              <a:ext cx="2069811" cy="7367"/>
            </a:xfrm>
            <a:custGeom>
              <a:avLst/>
              <a:gdLst/>
              <a:ahLst/>
              <a:cxnLst/>
              <a:rect l="l" t="t" r="r" b="b"/>
              <a:pathLst>
                <a:path w="41863" h="149" extrusionOk="0">
                  <a:moveTo>
                    <a:pt x="1" y="1"/>
                  </a:moveTo>
                  <a:lnTo>
                    <a:pt x="1" y="149"/>
                  </a:lnTo>
                  <a:lnTo>
                    <a:pt x="41863" y="149"/>
                  </a:lnTo>
                  <a:lnTo>
                    <a:pt x="418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67;p48"/>
            <p:cNvSpPr/>
            <p:nvPr/>
          </p:nvSpPr>
          <p:spPr>
            <a:xfrm>
              <a:off x="6129507" y="3020260"/>
              <a:ext cx="8207" cy="1426861"/>
            </a:xfrm>
            <a:custGeom>
              <a:avLst/>
              <a:gdLst/>
              <a:ahLst/>
              <a:cxnLst/>
              <a:rect l="l" t="t" r="r" b="b"/>
              <a:pathLst>
                <a:path w="166" h="28859" extrusionOk="0">
                  <a:moveTo>
                    <a:pt x="1" y="0"/>
                  </a:moveTo>
                  <a:lnTo>
                    <a:pt x="1" y="28859"/>
                  </a:lnTo>
                  <a:lnTo>
                    <a:pt x="166" y="2885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68;p48"/>
            <p:cNvSpPr/>
            <p:nvPr/>
          </p:nvSpPr>
          <p:spPr>
            <a:xfrm>
              <a:off x="6349526" y="4505759"/>
              <a:ext cx="44894" cy="67687"/>
            </a:xfrm>
            <a:custGeom>
              <a:avLst/>
              <a:gdLst/>
              <a:ahLst/>
              <a:cxnLst/>
              <a:rect l="l" t="t" r="r" b="b"/>
              <a:pathLst>
                <a:path w="908" h="1369" extrusionOk="0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09" y="363"/>
                    <a:pt x="742" y="495"/>
                    <a:pt x="742" y="676"/>
                  </a:cubicBezTo>
                  <a:cubicBezTo>
                    <a:pt x="742" y="857"/>
                    <a:pt x="709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7" y="1187"/>
                    <a:pt x="248" y="1088"/>
                  </a:cubicBezTo>
                  <a:cubicBezTo>
                    <a:pt x="198" y="1006"/>
                    <a:pt x="182" y="857"/>
                    <a:pt x="182" y="676"/>
                  </a:cubicBezTo>
                  <a:cubicBezTo>
                    <a:pt x="182" y="495"/>
                    <a:pt x="198" y="363"/>
                    <a:pt x="248" y="280"/>
                  </a:cubicBezTo>
                  <a:cubicBezTo>
                    <a:pt x="297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69;p48"/>
            <p:cNvSpPr/>
            <p:nvPr/>
          </p:nvSpPr>
          <p:spPr>
            <a:xfrm>
              <a:off x="6410637" y="4506551"/>
              <a:ext cx="39158" cy="66055"/>
            </a:xfrm>
            <a:custGeom>
              <a:avLst/>
              <a:gdLst/>
              <a:ahLst/>
              <a:cxnLst/>
              <a:rect l="l" t="t" r="r" b="b"/>
              <a:pathLst>
                <a:path w="792" h="1336" extrusionOk="0">
                  <a:moveTo>
                    <a:pt x="314" y="1"/>
                  </a:moveTo>
                  <a:lnTo>
                    <a:pt x="1" y="67"/>
                  </a:lnTo>
                  <a:lnTo>
                    <a:pt x="1" y="231"/>
                  </a:lnTo>
                  <a:lnTo>
                    <a:pt x="314" y="165"/>
                  </a:lnTo>
                  <a:lnTo>
                    <a:pt x="314" y="1171"/>
                  </a:lnTo>
                  <a:lnTo>
                    <a:pt x="17" y="1171"/>
                  </a:lnTo>
                  <a:lnTo>
                    <a:pt x="17" y="1336"/>
                  </a:lnTo>
                  <a:lnTo>
                    <a:pt x="792" y="1336"/>
                  </a:lnTo>
                  <a:lnTo>
                    <a:pt x="792" y="1171"/>
                  </a:lnTo>
                  <a:lnTo>
                    <a:pt x="495" y="117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70;p48"/>
            <p:cNvSpPr/>
            <p:nvPr/>
          </p:nvSpPr>
          <p:spPr>
            <a:xfrm>
              <a:off x="6828673" y="4505759"/>
              <a:ext cx="45685" cy="67687"/>
            </a:xfrm>
            <a:custGeom>
              <a:avLst/>
              <a:gdLst/>
              <a:ahLst/>
              <a:cxnLst/>
              <a:rect l="l" t="t" r="r" b="b"/>
              <a:pathLst>
                <a:path w="924" h="1369" extrusionOk="0">
                  <a:moveTo>
                    <a:pt x="462" y="132"/>
                  </a:moveTo>
                  <a:cubicBezTo>
                    <a:pt x="561" y="132"/>
                    <a:pt x="627" y="181"/>
                    <a:pt x="676" y="280"/>
                  </a:cubicBezTo>
                  <a:cubicBezTo>
                    <a:pt x="726" y="363"/>
                    <a:pt x="742" y="495"/>
                    <a:pt x="742" y="676"/>
                  </a:cubicBezTo>
                  <a:cubicBezTo>
                    <a:pt x="742" y="857"/>
                    <a:pt x="726" y="1006"/>
                    <a:pt x="676" y="1088"/>
                  </a:cubicBezTo>
                  <a:cubicBezTo>
                    <a:pt x="627" y="1187"/>
                    <a:pt x="561" y="1220"/>
                    <a:pt x="462" y="1220"/>
                  </a:cubicBezTo>
                  <a:cubicBezTo>
                    <a:pt x="380" y="1220"/>
                    <a:pt x="297" y="1187"/>
                    <a:pt x="248" y="1088"/>
                  </a:cubicBezTo>
                  <a:cubicBezTo>
                    <a:pt x="215" y="1006"/>
                    <a:pt x="182" y="857"/>
                    <a:pt x="182" y="676"/>
                  </a:cubicBezTo>
                  <a:cubicBezTo>
                    <a:pt x="182" y="495"/>
                    <a:pt x="215" y="363"/>
                    <a:pt x="248" y="280"/>
                  </a:cubicBezTo>
                  <a:cubicBezTo>
                    <a:pt x="297" y="181"/>
                    <a:pt x="380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50" y="297"/>
                    <a:pt x="1" y="462"/>
                    <a:pt x="1" y="676"/>
                  </a:cubicBezTo>
                  <a:cubicBezTo>
                    <a:pt x="1" y="907"/>
                    <a:pt x="50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808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808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71;p48"/>
            <p:cNvSpPr/>
            <p:nvPr/>
          </p:nvSpPr>
          <p:spPr>
            <a:xfrm>
              <a:off x="6886521" y="4505759"/>
              <a:ext cx="41631" cy="66846"/>
            </a:xfrm>
            <a:custGeom>
              <a:avLst/>
              <a:gdLst/>
              <a:ahLst/>
              <a:cxnLst/>
              <a:rect l="l" t="t" r="r" b="b"/>
              <a:pathLst>
                <a:path w="842" h="1352" extrusionOk="0">
                  <a:moveTo>
                    <a:pt x="380" y="0"/>
                  </a:moveTo>
                  <a:cubicBezTo>
                    <a:pt x="330" y="0"/>
                    <a:pt x="281" y="0"/>
                    <a:pt x="215" y="17"/>
                  </a:cubicBezTo>
                  <a:cubicBezTo>
                    <a:pt x="149" y="33"/>
                    <a:pt x="83" y="50"/>
                    <a:pt x="17" y="83"/>
                  </a:cubicBezTo>
                  <a:lnTo>
                    <a:pt x="17" y="264"/>
                  </a:lnTo>
                  <a:cubicBezTo>
                    <a:pt x="83" y="231"/>
                    <a:pt x="149" y="198"/>
                    <a:pt x="215" y="181"/>
                  </a:cubicBezTo>
                  <a:cubicBezTo>
                    <a:pt x="281" y="165"/>
                    <a:pt x="330" y="149"/>
                    <a:pt x="396" y="149"/>
                  </a:cubicBezTo>
                  <a:cubicBezTo>
                    <a:pt x="462" y="149"/>
                    <a:pt x="528" y="165"/>
                    <a:pt x="578" y="214"/>
                  </a:cubicBezTo>
                  <a:cubicBezTo>
                    <a:pt x="627" y="264"/>
                    <a:pt x="660" y="313"/>
                    <a:pt x="660" y="379"/>
                  </a:cubicBezTo>
                  <a:cubicBezTo>
                    <a:pt x="660" y="429"/>
                    <a:pt x="643" y="478"/>
                    <a:pt x="627" y="511"/>
                  </a:cubicBezTo>
                  <a:cubicBezTo>
                    <a:pt x="594" y="561"/>
                    <a:pt x="561" y="610"/>
                    <a:pt x="495" y="676"/>
                  </a:cubicBezTo>
                  <a:cubicBezTo>
                    <a:pt x="479" y="709"/>
                    <a:pt x="396" y="791"/>
                    <a:pt x="281" y="907"/>
                  </a:cubicBezTo>
                  <a:cubicBezTo>
                    <a:pt x="166" y="1022"/>
                    <a:pt x="67" y="1121"/>
                    <a:pt x="1" y="1187"/>
                  </a:cubicBezTo>
                  <a:lnTo>
                    <a:pt x="1" y="1352"/>
                  </a:lnTo>
                  <a:lnTo>
                    <a:pt x="841" y="1352"/>
                  </a:lnTo>
                  <a:lnTo>
                    <a:pt x="841" y="1187"/>
                  </a:lnTo>
                  <a:lnTo>
                    <a:pt x="215" y="1187"/>
                  </a:lnTo>
                  <a:cubicBezTo>
                    <a:pt x="363" y="1038"/>
                    <a:pt x="479" y="940"/>
                    <a:pt x="561" y="857"/>
                  </a:cubicBezTo>
                  <a:cubicBezTo>
                    <a:pt x="627" y="775"/>
                    <a:pt x="676" y="725"/>
                    <a:pt x="693" y="709"/>
                  </a:cubicBezTo>
                  <a:cubicBezTo>
                    <a:pt x="742" y="643"/>
                    <a:pt x="792" y="577"/>
                    <a:pt x="808" y="528"/>
                  </a:cubicBezTo>
                  <a:cubicBezTo>
                    <a:pt x="825" y="478"/>
                    <a:pt x="841" y="429"/>
                    <a:pt x="841" y="379"/>
                  </a:cubicBezTo>
                  <a:cubicBezTo>
                    <a:pt x="841" y="264"/>
                    <a:pt x="792" y="165"/>
                    <a:pt x="709" y="99"/>
                  </a:cubicBezTo>
                  <a:cubicBezTo>
                    <a:pt x="627" y="33"/>
                    <a:pt x="528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2;p48"/>
            <p:cNvSpPr/>
            <p:nvPr/>
          </p:nvSpPr>
          <p:spPr>
            <a:xfrm>
              <a:off x="7308612" y="4505759"/>
              <a:ext cx="44894" cy="67687"/>
            </a:xfrm>
            <a:custGeom>
              <a:avLst/>
              <a:gdLst/>
              <a:ahLst/>
              <a:cxnLst/>
              <a:rect l="l" t="t" r="r" b="b"/>
              <a:pathLst>
                <a:path w="908" h="1369" extrusionOk="0">
                  <a:moveTo>
                    <a:pt x="446" y="132"/>
                  </a:moveTo>
                  <a:cubicBezTo>
                    <a:pt x="545" y="132"/>
                    <a:pt x="611" y="181"/>
                    <a:pt x="660" y="280"/>
                  </a:cubicBezTo>
                  <a:cubicBezTo>
                    <a:pt x="710" y="363"/>
                    <a:pt x="726" y="495"/>
                    <a:pt x="726" y="676"/>
                  </a:cubicBezTo>
                  <a:cubicBezTo>
                    <a:pt x="726" y="857"/>
                    <a:pt x="710" y="1006"/>
                    <a:pt x="660" y="1088"/>
                  </a:cubicBezTo>
                  <a:cubicBezTo>
                    <a:pt x="611" y="1187"/>
                    <a:pt x="545" y="1220"/>
                    <a:pt x="446" y="1220"/>
                  </a:cubicBezTo>
                  <a:cubicBezTo>
                    <a:pt x="364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4" y="132"/>
                    <a:pt x="446" y="132"/>
                  </a:cubicBezTo>
                  <a:close/>
                  <a:moveTo>
                    <a:pt x="446" y="0"/>
                  </a:moveTo>
                  <a:cubicBezTo>
                    <a:pt x="298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298" y="1368"/>
                    <a:pt x="446" y="1368"/>
                  </a:cubicBezTo>
                  <a:cubicBezTo>
                    <a:pt x="594" y="1368"/>
                    <a:pt x="710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10" y="50"/>
                    <a:pt x="594" y="0"/>
                    <a:pt x="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3;p48"/>
            <p:cNvSpPr/>
            <p:nvPr/>
          </p:nvSpPr>
          <p:spPr>
            <a:xfrm>
              <a:off x="7366509" y="4505759"/>
              <a:ext cx="43213" cy="67687"/>
            </a:xfrm>
            <a:custGeom>
              <a:avLst/>
              <a:gdLst/>
              <a:ahLst/>
              <a:cxnLst/>
              <a:rect l="l" t="t" r="r" b="b"/>
              <a:pathLst>
                <a:path w="874" h="1369" extrusionOk="0">
                  <a:moveTo>
                    <a:pt x="396" y="0"/>
                  </a:moveTo>
                  <a:cubicBezTo>
                    <a:pt x="346" y="0"/>
                    <a:pt x="280" y="0"/>
                    <a:pt x="231" y="17"/>
                  </a:cubicBezTo>
                  <a:cubicBezTo>
                    <a:pt x="165" y="17"/>
                    <a:pt x="99" y="33"/>
                    <a:pt x="33" y="50"/>
                  </a:cubicBezTo>
                  <a:lnTo>
                    <a:pt x="33" y="214"/>
                  </a:lnTo>
                  <a:cubicBezTo>
                    <a:pt x="99" y="198"/>
                    <a:pt x="165" y="181"/>
                    <a:pt x="231" y="165"/>
                  </a:cubicBezTo>
                  <a:cubicBezTo>
                    <a:pt x="280" y="149"/>
                    <a:pt x="330" y="149"/>
                    <a:pt x="379" y="149"/>
                  </a:cubicBezTo>
                  <a:cubicBezTo>
                    <a:pt x="478" y="149"/>
                    <a:pt x="544" y="165"/>
                    <a:pt x="593" y="198"/>
                  </a:cubicBezTo>
                  <a:cubicBezTo>
                    <a:pt x="643" y="247"/>
                    <a:pt x="659" y="297"/>
                    <a:pt x="659" y="363"/>
                  </a:cubicBezTo>
                  <a:cubicBezTo>
                    <a:pt x="659" y="429"/>
                    <a:pt x="643" y="478"/>
                    <a:pt x="593" y="511"/>
                  </a:cubicBezTo>
                  <a:cubicBezTo>
                    <a:pt x="544" y="544"/>
                    <a:pt x="478" y="561"/>
                    <a:pt x="396" y="561"/>
                  </a:cubicBezTo>
                  <a:lnTo>
                    <a:pt x="231" y="561"/>
                  </a:lnTo>
                  <a:lnTo>
                    <a:pt x="231" y="709"/>
                  </a:lnTo>
                  <a:lnTo>
                    <a:pt x="379" y="709"/>
                  </a:lnTo>
                  <a:cubicBezTo>
                    <a:pt x="478" y="709"/>
                    <a:pt x="560" y="725"/>
                    <a:pt x="610" y="775"/>
                  </a:cubicBezTo>
                  <a:cubicBezTo>
                    <a:pt x="659" y="824"/>
                    <a:pt x="692" y="874"/>
                    <a:pt x="692" y="956"/>
                  </a:cubicBezTo>
                  <a:cubicBezTo>
                    <a:pt x="692" y="1038"/>
                    <a:pt x="659" y="1104"/>
                    <a:pt x="610" y="1154"/>
                  </a:cubicBezTo>
                  <a:cubicBezTo>
                    <a:pt x="544" y="1203"/>
                    <a:pt x="462" y="1220"/>
                    <a:pt x="346" y="1220"/>
                  </a:cubicBezTo>
                  <a:cubicBezTo>
                    <a:pt x="280" y="1220"/>
                    <a:pt x="214" y="1203"/>
                    <a:pt x="165" y="1203"/>
                  </a:cubicBezTo>
                  <a:cubicBezTo>
                    <a:pt x="99" y="1187"/>
                    <a:pt x="50" y="1154"/>
                    <a:pt x="0" y="1137"/>
                  </a:cubicBezTo>
                  <a:lnTo>
                    <a:pt x="0" y="1302"/>
                  </a:lnTo>
                  <a:cubicBezTo>
                    <a:pt x="66" y="1319"/>
                    <a:pt x="115" y="1335"/>
                    <a:pt x="181" y="1352"/>
                  </a:cubicBezTo>
                  <a:cubicBezTo>
                    <a:pt x="247" y="1368"/>
                    <a:pt x="297" y="1368"/>
                    <a:pt x="346" y="1368"/>
                  </a:cubicBezTo>
                  <a:cubicBezTo>
                    <a:pt x="511" y="1368"/>
                    <a:pt x="643" y="1335"/>
                    <a:pt x="742" y="1269"/>
                  </a:cubicBezTo>
                  <a:cubicBezTo>
                    <a:pt x="824" y="1187"/>
                    <a:pt x="874" y="1088"/>
                    <a:pt x="874" y="956"/>
                  </a:cubicBezTo>
                  <a:cubicBezTo>
                    <a:pt x="874" y="874"/>
                    <a:pt x="841" y="808"/>
                    <a:pt x="791" y="742"/>
                  </a:cubicBezTo>
                  <a:cubicBezTo>
                    <a:pt x="742" y="692"/>
                    <a:pt x="676" y="643"/>
                    <a:pt x="593" y="626"/>
                  </a:cubicBezTo>
                  <a:cubicBezTo>
                    <a:pt x="676" y="610"/>
                    <a:pt x="725" y="577"/>
                    <a:pt x="775" y="528"/>
                  </a:cubicBezTo>
                  <a:cubicBezTo>
                    <a:pt x="824" y="478"/>
                    <a:pt x="841" y="412"/>
                    <a:pt x="841" y="346"/>
                  </a:cubicBezTo>
                  <a:cubicBezTo>
                    <a:pt x="841" y="231"/>
                    <a:pt x="791" y="149"/>
                    <a:pt x="725" y="83"/>
                  </a:cubicBezTo>
                  <a:cubicBezTo>
                    <a:pt x="643" y="33"/>
                    <a:pt x="528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4;p48"/>
            <p:cNvSpPr/>
            <p:nvPr/>
          </p:nvSpPr>
          <p:spPr>
            <a:xfrm>
              <a:off x="7787759" y="4505759"/>
              <a:ext cx="45685" cy="67687"/>
            </a:xfrm>
            <a:custGeom>
              <a:avLst/>
              <a:gdLst/>
              <a:ahLst/>
              <a:cxnLst/>
              <a:rect l="l" t="t" r="r" b="b"/>
              <a:pathLst>
                <a:path w="924" h="1369" extrusionOk="0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10" y="363"/>
                    <a:pt x="743" y="495"/>
                    <a:pt x="743" y="676"/>
                  </a:cubicBezTo>
                  <a:cubicBezTo>
                    <a:pt x="743" y="857"/>
                    <a:pt x="710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314" y="1368"/>
                    <a:pt x="462" y="1368"/>
                  </a:cubicBezTo>
                  <a:cubicBezTo>
                    <a:pt x="611" y="1368"/>
                    <a:pt x="726" y="1319"/>
                    <a:pt x="792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792" y="181"/>
                  </a:cubicBezTo>
                  <a:cubicBezTo>
                    <a:pt x="726" y="50"/>
                    <a:pt x="61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75;p48"/>
            <p:cNvSpPr/>
            <p:nvPr/>
          </p:nvSpPr>
          <p:spPr>
            <a:xfrm>
              <a:off x="7843184" y="4506551"/>
              <a:ext cx="48108" cy="66055"/>
            </a:xfrm>
            <a:custGeom>
              <a:avLst/>
              <a:gdLst/>
              <a:ahLst/>
              <a:cxnLst/>
              <a:rect l="l" t="t" r="r" b="b"/>
              <a:pathLst>
                <a:path w="973" h="1336" extrusionOk="0">
                  <a:moveTo>
                    <a:pt x="594" y="165"/>
                  </a:moveTo>
                  <a:lnTo>
                    <a:pt x="594" y="874"/>
                  </a:lnTo>
                  <a:lnTo>
                    <a:pt x="149" y="874"/>
                  </a:lnTo>
                  <a:lnTo>
                    <a:pt x="594" y="165"/>
                  </a:lnTo>
                  <a:close/>
                  <a:moveTo>
                    <a:pt x="561" y="1"/>
                  </a:moveTo>
                  <a:lnTo>
                    <a:pt x="1" y="841"/>
                  </a:lnTo>
                  <a:lnTo>
                    <a:pt x="1" y="1022"/>
                  </a:lnTo>
                  <a:lnTo>
                    <a:pt x="594" y="1022"/>
                  </a:lnTo>
                  <a:lnTo>
                    <a:pt x="594" y="1336"/>
                  </a:lnTo>
                  <a:lnTo>
                    <a:pt x="775" y="1336"/>
                  </a:lnTo>
                  <a:lnTo>
                    <a:pt x="775" y="1022"/>
                  </a:lnTo>
                  <a:lnTo>
                    <a:pt x="973" y="1022"/>
                  </a:lnTo>
                  <a:lnTo>
                    <a:pt x="973" y="874"/>
                  </a:lnTo>
                  <a:lnTo>
                    <a:pt x="775" y="87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31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475656" y="1610060"/>
            <a:ext cx="3528392" cy="517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CONCLUSION</a:t>
            </a:r>
            <a:endParaRPr sz="2800"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683568" y="2234804"/>
            <a:ext cx="4896544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dirty="0"/>
              <a:t>Modelo secuencial y bien estructurado.</a:t>
            </a:r>
          </a:p>
          <a:p>
            <a:r>
              <a:rPr lang="es-ES" sz="1600" dirty="0"/>
              <a:t>Efectivo en contextos específicos.</a:t>
            </a:r>
          </a:p>
          <a:p>
            <a:r>
              <a:rPr lang="es-ES" sz="1600" dirty="0"/>
              <a:t>Menos adecuado para proyectos dinámicos y complejos.</a:t>
            </a:r>
          </a:p>
          <a:p>
            <a:r>
              <a:rPr lang="es-ES" sz="1600" dirty="0"/>
              <a:t>Falta de flexibilidad y adaptabilidad a cambios en requisitos.</a:t>
            </a:r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4339632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4339632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143812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490;p27"/>
          <p:cNvSpPr/>
          <p:nvPr/>
        </p:nvSpPr>
        <p:spPr>
          <a:xfrm>
            <a:off x="5977718" y="2063045"/>
            <a:ext cx="695413" cy="69615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muchas </a:t>
            </a:r>
            <a:r>
              <a:rPr lang="en" dirty="0" smtClean="0">
                <a:solidFill>
                  <a:schemeClr val="accent3"/>
                </a:solidFill>
              </a:rPr>
              <a:t>GRACIAS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5400" dirty="0"/>
              <a:t>Modelo de Cascada (Waterfall </a:t>
            </a:r>
            <a:r>
              <a:rPr lang="es-AR" sz="5400" dirty="0" smtClean="0"/>
              <a:t>Model)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2800" dirty="0"/>
              <a:t>Creado en 1970 por Winston W. Royce.</a:t>
            </a:r>
          </a:p>
          <a:p>
            <a:r>
              <a:rPr lang="es-ES" sz="2800" dirty="0"/>
              <a:t>Modelo tradicional y reconocido en desarrollo de software.</a:t>
            </a:r>
          </a:p>
          <a:p>
            <a:r>
              <a:rPr lang="es-ES" sz="2800" dirty="0"/>
              <a:t>Naturaleza secuencial y lineal.</a:t>
            </a:r>
          </a:p>
          <a:p>
            <a:r>
              <a:rPr lang="es-ES" sz="2800" dirty="0"/>
              <a:t>Cada fase debe completarse antes de pasar a la siguiente.</a:t>
            </a:r>
          </a:p>
          <a:p>
            <a:r>
              <a:rPr lang="es-ES" sz="2800" dirty="0"/>
              <a:t>Nombre proviene de la analogía con una cascada de agua.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3600" b="1" dirty="0"/>
              <a:t>Descripción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2800" dirty="0"/>
              <a:t>Desarrollo ordenado y disciplinado.</a:t>
            </a:r>
          </a:p>
          <a:p>
            <a:r>
              <a:rPr lang="es-ES" sz="2800" dirty="0"/>
              <a:t>Minimiza riesgos y asegura cumplimiento de especificaciones.</a:t>
            </a:r>
          </a:p>
          <a:p>
            <a:r>
              <a:rPr lang="es-ES" sz="2800" dirty="0"/>
              <a:t>Énfasis en documentación detallada.</a:t>
            </a:r>
          </a:p>
          <a:p>
            <a:r>
              <a:rPr lang="es-ES" sz="2800" dirty="0"/>
              <a:t>Asume requisitos bien entendidos y estables desde el inicio.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3600" b="1" dirty="0" smtClean="0"/>
              <a:t>Filosofía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9630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5400" dirty="0"/>
              <a:t>Etapas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95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4355976" y="3363838"/>
            <a:ext cx="11521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b="1" dirty="0"/>
              <a:t>Modelado</a:t>
            </a:r>
            <a:endParaRPr lang="es-ES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2609336" y="3363838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b="1" dirty="0"/>
              <a:t>Planeación</a:t>
            </a:r>
            <a:endParaRPr lang="es-ES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835324" y="3363838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b="1" dirty="0"/>
              <a:t>Comunicación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2843808" y="2624893"/>
            <a:ext cx="76209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Etapas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4572000" y="2645900"/>
            <a:ext cx="86388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800756" y="154488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4520544" y="158473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6" name="Google Shape;486;p27"/>
          <p:cNvCxnSpPr>
            <a:stCxn id="484" idx="1"/>
            <a:endCxn id="479" idx="3"/>
          </p:cNvCxnSpPr>
          <p:nvPr/>
        </p:nvCxnSpPr>
        <p:spPr>
          <a:xfrm rot="10800000" flipV="1">
            <a:off x="3605906" y="1996779"/>
            <a:ext cx="914638" cy="917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483;p27"/>
          <p:cNvSpPr/>
          <p:nvPr/>
        </p:nvSpPr>
        <p:spPr>
          <a:xfrm>
            <a:off x="6124164" y="1606714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79;p27"/>
          <p:cNvSpPr txBox="1">
            <a:spLocks/>
          </p:cNvSpPr>
          <p:nvPr/>
        </p:nvSpPr>
        <p:spPr>
          <a:xfrm>
            <a:off x="6228184" y="2645900"/>
            <a:ext cx="7620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41" name="Google Shape;482;p27"/>
          <p:cNvSpPr/>
          <p:nvPr/>
        </p:nvSpPr>
        <p:spPr>
          <a:xfrm>
            <a:off x="7708340" y="1606714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77;p27"/>
          <p:cNvSpPr txBox="1">
            <a:spLocks/>
          </p:cNvSpPr>
          <p:nvPr/>
        </p:nvSpPr>
        <p:spPr>
          <a:xfrm>
            <a:off x="7708340" y="2624893"/>
            <a:ext cx="82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44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5796136" y="3363838"/>
            <a:ext cx="144016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b="1" dirty="0"/>
              <a:t>Construcción</a:t>
            </a:r>
            <a:endParaRPr lang="es-ES" dirty="0"/>
          </a:p>
        </p:txBody>
      </p:sp>
      <p:sp>
        <p:nvSpPr>
          <p:cNvPr id="45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7375888" y="3362102"/>
            <a:ext cx="13005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b="1" dirty="0"/>
              <a:t>Despliegue</a:t>
            </a:r>
            <a:endParaRPr lang="es-ES" dirty="0"/>
          </a:p>
        </p:txBody>
      </p:sp>
      <p:cxnSp>
        <p:nvCxnSpPr>
          <p:cNvPr id="46" name="Google Shape;486;p27"/>
          <p:cNvCxnSpPr>
            <a:stCxn id="483" idx="1"/>
            <a:endCxn id="477" idx="3"/>
          </p:cNvCxnSpPr>
          <p:nvPr/>
        </p:nvCxnSpPr>
        <p:spPr>
          <a:xfrm rot="10800000" flipV="1">
            <a:off x="2047400" y="1956939"/>
            <a:ext cx="753356" cy="9778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486;p27"/>
          <p:cNvCxnSpPr/>
          <p:nvPr/>
        </p:nvCxnSpPr>
        <p:spPr>
          <a:xfrm rot="10800000" flipV="1">
            <a:off x="5227825" y="2023658"/>
            <a:ext cx="914638" cy="917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486;p27"/>
          <p:cNvCxnSpPr/>
          <p:nvPr/>
        </p:nvCxnSpPr>
        <p:spPr>
          <a:xfrm rot="10800000" flipV="1">
            <a:off x="6827776" y="2002772"/>
            <a:ext cx="914638" cy="917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490;p27"/>
          <p:cNvSpPr/>
          <p:nvPr/>
        </p:nvSpPr>
        <p:spPr>
          <a:xfrm>
            <a:off x="2924208" y="1685893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490;p27"/>
          <p:cNvSpPr/>
          <p:nvPr/>
        </p:nvSpPr>
        <p:spPr>
          <a:xfrm>
            <a:off x="4650630" y="1707873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490;p27"/>
          <p:cNvSpPr/>
          <p:nvPr/>
        </p:nvSpPr>
        <p:spPr>
          <a:xfrm>
            <a:off x="6266703" y="1734751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490;p27"/>
          <p:cNvSpPr/>
          <p:nvPr/>
        </p:nvSpPr>
        <p:spPr>
          <a:xfrm>
            <a:off x="7831792" y="1739048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3995936" y="7579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2800" b="1" dirty="0"/>
              <a:t>Comunicación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4067944" y="1574118"/>
            <a:ext cx="4536504" cy="25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AR" sz="1600" b="1" dirty="0" smtClean="0"/>
              <a:t>Objetivo</a:t>
            </a:r>
            <a:endParaRPr lang="es-AR" sz="1600" dirty="0" smtClean="0"/>
          </a:p>
          <a:p>
            <a:r>
              <a:rPr lang="es-AR" sz="1600" dirty="0" smtClean="0"/>
              <a:t>Capturar </a:t>
            </a:r>
            <a:r>
              <a:rPr lang="es-AR" sz="1600" dirty="0"/>
              <a:t>y documentar necesidades del cliente.</a:t>
            </a:r>
          </a:p>
          <a:p>
            <a:endParaRPr lang="es-AR" sz="1600" dirty="0" smtClean="0"/>
          </a:p>
          <a:p>
            <a:r>
              <a:rPr lang="es-AR" sz="1600" b="1" dirty="0" smtClean="0"/>
              <a:t>Actividades</a:t>
            </a:r>
            <a:endParaRPr lang="es-AR" sz="1600" dirty="0" smtClean="0"/>
          </a:p>
          <a:p>
            <a:r>
              <a:rPr lang="es-AR" sz="1600" dirty="0" smtClean="0"/>
              <a:t>Entrevistas</a:t>
            </a:r>
            <a:r>
              <a:rPr lang="es-AR" sz="1600" dirty="0"/>
              <a:t>, análisis de requisitos.</a:t>
            </a:r>
          </a:p>
          <a:p>
            <a:endParaRPr lang="es-AR" sz="1600" dirty="0" smtClean="0"/>
          </a:p>
          <a:p>
            <a:r>
              <a:rPr lang="es-AR" sz="1600" b="1" dirty="0" smtClean="0"/>
              <a:t>Productos</a:t>
            </a:r>
            <a:endParaRPr lang="es-AR" sz="1600" dirty="0" smtClean="0"/>
          </a:p>
          <a:p>
            <a:r>
              <a:rPr lang="es-AR" sz="1600" dirty="0" smtClean="0"/>
              <a:t>Documentos </a:t>
            </a:r>
            <a:r>
              <a:rPr lang="es-AR" sz="1600" dirty="0"/>
              <a:t>de requisitos, especificaciones funcionales.</a:t>
            </a: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Etapas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6" name="Google Shape;486;p27"/>
          <p:cNvCxnSpPr>
            <a:stCxn id="475" idx="1"/>
            <a:endCxn id="477" idx="3"/>
          </p:cNvCxnSpPr>
          <p:nvPr/>
        </p:nvCxnSpPr>
        <p:spPr>
          <a:xfrm rot="10800000" flipV="1">
            <a:off x="2047400" y="1046849"/>
            <a:ext cx="1948536" cy="18879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490;p27"/>
          <p:cNvSpPr/>
          <p:nvPr/>
        </p:nvSpPr>
        <p:spPr>
          <a:xfrm>
            <a:off x="2924208" y="1685893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1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4283968" y="1567619"/>
            <a:ext cx="21602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2800" b="1" dirty="0"/>
              <a:t>Planeación</a:t>
            </a:r>
            <a:endParaRPr lang="es-ES" sz="28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4117703" y="2263706"/>
            <a:ext cx="4176464" cy="2684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800" dirty="0"/>
              <a:t>Creación de un plan del proyecto.</a:t>
            </a:r>
          </a:p>
          <a:p>
            <a:pPr algn="just"/>
            <a:endParaRPr lang="es-ES" sz="1800" dirty="0" smtClean="0"/>
          </a:p>
          <a:p>
            <a:pPr algn="just"/>
            <a:r>
              <a:rPr lang="es-ES" sz="1800" dirty="0" smtClean="0"/>
              <a:t>Definición </a:t>
            </a:r>
            <a:r>
              <a:rPr lang="es-ES" sz="1800" dirty="0"/>
              <a:t>de tareas </a:t>
            </a:r>
            <a:r>
              <a:rPr lang="es-ES" sz="1800" dirty="0" smtClean="0"/>
              <a:t>técnicas,</a:t>
            </a:r>
          </a:p>
          <a:p>
            <a:pPr algn="just"/>
            <a:endParaRPr lang="es-ES" sz="1800" dirty="0" smtClean="0"/>
          </a:p>
          <a:p>
            <a:pPr algn="just"/>
            <a:r>
              <a:rPr lang="es-ES" sz="1800" dirty="0" smtClean="0"/>
              <a:t>Definición </a:t>
            </a:r>
            <a:r>
              <a:rPr lang="es-ES" sz="1800" dirty="0"/>
              <a:t>de </a:t>
            </a:r>
            <a:r>
              <a:rPr lang="es-ES" sz="1800" dirty="0" smtClean="0"/>
              <a:t>riesgos</a:t>
            </a:r>
          </a:p>
          <a:p>
            <a:endParaRPr lang="es-ES" sz="1800" dirty="0" smtClean="0"/>
          </a:p>
          <a:p>
            <a:r>
              <a:rPr lang="es-ES" sz="1800" dirty="0" smtClean="0"/>
              <a:t>Definición </a:t>
            </a:r>
            <a:r>
              <a:rPr lang="es-ES" sz="1800" dirty="0"/>
              <a:t>de recursos </a:t>
            </a:r>
          </a:p>
          <a:p>
            <a:endParaRPr lang="es-ES" sz="1800" dirty="0" smtClean="0"/>
          </a:p>
          <a:p>
            <a:r>
              <a:rPr lang="es-ES" sz="1800" dirty="0" smtClean="0"/>
              <a:t>P</a:t>
            </a:r>
            <a:r>
              <a:rPr lang="es-ES" sz="1800" dirty="0" smtClean="0"/>
              <a:t>rogramación</a:t>
            </a:r>
            <a:r>
              <a:rPr lang="es-ES" sz="1800" dirty="0"/>
              <a:t>.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965700" y="3137415"/>
            <a:ext cx="76209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Etapas</a:t>
            </a: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1315749" y="1895765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90993" y="167435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439201" y="2018908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6" name="Google Shape;486;p27"/>
          <p:cNvCxnSpPr>
            <a:stCxn id="479" idx="3"/>
            <a:endCxn id="474" idx="1"/>
          </p:cNvCxnSpPr>
          <p:nvPr/>
        </p:nvCxnSpPr>
        <p:spPr>
          <a:xfrm flipV="1">
            <a:off x="1727798" y="1856519"/>
            <a:ext cx="2556170" cy="15697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02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971600" y="1413432"/>
            <a:ext cx="165618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2800" b="1" dirty="0"/>
              <a:t>Modelado</a:t>
            </a:r>
            <a:endParaRPr lang="es-ES" sz="28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971600" y="2071358"/>
            <a:ext cx="3384376" cy="2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b="1" dirty="0"/>
              <a:t>Objetivo</a:t>
            </a:r>
            <a:r>
              <a:rPr lang="es-ES" sz="1600" dirty="0"/>
              <a:t>: Convertir requisitos en arquitectura y diseño detallado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r>
              <a:rPr lang="es-ES" sz="1600" b="1" dirty="0"/>
              <a:t>Actividades</a:t>
            </a:r>
            <a:r>
              <a:rPr lang="es-ES" sz="1600" dirty="0"/>
              <a:t>: Diseño de alto y bajo nivel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r>
              <a:rPr lang="es-ES" sz="1600" b="1" dirty="0"/>
              <a:t>Productos</a:t>
            </a:r>
            <a:r>
              <a:rPr lang="es-ES" sz="1600" dirty="0"/>
              <a:t>: Diagramas de arquitectura, modelos de datos.</a:t>
            </a:r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Etapas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084168" y="2645901"/>
            <a:ext cx="86388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4" name="Google Shape;484;p27"/>
          <p:cNvSpPr/>
          <p:nvPr/>
        </p:nvSpPr>
        <p:spPr>
          <a:xfrm>
            <a:off x="6032712" y="1584731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6" name="Google Shape;486;p27"/>
          <p:cNvCxnSpPr>
            <a:stCxn id="481" idx="1"/>
            <a:endCxn id="472" idx="3"/>
          </p:cNvCxnSpPr>
          <p:nvPr/>
        </p:nvCxnSpPr>
        <p:spPr>
          <a:xfrm rot="10800000">
            <a:off x="2627784" y="1702333"/>
            <a:ext cx="3456384" cy="1232469"/>
          </a:xfrm>
          <a:prstGeom prst="bentConnector3">
            <a:avLst>
              <a:gd name="adj1" fmla="val 2877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490;p27"/>
          <p:cNvSpPr/>
          <p:nvPr/>
        </p:nvSpPr>
        <p:spPr>
          <a:xfrm>
            <a:off x="6162798" y="1707874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3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359</Words>
  <Application>Microsoft Office PowerPoint</Application>
  <PresentationFormat>Presentación en pantalla (16:9)</PresentationFormat>
  <Paragraphs>107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Advent Pro SemiBold</vt:lpstr>
      <vt:lpstr>Livvic Light</vt:lpstr>
      <vt:lpstr>Share Tech</vt:lpstr>
      <vt:lpstr>Fira Sans Extra Condensed Medium</vt:lpstr>
      <vt:lpstr>Maven Pro</vt:lpstr>
      <vt:lpstr>Fira Sans Condensed Medium</vt:lpstr>
      <vt:lpstr>Nunito Light</vt:lpstr>
      <vt:lpstr>Data Science Consulting by Slidesgo</vt:lpstr>
      <vt:lpstr>integrantes</vt:lpstr>
      <vt:lpstr>Modelo de Cascada (Waterfall Model)</vt:lpstr>
      <vt:lpstr>Descripción</vt:lpstr>
      <vt:lpstr>Filosofía</vt:lpstr>
      <vt:lpstr>Etapas</vt:lpstr>
      <vt:lpstr>Modelado</vt:lpstr>
      <vt:lpstr>Comunicación</vt:lpstr>
      <vt:lpstr>Planeación</vt:lpstr>
      <vt:lpstr>Modelado</vt:lpstr>
      <vt:lpstr>Etapas</vt:lpstr>
      <vt:lpstr>Etapas</vt:lpstr>
      <vt:lpstr>Ventajas</vt:lpstr>
      <vt:lpstr>Desventajas</vt:lpstr>
      <vt:lpstr>CONCLUSION</vt:lpstr>
      <vt:lpstr>muchas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Cascada (Waterfall Model)</dc:title>
  <dc:creator>Saul Sosa</dc:creator>
  <cp:lastModifiedBy>shsp1975</cp:lastModifiedBy>
  <cp:revision>11</cp:revision>
  <dcterms:modified xsi:type="dcterms:W3CDTF">2024-07-08T19:53:36Z</dcterms:modified>
</cp:coreProperties>
</file>