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7" r:id="rId2"/>
    <p:sldId id="288" r:id="rId3"/>
    <p:sldId id="274" r:id="rId4"/>
    <p:sldId id="279" r:id="rId5"/>
    <p:sldId id="289" r:id="rId6"/>
    <p:sldId id="273" r:id="rId7"/>
    <p:sldId id="280" r:id="rId8"/>
    <p:sldId id="287" r:id="rId9"/>
    <p:sldId id="267" r:id="rId10"/>
    <p:sldId id="276" r:id="rId11"/>
    <p:sldId id="278" r:id="rId12"/>
    <p:sldId id="293" r:id="rId13"/>
    <p:sldId id="294" r:id="rId14"/>
    <p:sldId id="295" r:id="rId15"/>
    <p:sldId id="271" r:id="rId16"/>
    <p:sldId id="282" r:id="rId17"/>
    <p:sldId id="296" r:id="rId18"/>
    <p:sldId id="290" r:id="rId19"/>
    <p:sldId id="291" r:id="rId20"/>
    <p:sldId id="270" r:id="rId21"/>
    <p:sldId id="297" r:id="rId22"/>
    <p:sldId id="275" r:id="rId23"/>
    <p:sldId id="292" r:id="rId2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B6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9" autoAdjust="0"/>
    <p:restoredTop sz="94660"/>
  </p:normalViewPr>
  <p:slideViewPr>
    <p:cSldViewPr>
      <p:cViewPr varScale="1">
        <p:scale>
          <a:sx n="104" d="100"/>
          <a:sy n="104" d="100"/>
        </p:scale>
        <p:origin x="130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s-ES_tradnl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39BC837B-0CBC-4FB8-950D-F25329BE5B82}" type="datetime1">
              <a:rPr lang="es-ES"/>
              <a:pPr/>
              <a:t>07/10/2021</a:t>
            </a:fld>
            <a:endParaRPr lang="es-E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s-ES_tradnl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9FD1AE0D-44B7-4E88-9D12-E69A9614E932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B6C368-4150-49AC-9748-D7E48DF0C81F}" type="datetime1">
              <a:rPr lang="es-ES"/>
              <a:pPr/>
              <a:t>07/10/2021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DA43E-29C2-47CB-B12C-2FE564998967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312E2A-D0E8-4FD2-8B7F-4CDEAEE4A034}" type="datetime1">
              <a:rPr lang="es-ES"/>
              <a:pPr/>
              <a:t>07/10/2021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94DB1-EAF7-4AB6-B5D3-D903CD64FCC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1FB319-520B-4F59-8DB1-0E8BD5535042}" type="datetime1">
              <a:rPr lang="es-ES"/>
              <a:pPr/>
              <a:t>07/10/2021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0B8103-BE85-4ECA-8828-2C7085718C34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E8026757-12AD-47CB-87B4-056F5ADBE7BA}" type="datetime1">
              <a:rPr lang="es-ES"/>
              <a:pPr/>
              <a:t>07/10/2021</a:t>
            </a:fld>
            <a:endParaRPr lang="es-E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3547F36-0F44-41A2-BE41-3D25F5F6355D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ítulo y texto encima de l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259EB61A-3EC8-4D35-9C48-302B8C80D4F4}" type="datetime1">
              <a:rPr lang="es-ES"/>
              <a:pPr/>
              <a:t>07/10/2021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6E7D057F-8344-4591-A24A-D119C4FEF937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366582-B974-4B94-83A4-DC55CB8224F7}" type="datetime1">
              <a:rPr lang="es-ES"/>
              <a:pPr/>
              <a:t>07/10/2021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55DCE8-E37B-4A00-9413-E6405A7A5783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5E6FFA-D82D-406A-BB45-57889C6779BF}" type="datetime1">
              <a:rPr lang="es-ES"/>
              <a:pPr/>
              <a:t>07/10/2021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FD17E-4373-488B-A720-81986DD44ECB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BED33A-2587-44C4-9076-983C846DAE20}" type="datetime1">
              <a:rPr lang="es-ES"/>
              <a:pPr/>
              <a:t>07/10/2021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ED4A37-C7D4-4C4E-B4AE-1684CFF096A3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8D9815-8E25-4707-A9BF-9012A77770FD}" type="datetime1">
              <a:rPr lang="es-ES"/>
              <a:pPr/>
              <a:t>07/10/2021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04DE6D-03B5-4DF0-98B9-E00F6B6DCF38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50DC6B-5F87-43F6-87FB-72B982A23C6F}" type="datetime1">
              <a:rPr lang="es-ES"/>
              <a:pPr/>
              <a:t>07/10/2021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340EA2-09F6-448B-916D-BFBC1BF5461F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60104E-97D8-4461-A1B9-18AC81640F35}" type="datetime1">
              <a:rPr lang="es-ES"/>
              <a:pPr/>
              <a:t>07/10/2021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E98736-A91E-4E6A-B418-DFA206118F21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A80569-4EA8-46AB-A9A9-7D5C71C8B38A}" type="datetime1">
              <a:rPr lang="es-ES"/>
              <a:pPr/>
              <a:t>07/10/2021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3B84AE-BD7E-49B6-8BD8-CBA0D9BF807B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45550A-B8C4-47DA-BB2C-B4B870645D96}" type="datetime1">
              <a:rPr lang="es-ES"/>
              <a:pPr/>
              <a:t>07/10/2021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009197-BBB0-477C-B0C1-01E84BE00E6D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B1EE937B-F64C-4D8B-8385-94F5F3A41A37}" type="datetime1">
              <a:rPr lang="es-ES"/>
              <a:pPr/>
              <a:t>07/10/2021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D7CD0F86-3610-46D8-89FB-84E8B7ED3704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  <p:sldLayoutId id="2147483660" r:id="rId12"/>
    <p:sldLayoutId id="214748366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34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 bwMode="auto">
          <a:xfrm>
            <a:off x="685800" y="2086851"/>
            <a:ext cx="7772400" cy="191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AR" sz="6000" b="1" dirty="0">
                <a:solidFill>
                  <a:schemeClr val="accent3">
                    <a:lumMod val="75000"/>
                  </a:schemeClr>
                </a:solidFill>
                <a:latin typeface="Freestyle Script" panose="030804020302050B0404" pitchFamily="66" charset="0"/>
              </a:rPr>
              <a:t>ENSAYO DE IMPACTO</a:t>
            </a:r>
          </a:p>
          <a:p>
            <a:pPr algn="ctr"/>
            <a:r>
              <a:rPr lang="es-AR" sz="6000" b="1" dirty="0">
                <a:solidFill>
                  <a:schemeClr val="accent3">
                    <a:lumMod val="75000"/>
                  </a:schemeClr>
                </a:solidFill>
                <a:latin typeface="Freestyle Script" panose="030804020302050B0404" pitchFamily="66" charset="0"/>
              </a:rPr>
              <a:t>CHARPY</a:t>
            </a:r>
          </a:p>
          <a:p>
            <a:pPr algn="ctr"/>
            <a:r>
              <a:rPr lang="es-ES" sz="4000" b="1" dirty="0">
                <a:solidFill>
                  <a:schemeClr val="accent1">
                    <a:lumMod val="75000"/>
                  </a:schemeClr>
                </a:solidFill>
                <a:latin typeface="Freestyle Script" panose="030804020302050B0404" pitchFamily="66" charset="0"/>
              </a:rPr>
              <a:t>Conocimiento </a:t>
            </a:r>
            <a:r>
              <a:rPr lang="es-ES" sz="4000" b="1">
                <a:solidFill>
                  <a:schemeClr val="accent1">
                    <a:lumMod val="75000"/>
                  </a:schemeClr>
                </a:solidFill>
                <a:latin typeface="Freestyle Script" panose="030804020302050B0404" pitchFamily="66" charset="0"/>
              </a:rPr>
              <a:t>de Materiales </a:t>
            </a:r>
            <a:r>
              <a:rPr lang="es-ES" sz="4000" b="1" dirty="0">
                <a:solidFill>
                  <a:schemeClr val="accent1">
                    <a:lumMod val="75000"/>
                  </a:schemeClr>
                </a:solidFill>
                <a:latin typeface="Freestyle Script" panose="030804020302050B0404" pitchFamily="66" charset="0"/>
              </a:rPr>
              <a:t>I  - 67.13 </a:t>
            </a:r>
          </a:p>
          <a:p>
            <a:pPr algn="ctr"/>
            <a:r>
              <a:rPr lang="es-ES" sz="3200" b="1" dirty="0">
                <a:solidFill>
                  <a:schemeClr val="accent1">
                    <a:lumMod val="75000"/>
                  </a:schemeClr>
                </a:solidFill>
                <a:latin typeface="Freestyle Script" panose="030804020302050B0404" pitchFamily="66" charset="0"/>
              </a:rPr>
              <a:t> Enrique G. Salas</a:t>
            </a:r>
          </a:p>
          <a:p>
            <a:pPr algn="ctr"/>
            <a:r>
              <a:rPr lang="es-ES" sz="3200" b="1" dirty="0">
                <a:solidFill>
                  <a:schemeClr val="accent1">
                    <a:lumMod val="75000"/>
                  </a:schemeClr>
                </a:solidFill>
                <a:latin typeface="Freestyle Script" panose="030804020302050B0404" pitchFamily="66" charset="0"/>
              </a:rPr>
              <a:t>Ing. Metalúrgico</a:t>
            </a:r>
          </a:p>
          <a:p>
            <a:pPr algn="ctr"/>
            <a:endParaRPr lang="es-ES" sz="4000" b="1" dirty="0">
              <a:solidFill>
                <a:schemeClr val="accent3">
                  <a:lumMod val="75000"/>
                </a:schemeClr>
              </a:solidFill>
              <a:latin typeface="Freestyle Script" panose="030804020302050B0404" pitchFamily="66" charset="0"/>
            </a:endParaRPr>
          </a:p>
        </p:txBody>
      </p:sp>
      <p:pic>
        <p:nvPicPr>
          <p:cNvPr id="4" name="Picture 6" descr="Facultad de Ingeniería de la UBA: Curso de Posgrado FIUBA ...">
            <a:extLst>
              <a:ext uri="{FF2B5EF4-FFF2-40B4-BE49-F238E27FC236}">
                <a16:creationId xmlns:a16="http://schemas.microsoft.com/office/drawing/2014/main" id="{9CC438DC-6B14-4E11-B716-85246CCC0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764704"/>
            <a:ext cx="2821630" cy="143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6 Grupo"/>
          <p:cNvGrpSpPr>
            <a:grpSpLocks/>
          </p:cNvGrpSpPr>
          <p:nvPr/>
        </p:nvGrpSpPr>
        <p:grpSpPr bwMode="auto">
          <a:xfrm>
            <a:off x="642938" y="1143000"/>
            <a:ext cx="6745287" cy="3662363"/>
            <a:chOff x="642910" y="1142984"/>
            <a:chExt cx="6745294" cy="3662381"/>
          </a:xfrm>
        </p:grpSpPr>
        <p:pic>
          <p:nvPicPr>
            <p:cNvPr id="57347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66784" y="1142984"/>
              <a:ext cx="5921420" cy="3662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348" name="2 CuadroTexto"/>
            <p:cNvSpPr txBox="1">
              <a:spLocks noChangeArrowheads="1"/>
            </p:cNvSpPr>
            <p:nvPr/>
          </p:nvSpPr>
          <p:spPr bwMode="auto">
            <a:xfrm>
              <a:off x="4643438" y="1285860"/>
              <a:ext cx="1143008" cy="3693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AR" b="1"/>
                <a:t>Entalla</a:t>
              </a:r>
              <a:endParaRPr lang="es-ES" b="1"/>
            </a:p>
          </p:txBody>
        </p:sp>
        <p:sp>
          <p:nvSpPr>
            <p:cNvPr id="57349" name="3 CuadroTexto"/>
            <p:cNvSpPr txBox="1">
              <a:spLocks noChangeArrowheads="1"/>
            </p:cNvSpPr>
            <p:nvPr/>
          </p:nvSpPr>
          <p:spPr bwMode="auto">
            <a:xfrm>
              <a:off x="642910" y="1357298"/>
              <a:ext cx="2500330" cy="83099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AR" sz="2400" b="1"/>
                <a:t>Área dúctil (opaca, fibrosa)</a:t>
              </a:r>
              <a:endParaRPr lang="es-ES" sz="2400" b="1"/>
            </a:p>
          </p:txBody>
        </p:sp>
        <p:sp>
          <p:nvSpPr>
            <p:cNvPr id="57350" name="4 CuadroTexto"/>
            <p:cNvSpPr txBox="1">
              <a:spLocks noChangeArrowheads="1"/>
            </p:cNvSpPr>
            <p:nvPr/>
          </p:nvSpPr>
          <p:spPr bwMode="auto">
            <a:xfrm>
              <a:off x="1285852" y="2357430"/>
              <a:ext cx="1857388" cy="83099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AR" sz="2400" b="1"/>
                <a:t>Área frágil (brillante)</a:t>
              </a:r>
              <a:endParaRPr lang="es-ES" sz="2400" b="1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50" y="1071563"/>
            <a:ext cx="6553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3" y="3714750"/>
            <a:ext cx="7250112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3286125" y="357188"/>
            <a:ext cx="3857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200" b="1"/>
              <a:t>Fractura dúctil</a:t>
            </a:r>
            <a:endParaRPr lang="es-ES" sz="3200" b="1"/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2500313" y="5857875"/>
            <a:ext cx="3857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200" b="1"/>
              <a:t>Fractura frágil</a:t>
            </a:r>
            <a:endParaRPr lang="es-ES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43363" cy="1143000"/>
          </a:xfrm>
        </p:spPr>
        <p:txBody>
          <a:bodyPr/>
          <a:lstStyle/>
          <a:p>
            <a:r>
              <a:rPr lang="es-ES"/>
              <a:t>“LIBERTY SHIPS”</a:t>
            </a:r>
          </a:p>
        </p:txBody>
      </p:sp>
      <p:sp>
        <p:nvSpPr>
          <p:cNvPr id="71692" name="Rectangle 1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800"/>
              <a:t>Los Liberty Ships son cargueros construidos durante la Segunda Guerra Mundial en grandes cantidades.</a:t>
            </a:r>
          </a:p>
          <a:p>
            <a:pPr>
              <a:lnSpc>
                <a:spcPct val="90000"/>
              </a:lnSpc>
            </a:pPr>
            <a:r>
              <a:rPr lang="es-ES" sz="2800"/>
              <a:t>Fueron construidos de manera asombrosamente rápida, empleando novedosas técnicas de fabricación.</a:t>
            </a:r>
          </a:p>
        </p:txBody>
      </p:sp>
      <p:pic>
        <p:nvPicPr>
          <p:cNvPr id="71689" name="Picture 9" descr="61_916_LD55_planLibertyShip_l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859338" y="549275"/>
            <a:ext cx="3598862" cy="2803525"/>
          </a:xfrm>
          <a:noFill/>
        </p:spPr>
      </p:pic>
      <p:pic>
        <p:nvPicPr>
          <p:cNvPr id="71695" name="Picture 15" descr="Image7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9338" y="3357563"/>
            <a:ext cx="3598862" cy="28495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“LIBERTY SHIPS”</a:t>
            </a:r>
          </a:p>
        </p:txBody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/>
              <a:t>La forma tradicional de fabricación por remachado era muy lenta para la premura de tiempo que existía.</a:t>
            </a:r>
          </a:p>
          <a:p>
            <a:pPr>
              <a:lnSpc>
                <a:spcPct val="90000"/>
              </a:lnSpc>
            </a:pPr>
            <a:r>
              <a:rPr lang="es-ES"/>
              <a:t>El presidente Roosevelt delegó el problema en Henry Kaiser, un ingeniero civil: introdujo la construcción por el método de ensamblaje modular y la técnica de soldadura en vez de la de remachado, ofreciendo una mayor velocidad de fabricación.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“LIBERTY SHIPS”</a:t>
            </a:r>
          </a:p>
        </p:txBody>
      </p:sp>
      <p:sp>
        <p:nvSpPr>
          <p:cNvPr id="778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El primer Liberty Ship fue construido en 245 días y botado el 27 de septiembre de 1941.</a:t>
            </a:r>
          </a:p>
          <a:p>
            <a:r>
              <a:rPr lang="es-ES"/>
              <a:t>Finalmente, se llegó a construir un barco, el “Robert Peary” en 4 días, 15 horas y 30 minutos!!!</a:t>
            </a:r>
          </a:p>
          <a:p>
            <a:r>
              <a:rPr lang="es-ES"/>
              <a:t>Sin embargo, esta rapidez generó fallas que hoy en día constituyen un hito en la historia del análisis de fallas en materiales.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1 Imagen" descr="SS_John_W_Brow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571500"/>
            <a:ext cx="5562600" cy="330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2 Imagen" descr="LibertyShipCrack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0050" y="2071688"/>
            <a:ext cx="4005263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476250"/>
            <a:ext cx="5826125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6825" y="3716338"/>
            <a:ext cx="3616325" cy="271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9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“LIBERTY SHIPS”</a:t>
            </a:r>
          </a:p>
        </p:txBody>
      </p:sp>
      <p:sp>
        <p:nvSpPr>
          <p:cNvPr id="79880" name="Rectangle 8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s-ES" sz="2800"/>
              <a:t>Entre 1941 y 1945, se fabricaron alrededor de 2700 barcos, de los cuales 400 sufrieron fallas de algún tipo, de las cuales 90 fueron serias, en 20 barcos la fractura fue total y en 12 la fractura fue catastrófica.</a:t>
            </a:r>
          </a:p>
        </p:txBody>
      </p:sp>
      <p:pic>
        <p:nvPicPr>
          <p:cNvPr id="79882" name="Picture 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2268538" y="3429000"/>
            <a:ext cx="4430712" cy="2744788"/>
          </a:xfrm>
          <a:noFill/>
          <a:ln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Imagen 1" descr="temperaturas mang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609600"/>
            <a:ext cx="5867400" cy="558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Imagen 1" descr="temp mang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762000"/>
            <a:ext cx="675322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7" name="6 CuadroTexto"/>
          <p:cNvSpPr txBox="1">
            <a:spLocks noChangeArrowheads="1"/>
          </p:cNvSpPr>
          <p:nvPr/>
        </p:nvSpPr>
        <p:spPr bwMode="auto">
          <a:xfrm>
            <a:off x="685800" y="685800"/>
            <a:ext cx="1500188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b="1"/>
              <a:t>Gráfico</a:t>
            </a:r>
            <a:endParaRPr lang="es-ES" b="1"/>
          </a:p>
        </p:txBody>
      </p:sp>
      <p:sp>
        <p:nvSpPr>
          <p:cNvPr id="62468" name="6 CuadroTexto"/>
          <p:cNvSpPr txBox="1">
            <a:spLocks noChangeArrowheads="1"/>
          </p:cNvSpPr>
          <p:nvPr/>
        </p:nvSpPr>
        <p:spPr bwMode="auto">
          <a:xfrm>
            <a:off x="2895600" y="4719638"/>
            <a:ext cx="5867400" cy="4460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1200"/>
              <a:t>-75             -50         -25               0            25            50           75     temperatura ºC</a:t>
            </a:r>
            <a:endParaRPr lang="es-AR" sz="1100"/>
          </a:p>
          <a:p>
            <a:endParaRPr lang="es-ES"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CuadroTexto"/>
          <p:cNvSpPr txBox="1">
            <a:spLocks noChangeArrowheads="1"/>
          </p:cNvSpPr>
          <p:nvPr/>
        </p:nvSpPr>
        <p:spPr bwMode="auto">
          <a:xfrm>
            <a:off x="457200" y="941388"/>
            <a:ext cx="845820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Char char="•"/>
            </a:pPr>
            <a:r>
              <a:rPr lang="es-ES_tradnl" sz="2800" b="1"/>
              <a:t>El ensayo de Charpy </a:t>
            </a:r>
            <a:r>
              <a:rPr lang="es-ES_tradnl" sz="2800"/>
              <a:t>se utiliza para evaluar la tenacidad a la entalla de un material mediante la aplicación de una carga dinámica de impacto.</a:t>
            </a:r>
          </a:p>
          <a:p>
            <a:pPr marL="457200" indent="-457200"/>
            <a:endParaRPr lang="es-ES_tradnl" sz="2800"/>
          </a:p>
          <a:p>
            <a:pPr marL="457200" indent="-457200">
              <a:buFontTx/>
              <a:buChar char="•"/>
            </a:pPr>
            <a:r>
              <a:rPr lang="es-ES_tradnl" sz="2800"/>
              <a:t>El ensayo permite medir la energía total necesaria para fracturar la probeta a una dada temperatura.</a:t>
            </a:r>
          </a:p>
          <a:p>
            <a:pPr marL="457200" indent="-457200"/>
            <a:endParaRPr lang="es-ES_tradnl" sz="2400"/>
          </a:p>
          <a:p>
            <a:pPr marL="457200" indent="-457200">
              <a:buFontTx/>
              <a:buChar char="•"/>
            </a:pPr>
            <a:r>
              <a:rPr lang="es-ES_tradnl" sz="2800"/>
              <a:t>La medida de la tenacidad a la entalla depende fundamentalmente de la forma y dimensiones de la entalla y de la temperatura de ensayo.</a:t>
            </a:r>
          </a:p>
          <a:p>
            <a:pPr marL="457200" indent="-457200"/>
            <a:endParaRPr lang="es-ES_tradnl" sz="2800"/>
          </a:p>
          <a:p>
            <a:pPr marL="457200" indent="-457200">
              <a:buFontTx/>
              <a:buChar char="•"/>
            </a:pPr>
            <a:r>
              <a:rPr lang="es-ES_tradnl" sz="2800" b="1"/>
              <a:t>Se expresa en julios/metro</a:t>
            </a:r>
            <a:r>
              <a:rPr lang="es-ES_tradnl" sz="2800" b="1" baseline="30000"/>
              <a:t>2</a:t>
            </a:r>
            <a:r>
              <a:rPr lang="es-ES_tradnl" sz="2800" b="1"/>
              <a:t> (kg/s</a:t>
            </a:r>
            <a:r>
              <a:rPr lang="es-ES_tradnl" sz="2800" b="1" baseline="30000"/>
              <a:t>2</a:t>
            </a:r>
            <a:r>
              <a:rPr lang="es-ES_tradnl" sz="2800" b="1"/>
              <a:t> y N/m). </a:t>
            </a:r>
            <a:endParaRPr lang="es-ES" sz="2800" b="1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1 Imagen" descr="Datos Charpy Titanic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75" y="285750"/>
            <a:ext cx="5926138" cy="596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3213100"/>
            <a:ext cx="3465513" cy="287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6463" y="3213100"/>
            <a:ext cx="3544887" cy="287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952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/>
              <a:t>Resultados de dos ensayos de Charpy</a:t>
            </a:r>
          </a:p>
        </p:txBody>
      </p:sp>
      <p:sp>
        <p:nvSpPr>
          <p:cNvPr id="82953" name="Rectangle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(a) Acero proveniente del casco del “Titanic”</a:t>
            </a:r>
          </a:p>
          <a:p>
            <a:r>
              <a:rPr lang="es-ES"/>
              <a:t>(b) Acero naval moderno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963" y="1000125"/>
            <a:ext cx="8682037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ctrTitle"/>
          </p:nvPr>
        </p:nvSpPr>
        <p:spPr>
          <a:xfrm>
            <a:off x="685800" y="1628801"/>
            <a:ext cx="7772400" cy="2520280"/>
          </a:xfrm>
        </p:spPr>
        <p:txBody>
          <a:bodyPr/>
          <a:lstStyle/>
          <a:p>
            <a:r>
              <a:rPr lang="es-ES" sz="6000" dirty="0">
                <a:solidFill>
                  <a:srgbClr val="94B658"/>
                </a:solidFill>
                <a:latin typeface="Brush Script MT" panose="03060802040406070304" pitchFamily="66" charset="0"/>
              </a:rPr>
              <a:t>MUCHAS GRACIAS</a:t>
            </a:r>
            <a:br>
              <a:rPr lang="es-ES" sz="6000" dirty="0">
                <a:solidFill>
                  <a:srgbClr val="94B658"/>
                </a:solidFill>
                <a:latin typeface="Brush Script MT" panose="03060802040406070304" pitchFamily="66" charset="0"/>
              </a:rPr>
            </a:br>
            <a:r>
              <a:rPr lang="es-ES" sz="6000" dirty="0">
                <a:solidFill>
                  <a:srgbClr val="94B658"/>
                </a:solidFill>
                <a:latin typeface="Brush Script MT" panose="03060802040406070304" pitchFamily="66" charset="0"/>
              </a:rPr>
              <a:t>por su atención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E6FA1E-29A7-4137-83BF-CAA5412BEF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" y="381000"/>
            <a:ext cx="6697662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2 Grupo"/>
          <p:cNvGrpSpPr>
            <a:grpSpLocks/>
          </p:cNvGrpSpPr>
          <p:nvPr/>
        </p:nvGrpSpPr>
        <p:grpSpPr bwMode="auto">
          <a:xfrm>
            <a:off x="2819400" y="2300288"/>
            <a:ext cx="5715000" cy="4176712"/>
            <a:chOff x="2482096" y="1791495"/>
            <a:chExt cx="4071939" cy="2759276"/>
          </a:xfrm>
        </p:grpSpPr>
        <p:pic>
          <p:nvPicPr>
            <p:cNvPr id="39940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482096" y="1840908"/>
              <a:ext cx="3765551" cy="270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941" name="4 CuadroTexto"/>
            <p:cNvSpPr txBox="1">
              <a:spLocks noChangeArrowheads="1"/>
            </p:cNvSpPr>
            <p:nvPr/>
          </p:nvSpPr>
          <p:spPr bwMode="auto">
            <a:xfrm>
              <a:off x="3553660" y="2135982"/>
              <a:ext cx="928687" cy="369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AR"/>
                <a:t>Entalla</a:t>
              </a:r>
              <a:endParaRPr lang="es-ES"/>
            </a:p>
          </p:txBody>
        </p:sp>
        <p:sp>
          <p:nvSpPr>
            <p:cNvPr id="39942" name="5 CuadroTexto"/>
            <p:cNvSpPr txBox="1">
              <a:spLocks noChangeArrowheads="1"/>
            </p:cNvSpPr>
            <p:nvPr/>
          </p:nvSpPr>
          <p:spPr bwMode="auto">
            <a:xfrm>
              <a:off x="4625221" y="3720307"/>
              <a:ext cx="1143000" cy="369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AR"/>
                <a:t>Probeta</a:t>
              </a:r>
              <a:endParaRPr lang="es-ES"/>
            </a:p>
          </p:txBody>
        </p:sp>
        <p:sp>
          <p:nvSpPr>
            <p:cNvPr id="39943" name="6 CuadroTexto"/>
            <p:cNvSpPr txBox="1">
              <a:spLocks noChangeArrowheads="1"/>
            </p:cNvSpPr>
            <p:nvPr/>
          </p:nvSpPr>
          <p:spPr bwMode="auto">
            <a:xfrm>
              <a:off x="5625347" y="1791495"/>
              <a:ext cx="928688" cy="5238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AR" sz="1400"/>
                <a:t>Carga dinámica</a:t>
              </a:r>
              <a:endParaRPr lang="es-ES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8 Grupo"/>
          <p:cNvGrpSpPr>
            <a:grpSpLocks/>
          </p:cNvGrpSpPr>
          <p:nvPr/>
        </p:nvGrpSpPr>
        <p:grpSpPr bwMode="auto">
          <a:xfrm>
            <a:off x="152400" y="381000"/>
            <a:ext cx="7000875" cy="5286375"/>
            <a:chOff x="1285852" y="571480"/>
            <a:chExt cx="7000924" cy="5286412"/>
          </a:xfrm>
        </p:grpSpPr>
        <p:pic>
          <p:nvPicPr>
            <p:cNvPr id="4199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57355" y="571480"/>
              <a:ext cx="6143667" cy="5286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991" name="4 CuadroTexto"/>
            <p:cNvSpPr txBox="1">
              <a:spLocks noChangeArrowheads="1"/>
            </p:cNvSpPr>
            <p:nvPr/>
          </p:nvSpPr>
          <p:spPr bwMode="auto">
            <a:xfrm>
              <a:off x="2285984" y="1500174"/>
              <a:ext cx="1071570" cy="3693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AR" b="1"/>
                <a:t>Aguja</a:t>
              </a:r>
              <a:endParaRPr lang="es-ES" b="1"/>
            </a:p>
          </p:txBody>
        </p:sp>
        <p:sp>
          <p:nvSpPr>
            <p:cNvPr id="41992" name="4 CuadroTexto"/>
            <p:cNvSpPr txBox="1">
              <a:spLocks noChangeArrowheads="1"/>
            </p:cNvSpPr>
            <p:nvPr/>
          </p:nvSpPr>
          <p:spPr bwMode="auto">
            <a:xfrm>
              <a:off x="5715008" y="857232"/>
              <a:ext cx="2071702" cy="6463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AR" b="1"/>
                <a:t>Posición de Inicio</a:t>
              </a:r>
              <a:endParaRPr lang="es-ES" b="1"/>
            </a:p>
          </p:txBody>
        </p:sp>
        <p:sp>
          <p:nvSpPr>
            <p:cNvPr id="41993" name="4 CuadroTexto"/>
            <p:cNvSpPr txBox="1">
              <a:spLocks noChangeArrowheads="1"/>
            </p:cNvSpPr>
            <p:nvPr/>
          </p:nvSpPr>
          <p:spPr bwMode="auto">
            <a:xfrm>
              <a:off x="1285852" y="2416726"/>
              <a:ext cx="2071702" cy="3693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AR" b="1"/>
                <a:t>Posición Final</a:t>
              </a:r>
              <a:endParaRPr lang="es-ES" b="1"/>
            </a:p>
          </p:txBody>
        </p:sp>
        <p:sp>
          <p:nvSpPr>
            <p:cNvPr id="41994" name="5 CuadroTexto"/>
            <p:cNvSpPr txBox="1">
              <a:spLocks noChangeArrowheads="1"/>
            </p:cNvSpPr>
            <p:nvPr/>
          </p:nvSpPr>
          <p:spPr bwMode="auto">
            <a:xfrm>
              <a:off x="2071670" y="4643446"/>
              <a:ext cx="1214446" cy="3693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AR" b="1"/>
                <a:t>Probeta</a:t>
              </a:r>
              <a:endParaRPr lang="es-ES" b="1"/>
            </a:p>
          </p:txBody>
        </p:sp>
        <p:sp>
          <p:nvSpPr>
            <p:cNvPr id="41995" name="6 CuadroTexto"/>
            <p:cNvSpPr txBox="1">
              <a:spLocks noChangeArrowheads="1"/>
            </p:cNvSpPr>
            <p:nvPr/>
          </p:nvSpPr>
          <p:spPr bwMode="auto">
            <a:xfrm>
              <a:off x="6786578" y="1357298"/>
              <a:ext cx="1500198" cy="6463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AR" b="1"/>
                <a:t>Martillo (Péndulo)</a:t>
              </a:r>
              <a:endParaRPr lang="es-ES" b="1"/>
            </a:p>
          </p:txBody>
        </p:sp>
        <p:sp>
          <p:nvSpPr>
            <p:cNvPr id="41996" name="7 CuadroTexto"/>
            <p:cNvSpPr txBox="1">
              <a:spLocks noChangeArrowheads="1"/>
            </p:cNvSpPr>
            <p:nvPr/>
          </p:nvSpPr>
          <p:spPr bwMode="auto">
            <a:xfrm>
              <a:off x="5857884" y="4714884"/>
              <a:ext cx="1214446" cy="3693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AR" b="1"/>
                <a:t>Yunque</a:t>
              </a:r>
              <a:endParaRPr lang="es-ES" b="1"/>
            </a:p>
          </p:txBody>
        </p:sp>
      </p:grpSp>
      <p:pic>
        <p:nvPicPr>
          <p:cNvPr id="41987" name="Imagen 10" descr="formulas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38875" y="3067050"/>
            <a:ext cx="267017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8" name="4 CuadroTexto"/>
          <p:cNvSpPr txBox="1">
            <a:spLocks noChangeArrowheads="1"/>
          </p:cNvSpPr>
          <p:nvPr/>
        </p:nvSpPr>
        <p:spPr bwMode="auto">
          <a:xfrm>
            <a:off x="5181600" y="5410200"/>
            <a:ext cx="3733800" cy="427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1200" b="1"/>
              <a:t>Despreciando el rozamiento</a:t>
            </a:r>
          </a:p>
          <a:p>
            <a:r>
              <a:rPr lang="es-ES_tradnl" sz="1000" b="1"/>
              <a:t>T</a:t>
            </a:r>
            <a:r>
              <a:rPr lang="es-AR" sz="1000" b="1"/>
              <a:t>eniendo en cuenta la superficie de la probeta obtenemos:</a:t>
            </a:r>
            <a:endParaRPr lang="es-ES" sz="1000" b="1"/>
          </a:p>
        </p:txBody>
      </p:sp>
      <p:pic>
        <p:nvPicPr>
          <p:cNvPr id="41989" name="Imagen 13" descr="formulap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8800" y="5791200"/>
            <a:ext cx="2667000" cy="9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Imagen 1" descr="probetas normalizadas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3" y="990600"/>
            <a:ext cx="8281987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4 Grupo"/>
          <p:cNvGrpSpPr>
            <a:grpSpLocks/>
          </p:cNvGrpSpPr>
          <p:nvPr/>
        </p:nvGrpSpPr>
        <p:grpSpPr bwMode="auto">
          <a:xfrm>
            <a:off x="2143125" y="1500188"/>
            <a:ext cx="4000500" cy="3908425"/>
            <a:chOff x="2143108" y="1500174"/>
            <a:chExt cx="4000528" cy="3908831"/>
          </a:xfrm>
        </p:grpSpPr>
        <p:pic>
          <p:nvPicPr>
            <p:cNvPr id="45059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28860" y="1500174"/>
              <a:ext cx="3714776" cy="3908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060" name="2 CuadroTexto"/>
            <p:cNvSpPr txBox="1">
              <a:spLocks noChangeArrowheads="1"/>
            </p:cNvSpPr>
            <p:nvPr/>
          </p:nvSpPr>
          <p:spPr bwMode="auto">
            <a:xfrm>
              <a:off x="2143108" y="2285992"/>
              <a:ext cx="1714512" cy="6463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AR"/>
                <a:t>Probeta de 10 x 10 x 55 mm</a:t>
              </a:r>
              <a:endParaRPr lang="es-ES"/>
            </a:p>
          </p:txBody>
        </p:sp>
        <p:sp>
          <p:nvSpPr>
            <p:cNvPr id="45061" name="3 CuadroTexto"/>
            <p:cNvSpPr txBox="1">
              <a:spLocks noChangeArrowheads="1"/>
            </p:cNvSpPr>
            <p:nvPr/>
          </p:nvSpPr>
          <p:spPr bwMode="auto">
            <a:xfrm>
              <a:off x="2643174" y="4000504"/>
              <a:ext cx="1357322" cy="92333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AR"/>
                <a:t>Punta de impacto del péndulo</a:t>
              </a:r>
              <a:endParaRPr lang="es-E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88" y="500063"/>
            <a:ext cx="7337425" cy="607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3750" y="571500"/>
            <a:ext cx="7620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63" y="1143000"/>
            <a:ext cx="3581400" cy="294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3" y="1785938"/>
            <a:ext cx="3597275" cy="335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>
            <a:spLocks noChangeArrowheads="1"/>
          </p:cNvSpPr>
          <p:nvPr/>
        </p:nvSpPr>
        <p:spPr bwMode="auto">
          <a:xfrm>
            <a:off x="500063" y="4214813"/>
            <a:ext cx="38576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200" b="1"/>
              <a:t>Aceros ferríticos perlíticos</a:t>
            </a:r>
            <a:endParaRPr lang="es-ES" sz="3200" b="1"/>
          </a:p>
        </p:txBody>
      </p:sp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5000625" y="571500"/>
            <a:ext cx="3857625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200" b="1"/>
              <a:t>Aceros austeníticos</a:t>
            </a:r>
            <a:endParaRPr lang="es-ES" sz="3200" b="1"/>
          </a:p>
        </p:txBody>
      </p:sp>
      <p:sp>
        <p:nvSpPr>
          <p:cNvPr id="51206" name="4 CuadroTexto"/>
          <p:cNvSpPr txBox="1">
            <a:spLocks noChangeArrowheads="1"/>
          </p:cNvSpPr>
          <p:nvPr/>
        </p:nvSpPr>
        <p:spPr bwMode="auto">
          <a:xfrm>
            <a:off x="1331913" y="5589588"/>
            <a:ext cx="6781800" cy="6397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1200" b="1"/>
              <a:t>Aleaciones con estructura BCC experimentan trasición dúctil-frágil</a:t>
            </a:r>
          </a:p>
          <a:p>
            <a:r>
              <a:rPr lang="es-AR" sz="1200" b="1"/>
              <a:t>Aleaciones con estructura FCC no presentan tal transición, rompen de forma dúctil (Ej.: aceros inoxidables austeníticos, aleaciones de aluminio)</a:t>
            </a:r>
            <a:endParaRPr lang="es-ES" sz="1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Presentacion_Ensayo_de_Charpy_Rev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Presentacion_Ensayo_de_Charpy_Rev01</Template>
  <TotalTime>16</TotalTime>
  <Words>453</Words>
  <Application>Microsoft Office PowerPoint</Application>
  <PresentationFormat>Presentación en pantalla (4:3)</PresentationFormat>
  <Paragraphs>52</Paragraphs>
  <Slides>23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Brush Script MT</vt:lpstr>
      <vt:lpstr>Calibri</vt:lpstr>
      <vt:lpstr>Freestyle Script</vt:lpstr>
      <vt:lpstr>Presentacion_Ensayo_de_Charpy_Rev01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“LIBERTY SHIPS”</vt:lpstr>
      <vt:lpstr>“LIBERTY SHIPS”</vt:lpstr>
      <vt:lpstr>“LIBERTY SHIPS”</vt:lpstr>
      <vt:lpstr>Presentación de PowerPoint</vt:lpstr>
      <vt:lpstr>Presentación de PowerPoint</vt:lpstr>
      <vt:lpstr>“LIBERTY SHIPS”</vt:lpstr>
      <vt:lpstr>Presentación de PowerPoint</vt:lpstr>
      <vt:lpstr>Presentación de PowerPoint</vt:lpstr>
      <vt:lpstr>Presentación de PowerPoint</vt:lpstr>
      <vt:lpstr>Resultados de dos ensayos de Charpy</vt:lpstr>
      <vt:lpstr>Presentación de PowerPoint</vt:lpstr>
      <vt:lpstr>MUCHAS 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</dc:creator>
  <cp:lastModifiedBy>PC</cp:lastModifiedBy>
  <cp:revision>9</cp:revision>
  <dcterms:created xsi:type="dcterms:W3CDTF">2017-05-11T17:19:56Z</dcterms:created>
  <dcterms:modified xsi:type="dcterms:W3CDTF">2021-10-07T16:57:29Z</dcterms:modified>
</cp:coreProperties>
</file>