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4690A8B-C800-454F-AF39-251E79B6637C}">
  <a:tblStyle styleId="{B4690A8B-C800-454F-AF39-251E79B6637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051cee0d5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051cee0d5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051cee0d5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051cee0d5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051cee0d5f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051cee0d5f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051cee0d5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051cee0d5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051cee0d5f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051cee0d5f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051cee0d5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051cee0d5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051cee0d5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051cee0d5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1051cee0d5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1051cee0d5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051cee0d5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051cee0d5f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051cee0d5f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051cee0d5f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051cee0d5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051cee0d5f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051cee0d5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051cee0d5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1051cee0d5f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1051cee0d5f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044d2d344d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1044d2d344d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051cee0d5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051cee0d5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044d2d344d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044d2d344d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051cee0d5f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051cee0d5f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051cee0d5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1051cee0d5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051cee0d5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051cee0d5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051cee0d5f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051cee0d5f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6" name="Google Shape;16;p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" name="Google Shape;17;p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" name="Google Shape;18;p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" name="Google Shape;21;p2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" name="Google Shape;22;p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paso">
  <p:cSld name="Filmina - Repaso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6" name="Google Shape;106;p1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5A3A9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107" name="Google Shape;107;p11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" name="Google Shape;108;p11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0" name="Google Shape;110;p1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112" name="Google Shape;112;p1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13" name="Google Shape;113;p11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2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7" name="Google Shape;117;p12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2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1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2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13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0" name="Google Shape;130;p14"/>
          <p:cNvSpPr txBox="1">
            <a:spLocks noGrp="1"/>
          </p:cNvSpPr>
          <p:nvPr>
            <p:ph type="body" idx="2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body" idx="3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body" idx="4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>
            <a:spLocks noGrp="1"/>
          </p:cNvSpPr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5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spacio en blanco">
  <p:cSld name="Espacio en blanco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16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47" name="Google Shape;147;p17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8" name="Google Shape;148;p17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7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>
            <a:spLocks noGrp="1"/>
          </p:cNvSpPr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18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body" idx="1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>
            <a:spLocks noGrp="1"/>
          </p:cNvSpPr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20"/>
          <p:cNvSpPr txBox="1">
            <a:spLocks noGrp="1"/>
          </p:cNvSpPr>
          <p:nvPr>
            <p:ph type="ftr" idx="11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0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MFS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26" name="Google Shape;26;p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1">
  <p:cSld name="Título - Ejercicios_1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71" name="Google Shape;171;p21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72" name="Google Shape;172;p21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3" name="Google Shape;173;p21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74" name="Google Shape;174;p21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1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76" name="Google Shape;176;p21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7" name="Google Shape;177;p21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78" name="Google Shape;178;p21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1">
  <p:cSld name="Título - Resolución_1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181" name="Google Shape;181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82" name="Google Shape;182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83" name="Google Shape;18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84" name="Google Shape;18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86" name="Google Shape;186;p22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7" name="Google Shape;18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88" name="Google Shape;188;p22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 1">
  <p:cSld name="Título - Repaso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191" name="Google Shape;191;p23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" name="Google Shape;192;p2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93" name="Google Shape;193;p2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23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195" name="Google Shape;195;p2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96" name="Google Shape;196;p2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98" name="Google Shape;198;p23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 1">
  <p:cSld name="Título - Conceptos_1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03" name="Google Shape;203;p2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04" name="Google Shape;204;p2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5" name="Google Shape;205;p2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06" name="Google Shape;206;p2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08" name="Google Shape;208;p24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9" name="Google Shape;209;p2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10" name="Google Shape;210;p24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 2">
  <p:cSld name="Título - Ejercicios_2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13" name="Google Shape;213;p2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4" name="Google Shape;214;p2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5" name="Google Shape;215;p2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6" name="Google Shape;216;p2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25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18" name="Google Shape;218;p25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19" name="Google Shape;219;p2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20" name="Google Shape;220;p25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 2">
  <p:cSld name="Título - Resolución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223" name="Google Shape;223;p2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4" name="Google Shape;224;p2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5" name="Google Shape;225;p2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6" name="Google Shape;226;p2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8" name="Google Shape;228;p26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Conceptos">
  <p:cSld name="Título - Concep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34" name="Google Shape;34;p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35" name="Google Shape;35;p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" name="Google Shape;36;p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37" name="Google Shape;37;p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39" name="Google Shape;39;p4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0" name="Google Shape;40;p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41" name="Google Shape;41;p4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Conceptos">
  <p:cSld name="Filmina - Concepto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5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1DC1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48" name="Google Shape;48;p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1DC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50" name="Google Shape;50;p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51" name="Google Shape;51;p5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Ejercicios">
  <p:cSld name="Título - Ejercicio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54" name="Google Shape;54;p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55" name="Google Shape;55;p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" name="Google Shape;56;p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57" name="Google Shape;57;p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6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59" name="Google Shape;59;p6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Carrera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61" name="Google Shape;61;p6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Ejercicios">
  <p:cSld name="Filmina - Ejercicio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4" name="Google Shape;64;p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F25B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7" name="Google Shape;67;p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68" name="Google Shape;68;p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F25B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70" name="Google Shape;70;p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solución">
  <p:cSld name="Título - Resolució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"/>
          <p:cNvSpPr/>
          <p:nvPr/>
        </p:nvSpPr>
        <p:spPr>
          <a:xfrm rot="10800000" flipH="1">
            <a:off x="1525" y="506"/>
            <a:ext cx="2220900" cy="17259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grpSp>
        <p:nvGrpSpPr>
          <p:cNvPr id="74" name="Google Shape;74;p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75" name="Google Shape;75;p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6;p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77" name="Google Shape;77;p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8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79" name="Google Shape;79;p8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81" name="Google Shape;81;p8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lmina - Resolución">
  <p:cSld name="Filmina - Resolu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85" name="Google Shape;85;p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EF34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  <p:sp>
        <p:nvSpPr>
          <p:cNvPr id="87" name="Google Shape;87;p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>
                <a:solidFill>
                  <a:schemeClr val="lt1"/>
                </a:solidFill>
              </a:rPr>
              <a:t>CFS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EF34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sldNum" idx="12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- Repaso">
  <p:cSld name="Título - Repaso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FFFFFF"/>
                </a:solidFill>
              </a:rPr>
              <a:t>CFP</a:t>
            </a:r>
            <a:endParaRPr sz="48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Programador </a:t>
            </a:r>
            <a:endParaRPr sz="3600" b="1">
              <a:solidFill>
                <a:srgbClr val="FFFF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FFFFFF"/>
                </a:solidFill>
              </a:rPr>
              <a:t>full-stack</a:t>
            </a:r>
            <a:endParaRPr sz="3600" b="1">
              <a:solidFill>
                <a:srgbClr val="FFFFFF"/>
              </a:solidFill>
            </a:endParaRPr>
          </a:p>
        </p:txBody>
      </p:sp>
      <p:sp>
        <p:nvSpPr>
          <p:cNvPr id="94" name="Google Shape;94;p10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96" name="Google Shape;96;p1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0"/>
            <p:cNvSpPr/>
            <p:nvPr/>
          </p:nvSpPr>
          <p:spPr>
            <a:xfrm rot="10800000" flipH="1">
              <a:off x="1525" y="575"/>
              <a:ext cx="2220900" cy="2301300"/>
            </a:xfrm>
            <a:prstGeom prst="snip1Rect">
              <a:avLst>
                <a:gd name="adj" fmla="val 50000"/>
              </a:avLst>
            </a:prstGeom>
            <a:solidFill>
              <a:srgbClr val="5A3A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  <p:grpSp>
          <p:nvGrpSpPr>
            <p:cNvPr id="98" name="Google Shape;98;p1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99" name="Google Shape;99;p1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0"/>
              <p:cNvSpPr/>
              <p:nvPr/>
            </p:nvSpPr>
            <p:spPr>
              <a:xfrm rot="10800000" flipH="1">
                <a:off x="0" y="492"/>
                <a:ext cx="2348100" cy="381600"/>
              </a:xfrm>
              <a:prstGeom prst="snip1Rect">
                <a:avLst>
                  <a:gd name="adj" fmla="val 50000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200" b="1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1" name="Google Shape;101;p10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 b="1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2" name="Google Shape;102;p1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000" b="1">
                <a:solidFill>
                  <a:schemeClr val="accent5"/>
                </a:solidFill>
              </a:rPr>
              <a:t>Madariaga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Programador </a:t>
            </a:r>
            <a:endParaRPr sz="6000" b="1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chemeClr val="accent5"/>
                </a:solidFill>
              </a:rPr>
              <a:t>full-stack</a:t>
            </a:r>
            <a:endParaRPr sz="6000" b="1">
              <a:solidFill>
                <a:schemeClr val="accent5"/>
              </a:solidFill>
            </a:endParaRPr>
          </a:p>
        </p:txBody>
      </p:sp>
      <p:sp>
        <p:nvSpPr>
          <p:cNvPr id="103" name="Google Shape;103;p10"/>
          <p:cNvSpPr txBox="1">
            <a:spLocks noGrp="1"/>
          </p:cNvSpPr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name="adj" fmla="val 50000"/>
            </a:avLst>
          </a:prstGeom>
          <a:solidFill>
            <a:srgbClr val="0195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FFFFFF"/>
              </a:solidFill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" name="Google Shape;9;p1" descr="logos 111MIL-01.JPG"/>
          <p:cNvPicPr preferRelativeResize="0"/>
          <p:nvPr/>
        </p:nvPicPr>
        <p:blipFill rotWithShape="1">
          <a:blip r:embed="rId27">
            <a:alphaModFix/>
          </a:blip>
          <a:srcRect l="86163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2" name="Google Shape;12;p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endParaRPr sz="1200" b="1">
                <a:solidFill>
                  <a:srgbClr val="FFFFFF"/>
                </a:solidFill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 rot="10800000" flipH="1">
              <a:off x="0" y="350"/>
              <a:ext cx="1098000" cy="480300"/>
            </a:xfrm>
            <a:prstGeom prst="snip1Rect">
              <a:avLst>
                <a:gd name="adj" fmla="val 50000"/>
              </a:avLst>
            </a:prstGeom>
            <a:solidFill>
              <a:srgbClr val="0195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>
                <a:solidFill>
                  <a:srgbClr val="FFFFFF"/>
                </a:solidFill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0"/>
          <p:cNvSpPr txBox="1">
            <a:spLocks noGrp="1"/>
          </p:cNvSpPr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Formacion Integral</a:t>
            </a:r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1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Planillas de cálculos III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3645300" cy="205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Otra cosa que podemos hacer para resaltar la parte final de nuestro ticket es colocarlo en negrita…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podemos hacer esto?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 formato condicional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38" name="Google Shape;438;p49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en negrita</a:t>
            </a:r>
            <a:endParaRPr/>
          </a:p>
        </p:txBody>
      </p:sp>
      <p:pic>
        <p:nvPicPr>
          <p:cNvPr id="439" name="Google Shape;43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4400" y="989238"/>
            <a:ext cx="2824379" cy="371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14279" y="905626"/>
            <a:ext cx="2229721" cy="397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450" y="3229025"/>
            <a:ext cx="4551026" cy="1729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49"/>
          <p:cNvCxnSpPr/>
          <p:nvPr/>
        </p:nvCxnSpPr>
        <p:spPr>
          <a:xfrm flipH="1">
            <a:off x="3880350" y="2445675"/>
            <a:ext cx="2240400" cy="2377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0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nuestro Ticket</a:t>
            </a:r>
            <a:endParaRPr/>
          </a:p>
        </p:txBody>
      </p:sp>
      <p:sp>
        <p:nvSpPr>
          <p:cNvPr id="448" name="Google Shape;448;p50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¿Bonito no?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Ya tiene todo lo que debería tener un ticket, ¿no?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Si se les ocurre algo para agregar, pueden hacerlo para la entrega.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Por ejemplo, se puede agregar: “paga con”, “su vuelto” o lo que quieran.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Pero recuerden que deben ser todas celdas flotantes…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También se le podría sacar “tipo de factura” que esá arriba 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449" name="Google Shape;44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950" y="1274475"/>
            <a:ext cx="4689650" cy="3037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0955" y="4555380"/>
            <a:ext cx="480650" cy="4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1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456" name="Google Shape;456;p51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En las facturas, es común tener que escribir en letras el monto expresado en números.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podemos hacer esto?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Aunque existen “macros” para esto, vamos a crear nosotros un workaround que podamos escribir por nuestra propia cuenta.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TAREA: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Crear una hoja nueva con el nombre “aux letras”  y trabajar allí un recurso para este fin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457" name="Google Shape;45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1450" y="979975"/>
            <a:ext cx="4689650" cy="283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2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463" name="Google Shape;463;p52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Observemos la tabla numérica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¿Cómo se escriben los números?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¿A qué nivel de detalle debemos apuntar: unidad, decena, centena?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¿Cuáles números se componen de resultados anteriores? Ej, la decena depende de la unidad, la centena de la decena, etc...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464" name="Google Shape;46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2950" y="913275"/>
            <a:ext cx="3670051" cy="407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3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470" name="Google Shape;470;p53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471" name="Google Shape;471;p53"/>
          <p:cNvSpPr txBox="1">
            <a:spLocks noGrp="1"/>
          </p:cNvSpPr>
          <p:nvPr>
            <p:ph type="body" idx="1"/>
          </p:nvPr>
        </p:nvSpPr>
        <p:spPr>
          <a:xfrm>
            <a:off x="66850" y="2424250"/>
            <a:ext cx="2753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Concatenación (&amp;):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472" name="Google Shape;4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06925" y="2368613"/>
            <a:ext cx="414337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9588" y="3805378"/>
            <a:ext cx="2126675" cy="332650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>
            <a:spLocks noGrp="1"/>
          </p:cNvSpPr>
          <p:nvPr>
            <p:ph type="body" idx="1"/>
          </p:nvPr>
        </p:nvSpPr>
        <p:spPr>
          <a:xfrm>
            <a:off x="145700" y="3714600"/>
            <a:ext cx="32982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Ejemplo de concatenación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476" name="Google Shape;476;p53"/>
          <p:cNvCxnSpPr>
            <a:stCxn id="474" idx="3"/>
          </p:cNvCxnSpPr>
          <p:nvPr/>
        </p:nvCxnSpPr>
        <p:spPr>
          <a:xfrm rot="10800000" flipH="1">
            <a:off x="5596262" y="2983503"/>
            <a:ext cx="1534500" cy="988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483" name="Google Shape;483;p54"/>
          <p:cNvSpPr txBox="1">
            <a:spLocks noGrp="1"/>
          </p:cNvSpPr>
          <p:nvPr>
            <p:ph type="body" idx="1"/>
          </p:nvPr>
        </p:nvSpPr>
        <p:spPr>
          <a:xfrm>
            <a:off x="181500" y="2218250"/>
            <a:ext cx="4889100" cy="122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Truncar:  corta un número decimal por la parte entera. Opcional indicar cuántos decimales conservar (no lo necesitaremos acá)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484" name="Google Shape;48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4"/>
          <p:cNvSpPr txBox="1">
            <a:spLocks noGrp="1"/>
          </p:cNvSpPr>
          <p:nvPr>
            <p:ph type="body" idx="1"/>
          </p:nvPr>
        </p:nvSpPr>
        <p:spPr>
          <a:xfrm>
            <a:off x="145700" y="3714600"/>
            <a:ext cx="32982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Ejemplo de truncamiento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486" name="Google Shape;486;p54"/>
          <p:cNvCxnSpPr>
            <a:stCxn id="487" idx="3"/>
          </p:cNvCxnSpPr>
          <p:nvPr/>
        </p:nvCxnSpPr>
        <p:spPr>
          <a:xfrm rot="10800000" flipH="1">
            <a:off x="5596262" y="2983503"/>
            <a:ext cx="1534500" cy="9882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8" name="Google Shape;488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350" y="2313125"/>
            <a:ext cx="1707720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35050" y="3810615"/>
            <a:ext cx="1455375" cy="3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5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495" name="Google Shape;495;p55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496" name="Google Shape;496;p55"/>
          <p:cNvSpPr txBox="1">
            <a:spLocks noGrp="1"/>
          </p:cNvSpPr>
          <p:nvPr>
            <p:ph type="body" idx="1"/>
          </p:nvPr>
        </p:nvSpPr>
        <p:spPr>
          <a:xfrm>
            <a:off x="181500" y="2218250"/>
            <a:ext cx="4889100" cy="122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Residuo:  Devuelve el residuo que queda después de una operación de división.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(para acceder a unidades una buena técnica es dividir por  10, 100, 1000,... )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497" name="Google Shape;49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5"/>
          <p:cNvSpPr txBox="1">
            <a:spLocks noGrp="1"/>
          </p:cNvSpPr>
          <p:nvPr>
            <p:ph type="body" idx="1"/>
          </p:nvPr>
        </p:nvSpPr>
        <p:spPr>
          <a:xfrm>
            <a:off x="145700" y="3714600"/>
            <a:ext cx="32982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Ejemplos de residuo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cxnSp>
        <p:nvCxnSpPr>
          <p:cNvPr id="499" name="Google Shape;499;p55"/>
          <p:cNvCxnSpPr/>
          <p:nvPr/>
        </p:nvCxnSpPr>
        <p:spPr>
          <a:xfrm rot="10800000">
            <a:off x="7540800" y="3048000"/>
            <a:ext cx="0" cy="618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0" name="Google Shape;50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0425" y="2266800"/>
            <a:ext cx="2448071" cy="6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0575" y="3747000"/>
            <a:ext cx="1707725" cy="36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51987" y="3814525"/>
            <a:ext cx="1533525" cy="314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3" name="Google Shape;503;p55"/>
          <p:cNvCxnSpPr/>
          <p:nvPr/>
        </p:nvCxnSpPr>
        <p:spPr>
          <a:xfrm rot="10800000">
            <a:off x="6635125" y="3070550"/>
            <a:ext cx="0" cy="6180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6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509" name="Google Shape;509;p56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10" name="Google Shape;510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6"/>
          <p:cNvSpPr txBox="1">
            <a:spLocks noGrp="1"/>
          </p:cNvSpPr>
          <p:nvPr>
            <p:ph type="body" idx="1"/>
          </p:nvPr>
        </p:nvSpPr>
        <p:spPr>
          <a:xfrm>
            <a:off x="1999875" y="2314650"/>
            <a:ext cx="32982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Una tabla como esta: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512" name="Google Shape;512;p56"/>
          <p:cNvSpPr txBox="1">
            <a:spLocks noGrp="1"/>
          </p:cNvSpPr>
          <p:nvPr>
            <p:ph type="body" idx="1"/>
          </p:nvPr>
        </p:nvSpPr>
        <p:spPr>
          <a:xfrm>
            <a:off x="145700" y="3159200"/>
            <a:ext cx="4144200" cy="122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Es decir, una tablita que tenga todas las palabras que necesitamos, para aplicar luego la función BUSCARV que aprendimos la clase anterior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13" name="Google Shape;51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350" y="1758475"/>
            <a:ext cx="3179826" cy="293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57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519" name="Google Shape;519;p57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20" name="Google Shape;52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7"/>
          <p:cNvSpPr txBox="1">
            <a:spLocks noGrp="1"/>
          </p:cNvSpPr>
          <p:nvPr>
            <p:ph type="body" idx="1"/>
          </p:nvPr>
        </p:nvSpPr>
        <p:spPr>
          <a:xfrm>
            <a:off x="280425" y="1781250"/>
            <a:ext cx="46791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Una tabla que separe pesos de centavos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22" name="Google Shape;52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575" y="1597225"/>
            <a:ext cx="1800225" cy="89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7"/>
          <p:cNvSpPr txBox="1">
            <a:spLocks noGrp="1"/>
          </p:cNvSpPr>
          <p:nvPr>
            <p:ph type="body" idx="1"/>
          </p:nvPr>
        </p:nvSpPr>
        <p:spPr>
          <a:xfrm>
            <a:off x="204225" y="2570675"/>
            <a:ext cx="46791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Una tabla que que obtenga unidad, decena y centena del número…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Y luego busque ese valor numérico en la tabla anterior con BUSCARV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24" name="Google Shape;524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225" y="2634075"/>
            <a:ext cx="3505200" cy="13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07200" y="4080501"/>
            <a:ext cx="5906024" cy="915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57"/>
          <p:cNvSpPr txBox="1">
            <a:spLocks noGrp="1"/>
          </p:cNvSpPr>
          <p:nvPr>
            <p:ph type="body" idx="1"/>
          </p:nvPr>
        </p:nvSpPr>
        <p:spPr>
          <a:xfrm>
            <a:off x="204225" y="4143450"/>
            <a:ext cx="22275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Deberíamos tener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 algo así: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8"/>
          <p:cNvSpPr txBox="1">
            <a:spLocks noGrp="1"/>
          </p:cNvSpPr>
          <p:nvPr>
            <p:ph type="body" idx="1"/>
          </p:nvPr>
        </p:nvSpPr>
        <p:spPr>
          <a:xfrm>
            <a:off x="478525" y="4302900"/>
            <a:ext cx="58389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Podríamos agregar operadores lógicos...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532" name="Google Shape;532;p58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533" name="Google Shape;533;p58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34" name="Google Shape;534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58"/>
          <p:cNvSpPr txBox="1">
            <a:spLocks noGrp="1"/>
          </p:cNvSpPr>
          <p:nvPr>
            <p:ph type="body" idx="1"/>
          </p:nvPr>
        </p:nvSpPr>
        <p:spPr>
          <a:xfrm>
            <a:off x="280425" y="2009850"/>
            <a:ext cx="80706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Considerar que hasta 20, la decena debe ser contada junto con la unidad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36" name="Google Shape;536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30450" y="2524050"/>
            <a:ext cx="5898475" cy="10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5700" y="3698025"/>
            <a:ext cx="37623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76300" y="4050350"/>
            <a:ext cx="5838825" cy="285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9" name="Google Shape;539;p58"/>
          <p:cNvCxnSpPr/>
          <p:nvPr/>
        </p:nvCxnSpPr>
        <p:spPr>
          <a:xfrm rot="10800000" flipH="1">
            <a:off x="2736650" y="2967575"/>
            <a:ext cx="345000" cy="792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0" name="Google Shape;540;p58"/>
          <p:cNvCxnSpPr/>
          <p:nvPr/>
        </p:nvCxnSpPr>
        <p:spPr>
          <a:xfrm rot="10800000" flipH="1">
            <a:off x="3034050" y="3411900"/>
            <a:ext cx="124500" cy="308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1" name="Google Shape;541;p58"/>
          <p:cNvCxnSpPr/>
          <p:nvPr/>
        </p:nvCxnSpPr>
        <p:spPr>
          <a:xfrm rot="10800000">
            <a:off x="3604675" y="3086325"/>
            <a:ext cx="847200" cy="943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2" name="Google Shape;542;p58"/>
          <p:cNvCxnSpPr/>
          <p:nvPr/>
        </p:nvCxnSpPr>
        <p:spPr>
          <a:xfrm rot="10800000">
            <a:off x="3643950" y="3530075"/>
            <a:ext cx="428100" cy="5151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1"/>
          <p:cNvSpPr txBox="1">
            <a:spLocks noGrp="1"/>
          </p:cNvSpPr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359" name="Google Shape;359;p41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66879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Contenidos teóricos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Qué son las planillas de cálculos. Configuración Inicial.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Creación de tablas con formato estático y condicional.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Operación entre columnas, arrastrar funciones.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Celdas dependientes de otros campos</a:t>
            </a:r>
            <a:r>
              <a:rPr lang="en" sz="1800">
                <a:solidFill>
                  <a:schemeClr val="accent5"/>
                </a:solidFill>
              </a:rPr>
              <a:t>. Tablas de configuración.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Funciones Suma, </a:t>
            </a:r>
            <a:r>
              <a:rPr lang="en" sz="1800" strike="sngStrike">
                <a:solidFill>
                  <a:schemeClr val="accent5"/>
                </a:solidFill>
              </a:rPr>
              <a:t>Sí, Buscar, operaciones. 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Códigos de referencia (Id, row, dato).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5"/>
                </a:solidFill>
              </a:rPr>
              <a:t>Funciones anidadas.</a:t>
            </a:r>
            <a:endParaRPr sz="1800" strike="sngStrike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Concatenación de texto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Celdas flotantes.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60" name="Google Shape;360;p41"/>
          <p:cNvSpPr txBox="1">
            <a:spLocks noGrp="1"/>
          </p:cNvSpPr>
          <p:nvPr>
            <p:ph type="body" idx="1"/>
          </p:nvPr>
        </p:nvSpPr>
        <p:spPr>
          <a:xfrm>
            <a:off x="6754750" y="1148050"/>
            <a:ext cx="22968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Contenidos prácticos:</a:t>
            </a:r>
            <a:endParaRPr sz="18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SUPERMERCADO</a:t>
            </a:r>
            <a:endParaRPr sz="18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6"/>
                </a:solidFill>
              </a:rPr>
              <a:t>Tabla inventario.</a:t>
            </a:r>
            <a:endParaRPr sz="1800" strike="sngStrike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6"/>
                </a:solidFill>
              </a:rPr>
              <a:t>Tablas ganancia.</a:t>
            </a:r>
            <a:endParaRPr sz="1800" strike="sngStrike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strike="sngStrike">
                <a:solidFill>
                  <a:schemeClr val="accent6"/>
                </a:solidFill>
              </a:rPr>
              <a:t>Tabla Factura.</a:t>
            </a:r>
            <a:endParaRPr sz="1800" strike="sngStrike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Monto en letras.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Tabla Ticket.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6"/>
                </a:solidFill>
              </a:rPr>
              <a:t>Tabla descuentos.</a:t>
            </a:r>
            <a:endParaRPr sz="1800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6"/>
                </a:solidFill>
              </a:rPr>
              <a:t>Personalización de su negocio.</a:t>
            </a:r>
            <a:endParaRPr sz="18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9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Números en letras</a:t>
            </a:r>
            <a:endParaRPr/>
          </a:p>
        </p:txBody>
      </p:sp>
      <p:sp>
        <p:nvSpPr>
          <p:cNvPr id="548" name="Google Shape;548;p59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Necesitaremos las siguientes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49" name="Google Shape;54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300" y="911050"/>
            <a:ext cx="1321058" cy="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59"/>
          <p:cNvSpPr txBox="1">
            <a:spLocks noGrp="1"/>
          </p:cNvSpPr>
          <p:nvPr>
            <p:ph type="body" idx="1"/>
          </p:nvPr>
        </p:nvSpPr>
        <p:spPr>
          <a:xfrm>
            <a:off x="280425" y="2009850"/>
            <a:ext cx="80706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¿que pasa cuando alguien compra algo que sale solamente 15 pesos?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pic>
        <p:nvPicPr>
          <p:cNvPr id="551" name="Google Shape;551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425" y="2634650"/>
            <a:ext cx="6867525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2" name="Google Shape;552;p59"/>
          <p:cNvSpPr txBox="1">
            <a:spLocks noGrp="1"/>
          </p:cNvSpPr>
          <p:nvPr>
            <p:ph type="body" idx="1"/>
          </p:nvPr>
        </p:nvSpPr>
        <p:spPr>
          <a:xfrm>
            <a:off x="432825" y="4143450"/>
            <a:ext cx="8070600" cy="51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¿Esto está bien...? ¿Cómo lo arreglamos? Ideas… ???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Bueno… esto ya les toca a ustedes...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6"/>
                </a:solidFill>
              </a:rPr>
              <a:t>Recapitulando: ¿Cuando colocamos un código y una cantidad aparece el total?</a:t>
            </a:r>
            <a:endParaRPr sz="1800" b="1">
              <a:solidFill>
                <a:schemeClr val="accent6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TOTAL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Para el total, suele usarse la función SUMA: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+SUMA(rango)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EJ: 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SUMA(</a:t>
            </a:r>
            <a:r>
              <a:rPr lang="en" sz="1650">
                <a:solidFill>
                  <a:srgbClr val="F7981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H12:H26</a:t>
            </a:r>
            <a:r>
              <a:rPr lang="en" sz="16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¿Facil no?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66" name="Google Shape;366;p42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nuestra Factura</a:t>
            </a:r>
            <a:endParaRPr/>
          </a:p>
        </p:txBody>
      </p:sp>
      <p:pic>
        <p:nvPicPr>
          <p:cNvPr id="367" name="Google Shape;36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50" y="1274475"/>
            <a:ext cx="4869650" cy="36898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8" name="Google Shape;368;p42"/>
          <p:cNvCxnSpPr/>
          <p:nvPr/>
        </p:nvCxnSpPr>
        <p:spPr>
          <a:xfrm>
            <a:off x="1818725" y="3318700"/>
            <a:ext cx="6584400" cy="13569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nuestra Factura</a:t>
            </a:r>
            <a:endParaRPr/>
          </a:p>
        </p:txBody>
      </p:sp>
      <p:pic>
        <p:nvPicPr>
          <p:cNvPr id="374" name="Google Shape;3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50" y="1274475"/>
            <a:ext cx="4869650" cy="3689812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43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Va quedando bonita ¿verdad?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No se agranden que le faltan cosas: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EJ: Si es IVA exento, le debe pasar el precio sin IVA.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Falta una línea que coloque en letras la suma total en pesos.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La función fecha.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+"/>
            </a:pPr>
            <a:r>
              <a:rPr lang="en" sz="1800">
                <a:solidFill>
                  <a:schemeClr val="accent5"/>
                </a:solidFill>
              </a:rPr>
              <a:t>Todo lo que quieran mejorarla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4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5"/>
                </a:solidFill>
              </a:rPr>
              <a:t>TAREA:</a:t>
            </a:r>
            <a:endParaRPr sz="1800" b="1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Duplicar la hoja FACTURA.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Nombrarla como TICKET.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Adaptarla para que parezca un ticket.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Obervación 1: Los ticket tienen un largo indefinido, por lo que el total debería ser flotante.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Observación 2: Usar este mismo ancho para mantener la legibilidad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81" name="Google Shape;381;p44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Si fuera un ticket...?</a:t>
            </a:r>
            <a:endParaRPr/>
          </a:p>
        </p:txBody>
      </p:sp>
      <p:pic>
        <p:nvPicPr>
          <p:cNvPr id="382" name="Google Shape;3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8150" y="1274475"/>
            <a:ext cx="4869650" cy="3689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5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89898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Dada una función en una celda, es posible agregarle antes una condición para que se ejecute si es verdadera y que deje vacío en el caso de que no lo sea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88" name="Google Shape;388;p45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Celda flotante</a:t>
            </a:r>
            <a:endParaRPr/>
          </a:p>
        </p:txBody>
      </p:sp>
      <p:sp>
        <p:nvSpPr>
          <p:cNvPr id="389" name="Google Shape;389;p45"/>
          <p:cNvSpPr txBox="1">
            <a:spLocks noGrp="1"/>
          </p:cNvSpPr>
          <p:nvPr>
            <p:ph type="body" idx="1"/>
          </p:nvPr>
        </p:nvSpPr>
        <p:spPr>
          <a:xfrm>
            <a:off x="198225" y="1918700"/>
            <a:ext cx="36402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Simulemos una caja registradora en testing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90" name="Google Shape;390;p45"/>
          <p:cNvSpPr txBox="1">
            <a:spLocks noGrp="1"/>
          </p:cNvSpPr>
          <p:nvPr>
            <p:ph type="body" idx="1"/>
          </p:nvPr>
        </p:nvSpPr>
        <p:spPr>
          <a:xfrm>
            <a:off x="4846425" y="1918700"/>
            <a:ext cx="40401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Si lo estiramos, la última celda dirá cero.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42600"/>
            <a:ext cx="27622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1600" y="2661650"/>
            <a:ext cx="2714625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45"/>
          <p:cNvSpPr txBox="1">
            <a:spLocks noGrp="1"/>
          </p:cNvSpPr>
          <p:nvPr>
            <p:ph type="body" idx="1"/>
          </p:nvPr>
        </p:nvSpPr>
        <p:spPr>
          <a:xfrm>
            <a:off x="350625" y="3518900"/>
            <a:ext cx="36402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Queremos que si no hay precio y cantidad esté vacía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394" name="Google Shape;394;p45"/>
          <p:cNvSpPr txBox="1">
            <a:spLocks noGrp="1"/>
          </p:cNvSpPr>
          <p:nvPr>
            <p:ph type="body" idx="1"/>
          </p:nvPr>
        </p:nvSpPr>
        <p:spPr>
          <a:xfrm>
            <a:off x="4998825" y="3518900"/>
            <a:ext cx="40401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Ahora, queremos que haya un total sobre el final. Pero...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¿Cuándo es el final?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395" name="Google Shape;395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600" y="2642600"/>
            <a:ext cx="967450" cy="371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6" name="Google Shape;396;p45"/>
          <p:cNvCxnSpPr/>
          <p:nvPr/>
        </p:nvCxnSpPr>
        <p:spPr>
          <a:xfrm rot="10800000" flipH="1">
            <a:off x="3270275" y="2961150"/>
            <a:ext cx="705000" cy="21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97" name="Google Shape;397;p4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" y="4395200"/>
            <a:ext cx="2806254" cy="3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>
            <a:spLocks noGrp="1"/>
          </p:cNvSpPr>
          <p:nvPr>
            <p:ph type="body" idx="1"/>
          </p:nvPr>
        </p:nvSpPr>
        <p:spPr>
          <a:xfrm>
            <a:off x="66850" y="1071850"/>
            <a:ext cx="89898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La última celda debe cuplir dos condiciones. Que en esa misma línea las celdas estén vacías (como cuando recién colocamos vacío…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Pero ahora nos interesa saber qué pasó en la línea inmediatamente superior:</a:t>
            </a: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Si la de arriba tiene “algo” o mejor dicho es distinta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de vacío, entonces estamos en la última línea 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realmente. Podemos poner el TOTAL aquí.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-"/>
            </a:pPr>
            <a:r>
              <a:rPr lang="en" sz="1800">
                <a:solidFill>
                  <a:schemeClr val="accent5"/>
                </a:solidFill>
              </a:rPr>
              <a:t>Si la de arriba no es distinta de vacío, no estamos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sobre el final sino más abajo y entonces hay que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800">
                <a:solidFill>
                  <a:schemeClr val="accent5"/>
                </a:solidFill>
              </a:rPr>
              <a:t>dejarla en blanco.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03" name="Google Shape;403;p46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Celda flotante</a:t>
            </a:r>
            <a:endParaRPr/>
          </a:p>
        </p:txBody>
      </p:sp>
      <p:pic>
        <p:nvPicPr>
          <p:cNvPr id="404" name="Google Shape;40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750" y="1464525"/>
            <a:ext cx="2806254" cy="3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6"/>
          <p:cNvPicPr preferRelativeResize="0"/>
          <p:nvPr/>
        </p:nvPicPr>
        <p:blipFill rotWithShape="1">
          <a:blip r:embed="rId4">
            <a:alphaModFix/>
          </a:blip>
          <a:srcRect t="5758" b="5107"/>
          <a:stretch/>
        </p:blipFill>
        <p:spPr>
          <a:xfrm>
            <a:off x="6000650" y="2178050"/>
            <a:ext cx="2990850" cy="11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6"/>
          <p:cNvPicPr preferRelativeResize="0"/>
          <p:nvPr/>
        </p:nvPicPr>
        <p:blipFill rotWithShape="1">
          <a:blip r:embed="rId5">
            <a:alphaModFix/>
          </a:blip>
          <a:srcRect t="6324" b="4213"/>
          <a:stretch/>
        </p:blipFill>
        <p:spPr>
          <a:xfrm>
            <a:off x="6096000" y="3425825"/>
            <a:ext cx="2924175" cy="14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7"/>
          <p:cNvSpPr txBox="1">
            <a:spLocks noGrp="1"/>
          </p:cNvSpPr>
          <p:nvPr>
            <p:ph type="body" idx="1"/>
          </p:nvPr>
        </p:nvSpPr>
        <p:spPr>
          <a:xfrm>
            <a:off x="-5275" y="3472500"/>
            <a:ext cx="9067800" cy="472800"/>
          </a:xfrm>
          <a:prstGeom prst="rect">
            <a:avLst/>
          </a:prstGeom>
          <a:noFill/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Ahora bien.... Para sumar el total, desde dónde hasta dónde? Y… ¿Cómo lo hacemos?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412" name="Google Shape;412;p47"/>
          <p:cNvSpPr txBox="1">
            <a:spLocks noGrp="1"/>
          </p:cNvSpPr>
          <p:nvPr>
            <p:ph type="body" idx="1"/>
          </p:nvPr>
        </p:nvSpPr>
        <p:spPr>
          <a:xfrm>
            <a:off x="72725" y="2100900"/>
            <a:ext cx="89898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En la parte de false del if, hay que volver a preguntar: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¿es la primera celda de la linea vacia? Y la de arriba 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Distinta de vacío?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13" name="Google Shape;413;p47"/>
          <p:cNvSpPr txBox="1">
            <a:spLocks noGrp="1"/>
          </p:cNvSpPr>
          <p:nvPr>
            <p:ph type="body" idx="1"/>
          </p:nvPr>
        </p:nvSpPr>
        <p:spPr>
          <a:xfrm>
            <a:off x="66850" y="843250"/>
            <a:ext cx="8989800" cy="8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Miremos este caso, atentamente…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¿Qué debemos agregarle a nuestra función?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</p:txBody>
      </p:sp>
      <p:sp>
        <p:nvSpPr>
          <p:cNvPr id="414" name="Google Shape;414;p47"/>
          <p:cNvSpPr txBox="1">
            <a:spLocks noGrp="1"/>
          </p:cNvSpPr>
          <p:nvPr>
            <p:ph type="title"/>
          </p:nvPr>
        </p:nvSpPr>
        <p:spPr>
          <a:xfrm>
            <a:off x="145700" y="543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Celda flotante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500" y="1691725"/>
            <a:ext cx="2806254" cy="37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47"/>
          <p:cNvPicPr preferRelativeResize="0"/>
          <p:nvPr/>
        </p:nvPicPr>
        <p:blipFill rotWithShape="1">
          <a:blip r:embed="rId4">
            <a:alphaModFix/>
          </a:blip>
          <a:srcRect t="5758" b="5107"/>
          <a:stretch/>
        </p:blipFill>
        <p:spPr>
          <a:xfrm>
            <a:off x="6000650" y="806450"/>
            <a:ext cx="2990850" cy="11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7400" y="2128175"/>
            <a:ext cx="31527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47"/>
          <p:cNvPicPr preferRelativeResize="0"/>
          <p:nvPr/>
        </p:nvPicPr>
        <p:blipFill rotWithShape="1">
          <a:blip r:embed="rId6">
            <a:alphaModFix/>
          </a:blip>
          <a:srcRect b="61525"/>
          <a:stretch/>
        </p:blipFill>
        <p:spPr>
          <a:xfrm>
            <a:off x="205000" y="3287000"/>
            <a:ext cx="3295650" cy="24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9" name="Google Shape;419;p47"/>
          <p:cNvCxnSpPr/>
          <p:nvPr/>
        </p:nvCxnSpPr>
        <p:spPr>
          <a:xfrm flipH="1">
            <a:off x="3280875" y="3192725"/>
            <a:ext cx="2787300" cy="1368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20" name="Google Shape;420;p47"/>
          <p:cNvPicPr preferRelativeResize="0"/>
          <p:nvPr/>
        </p:nvPicPr>
        <p:blipFill rotWithShape="1">
          <a:blip r:embed="rId7">
            <a:alphaModFix/>
          </a:blip>
          <a:srcRect t="39990"/>
          <a:stretch/>
        </p:blipFill>
        <p:spPr>
          <a:xfrm>
            <a:off x="7174325" y="3937175"/>
            <a:ext cx="1533825" cy="2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4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40725" y="3950450"/>
            <a:ext cx="1722123" cy="403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7"/>
          <p:cNvSpPr txBox="1">
            <a:spLocks noGrp="1"/>
          </p:cNvSpPr>
          <p:nvPr>
            <p:ph type="body" idx="1"/>
          </p:nvPr>
        </p:nvSpPr>
        <p:spPr>
          <a:xfrm>
            <a:off x="72725" y="3853500"/>
            <a:ext cx="4912200" cy="47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Así hasta la segunda línea realizará una suma</a:t>
            </a:r>
            <a:endParaRPr sz="1800">
              <a:solidFill>
                <a:schemeClr val="accent5"/>
              </a:solidFill>
            </a:endParaRPr>
          </a:p>
        </p:txBody>
      </p:sp>
      <p:sp>
        <p:nvSpPr>
          <p:cNvPr id="423" name="Google Shape;423;p47"/>
          <p:cNvSpPr txBox="1">
            <a:spLocks noGrp="1"/>
          </p:cNvSpPr>
          <p:nvPr>
            <p:ph type="body" idx="1"/>
          </p:nvPr>
        </p:nvSpPr>
        <p:spPr>
          <a:xfrm>
            <a:off x="-3475" y="4234500"/>
            <a:ext cx="6142800" cy="47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Obs: La primera celda no tiene nada arriba para sumar</a:t>
            </a:r>
            <a:endParaRPr sz="1800">
              <a:solidFill>
                <a:schemeClr val="accent5"/>
              </a:solidFill>
            </a:endParaRPr>
          </a:p>
        </p:txBody>
      </p:sp>
      <p:pic>
        <p:nvPicPr>
          <p:cNvPr id="424" name="Google Shape;424;p4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170876" y="4634327"/>
            <a:ext cx="5506275" cy="3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8"/>
          <p:cNvSpPr txBox="1">
            <a:spLocks noGrp="1"/>
          </p:cNvSpPr>
          <p:nvPr>
            <p:ph type="title"/>
          </p:nvPr>
        </p:nvSpPr>
        <p:spPr>
          <a:xfrm>
            <a:off x="145700" y="206775"/>
            <a:ext cx="8910900" cy="915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Cómo debería verse nuestro Ticket</a:t>
            </a:r>
            <a:endParaRPr/>
          </a:p>
        </p:txBody>
      </p:sp>
      <p:pic>
        <p:nvPicPr>
          <p:cNvPr id="430" name="Google Shape;430;p48"/>
          <p:cNvPicPr preferRelativeResize="0"/>
          <p:nvPr/>
        </p:nvPicPr>
        <p:blipFill rotWithShape="1">
          <a:blip r:embed="rId3">
            <a:alphaModFix/>
          </a:blip>
          <a:srcRect b="6898"/>
          <a:stretch/>
        </p:blipFill>
        <p:spPr>
          <a:xfrm>
            <a:off x="4454350" y="2646075"/>
            <a:ext cx="4689649" cy="223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247" y="972997"/>
            <a:ext cx="4561550" cy="1660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48"/>
          <p:cNvSpPr txBox="1">
            <a:spLocks noGrp="1"/>
          </p:cNvSpPr>
          <p:nvPr>
            <p:ph type="body" idx="1"/>
          </p:nvPr>
        </p:nvSpPr>
        <p:spPr>
          <a:xfrm>
            <a:off x="66850" y="1148050"/>
            <a:ext cx="4082700" cy="373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Un ticket puede tener tanto un solo ítem comprado, como 100 o más.</a:t>
            </a: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chemeClr val="accent5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</a:rPr>
              <a:t>Notar que debajo de la columna de Prec. Unit se colocó la palabra “TOTAL” (sino nadie va a entender qué es el número que está al lado). Para esta tarea utilizar la misma técnica: “Celda Flotante”.</a:t>
            </a:r>
            <a:endParaRPr sz="18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1062</Words>
  <Application>Microsoft Macintosh PowerPoint</Application>
  <PresentationFormat>On-screen Show (16:9)</PresentationFormat>
  <Paragraphs>127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CFS</vt:lpstr>
      <vt:lpstr>Formacion Integral</vt:lpstr>
      <vt:lpstr>Roadmap</vt:lpstr>
      <vt:lpstr>Cómo debería verse nuestra Factura</vt:lpstr>
      <vt:lpstr>Cómo debería verse nuestra Factura</vt:lpstr>
      <vt:lpstr>Y Si fuera un ticket...?</vt:lpstr>
      <vt:lpstr>Celda flotante</vt:lpstr>
      <vt:lpstr>Celda flotante</vt:lpstr>
      <vt:lpstr>Celda flotante</vt:lpstr>
      <vt:lpstr>Cómo debería verse nuestro Ticket</vt:lpstr>
      <vt:lpstr>Total en negrita</vt:lpstr>
      <vt:lpstr>Cómo debería verse nuestro Ticket</vt:lpstr>
      <vt:lpstr>Números en letras</vt:lpstr>
      <vt:lpstr>Números en letras</vt:lpstr>
      <vt:lpstr>Números en letras</vt:lpstr>
      <vt:lpstr>Números en letras</vt:lpstr>
      <vt:lpstr>Números en letras</vt:lpstr>
      <vt:lpstr>Números en letras</vt:lpstr>
      <vt:lpstr>Números en letras</vt:lpstr>
      <vt:lpstr>Números en letras</vt:lpstr>
      <vt:lpstr>Números en letras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Formacion Integral</dc:title>
  <cp:lastModifiedBy>German Wibaux</cp:lastModifiedBy>
  <cp:revision>1</cp:revision>
  <dcterms:modified xsi:type="dcterms:W3CDTF">2024-06-19T16:04:21Z</dcterms:modified>
</cp:coreProperties>
</file>